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dec Pro" panose="020B0604020202020204" charset="0"/>
      <p:regular r:id="rId33"/>
    </p:embeddedFont>
    <p:embeddedFont>
      <p:font typeface="Cy Grotesk Grand" panose="020B0604020202020204" charset="-18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82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08858">
            <a:off x="-678655" y="2687755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1"/>
                </a:lnTo>
                <a:lnTo>
                  <a:pt x="0" y="17222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6852411"/>
            <a:ext cx="13738268" cy="2405889"/>
            <a:chOff x="0" y="0"/>
            <a:chExt cx="18317690" cy="3207852"/>
          </a:xfrm>
        </p:grpSpPr>
        <p:sp>
          <p:nvSpPr>
            <p:cNvPr id="4" name="TextBox 4"/>
            <p:cNvSpPr txBox="1"/>
            <p:nvPr/>
          </p:nvSpPr>
          <p:spPr>
            <a:xfrm>
              <a:off x="0" y="-47625"/>
              <a:ext cx="18317690" cy="1885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66"/>
                </a:lnSpc>
              </a:pPr>
              <a:r>
                <a:rPr lang="en-US" sz="9100">
                  <a:solidFill>
                    <a:srgbClr val="EDECED"/>
                  </a:solidFill>
                  <a:latin typeface="Cy Grotesk Grand"/>
                </a:rPr>
                <a:t>NEUROINFEKCE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67535"/>
              <a:ext cx="18317690" cy="840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MUDr. Renata Slaná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95451">
            <a:off x="11063514" y="-4115415"/>
            <a:ext cx="8686892" cy="8230830"/>
          </a:xfrm>
          <a:custGeom>
            <a:avLst/>
            <a:gdLst/>
            <a:ahLst/>
            <a:cxnLst/>
            <a:rect l="l" t="t" r="r" b="b"/>
            <a:pathLst>
              <a:path w="8686892" h="8230830">
                <a:moveTo>
                  <a:pt x="0" y="0"/>
                </a:moveTo>
                <a:lnTo>
                  <a:pt x="8686891" y="0"/>
                </a:lnTo>
                <a:lnTo>
                  <a:pt x="8686891" y="8230830"/>
                </a:lnTo>
                <a:lnTo>
                  <a:pt x="0" y="823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2" t="-21245" r="-35120" b="-11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802994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ASEPTICKÉ MENINGITIDY- PŘÍZNAKY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3813" y="4326583"/>
            <a:ext cx="16455487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Horečka, bolest hlavy, ztuhnutí šíje, nevolnost, zvracení, poruchy vědomí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Enterovirová meningitida </a:t>
            </a:r>
          </a:p>
          <a:p>
            <a:pPr>
              <a:lnSpc>
                <a:spcPts val="4200"/>
              </a:lnSpc>
            </a:pPr>
            <a:r>
              <a:rPr lang="en-US" sz="3000" u="sng" spc="-117">
                <a:solidFill>
                  <a:srgbClr val="EDECED"/>
                </a:solidFill>
                <a:latin typeface="Codec Pro"/>
              </a:rPr>
              <a:t>l. fáze- nespecifické příznaky, po několika dnech 2. fáze -meningeální dráždění a další neurologické projevy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Neuroboreliosa- erythema migrans , za 2-12 týdnů bolest hlavy, teplota, </a:t>
            </a:r>
          </a:p>
          <a:p>
            <a:pPr>
              <a:lnSpc>
                <a:spcPts val="4200"/>
              </a:lnSpc>
            </a:pPr>
            <a:r>
              <a:rPr lang="en-US" sz="3000" u="sng" spc="-117">
                <a:solidFill>
                  <a:srgbClr val="EDECED"/>
                </a:solidFill>
                <a:latin typeface="Codec Pro"/>
              </a:rPr>
              <a:t>paresa n. facialis, n.I, n.III, n.IV.</a:t>
            </a:r>
          </a:p>
          <a:p>
            <a:pPr algn="l">
              <a:lnSpc>
                <a:spcPts val="4199"/>
              </a:lnSpc>
            </a:pPr>
            <a:endParaRPr lang="en-US" sz="3000" u="sng" spc="-117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1025101" y="-212550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9550003">
            <a:off x="-669646" y="8073406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1" y="0"/>
                </a:lnTo>
                <a:lnTo>
                  <a:pt x="3936831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6059058" y="2214728"/>
            <a:ext cx="5899839" cy="6788944"/>
          </a:xfrm>
          <a:custGeom>
            <a:avLst/>
            <a:gdLst/>
            <a:ahLst/>
            <a:cxnLst/>
            <a:rect l="l" t="t" r="r" b="b"/>
            <a:pathLst>
              <a:path w="5899839" h="6788944">
                <a:moveTo>
                  <a:pt x="0" y="0"/>
                </a:moveTo>
                <a:lnTo>
                  <a:pt x="5899839" y="0"/>
                </a:lnTo>
                <a:lnTo>
                  <a:pt x="5899839" y="6788945"/>
                </a:lnTo>
                <a:lnTo>
                  <a:pt x="0" y="6788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1028700"/>
            <a:ext cx="1623060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80"/>
              </a:lnSpc>
              <a:spcBef>
                <a:spcPct val="0"/>
              </a:spcBef>
            </a:pPr>
            <a:r>
              <a:rPr lang="en-US" sz="5900">
                <a:solidFill>
                  <a:srgbClr val="EDECED"/>
                </a:solidFill>
                <a:latin typeface="Cy Grotesk Grand"/>
              </a:rPr>
              <a:t>NEUROBORELIOSA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97242" y="9298948"/>
            <a:ext cx="862347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 1.6.6b, str.238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877245" y="-1865074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8"/>
                </a:lnTo>
                <a:lnTo>
                  <a:pt x="0" y="373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6672062">
            <a:off x="144414" y="886002"/>
            <a:ext cx="20884120" cy="19970439"/>
          </a:xfrm>
          <a:custGeom>
            <a:avLst/>
            <a:gdLst/>
            <a:ahLst/>
            <a:cxnLst/>
            <a:rect l="l" t="t" r="r" b="b"/>
            <a:pathLst>
              <a:path w="20884120" h="19970439">
                <a:moveTo>
                  <a:pt x="0" y="0"/>
                </a:moveTo>
                <a:lnTo>
                  <a:pt x="20884120" y="0"/>
                </a:lnTo>
                <a:lnTo>
                  <a:pt x="20884120" y="19970440"/>
                </a:lnTo>
                <a:lnTo>
                  <a:pt x="0" y="1997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028700" y="2475161"/>
            <a:ext cx="15482465" cy="6101253"/>
            <a:chOff x="0" y="0"/>
            <a:chExt cx="20643287" cy="8135005"/>
          </a:xfrm>
        </p:grpSpPr>
        <p:sp>
          <p:nvSpPr>
            <p:cNvPr id="5" name="TextBox 5"/>
            <p:cNvSpPr txBox="1"/>
            <p:nvPr/>
          </p:nvSpPr>
          <p:spPr>
            <a:xfrm>
              <a:off x="0" y="1734205"/>
              <a:ext cx="20643287" cy="640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Zánětlivé postižení mozkového parenchymu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obvykle meningoencefalitida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Akutní infekční encefalitida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-117">
                  <a:solidFill>
                    <a:srgbClr val="EDECED"/>
                  </a:solidFill>
                  <a:latin typeface="Codec Pro"/>
                </a:rPr>
                <a:t>postinfekční /postvakcinační encefalitida, encefalomyelitida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Dominující porucha vědomí, ložiskové příznaky</a:t>
              </a:r>
            </a:p>
            <a:p>
              <a:pPr>
                <a:lnSpc>
                  <a:spcPts val="4200"/>
                </a:lnSpc>
              </a:pPr>
              <a:endParaRPr lang="en-US" sz="3000">
                <a:solidFill>
                  <a:srgbClr val="EDECED"/>
                </a:solidFill>
                <a:latin typeface="Codec Pro"/>
              </a:endParaRP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etiologicky neurotropní viry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-117">
                  <a:solidFill>
                    <a:srgbClr val="EDECED"/>
                  </a:solidFill>
                  <a:latin typeface="Codec Pro"/>
                </a:rPr>
                <a:t>postinfekční- neštovice, zarděnky, příušnice, spalničky</a:t>
              </a:r>
            </a:p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endParaRPr lang="en-US" sz="3000" spc="-117">
                <a:solidFill>
                  <a:srgbClr val="EDECED"/>
                </a:solidFill>
                <a:latin typeface="Codec Pr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20643287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92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EDECED"/>
                  </a:solidFill>
                  <a:latin typeface="Cy Grotesk Grand"/>
                </a:rPr>
                <a:t>ENCEFALITIDY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2" t="-21245" r="-35120" b="-11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STŘEDOEVROPSKÁ KLÍŠŤOVÁ ENCEFALITIDA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4029" y="3686435"/>
            <a:ext cx="15333551" cy="482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Původně virus KE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vektor - klíště obecné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2-fázový průběh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l. fáze: horečka, myalgie, cefalea,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týden asymptomatický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2. fáze: cefalea, zvracení,horečka, meningeální příznaky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Aseptický zánět v liquoru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Poruchy vědomí, ložiskový nález u dospělých</a:t>
            </a:r>
          </a:p>
          <a:p>
            <a:pPr algn="l">
              <a:lnSpc>
                <a:spcPts val="4199"/>
              </a:lnSpc>
            </a:pPr>
            <a:endParaRPr lang="en-US" sz="3000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1927">
            <a:off x="-2770490" y="5799157"/>
            <a:ext cx="25722547" cy="7105854"/>
          </a:xfrm>
          <a:custGeom>
            <a:avLst/>
            <a:gdLst/>
            <a:ahLst/>
            <a:cxnLst/>
            <a:rect l="l" t="t" r="r" b="b"/>
            <a:pathLst>
              <a:path w="25722547" h="7105854">
                <a:moveTo>
                  <a:pt x="0" y="0"/>
                </a:moveTo>
                <a:lnTo>
                  <a:pt x="25722548" y="0"/>
                </a:lnTo>
                <a:lnTo>
                  <a:pt x="25722548" y="7105854"/>
                </a:lnTo>
                <a:lnTo>
                  <a:pt x="0" y="7105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649454" y="1362075"/>
            <a:ext cx="17210319" cy="6967613"/>
            <a:chOff x="0" y="-114300"/>
            <a:chExt cx="22947092" cy="9290151"/>
          </a:xfrm>
        </p:grpSpPr>
        <p:sp>
          <p:nvSpPr>
            <p:cNvPr id="4" name="TextBox 4"/>
            <p:cNvSpPr txBox="1"/>
            <p:nvPr/>
          </p:nvSpPr>
          <p:spPr>
            <a:xfrm>
              <a:off x="0" y="3505200"/>
              <a:ext cx="11473546" cy="2514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440"/>
                </a:lnSpc>
                <a:spcBef>
                  <a:spcPct val="0"/>
                </a:spcBef>
              </a:pPr>
              <a:r>
                <a:rPr lang="en-US" sz="6200">
                  <a:solidFill>
                    <a:srgbClr val="EDECED"/>
                  </a:solidFill>
                  <a:latin typeface="Cy Grotesk Grand"/>
                </a:rPr>
                <a:t>HERPETICKÁ ENCEFALITIDA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251137" y="-114300"/>
              <a:ext cx="9695955" cy="9290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HSV 1 – Herpes simplex virus</a:t>
              </a:r>
            </a:p>
            <a:p>
              <a:pPr marL="323850" lvl="1">
                <a:lnSpc>
                  <a:spcPts val="4200"/>
                </a:lnSpc>
              </a:pPr>
              <a:r>
                <a:rPr lang="cs-CZ" sz="3000" dirty="0">
                  <a:solidFill>
                    <a:srgbClr val="EDECED"/>
                  </a:solidFill>
                  <a:latin typeface="Codec Pro"/>
                </a:rPr>
                <a:t>  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Teplota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bolest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hlavy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změna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chování</a:t>
              </a:r>
              <a:endParaRPr lang="en-US" sz="3000" dirty="0">
                <a:solidFill>
                  <a:srgbClr val="EDECED"/>
                </a:solidFill>
                <a:latin typeface="Codec Pro"/>
              </a:endParaRPr>
            </a:p>
            <a:p>
              <a:pPr marL="323850" lvl="1">
                <a:lnSpc>
                  <a:spcPts val="4200"/>
                </a:lnSpc>
              </a:pPr>
              <a:r>
                <a:rPr lang="cs-CZ" sz="3000" dirty="0">
                  <a:solidFill>
                    <a:srgbClr val="EDECED"/>
                  </a:solidFill>
                  <a:latin typeface="Codec Pro"/>
                </a:rPr>
                <a:t>  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Ložiskové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příznaky-křeče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cs-CZ" sz="3000" dirty="0">
                  <a:solidFill>
                    <a:srgbClr val="EDECED"/>
                  </a:solidFill>
                  <a:latin typeface="Codec Pro"/>
                </a:rPr>
                <a:t>  </a:t>
              </a:r>
            </a:p>
            <a:p>
              <a:pPr marL="323850" lvl="1">
                <a:lnSpc>
                  <a:spcPts val="4200"/>
                </a:lnSpc>
              </a:pPr>
              <a:r>
                <a:rPr lang="cs-CZ" sz="3000" dirty="0">
                  <a:solidFill>
                    <a:srgbClr val="EDECED"/>
                  </a:solidFill>
                  <a:latin typeface="Codec Pro"/>
                </a:rPr>
                <a:t>  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hemiparesy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poruchy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zraku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endParaRPr lang="cs-CZ" sz="3000" dirty="0">
                <a:solidFill>
                  <a:srgbClr val="EDECED"/>
                </a:solidFill>
                <a:latin typeface="Codec Pro"/>
              </a:endParaRPr>
            </a:p>
            <a:p>
              <a:pPr marL="323850" lvl="1">
                <a:lnSpc>
                  <a:spcPts val="4200"/>
                </a:lnSpc>
              </a:pPr>
              <a:r>
                <a:rPr lang="cs-CZ" sz="3000" dirty="0">
                  <a:solidFill>
                    <a:srgbClr val="EDECED"/>
                  </a:solidFill>
                  <a:latin typeface="Codec Pro"/>
                </a:rPr>
                <a:t>  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kraniálních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nervů</a:t>
              </a:r>
              <a:endParaRPr lang="en-US" sz="3000" dirty="0">
                <a:solidFill>
                  <a:srgbClr val="EDECED"/>
                </a:solidFill>
                <a:latin typeface="Codec Pro"/>
              </a:endParaRP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Následky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–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lehké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poruchy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až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těžké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motorické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řečové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mnestické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poruchy</a:t>
              </a:r>
              <a:endParaRPr lang="en-US" sz="3000" dirty="0">
                <a:solidFill>
                  <a:srgbClr val="EDECED"/>
                </a:solidFill>
                <a:latin typeface="Codec Pro"/>
              </a:endParaRP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Novorozenci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– HSV2-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kong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v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průběhu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porodu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po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narození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cs-CZ" sz="3000" spc="-117" dirty="0">
                  <a:solidFill>
                    <a:srgbClr val="EDECED"/>
                  </a:solidFill>
                  <a:latin typeface="Codec Pro"/>
                </a:rPr>
                <a:t>       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letargie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křeče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koma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…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těžké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 </a:t>
              </a:r>
              <a:endParaRPr lang="cs-CZ" sz="3000" spc="-117" dirty="0">
                <a:solidFill>
                  <a:srgbClr val="EDECED"/>
                </a:solidFill>
                <a:latin typeface="Codec Pro"/>
              </a:endParaRP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cs-CZ" sz="3000" spc="-117" dirty="0">
                  <a:solidFill>
                    <a:srgbClr val="EDECED"/>
                  </a:solidFill>
                  <a:latin typeface="Codec Pro"/>
                </a:rPr>
                <a:t>       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neurologické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následky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 </a:t>
              </a:r>
            </a:p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endParaRPr lang="en-US" sz="3000" spc="-117" dirty="0">
                <a:solidFill>
                  <a:srgbClr val="EDECED"/>
                </a:solidFill>
                <a:latin typeface="Codec Pr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446974">
            <a:off x="-5661200" y="-1683126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7"/>
                </a:lnTo>
                <a:lnTo>
                  <a:pt x="0" y="14069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4551336"/>
            <a:ext cx="7303003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0"/>
              </a:lnSpc>
            </a:pPr>
            <a:r>
              <a:rPr lang="en-US" sz="6200">
                <a:solidFill>
                  <a:srgbClr val="EDECED"/>
                </a:solidFill>
                <a:latin typeface="Cy Grotesk Grand"/>
              </a:rPr>
              <a:t>Herpetická encefalitida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34049" y="9054465"/>
            <a:ext cx="9115115" cy="20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0"/>
              </a:lnSpc>
            </a:pPr>
            <a:r>
              <a:rPr lang="en-US" sz="1200">
                <a:solidFill>
                  <a:srgbClr val="EDECED"/>
                </a:solidFill>
                <a:latin typeface="Codec Pro"/>
              </a:rPr>
              <a:t>Seidl Zdeněk, Diagnostická radiologie, Grada,2014, ISBN978-80-247-4546-6, obr1.6.5a, str. 234</a:t>
            </a:r>
          </a:p>
        </p:txBody>
      </p:sp>
      <p:sp>
        <p:nvSpPr>
          <p:cNvPr id="5" name="Freeform 5"/>
          <p:cNvSpPr/>
          <p:nvPr/>
        </p:nvSpPr>
        <p:spPr>
          <a:xfrm rot="9508858">
            <a:off x="10233782" y="795499"/>
            <a:ext cx="2844487" cy="2720040"/>
          </a:xfrm>
          <a:custGeom>
            <a:avLst/>
            <a:gdLst/>
            <a:ahLst/>
            <a:cxnLst/>
            <a:rect l="l" t="t" r="r" b="b"/>
            <a:pathLst>
              <a:path w="2844487" h="2720040">
                <a:moveTo>
                  <a:pt x="0" y="0"/>
                </a:moveTo>
                <a:lnTo>
                  <a:pt x="2844486" y="0"/>
                </a:lnTo>
                <a:lnTo>
                  <a:pt x="2844486" y="2720040"/>
                </a:lnTo>
                <a:lnTo>
                  <a:pt x="0" y="2720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95451">
            <a:off x="14481150" y="1045790"/>
            <a:ext cx="2342435" cy="2219457"/>
          </a:xfrm>
          <a:custGeom>
            <a:avLst/>
            <a:gdLst/>
            <a:ahLst/>
            <a:cxnLst/>
            <a:rect l="l" t="t" r="r" b="b"/>
            <a:pathLst>
              <a:path w="2342435" h="2219457">
                <a:moveTo>
                  <a:pt x="0" y="0"/>
                </a:moveTo>
                <a:lnTo>
                  <a:pt x="2342435" y="0"/>
                </a:lnTo>
                <a:lnTo>
                  <a:pt x="2342435" y="2219457"/>
                </a:lnTo>
                <a:lnTo>
                  <a:pt x="0" y="2219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9752534" y="4849997"/>
            <a:ext cx="3806983" cy="1836869"/>
          </a:xfrm>
          <a:custGeom>
            <a:avLst/>
            <a:gdLst/>
            <a:ahLst/>
            <a:cxnLst/>
            <a:rect l="l" t="t" r="r" b="b"/>
            <a:pathLst>
              <a:path w="3806983" h="1836869">
                <a:moveTo>
                  <a:pt x="3806982" y="0"/>
                </a:moveTo>
                <a:lnTo>
                  <a:pt x="0" y="0"/>
                </a:lnTo>
                <a:lnTo>
                  <a:pt x="0" y="1836869"/>
                </a:lnTo>
                <a:lnTo>
                  <a:pt x="3806982" y="1836869"/>
                </a:lnTo>
                <a:lnTo>
                  <a:pt x="380698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9359032" y="7594430"/>
            <a:ext cx="4593986" cy="1269089"/>
          </a:xfrm>
          <a:custGeom>
            <a:avLst/>
            <a:gdLst/>
            <a:ahLst/>
            <a:cxnLst/>
            <a:rect l="l" t="t" r="r" b="b"/>
            <a:pathLst>
              <a:path w="4593986" h="1269089">
                <a:moveTo>
                  <a:pt x="0" y="0"/>
                </a:moveTo>
                <a:lnTo>
                  <a:pt x="4593986" y="0"/>
                </a:lnTo>
                <a:lnTo>
                  <a:pt x="4593986" y="1269088"/>
                </a:lnTo>
                <a:lnTo>
                  <a:pt x="0" y="1269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998856" y="6936446"/>
            <a:ext cx="2028968" cy="2426270"/>
          </a:xfrm>
          <a:custGeom>
            <a:avLst/>
            <a:gdLst/>
            <a:ahLst/>
            <a:cxnLst/>
            <a:rect l="l" t="t" r="r" b="b"/>
            <a:pathLst>
              <a:path w="2028968" h="2426270">
                <a:moveTo>
                  <a:pt x="0" y="0"/>
                </a:moveTo>
                <a:lnTo>
                  <a:pt x="2028969" y="0"/>
                </a:lnTo>
                <a:lnTo>
                  <a:pt x="2028969" y="2426270"/>
                </a:lnTo>
                <a:lnTo>
                  <a:pt x="0" y="242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4977626" y="4011016"/>
            <a:ext cx="2071428" cy="2426270"/>
          </a:xfrm>
          <a:custGeom>
            <a:avLst/>
            <a:gdLst/>
            <a:ahLst/>
            <a:cxnLst/>
            <a:rect l="l" t="t" r="r" b="b"/>
            <a:pathLst>
              <a:path w="2071428" h="2426270">
                <a:moveTo>
                  <a:pt x="0" y="0"/>
                </a:moveTo>
                <a:lnTo>
                  <a:pt x="2071428" y="0"/>
                </a:lnTo>
                <a:lnTo>
                  <a:pt x="2071428" y="2426270"/>
                </a:lnTo>
                <a:lnTo>
                  <a:pt x="0" y="2426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9834049" y="2074574"/>
            <a:ext cx="6862021" cy="6788944"/>
          </a:xfrm>
          <a:custGeom>
            <a:avLst/>
            <a:gdLst/>
            <a:ahLst/>
            <a:cxnLst/>
            <a:rect l="l" t="t" r="r" b="b"/>
            <a:pathLst>
              <a:path w="6862021" h="6788944">
                <a:moveTo>
                  <a:pt x="0" y="0"/>
                </a:moveTo>
                <a:lnTo>
                  <a:pt x="6862021" y="0"/>
                </a:lnTo>
                <a:lnTo>
                  <a:pt x="6862021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681450">
            <a:off x="7280978" y="-2750807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8"/>
                </a:lnTo>
                <a:lnTo>
                  <a:pt x="0" y="1406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2211003" y="2679762"/>
            <a:ext cx="4876147" cy="4927476"/>
            <a:chOff x="0" y="0"/>
            <a:chExt cx="6501530" cy="6569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01530" cy="6569968"/>
            </a:xfrm>
            <a:custGeom>
              <a:avLst/>
              <a:gdLst/>
              <a:ahLst/>
              <a:cxnLst/>
              <a:rect l="l" t="t" r="r" b="b"/>
              <a:pathLst>
                <a:path w="6501530" h="6569968">
                  <a:moveTo>
                    <a:pt x="0" y="0"/>
                  </a:moveTo>
                  <a:lnTo>
                    <a:pt x="6501530" y="0"/>
                  </a:lnTo>
                  <a:lnTo>
                    <a:pt x="6501530" y="6569968"/>
                  </a:lnTo>
                  <a:lnTo>
                    <a:pt x="0" y="6569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193365" y="2986864"/>
              <a:ext cx="4114800" cy="596240"/>
              <a:chOff x="0" y="0"/>
              <a:chExt cx="812800" cy="11777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11777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7776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17776"/>
                    </a:lnTo>
                    <a:lnTo>
                      <a:pt x="0" y="11777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8813735" y="3605822"/>
            <a:ext cx="8445565" cy="3075357"/>
            <a:chOff x="0" y="0"/>
            <a:chExt cx="11260753" cy="4100476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1260753" cy="106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239"/>
                </a:lnSpc>
                <a:spcBef>
                  <a:spcPct val="0"/>
                </a:spcBef>
              </a:pPr>
              <a:r>
                <a:rPr lang="en-US" sz="5199">
                  <a:solidFill>
                    <a:srgbClr val="EDECED"/>
                  </a:solidFill>
                  <a:latin typeface="Cy Grotesk Grand"/>
                </a:rPr>
                <a:t>VZV ENCEFALITIDA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55676"/>
              <a:ext cx="11260753" cy="2844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V průběhu varicelly 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Za 1-3 týdny po výsevu neštovic - cerebellární ataxie, cefalea, třes, zvracení</a:t>
              </a:r>
            </a:p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endParaRPr lang="en-US" sz="3000">
                <a:solidFill>
                  <a:srgbClr val="EDECED"/>
                </a:solidFill>
                <a:latin typeface="Codec Pro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11003" y="7607238"/>
            <a:ext cx="2923133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spc="-47">
                <a:solidFill>
                  <a:srgbClr val="EDECED"/>
                </a:solidFill>
                <a:latin typeface="Open Sans"/>
              </a:rPr>
              <a:t> https://www.wikiskripta.eu/w/Herpes_zoster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08858">
            <a:off x="-1317407" y="373602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1"/>
                </a:lnTo>
                <a:lnTo>
                  <a:pt x="0" y="17222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797387" y="844931"/>
            <a:ext cx="16693226" cy="8597139"/>
            <a:chOff x="0" y="0"/>
            <a:chExt cx="22257634" cy="11462852"/>
          </a:xfrm>
        </p:grpSpPr>
        <p:sp>
          <p:nvSpPr>
            <p:cNvPr id="4" name="TextBox 4"/>
            <p:cNvSpPr txBox="1"/>
            <p:nvPr/>
          </p:nvSpPr>
          <p:spPr>
            <a:xfrm>
              <a:off x="0" y="-47625"/>
              <a:ext cx="22257634" cy="1885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66"/>
                </a:lnSpc>
              </a:pPr>
              <a:r>
                <a:rPr lang="en-US" sz="9100">
                  <a:solidFill>
                    <a:srgbClr val="EDECED"/>
                  </a:solidFill>
                  <a:latin typeface="Cy Grotesk Grand"/>
                </a:rPr>
                <a:t>DIAGNOSA, TERAPIE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67535"/>
              <a:ext cx="22257634" cy="9095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Protilátky IgM, pak IgG v séru, liquoru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PCR v séru, liquoru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boreliózy- intratekální syntéza Pl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Léčba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symptomatická ( antiedemetosní, vitamíny,analgetika..)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HSV ….. Antivirotika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Borelie…. ATB</a:t>
              </a:r>
            </a:p>
            <a:p>
              <a:pPr>
                <a:lnSpc>
                  <a:spcPts val="4900"/>
                </a:lnSpc>
              </a:pPr>
              <a:endParaRPr lang="en-US" sz="3500" spc="-136">
                <a:solidFill>
                  <a:srgbClr val="EDECED"/>
                </a:solidFill>
                <a:latin typeface="Codec Pro"/>
              </a:endParaRP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Očkování -KE, varicella, herpes zoster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omezují rozvoj komplikací </a:t>
              </a:r>
            </a:p>
            <a:p>
              <a:pPr>
                <a:lnSpc>
                  <a:spcPts val="4900"/>
                </a:lnSpc>
                <a:spcBef>
                  <a:spcPct val="0"/>
                </a:spcBef>
              </a:pPr>
              <a:endParaRPr lang="en-US" sz="3500" spc="-136">
                <a:solidFill>
                  <a:srgbClr val="EDECED"/>
                </a:solidFill>
                <a:latin typeface="Codec Pro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95451">
            <a:off x="11618777" y="2900296"/>
            <a:ext cx="8686892" cy="8230830"/>
          </a:xfrm>
          <a:custGeom>
            <a:avLst/>
            <a:gdLst/>
            <a:ahLst/>
            <a:cxnLst/>
            <a:rect l="l" t="t" r="r" b="b"/>
            <a:pathLst>
              <a:path w="8686892" h="8230830">
                <a:moveTo>
                  <a:pt x="0" y="0"/>
                </a:moveTo>
                <a:lnTo>
                  <a:pt x="8686891" y="0"/>
                </a:lnTo>
                <a:lnTo>
                  <a:pt x="8686891" y="8230830"/>
                </a:lnTo>
                <a:lnTo>
                  <a:pt x="0" y="823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1025101" y="-212550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9550003">
            <a:off x="-669646" y="8073406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1" y="0"/>
                </a:lnTo>
                <a:lnTo>
                  <a:pt x="3936831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028700"/>
            <a:ext cx="1623060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EDECED"/>
                </a:solidFill>
                <a:latin typeface="Cy Grotesk Grand"/>
              </a:rPr>
              <a:t>MYKOTICKÁ ENCEFALITIDA – ASPERGILLUS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97242" y="9298948"/>
            <a:ext cx="862347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obr1.6.7d, str. 241</a:t>
            </a:r>
          </a:p>
        </p:txBody>
      </p:sp>
      <p:sp>
        <p:nvSpPr>
          <p:cNvPr id="7" name="Freeform 7"/>
          <p:cNvSpPr/>
          <p:nvPr/>
        </p:nvSpPr>
        <p:spPr>
          <a:xfrm>
            <a:off x="5524755" y="2217027"/>
            <a:ext cx="6818238" cy="6788944"/>
          </a:xfrm>
          <a:custGeom>
            <a:avLst/>
            <a:gdLst/>
            <a:ahLst/>
            <a:cxnLst/>
            <a:rect l="l" t="t" r="r" b="b"/>
            <a:pathLst>
              <a:path w="6818238" h="6788944">
                <a:moveTo>
                  <a:pt x="0" y="0"/>
                </a:moveTo>
                <a:lnTo>
                  <a:pt x="6818238" y="0"/>
                </a:lnTo>
                <a:lnTo>
                  <a:pt x="6818238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438240"/>
            <a:ext cx="10705483" cy="1410520"/>
            <a:chOff x="0" y="0"/>
            <a:chExt cx="14273977" cy="1880693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4273977" cy="1139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720"/>
                </a:lnSpc>
                <a:spcBef>
                  <a:spcPct val="0"/>
                </a:spcBef>
              </a:pPr>
              <a:r>
                <a:rPr lang="en-US" sz="5600">
                  <a:solidFill>
                    <a:srgbClr val="EDECED"/>
                  </a:solidFill>
                  <a:latin typeface="Cy Grotesk Grand"/>
                </a:rPr>
                <a:t>TOXOPLASMOSA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03833"/>
              <a:ext cx="14273977" cy="276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79"/>
                </a:lnSpc>
                <a:spcBef>
                  <a:spcPct val="0"/>
                </a:spcBef>
              </a:pPr>
              <a:r>
                <a:rPr lang="en-US" sz="1200">
                  <a:solidFill>
                    <a:srgbClr val="EDECED"/>
                  </a:solidFill>
                  <a:latin typeface="Codec Pro"/>
                </a:rPr>
                <a:t>Seidl Zdeněk, Diagnostická radiologie, Grada,2014, ISBN978-80-247-4546-6, obr1.6.8f, str. 243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6322014">
            <a:off x="11589302" y="-6549032"/>
            <a:ext cx="10329583" cy="9787280"/>
          </a:xfrm>
          <a:custGeom>
            <a:avLst/>
            <a:gdLst/>
            <a:ahLst/>
            <a:cxnLst/>
            <a:rect l="l" t="t" r="r" b="b"/>
            <a:pathLst>
              <a:path w="10329583" h="9787280">
                <a:moveTo>
                  <a:pt x="0" y="0"/>
                </a:moveTo>
                <a:lnTo>
                  <a:pt x="10329582" y="0"/>
                </a:lnTo>
                <a:lnTo>
                  <a:pt x="10329582" y="9787279"/>
                </a:lnTo>
                <a:lnTo>
                  <a:pt x="0" y="9787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2881103" y="6734073"/>
            <a:ext cx="25722547" cy="7105854"/>
          </a:xfrm>
          <a:custGeom>
            <a:avLst/>
            <a:gdLst/>
            <a:ahLst/>
            <a:cxnLst/>
            <a:rect l="l" t="t" r="r" b="b"/>
            <a:pathLst>
              <a:path w="25722547" h="7105854">
                <a:moveTo>
                  <a:pt x="0" y="0"/>
                </a:moveTo>
                <a:lnTo>
                  <a:pt x="25722547" y="0"/>
                </a:lnTo>
                <a:lnTo>
                  <a:pt x="25722547" y="7105854"/>
                </a:lnTo>
                <a:lnTo>
                  <a:pt x="0" y="71058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90247" y="2185156"/>
            <a:ext cx="6291077" cy="5916688"/>
          </a:xfrm>
          <a:custGeom>
            <a:avLst/>
            <a:gdLst/>
            <a:ahLst/>
            <a:cxnLst/>
            <a:rect l="l" t="t" r="r" b="b"/>
            <a:pathLst>
              <a:path w="6291077" h="5916688">
                <a:moveTo>
                  <a:pt x="0" y="0"/>
                </a:moveTo>
                <a:lnTo>
                  <a:pt x="6291078" y="0"/>
                </a:lnTo>
                <a:lnTo>
                  <a:pt x="6291078" y="5916688"/>
                </a:lnTo>
                <a:lnTo>
                  <a:pt x="0" y="5916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2" t="-21245" r="-35120" b="-11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NEUROINFEKCE- ROZDĚLENÍ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9218" y="3710309"/>
            <a:ext cx="15317750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none">
                <a:solidFill>
                  <a:srgbClr val="EDECED"/>
                </a:solidFill>
                <a:latin typeface="Codec Pro"/>
              </a:rPr>
              <a:t>agens –virové, bakteriální, mykotické, parazitární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none">
                <a:solidFill>
                  <a:srgbClr val="EDECED"/>
                </a:solidFill>
                <a:latin typeface="Codec Pro"/>
              </a:rPr>
              <a:t>postižení anatomických struktur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</a:t>
            </a:r>
            <a:r>
              <a:rPr lang="en-US" sz="3000" u="none" spc="-117">
                <a:solidFill>
                  <a:srgbClr val="EDECED"/>
                </a:solidFill>
                <a:latin typeface="Codec Pro"/>
              </a:rPr>
              <a:t>- neuroinfekce centrální NS- meningitidy, encefalitidy , myelitidy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</a:t>
            </a:r>
            <a:r>
              <a:rPr lang="en-US" sz="3000" u="none" spc="-117">
                <a:solidFill>
                  <a:srgbClr val="EDECED"/>
                </a:solidFill>
                <a:latin typeface="Codec Pro"/>
              </a:rPr>
              <a:t>- neuroinfekce periferní NS- neuritidy míšních a hlavových nn.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</a:t>
            </a:r>
            <a:r>
              <a:rPr lang="en-US" sz="3000" u="none" spc="-117">
                <a:solidFill>
                  <a:srgbClr val="EDECED"/>
                </a:solidFill>
                <a:latin typeface="Codec Pro"/>
              </a:rPr>
              <a:t>- kombinované – meningoencefalitidy, radikulitidy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none">
                <a:solidFill>
                  <a:srgbClr val="EDECED"/>
                </a:solidFill>
                <a:latin typeface="Codec Pro"/>
              </a:rPr>
              <a:t>Klinický průběh – akutní, subakutní, chronický</a:t>
            </a:r>
          </a:p>
          <a:p>
            <a:pPr algn="l">
              <a:lnSpc>
                <a:spcPts val="4199"/>
              </a:lnSpc>
            </a:pPr>
            <a:endParaRPr lang="en-US" sz="3000" u="none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877245" y="-1865074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8"/>
                </a:lnTo>
                <a:lnTo>
                  <a:pt x="0" y="373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6672062">
            <a:off x="144414" y="886002"/>
            <a:ext cx="20884120" cy="19970439"/>
          </a:xfrm>
          <a:custGeom>
            <a:avLst/>
            <a:gdLst/>
            <a:ahLst/>
            <a:cxnLst/>
            <a:rect l="l" t="t" r="r" b="b"/>
            <a:pathLst>
              <a:path w="20884120" h="19970439">
                <a:moveTo>
                  <a:pt x="0" y="0"/>
                </a:moveTo>
                <a:lnTo>
                  <a:pt x="20884120" y="0"/>
                </a:lnTo>
                <a:lnTo>
                  <a:pt x="20884120" y="19970440"/>
                </a:lnTo>
                <a:lnTo>
                  <a:pt x="0" y="1997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028700" y="2208461"/>
            <a:ext cx="15482465" cy="6634653"/>
            <a:chOff x="0" y="0"/>
            <a:chExt cx="20643287" cy="8846205"/>
          </a:xfrm>
        </p:grpSpPr>
        <p:sp>
          <p:nvSpPr>
            <p:cNvPr id="5" name="TextBox 5"/>
            <p:cNvSpPr txBox="1"/>
            <p:nvPr/>
          </p:nvSpPr>
          <p:spPr>
            <a:xfrm>
              <a:off x="0" y="1734205"/>
              <a:ext cx="20643287" cy="711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Zánětlivé postižení míchy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Horečka , paraparesa , poruchy čití, sfinkterů, bolest zad, kořenové bolesti 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Symetrické klinické projevy </a:t>
              </a:r>
            </a:p>
            <a:p>
              <a:pPr>
                <a:lnSpc>
                  <a:spcPts val="4200"/>
                </a:lnSpc>
              </a:pPr>
              <a:endParaRPr lang="en-US" sz="3000">
                <a:solidFill>
                  <a:srgbClr val="EDECED"/>
                </a:solidFill>
                <a:latin typeface="Codec Pro"/>
              </a:endParaRP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Poliomyelitis acuta – poliovirus1,2 přední rohy míšní paresy trvalé, letalita 10%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Akutní transversální myelitida –postižení bílé hmoty míšní- motorické, senzorické, autonomní potíže (HSV, enteroviry, Borelie , TBC, sekundárně u RS, LE atd)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MR míchy , ev. mozku LP , PCR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Léčba, kortikoidy, IVIG, ATB, antivirotika</a:t>
              </a:r>
            </a:p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endParaRPr lang="en-US" sz="3000">
                <a:solidFill>
                  <a:srgbClr val="EDECED"/>
                </a:solidFill>
                <a:latin typeface="Codec Pr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20643287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92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EDECED"/>
                  </a:solidFill>
                  <a:latin typeface="Cy Grotesk Grand"/>
                </a:rPr>
                <a:t>MYELITIDY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2" t="-21245" r="-35120" b="-11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POLYRADIKULONEURITIDY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9218" y="3176909"/>
            <a:ext cx="15238740" cy="642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EDECED"/>
                </a:solidFill>
                <a:latin typeface="Codec Pro"/>
              </a:rPr>
              <a:t>Guillain- Barré-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zánětlivé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onemocnění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perif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.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nn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a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kořenů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míšních</a:t>
            </a:r>
            <a:endParaRPr lang="en-US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Předchází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infekce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HCD, Campylobacter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jejuni</a:t>
            </a:r>
            <a:endParaRPr lang="en-US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cs-CZ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cs-CZ" sz="3000" dirty="0">
                <a:solidFill>
                  <a:srgbClr val="EDECED"/>
                </a:solidFill>
                <a:latin typeface="Codec Pro"/>
              </a:rPr>
              <a:t>Příznaky:   </a:t>
            </a:r>
            <a:br>
              <a:rPr lang="cs-CZ" sz="3000" dirty="0">
                <a:solidFill>
                  <a:srgbClr val="EDECED"/>
                </a:solidFill>
                <a:latin typeface="Codec Pro"/>
              </a:rPr>
            </a:b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Porucha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hybnosti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-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chabá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obrna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, s hypo-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areflexií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, maximum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akrálně</a:t>
            </a:r>
            <a:endParaRPr lang="en-US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cs-CZ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Průběh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lehký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-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několik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týdnů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nebo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rychlé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zhoršení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s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postižení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i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mozkového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kmene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s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poruchou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dýchání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DECED"/>
                </a:solidFill>
                <a:latin typeface="Codec Pro"/>
              </a:rPr>
              <a:t>Akutní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stav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, IVIG ,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plazmaferéza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,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rehabilitace</a:t>
            </a:r>
            <a:endParaRPr lang="en-US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cs-CZ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Prognosa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u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dětí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většinou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dobrá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</a:p>
          <a:p>
            <a:pPr algn="l">
              <a:lnSpc>
                <a:spcPts val="4199"/>
              </a:lnSpc>
            </a:pPr>
            <a:endParaRPr lang="en-US" sz="3000" dirty="0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27" t="-32777" r="-5136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839077" y="2308655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PERIFERNÍ PARESA N.VII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3652" y="3781247"/>
            <a:ext cx="15254542" cy="482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Etiologicky - zánětlivé – infekty HCD, otitidy, borelióza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Porucha hybnosti poloviny obličeje </a:t>
            </a:r>
          </a:p>
          <a:p>
            <a:pPr>
              <a:lnSpc>
                <a:spcPts val="4200"/>
              </a:lnSpc>
            </a:pPr>
            <a:r>
              <a:rPr lang="en-US" sz="3000" u="sng" spc="-117">
                <a:solidFill>
                  <a:srgbClr val="EDECED"/>
                </a:solidFill>
                <a:latin typeface="Codec Pro"/>
              </a:rPr>
              <a:t>nedovírá oko- lagoftalmus , slzení, nemrká</a:t>
            </a:r>
          </a:p>
          <a:p>
            <a:pPr>
              <a:lnSpc>
                <a:spcPts val="4200"/>
              </a:lnSpc>
            </a:pPr>
            <a:r>
              <a:rPr lang="en-US" sz="3000" u="sng" spc="-117">
                <a:solidFill>
                  <a:srgbClr val="EDECED"/>
                </a:solidFill>
                <a:latin typeface="Codec Pro"/>
              </a:rPr>
              <a:t>chabá tvář, asymetrie , ev, pokles koutku úst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porucha chuti na předních 2/3 jazyka –porucha nervu výše </a:t>
            </a:r>
          </a:p>
          <a:p>
            <a:pPr>
              <a:lnSpc>
                <a:spcPts val="4200"/>
              </a:lnSpc>
            </a:pPr>
            <a:endParaRPr lang="en-US" sz="3000" u="sng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Vyšetření laboratoř, ORL, oční , LP, MR dle stavu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Léčba – kortikoidy , vitamíny B sk , ošetření oka , RHB</a:t>
            </a:r>
          </a:p>
          <a:p>
            <a:pPr algn="l">
              <a:lnSpc>
                <a:spcPts val="4199"/>
              </a:lnSpc>
            </a:pPr>
            <a:endParaRPr lang="en-US" sz="3000" u="sng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446974">
            <a:off x="-4823699" y="-1556270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8"/>
                </a:lnTo>
                <a:lnTo>
                  <a:pt x="0" y="1406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803130" y="3905250"/>
            <a:ext cx="8115300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  <a:spcBef>
                <a:spcPct val="0"/>
              </a:spcBef>
            </a:pPr>
            <a:r>
              <a:rPr lang="en-US" sz="5400">
                <a:solidFill>
                  <a:srgbClr val="EDECED"/>
                </a:solidFill>
                <a:latin typeface="Cy Grotesk Grand"/>
              </a:rPr>
              <a:t>PERIFERNÍ PARESA LÍCNÍHO NERVU</a:t>
            </a:r>
          </a:p>
        </p:txBody>
      </p:sp>
      <p:sp>
        <p:nvSpPr>
          <p:cNvPr id="4" name="Freeform 4"/>
          <p:cNvSpPr/>
          <p:nvPr/>
        </p:nvSpPr>
        <p:spPr>
          <a:xfrm>
            <a:off x="8918430" y="2696631"/>
            <a:ext cx="3844855" cy="5564177"/>
          </a:xfrm>
          <a:custGeom>
            <a:avLst/>
            <a:gdLst/>
            <a:ahLst/>
            <a:cxnLst/>
            <a:rect l="l" t="t" r="r" b="b"/>
            <a:pathLst>
              <a:path w="3844855" h="5564177">
                <a:moveTo>
                  <a:pt x="0" y="0"/>
                </a:moveTo>
                <a:lnTo>
                  <a:pt x="3844856" y="0"/>
                </a:lnTo>
                <a:lnTo>
                  <a:pt x="3844856" y="5564177"/>
                </a:lnTo>
                <a:lnTo>
                  <a:pt x="0" y="5564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3147799" y="3711924"/>
            <a:ext cx="4669388" cy="3533591"/>
          </a:xfrm>
          <a:custGeom>
            <a:avLst/>
            <a:gdLst/>
            <a:ahLst/>
            <a:cxnLst/>
            <a:rect l="l" t="t" r="r" b="b"/>
            <a:pathLst>
              <a:path w="4669388" h="3533591">
                <a:moveTo>
                  <a:pt x="0" y="0"/>
                </a:moveTo>
                <a:lnTo>
                  <a:pt x="4669388" y="0"/>
                </a:lnTo>
                <a:lnTo>
                  <a:pt x="4669388" y="3533591"/>
                </a:lnTo>
                <a:lnTo>
                  <a:pt x="0" y="3533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681450">
            <a:off x="8775348" y="-2766609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8"/>
                </a:lnTo>
                <a:lnTo>
                  <a:pt x="0" y="1406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774052" y="4678628"/>
            <a:ext cx="5720269" cy="3971511"/>
          </a:xfrm>
          <a:custGeom>
            <a:avLst/>
            <a:gdLst/>
            <a:ahLst/>
            <a:cxnLst/>
            <a:rect l="l" t="t" r="r" b="b"/>
            <a:pathLst>
              <a:path w="5720269" h="3971511">
                <a:moveTo>
                  <a:pt x="0" y="0"/>
                </a:moveTo>
                <a:lnTo>
                  <a:pt x="5720269" y="0"/>
                </a:lnTo>
                <a:lnTo>
                  <a:pt x="5720269" y="3971510"/>
                </a:lnTo>
                <a:lnTo>
                  <a:pt x="0" y="397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19" t="-12081" r="-10019" b="-33291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913072" y="1805869"/>
            <a:ext cx="4768044" cy="6675263"/>
            <a:chOff x="0" y="0"/>
            <a:chExt cx="6357392" cy="89003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7392" cy="8900350"/>
            </a:xfrm>
            <a:custGeom>
              <a:avLst/>
              <a:gdLst/>
              <a:ahLst/>
              <a:cxnLst/>
              <a:rect l="l" t="t" r="r" b="b"/>
              <a:pathLst>
                <a:path w="6357392" h="8900350">
                  <a:moveTo>
                    <a:pt x="0" y="0"/>
                  </a:moveTo>
                  <a:lnTo>
                    <a:pt x="6357392" y="0"/>
                  </a:lnTo>
                  <a:lnTo>
                    <a:pt x="6357392" y="8900350"/>
                  </a:lnTo>
                  <a:lnTo>
                    <a:pt x="0" y="8900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973811" y="3483105"/>
              <a:ext cx="4409769" cy="694481"/>
              <a:chOff x="0" y="0"/>
              <a:chExt cx="871065" cy="13718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71066" cy="137182"/>
              </a:xfrm>
              <a:custGeom>
                <a:avLst/>
                <a:gdLst/>
                <a:ahLst/>
                <a:cxnLst/>
                <a:rect l="l" t="t" r="r" b="b"/>
                <a:pathLst>
                  <a:path w="871066" h="137182">
                    <a:moveTo>
                      <a:pt x="0" y="0"/>
                    </a:moveTo>
                    <a:lnTo>
                      <a:pt x="871066" y="0"/>
                    </a:lnTo>
                    <a:lnTo>
                      <a:pt x="871066" y="137182"/>
                    </a:lnTo>
                    <a:lnTo>
                      <a:pt x="0" y="13718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0407721" y="1513698"/>
            <a:ext cx="7086600" cy="2754682"/>
            <a:chOff x="0" y="0"/>
            <a:chExt cx="9448800" cy="367290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9448800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6239"/>
                </a:lnSpc>
                <a:spcBef>
                  <a:spcPct val="0"/>
                </a:spcBef>
              </a:pPr>
              <a:r>
                <a:rPr lang="en-US" sz="5199">
                  <a:solidFill>
                    <a:srgbClr val="EDECED"/>
                  </a:solidFill>
                  <a:latin typeface="Cy Grotesk Grand"/>
                </a:rPr>
                <a:t>PERIFERNÍ PARESA LÍCNÍHO NERVU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430551"/>
              <a:ext cx="9448800" cy="24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399"/>
                </a:lnSpc>
                <a:spcBef>
                  <a:spcPct val="0"/>
                </a:spcBef>
              </a:pPr>
              <a:r>
                <a:rPr lang="en-US" sz="999">
                  <a:solidFill>
                    <a:srgbClr val="EDECED"/>
                  </a:solidFill>
                  <a:latin typeface="Codec Pro"/>
                </a:rPr>
                <a:t>https://www.google.com/search?q=perifern%C3%AD+paresa+l%C3%ADcn%C3%ADho+nervu-+obr%C3%A1zky&amp;oq=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66590">
            <a:off x="-1674600" y="646970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0"/>
                </a:lnTo>
                <a:lnTo>
                  <a:pt x="0" y="1722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95451">
            <a:off x="10731673" y="-2313997"/>
            <a:ext cx="8686892" cy="8230830"/>
          </a:xfrm>
          <a:custGeom>
            <a:avLst/>
            <a:gdLst/>
            <a:ahLst/>
            <a:cxnLst/>
            <a:rect l="l" t="t" r="r" b="b"/>
            <a:pathLst>
              <a:path w="8686892" h="8230830">
                <a:moveTo>
                  <a:pt x="0" y="0"/>
                </a:moveTo>
                <a:lnTo>
                  <a:pt x="8686892" y="0"/>
                </a:lnTo>
                <a:lnTo>
                  <a:pt x="8686892" y="8230830"/>
                </a:lnTo>
                <a:lnTo>
                  <a:pt x="0" y="823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534361" y="2899603"/>
            <a:ext cx="14166081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EDECED"/>
                </a:solidFill>
                <a:latin typeface="Cy Grotesk Grand"/>
              </a:rPr>
              <a:t>PÁSOVÝ OPAR – VARICELLA ZOSTER VIRUS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2762" y="4819805"/>
            <a:ext cx="9984152" cy="233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VZV v latentní formě - senzitivní ganglia zadních míšních kořenů a hl.nn. 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Šíří se v kožním dermatomu nervu</a:t>
            </a:r>
          </a:p>
          <a:p>
            <a:pPr>
              <a:lnSpc>
                <a:spcPts val="4550"/>
              </a:lnSpc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       Bolest, svědění, zduřelé lymfatické uzliny</a:t>
            </a:r>
          </a:p>
        </p:txBody>
      </p:sp>
      <p:sp>
        <p:nvSpPr>
          <p:cNvPr id="6" name="Freeform 6"/>
          <p:cNvSpPr/>
          <p:nvPr/>
        </p:nvSpPr>
        <p:spPr>
          <a:xfrm>
            <a:off x="11131859" y="3955044"/>
            <a:ext cx="5081843" cy="3201561"/>
          </a:xfrm>
          <a:custGeom>
            <a:avLst/>
            <a:gdLst/>
            <a:ahLst/>
            <a:cxnLst/>
            <a:rect l="l" t="t" r="r" b="b"/>
            <a:pathLst>
              <a:path w="5081843" h="3201561">
                <a:moveTo>
                  <a:pt x="0" y="0"/>
                </a:moveTo>
                <a:lnTo>
                  <a:pt x="5081843" y="0"/>
                </a:lnTo>
                <a:lnTo>
                  <a:pt x="5081843" y="3201561"/>
                </a:lnTo>
                <a:lnTo>
                  <a:pt x="0" y="320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792" b="-3277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839077" y="2308655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MENINGEÁLNÍ SYNDROM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3652" y="3781247"/>
            <a:ext cx="16976951" cy="482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Dráždění zadních míšních kořenů a hlavových nn. při jejich průběhu SA prostorem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Ztuhlost šíje – omezení AF hlavy , až opistotonus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Nelze přiblížit ústa ke kolenům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Při AF hlavy trojflexe DKK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Tlak na jařmový oblouk – bolestivá grimasa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V sedu opora o HKK za zády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A další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en-US" sz="3000" u="sng">
              <a:solidFill>
                <a:srgbClr val="EDECED"/>
              </a:solidFill>
              <a:latin typeface="Codec Pro"/>
            </a:endParaRPr>
          </a:p>
          <a:p>
            <a:pPr algn="l">
              <a:lnSpc>
                <a:spcPts val="4199"/>
              </a:lnSpc>
            </a:pPr>
            <a:endParaRPr lang="en-US" sz="3000" u="sng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877245" y="-1865074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8"/>
                </a:lnTo>
                <a:lnTo>
                  <a:pt x="0" y="373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6672062">
            <a:off x="144414" y="886002"/>
            <a:ext cx="20884120" cy="19970439"/>
          </a:xfrm>
          <a:custGeom>
            <a:avLst/>
            <a:gdLst/>
            <a:ahLst/>
            <a:cxnLst/>
            <a:rect l="l" t="t" r="r" b="b"/>
            <a:pathLst>
              <a:path w="20884120" h="19970439">
                <a:moveTo>
                  <a:pt x="0" y="0"/>
                </a:moveTo>
                <a:lnTo>
                  <a:pt x="20884120" y="0"/>
                </a:lnTo>
                <a:lnTo>
                  <a:pt x="20884120" y="19970440"/>
                </a:lnTo>
                <a:lnTo>
                  <a:pt x="0" y="1997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028700" y="1775045"/>
            <a:ext cx="15972324" cy="8701578"/>
            <a:chOff x="0" y="0"/>
            <a:chExt cx="21296433" cy="11602105"/>
          </a:xfrm>
        </p:grpSpPr>
        <p:sp>
          <p:nvSpPr>
            <p:cNvPr id="5" name="TextBox 5"/>
            <p:cNvSpPr txBox="1"/>
            <p:nvPr/>
          </p:nvSpPr>
          <p:spPr>
            <a:xfrm>
              <a:off x="0" y="3067705"/>
              <a:ext cx="21296433" cy="853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Infekční syndromy - meningitidy, encefalitidy, absces atd </a:t>
              </a:r>
            </a:p>
            <a:p>
              <a:pPr marL="647700" lvl="1" indent="-323850" algn="l">
                <a:lnSpc>
                  <a:spcPts val="419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999">
                  <a:solidFill>
                    <a:srgbClr val="EDECED"/>
                  </a:solidFill>
                  <a:latin typeface="Codec Pro"/>
                </a:rPr>
                <a:t>Vysoké horečky s meningismem ( LP negat, s ústupem horečky odezní)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Postpunkční syndrom 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Intrakraniální krvácení 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Insolace,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Trauma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Mozkové tumory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Systémová onemocnění ( LE)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NCH operace 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Křeče 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…</a:t>
              </a:r>
            </a:p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endParaRPr lang="en-US" sz="3000" u="none">
                <a:solidFill>
                  <a:srgbClr val="EDECED"/>
                </a:solidFill>
                <a:latin typeface="Codec Pr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21296433" cy="267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92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EDECED"/>
                  </a:solidFill>
                  <a:latin typeface="Cy Grotesk Grand"/>
                </a:rPr>
                <a:t>DIFF DG. MENINGEÁLNÍHO SYNDROMU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877245" y="-1865074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8"/>
                </a:lnTo>
                <a:lnTo>
                  <a:pt x="0" y="373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6672062">
            <a:off x="144414" y="886002"/>
            <a:ext cx="20884120" cy="19970439"/>
          </a:xfrm>
          <a:custGeom>
            <a:avLst/>
            <a:gdLst/>
            <a:ahLst/>
            <a:cxnLst/>
            <a:rect l="l" t="t" r="r" b="b"/>
            <a:pathLst>
              <a:path w="20884120" h="19970439">
                <a:moveTo>
                  <a:pt x="0" y="0"/>
                </a:moveTo>
                <a:lnTo>
                  <a:pt x="20884120" y="0"/>
                </a:lnTo>
                <a:lnTo>
                  <a:pt x="20884120" y="19970440"/>
                </a:lnTo>
                <a:lnTo>
                  <a:pt x="0" y="1997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028700" y="2475161"/>
            <a:ext cx="15482465" cy="6101253"/>
            <a:chOff x="0" y="0"/>
            <a:chExt cx="20643287" cy="8135005"/>
          </a:xfrm>
        </p:grpSpPr>
        <p:sp>
          <p:nvSpPr>
            <p:cNvPr id="5" name="TextBox 5"/>
            <p:cNvSpPr txBox="1"/>
            <p:nvPr/>
          </p:nvSpPr>
          <p:spPr>
            <a:xfrm>
              <a:off x="0" y="1734205"/>
              <a:ext cx="20643287" cy="640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Zánětlivé post</a:t>
              </a: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ižení mozkových obalů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Hnisavé - bakteriální, TBC, mykotické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pc="-117">
                  <a:solidFill>
                    <a:srgbClr val="EDECED"/>
                  </a:solidFill>
                  <a:latin typeface="Codec Pro"/>
                </a:rPr>
                <a:t>                   novorozenci – Streptococcus agalactiae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pc="-117">
                  <a:solidFill>
                    <a:srgbClr val="EDECED"/>
                  </a:solidFill>
                  <a:latin typeface="Codec Pro"/>
                </a:rPr>
                <a:t>                   kojenci, batolata – Hemophillus influenzae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pc="-117">
                  <a:solidFill>
                    <a:srgbClr val="EDECED"/>
                  </a:solidFill>
                  <a:latin typeface="Codec Pro"/>
                </a:rPr>
                <a:t>                   starší děti nad 5 let- Str. pneumoniae, Neisseria meningitidis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pc="-117">
                  <a:solidFill>
                    <a:srgbClr val="EDECED"/>
                  </a:solidFill>
                  <a:latin typeface="Codec Pro"/>
                </a:rPr>
                <a:t>                   (Rizika: traumata, mastoiditidy, osteomyelitidy, tromboflebitidy venosních splavů)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Nehnisavé – virové – KE, enteroviry, herpetické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pc="-117">
                  <a:solidFill>
                    <a:srgbClr val="EDECED"/>
                  </a:solidFill>
                  <a:latin typeface="Codec Pro"/>
                </a:rPr>
                <a:t>                 - bakteriální- neuroboreliosy</a:t>
              </a:r>
            </a:p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endParaRPr lang="en-US" sz="3000" u="none" spc="-117">
                <a:solidFill>
                  <a:srgbClr val="EDECED"/>
                </a:solidFill>
                <a:latin typeface="Codec Pr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20643287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92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EDECED"/>
                  </a:solidFill>
                  <a:latin typeface="Cy Grotesk Grand"/>
                </a:rPr>
                <a:t>MENINGITIDY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66590">
            <a:off x="-3054268" y="2148152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0"/>
                </a:lnTo>
                <a:lnTo>
                  <a:pt x="0" y="1722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95451">
            <a:off x="11063514" y="-4115415"/>
            <a:ext cx="8686892" cy="8230830"/>
          </a:xfrm>
          <a:custGeom>
            <a:avLst/>
            <a:gdLst/>
            <a:ahLst/>
            <a:cxnLst/>
            <a:rect l="l" t="t" r="r" b="b"/>
            <a:pathLst>
              <a:path w="8686892" h="8230830">
                <a:moveTo>
                  <a:pt x="0" y="0"/>
                </a:moveTo>
                <a:lnTo>
                  <a:pt x="8686891" y="0"/>
                </a:lnTo>
                <a:lnTo>
                  <a:pt x="8686891" y="8230830"/>
                </a:lnTo>
                <a:lnTo>
                  <a:pt x="0" y="823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1523725"/>
            <a:ext cx="14324101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EDECED"/>
                </a:solidFill>
                <a:latin typeface="Cy Grotesk Grand"/>
              </a:rPr>
              <a:t>PURULENTNÍ MENINGITIDY- KLINICKÝ OBRAZ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1299" y="4383099"/>
            <a:ext cx="17189825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Bolest hlavy, teplota, nevolnost, zvracení, únava 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Opozice šíje, bolest zad, meningeální příznaky, křeče , poruchy vědomí, ložiskové neurologické příznaky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exantém, erytém, purpura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zvýšení ICP -vyklenutí VF, edém papil, bradykardie, poruchy vědomí</a:t>
            </a:r>
          </a:p>
          <a:p>
            <a:pPr>
              <a:lnSpc>
                <a:spcPts val="4550"/>
              </a:lnSpc>
            </a:pPr>
            <a:endParaRPr lang="en-US" sz="3500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446974">
            <a:off x="-5661200" y="-1683126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7"/>
                </a:lnTo>
                <a:lnTo>
                  <a:pt x="0" y="14069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4561288"/>
            <a:ext cx="626149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40"/>
              </a:lnSpc>
              <a:spcBef>
                <a:spcPct val="0"/>
              </a:spcBef>
            </a:pPr>
            <a:r>
              <a:rPr lang="en-US" sz="5200">
                <a:solidFill>
                  <a:srgbClr val="EDECED"/>
                </a:solidFill>
                <a:latin typeface="Cy Grotesk Grand"/>
              </a:rPr>
              <a:t>PURULENTNÍ MENINGITIDY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08659" y="3402296"/>
            <a:ext cx="7197810" cy="421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EDECED"/>
                </a:solidFill>
                <a:latin typeface="Codec Pro"/>
              </a:rPr>
              <a:t>Pneumokoková meningit</a:t>
            </a:r>
            <a:r>
              <a:rPr lang="en-US" sz="2400" u="none">
                <a:solidFill>
                  <a:srgbClr val="EDECED"/>
                </a:solidFill>
                <a:latin typeface="Codec Pro"/>
              </a:rPr>
              <a:t>ida</a:t>
            </a:r>
          </a:p>
          <a:p>
            <a:pPr marL="308762" lvl="0" indent="-308762">
              <a:lnSpc>
                <a:spcPts val="3359"/>
              </a:lnSpc>
              <a:spcBef>
                <a:spcPct val="0"/>
              </a:spcBef>
            </a:pPr>
            <a:r>
              <a:rPr lang="en-US" sz="2400" u="none" spc="-93">
                <a:solidFill>
                  <a:srgbClr val="EDECED"/>
                </a:solidFill>
                <a:latin typeface="Codec Pro"/>
              </a:rPr>
              <a:t>ohrožení zejména do 2 let věku , akutní průběh, horečka, bolest hlavy, ztuhlá šíje, porucha vědomí. </a:t>
            </a:r>
          </a:p>
          <a:p>
            <a:pPr marL="308762" lvl="0" indent="-308762">
              <a:lnSpc>
                <a:spcPts val="3359"/>
              </a:lnSpc>
              <a:spcBef>
                <a:spcPct val="0"/>
              </a:spcBef>
            </a:pPr>
            <a:r>
              <a:rPr lang="en-US" sz="2400" u="none" spc="-93">
                <a:solidFill>
                  <a:srgbClr val="EDECED"/>
                </a:solidFill>
                <a:latin typeface="Codec Pro"/>
              </a:rPr>
              <a:t>Následek – porucha sluchu, zraku, PMR</a:t>
            </a:r>
          </a:p>
          <a:p>
            <a:pPr marL="518160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u="none">
                <a:solidFill>
                  <a:srgbClr val="EDECED"/>
                </a:solidFill>
                <a:latin typeface="Codec Pro"/>
              </a:rPr>
              <a:t>Meningokoková meningitida</a:t>
            </a:r>
          </a:p>
          <a:p>
            <a:pPr marL="308762" lvl="0" indent="-308762">
              <a:lnSpc>
                <a:spcPts val="3359"/>
              </a:lnSpc>
              <a:spcBef>
                <a:spcPct val="0"/>
              </a:spcBef>
            </a:pPr>
            <a:r>
              <a:rPr lang="en-US" sz="2400" u="none" spc="-93">
                <a:solidFill>
                  <a:srgbClr val="EDECED"/>
                </a:solidFill>
                <a:latin typeface="Codec Pro"/>
              </a:rPr>
              <a:t>séroskupiny A,B,C. </a:t>
            </a:r>
          </a:p>
          <a:p>
            <a:pPr marL="308762" lvl="0" indent="-308762">
              <a:lnSpc>
                <a:spcPts val="3359"/>
              </a:lnSpc>
              <a:spcBef>
                <a:spcPct val="0"/>
              </a:spcBef>
            </a:pPr>
            <a:r>
              <a:rPr lang="en-US" sz="2400" u="none" spc="-93">
                <a:solidFill>
                  <a:srgbClr val="EDECED"/>
                </a:solidFill>
                <a:latin typeface="Codec Pro"/>
              </a:rPr>
              <a:t>Příznaky viz výše + křeče, ložiskové příznaky,</a:t>
            </a:r>
          </a:p>
          <a:p>
            <a:pPr marL="308762" lvl="0" indent="-308762">
              <a:lnSpc>
                <a:spcPts val="3359"/>
              </a:lnSpc>
              <a:spcBef>
                <a:spcPct val="0"/>
              </a:spcBef>
            </a:pPr>
            <a:r>
              <a:rPr lang="en-US" sz="2400" u="none" spc="-93">
                <a:solidFill>
                  <a:srgbClr val="EDECED"/>
                </a:solidFill>
                <a:latin typeface="Codec Pro"/>
              </a:rPr>
              <a:t>petechie na kůži, sliznicích, sufuze, trombocytopenie- krvácivé komplikace , DIC</a:t>
            </a:r>
          </a:p>
          <a:p>
            <a:pPr marL="0" lvl="0" indent="0">
              <a:lnSpc>
                <a:spcPts val="3359"/>
              </a:lnSpc>
              <a:spcBef>
                <a:spcPct val="0"/>
              </a:spcBef>
            </a:pPr>
            <a:endParaRPr lang="en-US" sz="2400" u="none" spc="-93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681450">
            <a:off x="7590205" y="-2908826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0" y="0"/>
                </a:lnTo>
                <a:lnTo>
                  <a:pt x="14849580" y="14069978"/>
                </a:lnTo>
                <a:lnTo>
                  <a:pt x="0" y="1406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8581521" y="4531969"/>
            <a:ext cx="8677779" cy="1223062"/>
            <a:chOff x="0" y="0"/>
            <a:chExt cx="11570372" cy="1630749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1570372" cy="106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239"/>
                </a:lnSpc>
                <a:spcBef>
                  <a:spcPct val="0"/>
                </a:spcBef>
              </a:pPr>
              <a:r>
                <a:rPr lang="en-US" sz="5199">
                  <a:solidFill>
                    <a:srgbClr val="EDECED"/>
                  </a:solidFill>
                  <a:latin typeface="Cy Grotesk Grand"/>
                </a:rPr>
                <a:t>ABSCES MOZKU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12826"/>
              <a:ext cx="11570372" cy="317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819"/>
                </a:lnSpc>
                <a:spcBef>
                  <a:spcPct val="0"/>
                </a:spcBef>
              </a:pPr>
              <a:r>
                <a:rPr lang="en-US" sz="1299">
                  <a:solidFill>
                    <a:srgbClr val="EDECED"/>
                  </a:solidFill>
                  <a:latin typeface="Codec Pro"/>
                </a:rPr>
                <a:t>Seidl Zdeněk, Diagnostická radiologie, Grada,2014, ISBN978-80-247-4546-6, obr 1.6.2b,c, str.227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2107761" y="349462"/>
            <a:ext cx="4726743" cy="4676136"/>
          </a:xfrm>
          <a:custGeom>
            <a:avLst/>
            <a:gdLst/>
            <a:ahLst/>
            <a:cxnLst/>
            <a:rect l="l" t="t" r="r" b="b"/>
            <a:pathLst>
              <a:path w="4726743" h="4676136">
                <a:moveTo>
                  <a:pt x="0" y="0"/>
                </a:moveTo>
                <a:lnTo>
                  <a:pt x="4726744" y="0"/>
                </a:lnTo>
                <a:lnTo>
                  <a:pt x="4726744" y="4676136"/>
                </a:lnTo>
                <a:lnTo>
                  <a:pt x="0" y="4676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2107761" y="5365920"/>
            <a:ext cx="4726743" cy="4701304"/>
          </a:xfrm>
          <a:custGeom>
            <a:avLst/>
            <a:gdLst/>
            <a:ahLst/>
            <a:cxnLst/>
            <a:rect l="l" t="t" r="r" b="b"/>
            <a:pathLst>
              <a:path w="4726743" h="4701304">
                <a:moveTo>
                  <a:pt x="0" y="0"/>
                </a:moveTo>
                <a:lnTo>
                  <a:pt x="4726744" y="0"/>
                </a:lnTo>
                <a:lnTo>
                  <a:pt x="4726744" y="4701304"/>
                </a:lnTo>
                <a:lnTo>
                  <a:pt x="0" y="4701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2" t="-21245" r="-35120" b="-11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471154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DIAGNOSA, LÉČBA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6623" y="3342658"/>
            <a:ext cx="16862677" cy="536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Vyšetření liquoru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pleocytosa, vysoká hladina bílkoviny , laktátu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mikroskopické vyšetření, kultivace, PCR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ev. MR mozku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Léčba – 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ATB i.v.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antiedematosní léčba ( manitol, kortikoidy)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barbituráty, IVIG, léčba šoku, křečí hemokoagulačních poruch, podpůrná léčba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NCH intervence u mozkového abscesu</a:t>
            </a:r>
          </a:p>
          <a:p>
            <a:pPr algn="l">
              <a:lnSpc>
                <a:spcPts val="4199"/>
              </a:lnSpc>
            </a:pPr>
            <a:endParaRPr lang="en-US" sz="3000" spc="-117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08858">
            <a:off x="-1317407" y="373602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1"/>
                </a:lnTo>
                <a:lnTo>
                  <a:pt x="0" y="17222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1637283"/>
            <a:ext cx="16361386" cy="7621017"/>
            <a:chOff x="0" y="-38100"/>
            <a:chExt cx="21815181" cy="10161357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21815181" cy="2969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072"/>
                </a:lnSpc>
              </a:pPr>
              <a:r>
                <a:rPr lang="en-US" sz="7200" dirty="0">
                  <a:solidFill>
                    <a:srgbClr val="EDECED"/>
                  </a:solidFill>
                  <a:latin typeface="Cy Grotesk Grand"/>
                </a:rPr>
                <a:t>ASEPTICKÉ ( NEHNISAVÉ) MENINGITIDY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504440"/>
              <a:ext cx="21815181" cy="6618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Virové 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Bakteriální</a:t>
              </a:r>
            </a:p>
            <a:p>
              <a:pPr>
                <a:lnSpc>
                  <a:spcPts val="4900"/>
                </a:lnSpc>
              </a:pPr>
              <a:endParaRPr lang="en-US" sz="3500">
                <a:solidFill>
                  <a:srgbClr val="EDECED"/>
                </a:solidFill>
                <a:latin typeface="Codec Pro"/>
              </a:endParaRP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Neurotropní viry - 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do CNS přes hematoliquorovou bariéru, podél čichového nervu, ze střevní stěny do lymfatické tkáně a krve, z HCD 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Bakteriální - neuroboreliosa , původce B.garinii, afzelii, burgdorferi..</a:t>
              </a:r>
            </a:p>
            <a:p>
              <a:pPr>
                <a:lnSpc>
                  <a:spcPts val="4900"/>
                </a:lnSpc>
                <a:spcBef>
                  <a:spcPct val="0"/>
                </a:spcBef>
              </a:pPr>
              <a:endParaRPr lang="en-US" sz="3500">
                <a:solidFill>
                  <a:srgbClr val="EDECED"/>
                </a:solidFill>
                <a:latin typeface="Codec Pr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446974">
            <a:off x="-5661200" y="-1683126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7"/>
                </a:lnTo>
                <a:lnTo>
                  <a:pt x="0" y="14069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4112926"/>
            <a:ext cx="7086600" cy="2061148"/>
            <a:chOff x="0" y="0"/>
            <a:chExt cx="9448800" cy="2748197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9448800" cy="219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80"/>
                </a:lnSpc>
                <a:spcBef>
                  <a:spcPct val="0"/>
                </a:spcBef>
              </a:pPr>
              <a:r>
                <a:rPr lang="en-US" sz="5400">
                  <a:solidFill>
                    <a:srgbClr val="EDECED"/>
                  </a:solidFill>
                  <a:latin typeface="Cy Grotesk Grand"/>
                </a:rPr>
                <a:t>BORELIA BURGDORFERI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71337"/>
              <a:ext cx="9448800" cy="276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79"/>
                </a:lnSpc>
                <a:spcBef>
                  <a:spcPct val="0"/>
                </a:spcBef>
              </a:pPr>
              <a:r>
                <a:rPr lang="en-US" sz="1200">
                  <a:solidFill>
                    <a:srgbClr val="EDECED"/>
                  </a:solidFill>
                  <a:latin typeface="Codec Pro"/>
                </a:rPr>
                <a:t>https://cs.wikipedia.org/wiki/Spiroch%C3%A9ty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9204431" y="2700992"/>
            <a:ext cx="8054869" cy="5301740"/>
          </a:xfrm>
          <a:custGeom>
            <a:avLst/>
            <a:gdLst/>
            <a:ahLst/>
            <a:cxnLst/>
            <a:rect l="l" t="t" r="r" b="b"/>
            <a:pathLst>
              <a:path w="8054869" h="5301740">
                <a:moveTo>
                  <a:pt x="0" y="0"/>
                </a:moveTo>
                <a:lnTo>
                  <a:pt x="8054869" y="0"/>
                </a:lnTo>
                <a:lnTo>
                  <a:pt x="8054869" y="5301741"/>
                </a:lnTo>
                <a:lnTo>
                  <a:pt x="0" y="5301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1132</Words>
  <Application>Microsoft Office PowerPoint</Application>
  <PresentationFormat>Vlastní</PresentationFormat>
  <Paragraphs>164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Codec Pro</vt:lpstr>
      <vt:lpstr>Open Sans</vt:lpstr>
      <vt:lpstr>Cy Grotesk Grand</vt:lpstr>
      <vt:lpstr>Calibri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Neuroinfekce</dc:title>
  <cp:lastModifiedBy>Renáa Slana</cp:lastModifiedBy>
  <cp:revision>6</cp:revision>
  <dcterms:created xsi:type="dcterms:W3CDTF">2006-08-16T00:00:00Z</dcterms:created>
  <dcterms:modified xsi:type="dcterms:W3CDTF">2023-10-18T16:09:10Z</dcterms:modified>
  <dc:identifier>DAFsh2YpA_8</dc:identifier>
</cp:coreProperties>
</file>