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24D094CD-EA3F-4904-B4A7-80295DCB7452}"/>
    <pc:docChg chg="modSld">
      <pc:chgData name="Renáa Slana" userId="a2148769e1520924" providerId="LiveId" clId="{24D094CD-EA3F-4904-B4A7-80295DCB7452}" dt="2023-09-18T19:13:56.317" v="6" actId="20577"/>
      <pc:docMkLst>
        <pc:docMk/>
      </pc:docMkLst>
      <pc:sldChg chg="modSp mod">
        <pc:chgData name="Renáa Slana" userId="a2148769e1520924" providerId="LiveId" clId="{24D094CD-EA3F-4904-B4A7-80295DCB7452}" dt="2023-09-18T19:13:56.317" v="6" actId="20577"/>
        <pc:sldMkLst>
          <pc:docMk/>
          <pc:sldMk cId="0" sldId="263"/>
        </pc:sldMkLst>
        <pc:spChg chg="mod">
          <ac:chgData name="Renáa Slana" userId="a2148769e1520924" providerId="LiveId" clId="{24D094CD-EA3F-4904-B4A7-80295DCB7452}" dt="2023-09-18T19:13:56.317" v="6" actId="20577"/>
          <ac:spMkLst>
            <pc:docMk/>
            <pc:sldMk cId="0" sldId="263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753" y="0"/>
            <a:ext cx="10462213" cy="104622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394655" y="-650354"/>
            <a:ext cx="9199310" cy="11587708"/>
            <a:chOff x="0" y="0"/>
            <a:chExt cx="5038852" cy="6347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8852" cy="6347079"/>
            </a:xfrm>
            <a:custGeom>
              <a:avLst/>
              <a:gdLst/>
              <a:ahLst/>
              <a:cxnLst/>
              <a:rect l="l" t="t" r="r" b="b"/>
              <a:pathLst>
                <a:path w="5038852" h="6347079">
                  <a:moveTo>
                    <a:pt x="5038852" y="6347079"/>
                  </a:moveTo>
                  <a:lnTo>
                    <a:pt x="3171571" y="6347079"/>
                  </a:lnTo>
                  <a:lnTo>
                    <a:pt x="2668270" y="6347079"/>
                  </a:lnTo>
                  <a:lnTo>
                    <a:pt x="2370582" y="6347079"/>
                  </a:lnTo>
                  <a:lnTo>
                    <a:pt x="1994916" y="6347079"/>
                  </a:lnTo>
                  <a:lnTo>
                    <a:pt x="0" y="6347079"/>
                  </a:lnTo>
                  <a:cubicBezTo>
                    <a:pt x="85598" y="5865114"/>
                    <a:pt x="189992" y="5415915"/>
                    <a:pt x="445643" y="5004816"/>
                  </a:cubicBezTo>
                  <a:cubicBezTo>
                    <a:pt x="687832" y="4615434"/>
                    <a:pt x="1006094" y="4292346"/>
                    <a:pt x="1289177" y="3940175"/>
                  </a:cubicBezTo>
                  <a:cubicBezTo>
                    <a:pt x="1467104" y="3718814"/>
                    <a:pt x="1568323" y="3450463"/>
                    <a:pt x="1578610" y="3173603"/>
                  </a:cubicBezTo>
                  <a:cubicBezTo>
                    <a:pt x="1578610" y="2540127"/>
                    <a:pt x="998601" y="2086483"/>
                    <a:pt x="651129" y="1653921"/>
                  </a:cubicBezTo>
                  <a:cubicBezTo>
                    <a:pt x="265684" y="1173988"/>
                    <a:pt x="112141" y="616077"/>
                    <a:pt x="0" y="0"/>
                  </a:cubicBezTo>
                  <a:cubicBezTo>
                    <a:pt x="0" y="0"/>
                    <a:pt x="947547" y="0"/>
                    <a:pt x="1994916" y="0"/>
                  </a:cubicBezTo>
                  <a:lnTo>
                    <a:pt x="1994916" y="0"/>
                  </a:lnTo>
                  <a:lnTo>
                    <a:pt x="3171571" y="0"/>
                  </a:lnTo>
                  <a:lnTo>
                    <a:pt x="3171571" y="0"/>
                  </a:lnTo>
                  <a:cubicBezTo>
                    <a:pt x="4166997" y="0"/>
                    <a:pt x="5038852" y="0"/>
                    <a:pt x="5038852" y="0"/>
                  </a:cubicBezTo>
                  <a:cubicBezTo>
                    <a:pt x="4926711" y="615950"/>
                    <a:pt x="4773168" y="1173988"/>
                    <a:pt x="4387850" y="1653794"/>
                  </a:cubicBezTo>
                  <a:cubicBezTo>
                    <a:pt x="4040378" y="2086356"/>
                    <a:pt x="3460369" y="2540127"/>
                    <a:pt x="3460369" y="3173476"/>
                  </a:cubicBezTo>
                  <a:cubicBezTo>
                    <a:pt x="3470529" y="3450463"/>
                    <a:pt x="3571875" y="3718687"/>
                    <a:pt x="3749802" y="3940048"/>
                  </a:cubicBezTo>
                  <a:cubicBezTo>
                    <a:pt x="4032885" y="4292346"/>
                    <a:pt x="4351274" y="4615434"/>
                    <a:pt x="4593336" y="5004689"/>
                  </a:cubicBezTo>
                  <a:cubicBezTo>
                    <a:pt x="4848860" y="5415915"/>
                    <a:pt x="4953127" y="5865114"/>
                    <a:pt x="5038852" y="6347079"/>
                  </a:cubicBezTo>
                  <a:close/>
                </a:path>
              </a:pathLst>
            </a:custGeom>
            <a:blipFill>
              <a:blip r:embed="rId2"/>
              <a:stretch>
                <a:fillRect l="-115051" r="-938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3300739" y="5950093"/>
            <a:ext cx="3413925" cy="65605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379725" y="811230"/>
            <a:ext cx="2053652" cy="39465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48382" y="1028700"/>
            <a:ext cx="1510918" cy="1494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79485" y="6978322"/>
            <a:ext cx="601085" cy="22799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716773" y="3822714"/>
            <a:ext cx="7904861" cy="22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League Spartan Bold"/>
              </a:rPr>
              <a:t>NEUROLOGICKÉ VYŠETŘENÍ DÍTĚTE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6773" y="6095234"/>
            <a:ext cx="5578069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Lato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426119" y="-2028790"/>
            <a:ext cx="23021834" cy="1481755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16773" y="5978001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9645858" y="-1271320"/>
            <a:ext cx="1777727" cy="3416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856866" y="-4877727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506510" y="537998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976637" y="897120"/>
            <a:ext cx="11058281" cy="8492759"/>
            <a:chOff x="0" y="0"/>
            <a:chExt cx="19050000" cy="14630400"/>
          </a:xfrm>
        </p:grpSpPr>
        <p:sp>
          <p:nvSpPr>
            <p:cNvPr id="12" name="Freeform 12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l="-2521" r="-2521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7"/>
              <a:stretch>
                <a:fillRect l="-32" r="-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6510" y="2860689"/>
            <a:ext cx="7095702" cy="251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VÝVOJOVÉ VYŠETŘENÍ KOJENCE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748053" y="-1581739"/>
            <a:ext cx="15496105" cy="997376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1951" t="-17826" r="-28441" b="-547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529523" y="3726402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9195780" y="-1748583"/>
            <a:ext cx="2738417" cy="52624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459043" y="-959659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89233" y="2606824"/>
            <a:ext cx="14876237" cy="5785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0782070" y="5843035"/>
            <a:ext cx="3554389" cy="6830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15330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25447" y="-4629596"/>
            <a:ext cx="11109470" cy="111094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421957" y="1234209"/>
            <a:ext cx="15495728" cy="9973523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0237" t="-38780" b="-2725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402632" y="-2293422"/>
            <a:ext cx="3043519" cy="584878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955116" y="246598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144000" y="623980"/>
            <a:ext cx="8354166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VYŠETŘENÍ NOVOROZENCE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5691" y="2860552"/>
            <a:ext cx="7302476" cy="534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Období adaptace , přizpůsobení podmínkám extrauterinního prostředí</a:t>
            </a:r>
          </a:p>
          <a:p>
            <a:pPr algn="r"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Indikace neurologického vyšetření: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zvýšená dráždivost , křeče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nadměrná apatie, hypotonie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okulární motoriky 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změna rytmu bdění a spánku 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respirace, termoregulace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příjmu stravy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mikro-makrocefalie, dysmorfní rysy ….</a:t>
            </a:r>
          </a:p>
          <a:p>
            <a:pPr algn="r"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29523" y="-1996353"/>
            <a:ext cx="22930043" cy="14758475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1951" t="-17826" r="-28441" b="-547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529523" y="3726402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187002" y="-1765843"/>
            <a:ext cx="2738417" cy="52624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6375811" y="8347449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350215" y="2820327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213423" y="588817"/>
            <a:ext cx="11861154" cy="9109366"/>
            <a:chOff x="0" y="0"/>
            <a:chExt cx="19050000" cy="14630400"/>
          </a:xfrm>
        </p:grpSpPr>
        <p:sp>
          <p:nvSpPr>
            <p:cNvPr id="11" name="Freeform 11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l="-25" r="-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7"/>
              <a:stretch>
                <a:fillRect l="-32" r="-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213825" y="-2980818"/>
            <a:ext cx="21238578" cy="1366979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57118" y="5618060"/>
            <a:ext cx="2330690" cy="44789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295987" y="1612634"/>
            <a:ext cx="1510918" cy="149443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5260687" y="3703565"/>
            <a:ext cx="11109470" cy="111094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936606" y="-2086299"/>
            <a:ext cx="3043519" cy="584878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2458366" y="597932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2295987" y="4782273"/>
            <a:ext cx="8354166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ZÁVĚR VYŠETŘENÍ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95987" y="6331753"/>
            <a:ext cx="8412320" cy="311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•Syndromologický souhrn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( např. centr. pravostranná hemiparesa, paresa n.VI oboustranně….)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•Zhodnocení vývojového věku – bez ohledu na kalendářní věk 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( např. odpovídá konci III. trimenonu ….)</a:t>
            </a:r>
          </a:p>
          <a:p>
            <a:pPr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5132" y="-3390384"/>
            <a:ext cx="10553048" cy="105530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804430" y="5589327"/>
            <a:ext cx="3413925" cy="6560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6234348" y="144089"/>
            <a:ext cx="2053652" cy="3946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4392" y="514883"/>
            <a:ext cx="1510918" cy="149443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82617" y="2779564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661392" y="2779564"/>
            <a:ext cx="4515270" cy="4693725"/>
            <a:chOff x="0" y="0"/>
            <a:chExt cx="6108573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6"/>
              <a:stretch>
                <a:fillRect l="-16958" r="-77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66320" y="2317836"/>
            <a:ext cx="1050741" cy="10507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2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775009" y="71240"/>
            <a:ext cx="12826762" cy="825569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2617" y="1411294"/>
            <a:ext cx="10434866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2617" y="3235228"/>
            <a:ext cx="7404133" cy="281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Anamnéza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Pediatrické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Neurologické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Vývojové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Závěr</a:t>
            </a:r>
          </a:p>
          <a:p>
            <a:pPr>
              <a:lnSpc>
                <a:spcPts val="3799"/>
              </a:lnSpc>
            </a:pPr>
            <a:endParaRPr lang="en-US" sz="1999">
              <a:solidFill>
                <a:srgbClr val="D9D9D9"/>
              </a:solidFill>
              <a:latin typeface="La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919027" y="8403135"/>
            <a:ext cx="11792177" cy="10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47"/>
              </a:lnSpc>
            </a:pPr>
            <a:r>
              <a:rPr lang="en-US" sz="3599">
                <a:solidFill>
                  <a:srgbClr val="FFFFFF"/>
                </a:solidFill>
                <a:latin typeface="League Spartan Bold"/>
              </a:rPr>
              <a:t>Pokud možno standardní vyšetřovací podmínky</a:t>
            </a:r>
          </a:p>
          <a:p>
            <a:pPr algn="r">
              <a:lnSpc>
                <a:spcPts val="4247"/>
              </a:lnSpc>
            </a:pPr>
            <a:endParaRPr lang="en-US" sz="3599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6325040" y="5978001"/>
            <a:ext cx="3413925" cy="6560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874" y="3009798"/>
            <a:ext cx="2053652" cy="39465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44608" y="8288650"/>
            <a:ext cx="1510918" cy="14944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0955" y="-3505060"/>
            <a:ext cx="7970248" cy="79702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731203" y="-1820917"/>
            <a:ext cx="15010834" cy="9661430"/>
            <a:chOff x="0" y="0"/>
            <a:chExt cx="5513070" cy="3548380"/>
          </a:xfrm>
        </p:grpSpPr>
        <p:sp>
          <p:nvSpPr>
            <p:cNvPr id="9" name="Freeform 9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315" r="-63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166336" y="1132261"/>
            <a:ext cx="4842395" cy="8325989"/>
            <a:chOff x="0" y="0"/>
            <a:chExt cx="369316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90500" y="-190500"/>
              <a:ext cx="4074160" cy="6731000"/>
            </a:xfrm>
            <a:custGeom>
              <a:avLst/>
              <a:gdLst/>
              <a:ahLst/>
              <a:cxnLst/>
              <a:rect l="l" t="t" r="r" b="b"/>
              <a:pathLst>
                <a:path w="4074160" h="6731000">
                  <a:moveTo>
                    <a:pt x="3318510" y="3365500"/>
                  </a:moveTo>
                  <a:cubicBezTo>
                    <a:pt x="4052570" y="2658110"/>
                    <a:pt x="4072890" y="1488440"/>
                    <a:pt x="3365500" y="754380"/>
                  </a:cubicBezTo>
                  <a:cubicBezTo>
                    <a:pt x="2658110" y="20320"/>
                    <a:pt x="1488440" y="0"/>
                    <a:pt x="754380" y="707390"/>
                  </a:cubicBezTo>
                  <a:cubicBezTo>
                    <a:pt x="20320" y="1414780"/>
                    <a:pt x="0" y="2584450"/>
                    <a:pt x="708660" y="3318510"/>
                  </a:cubicBezTo>
                  <a:cubicBezTo>
                    <a:pt x="723900" y="3335020"/>
                    <a:pt x="739140" y="3350260"/>
                    <a:pt x="755650" y="3365500"/>
                  </a:cubicBezTo>
                  <a:cubicBezTo>
                    <a:pt x="21590" y="4072890"/>
                    <a:pt x="1270" y="5242560"/>
                    <a:pt x="708660" y="5976620"/>
                  </a:cubicBezTo>
                  <a:cubicBezTo>
                    <a:pt x="1416050" y="6710680"/>
                    <a:pt x="2585720" y="6731000"/>
                    <a:pt x="3319780" y="6023610"/>
                  </a:cubicBezTo>
                  <a:cubicBezTo>
                    <a:pt x="4053840" y="5316220"/>
                    <a:pt x="4074160" y="4146550"/>
                    <a:pt x="3366770" y="3412490"/>
                  </a:cubicBezTo>
                  <a:cubicBezTo>
                    <a:pt x="3350260" y="3395980"/>
                    <a:pt x="3335020" y="3380740"/>
                    <a:pt x="3318510" y="3365500"/>
                  </a:cubicBezTo>
                  <a:close/>
                </a:path>
              </a:pathLst>
            </a:custGeom>
            <a:blipFill>
              <a:blip r:embed="rId6"/>
              <a:stretch>
                <a:fillRect l="-78947" r="-789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2511392" y="252313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11392" y="1251611"/>
            <a:ext cx="7404133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ANAMNÉZA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5526" y="2733573"/>
            <a:ext cx="9882210" cy="318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Rodinná zátěž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Prenatální a perinatální období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Předchozí choroby, úrazy , hospitalizace, očkování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PMV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5526" y="5848862"/>
            <a:ext cx="6338920" cy="318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Spánek , strava , prospívání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Soc. anamnéza , škola, sport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Léky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Gynekologie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1892736" y="-1997678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610781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698532" y="0"/>
            <a:ext cx="15010834" cy="9661430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19301" t="-30552" r="-32570" b="-162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573337" y="5978001"/>
            <a:ext cx="3413925" cy="65605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107815" y="4111074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61808" y="3019323"/>
            <a:ext cx="9389057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PEDIATRICKÉ VYŠETŘENÍ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3589" y="4139649"/>
            <a:ext cx="10417277" cy="564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Výška, váha, TK, P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OH dítěte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Tvář, dysmorfické rysy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Stavba těla , trofika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kožní změny - skvrny café au lait, angiomy, depigmentace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hydratace , kolorit kůže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kardiorespirační funkce, bříško , uzliny…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8300609" y="-1906952"/>
            <a:ext cx="2785335" cy="53526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0" y="6712103"/>
            <a:ext cx="2172528" cy="417498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63899" y="0"/>
            <a:ext cx="14955448" cy="9625782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44393" t="-29231" r="-71806" b="-597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266188" y="8439398"/>
            <a:ext cx="1510918" cy="149443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488047" y="4005053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921148" y="-4499014"/>
            <a:ext cx="8818392" cy="881839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87001" y="5302358"/>
            <a:ext cx="8206276" cy="2229651"/>
            <a:chOff x="0" y="0"/>
            <a:chExt cx="2257533" cy="6133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57533" cy="613373"/>
            </a:xfrm>
            <a:custGeom>
              <a:avLst/>
              <a:gdLst/>
              <a:ahLst/>
              <a:cxnLst/>
              <a:rect l="l" t="t" r="r" b="b"/>
              <a:pathLst>
                <a:path w="2257533" h="613373">
                  <a:moveTo>
                    <a:pt x="48114" y="0"/>
                  </a:moveTo>
                  <a:lnTo>
                    <a:pt x="2209419" y="0"/>
                  </a:lnTo>
                  <a:cubicBezTo>
                    <a:pt x="2222179" y="0"/>
                    <a:pt x="2234417" y="5069"/>
                    <a:pt x="2243441" y="14092"/>
                  </a:cubicBezTo>
                  <a:cubicBezTo>
                    <a:pt x="2252464" y="23115"/>
                    <a:pt x="2257533" y="35353"/>
                    <a:pt x="2257533" y="48114"/>
                  </a:cubicBezTo>
                  <a:lnTo>
                    <a:pt x="2257533" y="565259"/>
                  </a:lnTo>
                  <a:cubicBezTo>
                    <a:pt x="2257533" y="591832"/>
                    <a:pt x="2235991" y="613373"/>
                    <a:pt x="2209419" y="613373"/>
                  </a:cubicBezTo>
                  <a:lnTo>
                    <a:pt x="48114" y="613373"/>
                  </a:lnTo>
                  <a:cubicBezTo>
                    <a:pt x="21541" y="613373"/>
                    <a:pt x="0" y="591832"/>
                    <a:pt x="0" y="565259"/>
                  </a:cubicBezTo>
                  <a:lnTo>
                    <a:pt x="0" y="48114"/>
                  </a:lnTo>
                  <a:cubicBezTo>
                    <a:pt x="0" y="21541"/>
                    <a:pt x="21541" y="0"/>
                    <a:pt x="48114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88047" y="2304904"/>
            <a:ext cx="7012060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88047" y="5692712"/>
            <a:ext cx="6003795" cy="1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400" u="sng">
                <a:solidFill>
                  <a:srgbClr val="FFFFFF"/>
                </a:solidFill>
                <a:latin typeface="League Spartan Bold"/>
              </a:rPr>
              <a:t>U KOJENCŮ A MALÝCH DĚTÍ : </a:t>
            </a:r>
          </a:p>
          <a:p>
            <a:pPr>
              <a:lnSpc>
                <a:spcPts val="3696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klasické vyšetření + neurovývojové vyšetření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88047" y="4357478"/>
            <a:ext cx="508900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KLASICKÉ VYŠETŘENÍ U VĚTŠÍCH DĚTÍ A DOSPÍVAJÍCÍCH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88047" y="7579634"/>
            <a:ext cx="7436393" cy="235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VÝVOJOVÝ VĚK X KALENDÁŘNÍ VĚK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ložiskový neurologický nález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hybná a tonusováporucha 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polohové testy dle Vlacha a dle Vojty </a:t>
            </a:r>
          </a:p>
          <a:p>
            <a:pPr>
              <a:lnSpc>
                <a:spcPts val="3768"/>
              </a:lnSpc>
            </a:pPr>
            <a:endParaRPr lang="en-US" sz="2400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767187" y="-1944799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0556842" y="5309232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491185" y="-3514637"/>
            <a:ext cx="10056598" cy="100565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33589" y="4427585"/>
            <a:ext cx="15010834" cy="9661430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072790" y="5978001"/>
            <a:ext cx="3413925" cy="6560598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761259" y="279929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61259" y="842036"/>
            <a:ext cx="12944660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</a:t>
            </a:r>
          </a:p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větších dětí a dospívajících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047" y="2865973"/>
            <a:ext cx="16026845" cy="44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Hlava – tvar, obvod, poklep, pohmat 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Hlavové nn-  n.I , n.II – visus, orient zorné pole, okohybnénn III,IV,VI, velikost zornic, reakci,nystagmus, n.V, n.VII – mimika – centr, perif. poruchy , n.VIII- sluch, n.IX, X,XI- hybnost patra, dávivý r. , hybnost m.SCM, n.XII- postavení jazyka a plazení 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Motorický systém- postura, chůze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 svalový tonus, hybnost, rozsah pohybů,síla, koordinace pohybů,taxe, metrie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11986" y="-438418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0556842" y="5309232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746088" y="-544222"/>
            <a:ext cx="17673874" cy="11375444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5145463" y="5978001"/>
            <a:ext cx="3413925" cy="65605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789834" y="658146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10263017" y="3669512"/>
            <a:ext cx="8977835" cy="89778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403163" y="5318757"/>
            <a:ext cx="13514247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VYŠETŘENÍ VĚTŠÍCH DĚTÍ - POKRAČ.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90565" y="6285036"/>
            <a:ext cx="16026845" cy="297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Reflexologické vyšetření – šlachosvalové rr., břišní rr pyramid. jevy zánikové, irritační 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Vyšetření čití - taktilní, polohocit,pohybocit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Poskoky, dřepy, synkinézy, tandemová chůze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Kognitivní funkce , řeč, chování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2307847" y="3679023"/>
            <a:ext cx="5158690" cy="9913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15330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170660" y="3443838"/>
            <a:ext cx="11109470" cy="111094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790126" y="-3001111"/>
            <a:ext cx="15495728" cy="9973523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429550" y="-2541305"/>
            <a:ext cx="3413925" cy="6560598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584644" y="4583427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584644" y="2902328"/>
            <a:ext cx="8354166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 KOJENCE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6562" y="4657548"/>
            <a:ext cx="8242491" cy="602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Hodnocení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postury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svalového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napětí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Aktivní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spontánní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hybnost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•Testy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na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věku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nezávislé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-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podobné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vyšetření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jako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u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starších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dětí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+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Primitivní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reflexy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- s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pokračující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maturací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mizí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cs-CZ" sz="2800" dirty="0">
                <a:solidFill>
                  <a:srgbClr val="FFFFFF"/>
                </a:solidFill>
                <a:latin typeface="Lato"/>
              </a:rPr>
              <a:t>  (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Mooro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úchopové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rr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umísťovací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vzpěrný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…)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Lato"/>
              </a:rPr>
              <a:t>Polohové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testy –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dle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Vlacha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Vojty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algn="just">
              <a:lnSpc>
                <a:spcPts val="6049"/>
              </a:lnSpc>
            </a:pPr>
            <a:endParaRPr lang="en-US" sz="2800" dirty="0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110253" y="-1971640"/>
            <a:ext cx="23021834" cy="1481755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153294" y="5529236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952474" y="-2228635"/>
            <a:ext cx="3866139" cy="742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03566" y="889738"/>
            <a:ext cx="5745907" cy="8229600"/>
            <a:chOff x="0" y="0"/>
            <a:chExt cx="443357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blipFill>
              <a:blip r:embed="rId6"/>
              <a:stretch>
                <a:fillRect l="-9120" r="-91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065405" y="700014"/>
            <a:ext cx="8507523" cy="850752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506510" y="537998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506510" y="4537089"/>
            <a:ext cx="11220892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PROF. MUDR. VÁCLAV VOJTA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439</Words>
  <Application>Microsoft Office PowerPoint</Application>
  <PresentationFormat>Vlastní</PresentationFormat>
  <Paragraphs>70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League Spartan Bold</vt:lpstr>
      <vt:lpstr>Arial</vt:lpstr>
      <vt:lpstr>Calibri</vt:lpstr>
      <vt:lpstr>Lato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Neurologické vyšetření dítěte</dc:title>
  <dc:creator>Matěj Žárský</dc:creator>
  <cp:lastModifiedBy>Renáa Slana</cp:lastModifiedBy>
  <cp:revision>2</cp:revision>
  <dcterms:created xsi:type="dcterms:W3CDTF">2006-08-16T00:00:00Z</dcterms:created>
  <dcterms:modified xsi:type="dcterms:W3CDTF">2023-09-18T19:14:15Z</dcterms:modified>
  <dc:identifier>DAFWEE2Nzpw</dc:identifier>
</cp:coreProperties>
</file>