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2" r:id="rId11"/>
    <p:sldId id="279" r:id="rId12"/>
    <p:sldId id="284" r:id="rId13"/>
    <p:sldId id="264" r:id="rId14"/>
    <p:sldId id="266" r:id="rId15"/>
    <p:sldId id="286" r:id="rId16"/>
    <p:sldId id="267" r:id="rId17"/>
    <p:sldId id="268" r:id="rId18"/>
    <p:sldId id="270" r:id="rId19"/>
    <p:sldId id="271" r:id="rId20"/>
    <p:sldId id="285" r:id="rId21"/>
    <p:sldId id="287" r:id="rId22"/>
    <p:sldId id="288" r:id="rId23"/>
    <p:sldId id="274" r:id="rId24"/>
    <p:sldId id="275" r:id="rId25"/>
    <p:sldId id="278" r:id="rId26"/>
    <p:sldId id="276" r:id="rId27"/>
    <p:sldId id="28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C4825-52ED-4EF0-9254-F64DF7E0D446}" v="1" dt="2023-10-24T19:14:1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áa Slana" userId="a2148769e1520924" providerId="LiveId" clId="{C9AC4825-52ED-4EF0-9254-F64DF7E0D446}"/>
    <pc:docChg chg="custSel addSld modSld">
      <pc:chgData name="Renáa Slana" userId="a2148769e1520924" providerId="LiveId" clId="{C9AC4825-52ED-4EF0-9254-F64DF7E0D446}" dt="2023-10-24T19:22:04.528" v="783" actId="20577"/>
      <pc:docMkLst>
        <pc:docMk/>
      </pc:docMkLst>
      <pc:sldChg chg="modSp mod">
        <pc:chgData name="Renáa Slana" userId="a2148769e1520924" providerId="LiveId" clId="{C9AC4825-52ED-4EF0-9254-F64DF7E0D446}" dt="2023-10-24T18:59:58.039" v="25" actId="20577"/>
        <pc:sldMkLst>
          <pc:docMk/>
          <pc:sldMk cId="782198487" sldId="268"/>
        </pc:sldMkLst>
        <pc:spChg chg="mod">
          <ac:chgData name="Renáa Slana" userId="a2148769e1520924" providerId="LiveId" clId="{C9AC4825-52ED-4EF0-9254-F64DF7E0D446}" dt="2023-10-24T18:59:58.039" v="25" actId="20577"/>
          <ac:spMkLst>
            <pc:docMk/>
            <pc:sldMk cId="782198487" sldId="268"/>
            <ac:spMk id="3" creationId="{A0E72470-5EE3-2736-088E-92437CF31D7E}"/>
          </ac:spMkLst>
        </pc:spChg>
      </pc:sldChg>
      <pc:sldChg chg="modSp add mod">
        <pc:chgData name="Renáa Slana" userId="a2148769e1520924" providerId="LiveId" clId="{C9AC4825-52ED-4EF0-9254-F64DF7E0D446}" dt="2023-10-24T19:22:04.528" v="783" actId="20577"/>
        <pc:sldMkLst>
          <pc:docMk/>
          <pc:sldMk cId="2914713270" sldId="288"/>
        </pc:sldMkLst>
        <pc:spChg chg="mod">
          <ac:chgData name="Renáa Slana" userId="a2148769e1520924" providerId="LiveId" clId="{C9AC4825-52ED-4EF0-9254-F64DF7E0D446}" dt="2023-10-24T19:14:31.137" v="80" actId="6549"/>
          <ac:spMkLst>
            <pc:docMk/>
            <pc:sldMk cId="2914713270" sldId="288"/>
            <ac:spMk id="2" creationId="{AC210C2B-9610-009D-6A93-83B3581A6B92}"/>
          </ac:spMkLst>
        </pc:spChg>
        <pc:spChg chg="mod">
          <ac:chgData name="Renáa Slana" userId="a2148769e1520924" providerId="LiveId" clId="{C9AC4825-52ED-4EF0-9254-F64DF7E0D446}" dt="2023-10-24T19:22:04.528" v="783" actId="20577"/>
          <ac:spMkLst>
            <pc:docMk/>
            <pc:sldMk cId="2914713270" sldId="288"/>
            <ac:spMk id="3" creationId="{4528DF3A-A04E-FF74-FCE4-739B399FC4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C8F4-D661-F014-9E69-F6A5092E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B8EE59-3F08-AD62-47B4-7D52D1C7D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C7B4A6-FB02-EFE7-8FCD-712EA014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DD8B5-B7EA-392C-616E-763B1ADB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A070-D60B-5F14-79A0-487C80DF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5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A2443-D817-C68A-FC7F-ACAD67D6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9B818C-4BE9-93A1-3AFC-37AD4652F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78F1A5-D604-C08C-B1CE-9E426DB0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EC873-49D4-353A-E43A-67062E70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F76DF7-72AA-0064-2E25-2D9604D3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28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E7AFBE-1F81-4292-793A-19C5682AB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BA9F17-E3E5-7EEF-42FA-1698C0E4F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2DDE4C-7F39-2165-029F-5243BA02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F5B24-9534-C7DF-0487-9324375A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3A25AC-0C66-262A-5B8E-FE79FCC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3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2B3D4-008B-3155-97C8-F37569E9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FC46C-99E3-6095-8299-60108C25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4D1DA-65B7-5E4E-09EE-D04D347F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A8F7B9-9536-2B23-69E9-95824302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91B971-9E34-1952-FF3C-CCE562CA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9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E1EEE-5C63-5318-345A-58BBDEB1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D70B5D-84F0-DAA9-65C6-0AC2DF61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8CF2CE-7B82-D6B5-1076-99C6756B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6B7CD5-DDBA-08A3-A1B2-262B5D4E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4BCD7-54D6-18C6-EBCC-8B3BBEF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7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ACF6C-DFB8-7F6E-22F6-A1F4D3BD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7CB1B-A02C-5497-51D8-951264927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22E3B3-71BF-69DC-0C60-A7AF3DBE9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1883C-1910-E4CD-2A13-140E4561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818D2-0869-074A-AC48-6190AB40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BABE03-0BF4-AE4A-412E-C47770BF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72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7A32F-C2CA-D8BB-F26E-508BAC6C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897C86-9D0F-A2B7-8942-13D1FFAD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DAE03B-9970-FC2B-BF1C-686D20E0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E433E1-82CD-573A-FD03-6D063355C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9AAFFD-C329-7F43-F469-2DEAE4B7D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614A11-D559-B331-8267-40935341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C09E25-15FD-50A2-C0AD-848C5B48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9C0176-4F36-33A0-394D-3F279273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35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C41D1-4463-32E4-6898-C7E58F6B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B8C408-7DAD-F684-C485-13E7569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C4388C-8199-1997-8507-09095FC4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985179-818A-E6FA-1286-FA04D96E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3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7BB89F-3268-A58E-E728-99597FD3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44D8F9-EEED-C6B0-82C1-9408681A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D4DB36-EBB8-BC8A-389A-575AB836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4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C51B7-B172-5C56-08F1-FEE4AA0E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39BEB-8B90-300C-34E3-1C6904960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BC21A4-C3A3-87B3-B9B0-3C4C2EA74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BD16FD-00A5-AAD4-93AB-B2B9FC84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000B1A-5297-42B8-4FE0-38A23B23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8C7648-DE92-BA2F-70C5-578BC15B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4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3AF37-AC40-AAAC-1AA8-6F188482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2FBBE7-3BCB-B419-A864-D2097088E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A19EB5-478F-C76F-C2DD-A5DA9A6EE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223FAD-43FE-E8B4-1453-F1C0FDCE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9843B3-AFFD-92F7-0D9B-DF03159D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8DAA5F-2E88-9F68-2F2A-2CD4EEBF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4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A65103-C8C2-16C2-544A-6B02A79B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A7E529-7644-BDFA-CBDB-51B7029D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802577-17F2-C280-55B0-0842F58B9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57F8-BCFD-4677-A1FC-07E564963534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42C1C-6030-5C3B-EE30-BB48612C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6F9F0-341E-AF7E-EF72-12FBE5C75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9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BD323-580E-62EA-BC3E-50D89CE22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Neurometabolická</a:t>
            </a:r>
            <a:r>
              <a:rPr lang="cs-CZ" dirty="0"/>
              <a:t>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0DF09A-305F-C1FA-0881-09D3122F2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neurodegenerativní, </a:t>
            </a:r>
            <a:r>
              <a:rPr lang="cs-CZ" dirty="0" err="1"/>
              <a:t>neurogenetická</a:t>
            </a:r>
            <a:r>
              <a:rPr lang="cs-CZ" dirty="0"/>
              <a:t>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80328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D537-6C82-E9C5-88A3-C63FF1D3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Lysosomální</a:t>
            </a:r>
            <a:r>
              <a:rPr lang="cs-CZ" dirty="0"/>
              <a:t> nemoci – pokračování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7F3DD-ED64-01C1-E35D-0858D2FF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Poruchy </a:t>
            </a:r>
            <a:r>
              <a:rPr lang="cs-CZ" dirty="0" err="1"/>
              <a:t>neuroviscerální</a:t>
            </a:r>
            <a:r>
              <a:rPr lang="cs-CZ" dirty="0"/>
              <a:t>  -  progresivní neurologická nebo neuropsychiatrická  symptomatika  + </a:t>
            </a:r>
            <a:r>
              <a:rPr lang="cs-CZ" dirty="0" err="1"/>
              <a:t>organomegalie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sfingolipidosy</a:t>
            </a:r>
            <a:r>
              <a:rPr lang="cs-CZ" dirty="0"/>
              <a:t>- Tay </a:t>
            </a:r>
            <a:r>
              <a:rPr lang="cs-CZ" dirty="0" err="1"/>
              <a:t>Sachsova</a:t>
            </a:r>
            <a:r>
              <a:rPr lang="cs-CZ" dirty="0"/>
              <a:t> nemoc, </a:t>
            </a:r>
            <a:r>
              <a:rPr lang="cs-CZ" dirty="0" err="1"/>
              <a:t>Niemann</a:t>
            </a:r>
            <a:r>
              <a:rPr lang="cs-CZ" dirty="0"/>
              <a:t> Pickova choroba …)</a:t>
            </a:r>
          </a:p>
          <a:p>
            <a:r>
              <a:rPr lang="cs-CZ" dirty="0"/>
              <a:t>Progredující skeletární dysplasie + postižení vnitřních orgánů a mozku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mukopolysacharidosy</a:t>
            </a:r>
            <a:r>
              <a:rPr lang="cs-CZ" dirty="0"/>
              <a:t>, MPS I – syndrom </a:t>
            </a:r>
            <a:r>
              <a:rPr lang="cs-CZ" dirty="0" err="1"/>
              <a:t>Hurlerové</a:t>
            </a:r>
            <a:r>
              <a:rPr lang="cs-CZ" dirty="0"/>
              <a:t>- </a:t>
            </a:r>
            <a:r>
              <a:rPr lang="cs-CZ" dirty="0" err="1"/>
              <a:t>enzymoterapie</a:t>
            </a:r>
            <a:r>
              <a:rPr lang="cs-CZ" dirty="0"/>
              <a:t>)</a:t>
            </a:r>
          </a:p>
          <a:p>
            <a:r>
              <a:rPr lang="cs-CZ" dirty="0"/>
              <a:t>Neuropsychiatrická symptomatika  + postižení zraku  (střádá se pigment </a:t>
            </a:r>
            <a:r>
              <a:rPr lang="cs-CZ" dirty="0" err="1"/>
              <a:t>ceroid</a:t>
            </a:r>
            <a:r>
              <a:rPr lang="cs-CZ" dirty="0"/>
              <a:t> - </a:t>
            </a:r>
            <a:r>
              <a:rPr lang="cs-CZ" dirty="0" err="1"/>
              <a:t>neuronální</a:t>
            </a:r>
            <a:r>
              <a:rPr lang="cs-CZ" dirty="0"/>
              <a:t> </a:t>
            </a:r>
            <a:r>
              <a:rPr lang="cs-CZ" dirty="0" err="1"/>
              <a:t>ceroidní</a:t>
            </a:r>
            <a:r>
              <a:rPr lang="cs-CZ" dirty="0"/>
              <a:t> </a:t>
            </a:r>
            <a:r>
              <a:rPr lang="cs-CZ" dirty="0" err="1"/>
              <a:t>lipofuscinosa</a:t>
            </a:r>
            <a:r>
              <a:rPr lang="cs-CZ" dirty="0"/>
              <a:t>)</a:t>
            </a:r>
          </a:p>
          <a:p>
            <a:r>
              <a:rPr lang="cs-CZ" dirty="0"/>
              <a:t>Střádání ve svalech a srdci  ( glykogen -</a:t>
            </a:r>
            <a:r>
              <a:rPr lang="cs-CZ" dirty="0" err="1"/>
              <a:t>Pompeho</a:t>
            </a:r>
            <a:r>
              <a:rPr lang="cs-CZ" dirty="0"/>
              <a:t> choroba)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26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4054F-DFFF-A536-2FA8-994F366E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Tay –</a:t>
            </a:r>
            <a:r>
              <a:rPr lang="cs-CZ" dirty="0" err="1"/>
              <a:t>Sachsova</a:t>
            </a:r>
            <a:r>
              <a:rPr lang="cs-CZ" dirty="0"/>
              <a:t> nemoc</a:t>
            </a:r>
            <a:br>
              <a:rPr lang="cs-CZ" dirty="0"/>
            </a:br>
            <a:r>
              <a:rPr lang="cs-CZ" sz="1200" dirty="0"/>
              <a:t>https://www.statpearls.com/ArticleLibrary/viewarticle/29887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700AFDC-51EF-B795-D4C9-EC505AC8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513" y="2000404"/>
            <a:ext cx="435133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75E512-DFDF-8ECD-934A-E29A41AA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2389239"/>
            <a:ext cx="6187529" cy="37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BA5BD-5668-894F-84EF-D4609A9C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Mukopolysachardiosa</a:t>
            </a:r>
            <a:br>
              <a:rPr lang="cs-CZ" dirty="0"/>
            </a:br>
            <a:r>
              <a:rPr lang="cs-CZ" sz="1200" dirty="0"/>
              <a:t>Ošlejšková Hana, Solen s.r.o.,2015, ISBN 978-80-7471 -124-4, str.157,obr.1</a:t>
            </a:r>
            <a:br>
              <a:rPr lang="cs-CZ" sz="1200" dirty="0"/>
            </a:br>
            <a:r>
              <a:rPr lang="cs-CZ" sz="1200" dirty="0"/>
              <a:t>https://www.google.cz/search?q=mukopolysacharidosa+obr%C3%A1zky&amp;tbm=isch&amp;ved=2ahUKEwj8kt2rk_X8AhWkVKQEHepJAOgQ2-cCegQIABAA&amp;oq=mukopolysacharidosa+obr%C3%A1zky</a:t>
            </a:r>
            <a:br>
              <a:rPr lang="cs-CZ" sz="1200" dirty="0"/>
            </a:br>
            <a:endParaRPr lang="cs-CZ" sz="12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442846D-1D1C-0D06-03BF-0B4B8ECFC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516"/>
            <a:ext cx="5969252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97BBAA-0598-C52F-DA40-8783F971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930" y="1921871"/>
            <a:ext cx="454801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1082759-4F1F-E003-8748-5E803E10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5" y="1906547"/>
            <a:ext cx="11676749" cy="474367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77139868-2411-5C26-E499-0B6C8573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Neuronální</a:t>
            </a:r>
            <a:r>
              <a:rPr lang="cs-CZ" dirty="0"/>
              <a:t> </a:t>
            </a:r>
            <a:r>
              <a:rPr lang="cs-CZ" dirty="0" err="1"/>
              <a:t>ceroidlipofuscinosa</a:t>
            </a:r>
            <a:br>
              <a:rPr lang="cs-CZ" dirty="0"/>
            </a:br>
            <a:r>
              <a:rPr lang="cs-CZ" sz="1100" dirty="0"/>
              <a:t>https://www.google.cz/search?hl=cs&amp;sxsrf=AJOqlzW-opQlUL-3ziALzBIcKB_DUez5jw:1675282930800&amp;q=neuronal+ceroid+lipofuscinosis+obr%C3%A1zky&amp;tbm=isch&amp;source=univ&amp;fir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38BBDC-26F5-7E43-0D2F-0209FBDF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34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8E574-1F74-62EF-1E81-23F751F9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Pompeho</a:t>
            </a:r>
            <a:r>
              <a:rPr lang="cs-CZ" dirty="0"/>
              <a:t> choroba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25CBD-03BE-A59F-7F9C-CDEF822F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Deficit kyselé alfa- glukosidázy… akumulace glykogenu v lysozomech svalových buněk  srdečních  ,  skeletárního a respiračního  svalstva </a:t>
            </a:r>
          </a:p>
          <a:p>
            <a:r>
              <a:rPr lang="cs-CZ" dirty="0"/>
              <a:t>Infantilní forma -    hypotonie , dilatační kardiomyopatie, </a:t>
            </a:r>
            <a:r>
              <a:rPr lang="cs-CZ" dirty="0" err="1"/>
              <a:t>kardiomegalie</a:t>
            </a:r>
            <a:r>
              <a:rPr lang="cs-CZ" dirty="0"/>
              <a:t>……………enzymová terapie</a:t>
            </a:r>
          </a:p>
          <a:p>
            <a:r>
              <a:rPr lang="cs-CZ" dirty="0"/>
              <a:t>Pozdní forma- kdykoliv  ,  myopatie- pletence, trup, respirační svaly</a:t>
            </a:r>
            <a:br>
              <a:rPr lang="cs-CZ" dirty="0"/>
            </a:br>
            <a:r>
              <a:rPr lang="cs-CZ" dirty="0"/>
              <a:t>..........</a:t>
            </a:r>
            <a:r>
              <a:rPr lang="cs-CZ" dirty="0" err="1"/>
              <a:t>enzymoterapie</a:t>
            </a:r>
            <a:endParaRPr lang="cs-CZ" dirty="0"/>
          </a:p>
          <a:p>
            <a:r>
              <a:rPr lang="cs-CZ" dirty="0"/>
              <a:t>Dg. suchá kapka a leukocyty, DNA analýza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11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77CE05D-1D29-7AF1-FD02-3EAB7F75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500312"/>
            <a:ext cx="2466975" cy="18573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72EF3E-62F7-E09E-3096-AC01AB98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Pompeho</a:t>
            </a:r>
            <a:r>
              <a:rPr lang="cs-CZ" dirty="0"/>
              <a:t> choroba</a:t>
            </a:r>
            <a:br>
              <a:rPr lang="cs-CZ" dirty="0"/>
            </a:br>
            <a:r>
              <a:rPr lang="cs-CZ" sz="1200" dirty="0"/>
              <a:t>https://www.neurologiepropraxi.cz/pdfs/neu/2014/06/13.pdf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048AA74-B140-1444-CD20-93A3A497D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352" y="2240316"/>
            <a:ext cx="653108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651277-D2BB-AE3A-C487-E866207F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288" y="2438766"/>
            <a:ext cx="2869763" cy="4054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F53F16-2674-07D1-A0F4-FB9C7904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361607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8F3E8-BC2B-E676-D625-E228EF3B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Peroxisomální</a:t>
            </a:r>
            <a:r>
              <a:rPr lang="cs-CZ" dirty="0"/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A34E2-B7EA-BEC2-775D-B0690B1C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667"/>
          </a:xfrm>
        </p:spPr>
        <p:txBody>
          <a:bodyPr/>
          <a:lstStyle/>
          <a:p>
            <a:r>
              <a:rPr lang="cs-CZ" dirty="0"/>
              <a:t>Významná role při </a:t>
            </a:r>
            <a:r>
              <a:rPr lang="cs-CZ" dirty="0" err="1"/>
              <a:t>myelinizaci</a:t>
            </a:r>
            <a:r>
              <a:rPr lang="cs-CZ" dirty="0"/>
              <a:t> ,  obsahují řadu </a:t>
            </a:r>
            <a:br>
              <a:rPr lang="cs-CZ" dirty="0"/>
            </a:br>
            <a:r>
              <a:rPr lang="cs-CZ" dirty="0"/>
              <a:t>enzymatických systémů </a:t>
            </a:r>
          </a:p>
          <a:p>
            <a:r>
              <a:rPr lang="cs-CZ" dirty="0"/>
              <a:t>Poruchy </a:t>
            </a:r>
            <a:r>
              <a:rPr lang="cs-CZ" dirty="0" err="1"/>
              <a:t>peroxisomální</a:t>
            </a:r>
            <a:r>
              <a:rPr lang="cs-CZ" dirty="0"/>
              <a:t>   způsobují v dětství závažné </a:t>
            </a:r>
            <a:br>
              <a:rPr lang="cs-CZ" dirty="0"/>
            </a:br>
            <a:r>
              <a:rPr lang="cs-CZ" dirty="0"/>
              <a:t>neurologické poruchy </a:t>
            </a:r>
          </a:p>
          <a:p>
            <a:endParaRPr lang="cs-CZ" dirty="0"/>
          </a:p>
          <a:p>
            <a:r>
              <a:rPr lang="cs-CZ" dirty="0"/>
              <a:t>Poruchy </a:t>
            </a:r>
            <a:r>
              <a:rPr lang="cs-CZ" dirty="0" err="1"/>
              <a:t>peroxisomální</a:t>
            </a:r>
            <a:r>
              <a:rPr lang="cs-CZ" dirty="0"/>
              <a:t>  biogeneze – např. </a:t>
            </a:r>
            <a:r>
              <a:rPr lang="cs-CZ" dirty="0" err="1"/>
              <a:t>Zellwegerův</a:t>
            </a:r>
            <a:r>
              <a:rPr lang="cs-CZ" dirty="0"/>
              <a:t> syndrom </a:t>
            </a:r>
          </a:p>
          <a:p>
            <a:r>
              <a:rPr lang="cs-CZ" dirty="0"/>
              <a:t> Deficit </a:t>
            </a:r>
            <a:r>
              <a:rPr lang="cs-CZ" dirty="0" err="1"/>
              <a:t>peroxisomálního</a:t>
            </a:r>
            <a:r>
              <a:rPr lang="cs-CZ" dirty="0"/>
              <a:t>  enzymu – např. X- </a:t>
            </a:r>
            <a:r>
              <a:rPr lang="cs-CZ" dirty="0" err="1"/>
              <a:t>adrenoleukodystrofie</a:t>
            </a:r>
            <a:br>
              <a:rPr lang="cs-CZ" dirty="0"/>
            </a:br>
            <a:r>
              <a:rPr lang="cs-CZ" dirty="0"/>
              <a:t>-  chlapci před  4.-8.rokem,hyperaktivita , porucha zraku, sluchu         , demence , mozečkový </a:t>
            </a:r>
            <a:r>
              <a:rPr lang="cs-CZ" dirty="0" err="1"/>
              <a:t>sy</a:t>
            </a:r>
            <a:r>
              <a:rPr lang="cs-CZ" dirty="0"/>
              <a:t>,  adrenální  insuficience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11DBF-FD6F-B1FD-D2B9-DA808C60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13" y="127767"/>
            <a:ext cx="2647564" cy="29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8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5E056-3BDD-0B22-6B48-D1736872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Zellwegerův</a:t>
            </a:r>
            <a:r>
              <a:rPr lang="cs-CZ" dirty="0"/>
              <a:t>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72470-5EE3-2736-088E-92437CF3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kraniofaciální</a:t>
            </a:r>
            <a:r>
              <a:rPr lang="cs-CZ" dirty="0"/>
              <a:t> dysmorfie- široce rozevřená VF, hypotonie</a:t>
            </a:r>
          </a:p>
          <a:p>
            <a:r>
              <a:rPr lang="cs-CZ" dirty="0" err="1"/>
              <a:t>hepatosplenomegalie</a:t>
            </a:r>
            <a:r>
              <a:rPr lang="cs-CZ" dirty="0"/>
              <a:t>, glaukom , hypotonie , PMR ,  novorozenecké křeče</a:t>
            </a:r>
            <a:br>
              <a:rPr lang="cs-CZ" dirty="0"/>
            </a:br>
            <a:r>
              <a:rPr lang="cs-CZ" dirty="0"/>
              <a:t>MR mozku- poruchy </a:t>
            </a:r>
            <a:r>
              <a:rPr lang="cs-CZ" dirty="0" err="1"/>
              <a:t>myelinizace</a:t>
            </a:r>
            <a:r>
              <a:rPr lang="cs-CZ" dirty="0"/>
              <a:t>    </a:t>
            </a:r>
          </a:p>
          <a:p>
            <a:r>
              <a:rPr lang="cs-CZ" sz="1050" dirty="0" err="1"/>
              <a:t>Ošlejšková,Hana</a:t>
            </a:r>
            <a:r>
              <a:rPr lang="cs-CZ" sz="1050" dirty="0"/>
              <a:t>, Solen s.r.o., 2015, ISBN 978-80-7471-124-4, str.159,obr.2</a:t>
            </a:r>
          </a:p>
          <a:p>
            <a:endParaRPr lang="cs-CZ" dirty="0"/>
          </a:p>
        </p:txBody>
      </p:sp>
      <p:pic>
        <p:nvPicPr>
          <p:cNvPr id="5" name="Obrázek 4" descr="Obsah obrázku interiér, osoba&#10;&#10;Popis byl vytvořen automaticky">
            <a:extLst>
              <a:ext uri="{FF2B5EF4-FFF2-40B4-BE49-F238E27FC236}">
                <a16:creationId xmlns:a16="http://schemas.microsoft.com/office/drawing/2014/main" id="{0F0AA6B8-B7A8-E433-8437-DFE02B84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97" y="3107661"/>
            <a:ext cx="4775163" cy="35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38BBE04A-CFEF-3BBC-7128-38691F721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085F79-93A8-BA0A-9E54-B4DD20BF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Mitochondriální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21189-E9E4-BBBE-309D-C3932E26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/>
              <a:t>Heterogenní skupina nemocí </a:t>
            </a:r>
          </a:p>
          <a:p>
            <a:r>
              <a:rPr lang="cs-CZ"/>
              <a:t>Postižení energetického metabolismu buněk</a:t>
            </a:r>
          </a:p>
          <a:p>
            <a:r>
              <a:rPr lang="cs-CZ"/>
              <a:t>Postižení energeticky náročných orgánů :    nervová soustava, srdeční a kosterní svaly, smysly, játra, ledviny </a:t>
            </a:r>
          </a:p>
          <a:p>
            <a:r>
              <a:rPr lang="cs-CZ"/>
              <a:t>Incidence 1: 3000</a:t>
            </a:r>
          </a:p>
          <a:p>
            <a:r>
              <a:rPr lang="cs-CZ"/>
              <a:t>Dědičnost AR,AD,GR, maternální</a:t>
            </a:r>
          </a:p>
          <a:p>
            <a:r>
              <a:rPr lang="cs-CZ"/>
              <a:t>Poruchy metabolismu pyruvátu, Krebsova cyklu, komplexu dýchacího řetězce, mitochondriální ATP syntázy</a:t>
            </a:r>
          </a:p>
        </p:txBody>
      </p:sp>
    </p:spTree>
    <p:extLst>
      <p:ext uri="{BB962C8B-B14F-4D97-AF65-F5344CB8AC3E}">
        <p14:creationId xmlns:p14="http://schemas.microsoft.com/office/powerpoint/2010/main" val="16437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A15E6-3F6D-AFC6-4335-BA797799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Mitochondriální poruchy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36958-6C7E-A4DF-A3A6-9883F0ADE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Novorozenecký a kojenecký věk: </a:t>
            </a:r>
            <a:br>
              <a:rPr lang="cs-CZ" dirty="0"/>
            </a:br>
            <a:r>
              <a:rPr lang="cs-CZ" dirty="0"/>
              <a:t>hypotonie, křeče, neprospívání, kardiální a jaterní postižení</a:t>
            </a:r>
          </a:p>
          <a:p>
            <a:r>
              <a:rPr lang="cs-CZ" dirty="0"/>
              <a:t>Pozdější věk:  ataxie, , dystonie, </a:t>
            </a:r>
            <a:r>
              <a:rPr lang="cs-CZ" dirty="0" err="1"/>
              <a:t>stroke-like</a:t>
            </a:r>
            <a:r>
              <a:rPr lang="cs-CZ" dirty="0"/>
              <a:t> epizody, migrenosní bolest hlavy , epilepsie, poruchy chování, periferní neuropatie</a:t>
            </a:r>
          </a:p>
          <a:p>
            <a:r>
              <a:rPr lang="cs-CZ" dirty="0"/>
              <a:t>Adolescentní věk, dospělost:</a:t>
            </a:r>
            <a:br>
              <a:rPr lang="cs-CZ" dirty="0"/>
            </a:br>
            <a:r>
              <a:rPr lang="cs-CZ" dirty="0"/>
              <a:t>postižení očí ( atrofie optiku,  oftalmoplegie, </a:t>
            </a:r>
            <a:r>
              <a:rPr lang="cs-CZ" dirty="0" err="1"/>
              <a:t>ptosa</a:t>
            </a:r>
            <a:r>
              <a:rPr lang="cs-CZ" dirty="0"/>
              <a:t>), myokardu , GIT, psychiatrické poruchy </a:t>
            </a:r>
          </a:p>
          <a:p>
            <a:r>
              <a:rPr lang="cs-CZ" dirty="0"/>
              <a:t>Provokace při zátěži : operace, hladovění, , </a:t>
            </a:r>
            <a:r>
              <a:rPr lang="cs-CZ" dirty="0" err="1"/>
              <a:t>febrilie</a:t>
            </a:r>
            <a:r>
              <a:rPr lang="cs-CZ" dirty="0"/>
              <a:t>, infekce, anestézie</a:t>
            </a:r>
          </a:p>
          <a:p>
            <a:r>
              <a:rPr lang="cs-CZ" dirty="0"/>
              <a:t>Typická laboratoř:  </a:t>
            </a:r>
            <a:r>
              <a:rPr lang="cs-CZ" dirty="0" err="1"/>
              <a:t>metab</a:t>
            </a:r>
            <a:r>
              <a:rPr lang="cs-CZ" dirty="0"/>
              <a:t>. </a:t>
            </a:r>
            <a:r>
              <a:rPr lang="cs-CZ" dirty="0" err="1"/>
              <a:t>acidosa</a:t>
            </a:r>
            <a:r>
              <a:rPr lang="cs-CZ" dirty="0"/>
              <a:t>, elevace laktátu v krvi, moči, </a:t>
            </a:r>
            <a:r>
              <a:rPr lang="cs-CZ" dirty="0" err="1"/>
              <a:t>liquoru</a:t>
            </a:r>
            <a:r>
              <a:rPr lang="cs-CZ" dirty="0"/>
              <a:t>, elevace CK</a:t>
            </a:r>
          </a:p>
          <a:p>
            <a:r>
              <a:rPr lang="cs-CZ" dirty="0"/>
              <a:t>MR CNS: atrofie, </a:t>
            </a:r>
            <a:r>
              <a:rPr lang="cs-CZ" dirty="0" err="1"/>
              <a:t>stroke-like</a:t>
            </a:r>
            <a:r>
              <a:rPr lang="cs-CZ" dirty="0"/>
              <a:t> , kalcifikace …</a:t>
            </a:r>
            <a:br>
              <a:rPr lang="cs-CZ" dirty="0"/>
            </a:br>
            <a:r>
              <a:rPr lang="cs-CZ" dirty="0"/>
              <a:t>MERRF, MELAS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1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F5EB5-647F-8EE4-64F4-B00FBF6E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Dědičné poruchy metabolismu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A39B3-AF54-0BA1-8464-6CFBA2CCC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chybná genetická informace </a:t>
            </a:r>
          </a:p>
          <a:p>
            <a:r>
              <a:rPr lang="cs-CZ" dirty="0"/>
              <a:t>AR dědičnost většinou</a:t>
            </a:r>
          </a:p>
          <a:p>
            <a:r>
              <a:rPr lang="cs-CZ" dirty="0"/>
              <a:t>Deficit  enzymu, kofaktoru enzymu, nebo porucha transportních mechanismů v buňce</a:t>
            </a:r>
          </a:p>
          <a:p>
            <a:r>
              <a:rPr lang="cs-CZ" dirty="0"/>
              <a:t>Průběh akutní, chronický, intermitentní</a:t>
            </a:r>
          </a:p>
          <a:p>
            <a:r>
              <a:rPr lang="cs-CZ" dirty="0"/>
              <a:t>Manifestace v jakémkoliv věku</a:t>
            </a:r>
          </a:p>
          <a:p>
            <a:r>
              <a:rPr lang="cs-CZ" dirty="0" err="1"/>
              <a:t>Multisystémová</a:t>
            </a:r>
            <a:r>
              <a:rPr lang="cs-CZ" dirty="0"/>
              <a:t> onemocnění  x  postižení izolovaných orgánů</a:t>
            </a:r>
          </a:p>
          <a:p>
            <a:r>
              <a:rPr lang="cs-CZ" dirty="0"/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340012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DC598-3AEB-062C-4627-0C7364D7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Kearns</a:t>
            </a:r>
            <a:r>
              <a:rPr lang="cs-CZ" dirty="0"/>
              <a:t>- </a:t>
            </a:r>
            <a:r>
              <a:rPr lang="cs-CZ" dirty="0" err="1"/>
              <a:t>Sayre</a:t>
            </a:r>
            <a:r>
              <a:rPr lang="cs-CZ" dirty="0"/>
              <a:t> syndrom</a:t>
            </a:r>
            <a:br>
              <a:rPr lang="cs-CZ" dirty="0"/>
            </a:br>
            <a:r>
              <a:rPr lang="cs-CZ" sz="1200" dirty="0"/>
              <a:t>https://healthjade.net/kearns-sayre-syndrome/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BE7BCE-158E-637F-E7FF-F9FE517C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88" y="2668637"/>
            <a:ext cx="3237620" cy="2781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57B6EA-52D2-85D2-09B5-62DAEEC2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51" y="2391507"/>
            <a:ext cx="6914251" cy="36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0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0C2B-9610-009D-6A93-83B3581A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metabolismu organických kyselin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28DF3A-A04E-FF74-FCE4-739B399F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Patologie  metabolismu  aminokyselin,  mastných kyselin  nebo sacharidů, hromadí se  karboxylové kyseliny </a:t>
            </a:r>
          </a:p>
          <a:p>
            <a:r>
              <a:rPr lang="cs-CZ" dirty="0"/>
              <a:t>Průběh akutní, chronický , intermitentní </a:t>
            </a:r>
          </a:p>
          <a:p>
            <a:r>
              <a:rPr lang="cs-CZ" dirty="0"/>
              <a:t>Manifestace v jakémkoliv  věku </a:t>
            </a:r>
          </a:p>
          <a:p>
            <a:r>
              <a:rPr lang="cs-CZ" dirty="0"/>
              <a:t>PMR, kombinace mozečkové, pyramid. </a:t>
            </a:r>
            <a:r>
              <a:rPr lang="cs-CZ" dirty="0" err="1"/>
              <a:t>expy</a:t>
            </a:r>
            <a:r>
              <a:rPr lang="cs-CZ" dirty="0"/>
              <a:t>  symptomatiky, epilepsie, porucha zraku, neprospívání  , metabolické krize – např. při infektech,  fyzickém   vyčerpání , hladovění apod</a:t>
            </a:r>
          </a:p>
          <a:p>
            <a:r>
              <a:rPr lang="cs-CZ" dirty="0" err="1"/>
              <a:t>Canavanové</a:t>
            </a:r>
            <a:r>
              <a:rPr lang="cs-CZ" dirty="0"/>
              <a:t>  choroba, propionová, </a:t>
            </a:r>
            <a:r>
              <a:rPr lang="cs-CZ" dirty="0" err="1"/>
              <a:t>metylmalonová</a:t>
            </a:r>
            <a:r>
              <a:rPr lang="cs-CZ" dirty="0"/>
              <a:t>  </a:t>
            </a:r>
            <a:r>
              <a:rPr lang="cs-CZ" dirty="0" err="1"/>
              <a:t>acidurie</a:t>
            </a:r>
            <a:r>
              <a:rPr lang="cs-CZ" dirty="0"/>
              <a:t> …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6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0C2B-9610-009D-6A93-83B3581A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Aminoacidopatie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28DF3A-A04E-FF74-FCE4-739B399F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Dědičná porucha  metabolismu aminokyselin</a:t>
            </a:r>
          </a:p>
          <a:p>
            <a:r>
              <a:rPr lang="cs-CZ" dirty="0"/>
              <a:t>Dle kliniky není  možné rozpoznat-   dg jen na biochemické  úrovni</a:t>
            </a:r>
          </a:p>
          <a:p>
            <a:r>
              <a:rPr lang="cs-CZ" dirty="0"/>
              <a:t>Chybění nebo snížená aktivita enzymů v </a:t>
            </a:r>
            <a:r>
              <a:rPr lang="cs-CZ" dirty="0" err="1"/>
              <a:t>intermed</a:t>
            </a:r>
            <a:r>
              <a:rPr lang="cs-CZ" dirty="0"/>
              <a:t>. Metabolismu,, hromadění  metabolitu – poškození tkání </a:t>
            </a:r>
          </a:p>
          <a:p>
            <a:r>
              <a:rPr lang="cs-CZ" dirty="0"/>
              <a:t>Novorozenecký </a:t>
            </a:r>
            <a:r>
              <a:rPr lang="cs-CZ" dirty="0" err="1"/>
              <a:t>skríning</a:t>
            </a:r>
            <a:r>
              <a:rPr lang="cs-CZ" dirty="0"/>
              <a:t>-  9 chorob( fenylketonurie, </a:t>
            </a:r>
            <a:r>
              <a:rPr lang="cs-CZ" dirty="0" err="1"/>
              <a:t>homocystinurie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leucinosa</a:t>
            </a:r>
            <a:r>
              <a:rPr lang="cs-CZ" dirty="0"/>
              <a:t>…)</a:t>
            </a:r>
          </a:p>
          <a:p>
            <a:r>
              <a:rPr lang="cs-CZ" dirty="0"/>
              <a:t>Manifestace  v kojeneckém věku  či později- ireparabilní změny CNS a orgánů</a:t>
            </a:r>
          </a:p>
          <a:p>
            <a:r>
              <a:rPr lang="cs-CZ" dirty="0"/>
              <a:t>Např.  Fenylketonurie-  fenylalanin  není metabolizován na  tyrosin </a:t>
            </a:r>
            <a:br>
              <a:rPr lang="cs-CZ" dirty="0"/>
            </a:br>
            <a:r>
              <a:rPr lang="cs-CZ" dirty="0"/>
              <a:t>PMR, epilepsie.  </a:t>
            </a:r>
            <a:r>
              <a:rPr lang="cs-CZ" dirty="0" err="1"/>
              <a:t>Spec</a:t>
            </a:r>
            <a:r>
              <a:rPr lang="cs-CZ" dirty="0"/>
              <a:t>. dieta se sníženým obsahem fenylalaninu</a:t>
            </a:r>
          </a:p>
        </p:txBody>
      </p:sp>
    </p:spTree>
    <p:extLst>
      <p:ext uri="{BB962C8B-B14F-4D97-AF65-F5344CB8AC3E}">
        <p14:creationId xmlns:p14="http://schemas.microsoft.com/office/powerpoint/2010/main" val="291471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2A319-3074-C9D7-828E-D45E2119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 cyklu močoviny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280C9-21EA-C0F9-2B15-149CD73E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vázne odstraňování  NH3  při degradaci  aminokyselin </a:t>
            </a:r>
            <a:br>
              <a:rPr lang="cs-CZ" dirty="0"/>
            </a:br>
            <a:r>
              <a:rPr lang="cs-CZ" dirty="0"/>
              <a:t> (norma- metabolizován na močovinu a vylučován močí )</a:t>
            </a:r>
          </a:p>
          <a:p>
            <a:r>
              <a:rPr lang="cs-CZ" dirty="0"/>
              <a:t>Předchozí fyzická zátěž nebo infekt </a:t>
            </a:r>
          </a:p>
          <a:p>
            <a:r>
              <a:rPr lang="cs-CZ" dirty="0"/>
              <a:t>Nechutenství, atypie chování, zvracení, obluzení, somnolence, křeče</a:t>
            </a:r>
          </a:p>
          <a:p>
            <a:r>
              <a:rPr lang="cs-CZ" dirty="0"/>
              <a:t>Akutní vyšetření  koncentrace NH3  + eliminace </a:t>
            </a:r>
          </a:p>
          <a:p>
            <a:r>
              <a:rPr lang="cs-CZ" dirty="0"/>
              <a:t>Několik hodin   trvající </a:t>
            </a:r>
            <a:r>
              <a:rPr lang="cs-CZ" dirty="0" err="1"/>
              <a:t>hyperamonemie</a:t>
            </a:r>
            <a:r>
              <a:rPr lang="cs-CZ" dirty="0"/>
              <a:t>  letální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44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C0339-2419-38D9-A3EE-D3B238A4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Novorozenecký screening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BDE9A-472B-B8F8-2BA4-9DD6C23E5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1975    fenylketonurie </a:t>
            </a:r>
          </a:p>
          <a:p>
            <a:r>
              <a:rPr lang="cs-CZ" dirty="0"/>
              <a:t>Od 2009 10 vybraných DPM  ,  suchá kapka z paty </a:t>
            </a:r>
            <a:br>
              <a:rPr lang="cs-CZ" dirty="0"/>
            </a:br>
            <a:r>
              <a:rPr lang="cs-CZ" dirty="0"/>
              <a:t>fenylketonurie, </a:t>
            </a:r>
            <a:r>
              <a:rPr lang="cs-CZ" dirty="0" err="1"/>
              <a:t>leucinosa</a:t>
            </a:r>
            <a:r>
              <a:rPr lang="cs-CZ" dirty="0"/>
              <a:t>, </a:t>
            </a:r>
            <a:r>
              <a:rPr lang="cs-CZ" dirty="0" err="1"/>
              <a:t>glutarová</a:t>
            </a:r>
            <a:r>
              <a:rPr lang="cs-CZ" dirty="0"/>
              <a:t> </a:t>
            </a:r>
            <a:r>
              <a:rPr lang="cs-CZ" dirty="0" err="1"/>
              <a:t>acidurie</a:t>
            </a:r>
            <a:r>
              <a:rPr lang="cs-CZ" dirty="0"/>
              <a:t>   ….)</a:t>
            </a:r>
          </a:p>
          <a:p>
            <a:r>
              <a:rPr lang="cs-CZ" dirty="0"/>
              <a:t>Fenylketonurie( </a:t>
            </a:r>
            <a:r>
              <a:rPr lang="cs-CZ" dirty="0" err="1"/>
              <a:t>hyperfenylalaninemie</a:t>
            </a:r>
            <a:r>
              <a:rPr lang="cs-CZ" dirty="0"/>
              <a:t>):    PMR, křeče ,mikrocefalie, spasticita , dystonicko-dyskinetický </a:t>
            </a:r>
            <a:r>
              <a:rPr lang="cs-CZ" dirty="0" err="1"/>
              <a:t>sy</a:t>
            </a:r>
            <a:r>
              <a:rPr lang="cs-CZ" dirty="0"/>
              <a:t> ,poruchy chování …dieta</a:t>
            </a:r>
          </a:p>
          <a:p>
            <a:r>
              <a:rPr lang="cs-CZ" dirty="0" err="1"/>
              <a:t>Leucinosy</a:t>
            </a:r>
            <a:r>
              <a:rPr lang="cs-CZ" dirty="0"/>
              <a:t> : neonatální,  intermitentní,  chronický progresivní průběh při dekompenzaci křeče, apnoické pauzy, myoklonie , křeče , </a:t>
            </a:r>
            <a:r>
              <a:rPr lang="cs-CZ" dirty="0" err="1"/>
              <a:t>opistotonus</a:t>
            </a:r>
            <a:r>
              <a:rPr lang="cs-CZ" dirty="0"/>
              <a:t>. Hypoglykemie, </a:t>
            </a:r>
            <a:r>
              <a:rPr lang="cs-CZ" dirty="0" err="1"/>
              <a:t>metab</a:t>
            </a:r>
            <a:r>
              <a:rPr lang="cs-CZ" dirty="0"/>
              <a:t>. </a:t>
            </a:r>
            <a:r>
              <a:rPr lang="cs-CZ" dirty="0" err="1"/>
              <a:t>acidosa</a:t>
            </a:r>
            <a:r>
              <a:rPr lang="cs-CZ" dirty="0"/>
              <a:t>, ketonurie</a:t>
            </a:r>
            <a:br>
              <a:rPr lang="cs-CZ" dirty="0"/>
            </a:br>
            <a:r>
              <a:rPr lang="cs-CZ" dirty="0"/>
              <a:t>…adekvátní léčba </a:t>
            </a:r>
          </a:p>
          <a:p>
            <a:r>
              <a:rPr lang="cs-CZ" dirty="0"/>
              <a:t>Poruchy beta-oxidace MK :deficit acetylkoenzym A </a:t>
            </a:r>
            <a:r>
              <a:rPr lang="cs-CZ" dirty="0" err="1"/>
              <a:t>dehydrogenasy</a:t>
            </a:r>
            <a:r>
              <a:rPr lang="cs-CZ" dirty="0"/>
              <a:t> MK</a:t>
            </a:r>
          </a:p>
          <a:p>
            <a:pPr marL="0" indent="0">
              <a:buNone/>
            </a:pPr>
            <a:r>
              <a:rPr lang="cs-CZ" dirty="0"/>
              <a:t>   -mitochondriální poruchy </a:t>
            </a:r>
          </a:p>
        </p:txBody>
      </p:sp>
    </p:spTree>
    <p:extLst>
      <p:ext uri="{BB962C8B-B14F-4D97-AF65-F5344CB8AC3E}">
        <p14:creationId xmlns:p14="http://schemas.microsoft.com/office/powerpoint/2010/main" val="182558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F8B72-9978-A94A-6992-463E6F4B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DMP 2009-2014</a:t>
            </a:r>
            <a:br>
              <a:rPr lang="cs-CZ" sz="1400" dirty="0"/>
            </a:br>
            <a:r>
              <a:rPr lang="cs-CZ" sz="1400" dirty="0" err="1"/>
              <a:t>Ošlejšková,Hana</a:t>
            </a:r>
            <a:r>
              <a:rPr lang="cs-CZ" sz="1400" dirty="0"/>
              <a:t>, Solen s.r.o., 2015, ISBN 978-80-7471-124-4, str.165,tab.1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F8101-9CA2-A942-530B-D3C34A3A0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F9CD3D7D-8760-3A28-304C-79430668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6" y="1262743"/>
            <a:ext cx="9264368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D3D15-D7D6-098E-E9EB-ED5EBF20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B3FD0-A973-96B1-7803-5D888AC88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Popsáno více než 900 DPM</a:t>
            </a:r>
          </a:p>
          <a:p>
            <a:r>
              <a:rPr lang="cs-CZ" dirty="0"/>
              <a:t>Kumulativní incidence  1:500</a:t>
            </a:r>
          </a:p>
          <a:p>
            <a:r>
              <a:rPr lang="cs-CZ" dirty="0"/>
              <a:t>Ovlivnitelný průběh   u 1/3 </a:t>
            </a:r>
          </a:p>
          <a:p>
            <a:r>
              <a:rPr lang="cs-CZ" dirty="0"/>
              <a:t>Asi u 100 DPM  léčba velmi účinná</a:t>
            </a:r>
          </a:p>
          <a:p>
            <a:r>
              <a:rPr lang="cs-CZ" dirty="0"/>
              <a:t>Není možná primární prevence</a:t>
            </a:r>
          </a:p>
          <a:p>
            <a:r>
              <a:rPr lang="cs-CZ" dirty="0"/>
              <a:t>Sekundární prevence  - včasná dg, včasná léčba, novorozenecký </a:t>
            </a:r>
            <a:r>
              <a:rPr lang="cs-CZ" dirty="0" err="1"/>
              <a:t>skríning</a:t>
            </a:r>
            <a:r>
              <a:rPr lang="cs-CZ" dirty="0"/>
              <a:t>, prenatální vyšetření, asistovaná reprodukce</a:t>
            </a:r>
          </a:p>
        </p:txBody>
      </p:sp>
    </p:spTree>
    <p:extLst>
      <p:ext uri="{BB962C8B-B14F-4D97-AF65-F5344CB8AC3E}">
        <p14:creationId xmlns:p14="http://schemas.microsoft.com/office/powerpoint/2010/main" val="400165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6B7C-C939-0CA7-A539-2F085F17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Vyšetření  dítěte s možnou DPM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7933A-4F4D-0C65-8F7F-EA53F9A2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Rodinná anamnéza (  AR dědičnost- příbuzenské  vztahy, postižení 2. dítěte)</a:t>
            </a:r>
          </a:p>
          <a:p>
            <a:r>
              <a:rPr lang="cs-CZ" dirty="0"/>
              <a:t>Perinatální anamnéza (jaterní </a:t>
            </a:r>
            <a:r>
              <a:rPr lang="cs-CZ" dirty="0" err="1"/>
              <a:t>steatosa</a:t>
            </a:r>
            <a:r>
              <a:rPr lang="cs-CZ" dirty="0"/>
              <a:t>, HELLP </a:t>
            </a:r>
            <a:r>
              <a:rPr lang="cs-CZ" dirty="0" err="1"/>
              <a:t>sy</a:t>
            </a:r>
            <a:r>
              <a:rPr lang="cs-CZ" dirty="0"/>
              <a:t> ,  strukturální </a:t>
            </a:r>
            <a:r>
              <a:rPr lang="cs-CZ" dirty="0" err="1"/>
              <a:t>odchylky,prenatální</a:t>
            </a:r>
            <a:r>
              <a:rPr lang="cs-CZ" dirty="0"/>
              <a:t> růst, dystrofie, dysmorfie)</a:t>
            </a:r>
          </a:p>
          <a:p>
            <a:r>
              <a:rPr lang="cs-CZ" dirty="0"/>
              <a:t>Fyzikální vyšetření ( dysmorfie, malformace, </a:t>
            </a:r>
            <a:r>
              <a:rPr lang="cs-CZ" dirty="0" err="1"/>
              <a:t>organomegalie</a:t>
            </a:r>
            <a:r>
              <a:rPr lang="cs-CZ" dirty="0"/>
              <a:t>), sluch, zrak</a:t>
            </a:r>
          </a:p>
          <a:p>
            <a:r>
              <a:rPr lang="cs-CZ" dirty="0"/>
              <a:t>Neobvyklý zápach ( aceton, javorový sirup-</a:t>
            </a:r>
            <a:r>
              <a:rPr lang="cs-CZ" dirty="0" err="1"/>
              <a:t>leucinosa</a:t>
            </a:r>
            <a:r>
              <a:rPr lang="cs-CZ" dirty="0"/>
              <a:t>, štiplavý zápach- </a:t>
            </a:r>
            <a:r>
              <a:rPr lang="cs-CZ" dirty="0" err="1"/>
              <a:t>glutarová</a:t>
            </a:r>
            <a:r>
              <a:rPr lang="cs-CZ" dirty="0"/>
              <a:t> </a:t>
            </a:r>
            <a:r>
              <a:rPr lang="cs-CZ" dirty="0" err="1"/>
              <a:t>acidurie</a:t>
            </a:r>
            <a:r>
              <a:rPr lang="cs-CZ" dirty="0"/>
              <a:t>, zelí-</a:t>
            </a:r>
            <a:r>
              <a:rPr lang="cs-CZ" dirty="0" err="1"/>
              <a:t>tyrosinemie</a:t>
            </a:r>
            <a:r>
              <a:rPr lang="cs-CZ" dirty="0"/>
              <a:t>…)</a:t>
            </a:r>
          </a:p>
          <a:p>
            <a:r>
              <a:rPr lang="cs-CZ" dirty="0"/>
              <a:t>Barva moči, pleny( alkaptonurie – černý pigment, tmavá moč-dehydratace, bilirubin, světle žlutá moč- karoten, červená moč- porfyrie)</a:t>
            </a:r>
          </a:p>
          <a:p>
            <a:r>
              <a:rPr lang="cs-CZ" dirty="0"/>
              <a:t>Laboratoř  ( anemie, vyšší ALP,CK, </a:t>
            </a:r>
            <a:r>
              <a:rPr lang="cs-CZ" dirty="0" err="1"/>
              <a:t>kys</a:t>
            </a:r>
            <a:r>
              <a:rPr lang="cs-CZ" dirty="0"/>
              <a:t>. Močová…)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10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665C2-1302-C7CA-4C41-F9F7599E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7CB8B-F892-923E-2EA5-99A85B51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Anamnestické údaje</a:t>
            </a:r>
          </a:p>
          <a:p>
            <a:r>
              <a:rPr lang="cs-CZ" dirty="0"/>
              <a:t>Biochemie</a:t>
            </a:r>
          </a:p>
          <a:p>
            <a:r>
              <a:rPr lang="cs-CZ" dirty="0"/>
              <a:t>Stanovení hladiny enzymů ( z leukocytů)</a:t>
            </a:r>
          </a:p>
          <a:p>
            <a:r>
              <a:rPr lang="cs-CZ" dirty="0"/>
              <a:t>Molekulárně biologické metody analýzy DNA, ev. RNA</a:t>
            </a:r>
          </a:p>
        </p:txBody>
      </p:sp>
    </p:spTree>
    <p:extLst>
      <p:ext uri="{BB962C8B-B14F-4D97-AF65-F5344CB8AC3E}">
        <p14:creationId xmlns:p14="http://schemas.microsoft.com/office/powerpoint/2010/main" val="187528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DEAF2-944E-1E86-1C37-ECE3F963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 fenotypové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812BA-D76A-A448-F848-6659235D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Hromadění substrátu</a:t>
            </a:r>
            <a:br>
              <a:rPr lang="cs-CZ" dirty="0"/>
            </a:br>
            <a:r>
              <a:rPr lang="cs-CZ" dirty="0"/>
              <a:t>- rychlé nahromadění toxických látek (NH3)</a:t>
            </a:r>
            <a:br>
              <a:rPr lang="cs-CZ" dirty="0"/>
            </a:br>
            <a:r>
              <a:rPr lang="cs-CZ" dirty="0"/>
              <a:t>- pozvolné střádání specifických metabolitů ( </a:t>
            </a:r>
            <a:r>
              <a:rPr lang="cs-CZ" dirty="0" err="1"/>
              <a:t>glykosaminoglykany</a:t>
            </a:r>
            <a:r>
              <a:rPr lang="cs-CZ" dirty="0"/>
              <a:t>-        </a:t>
            </a:r>
            <a:r>
              <a:rPr lang="cs-CZ" dirty="0" err="1"/>
              <a:t>mukopolysacharidosy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  <a:p>
            <a:r>
              <a:rPr lang="cs-CZ" dirty="0"/>
              <a:t>Nedostatek produktu ( hypoglykemie)</a:t>
            </a:r>
          </a:p>
          <a:p>
            <a:r>
              <a:rPr lang="cs-CZ" dirty="0"/>
              <a:t>Abnormálně metabolizovaná látka ( porucha </a:t>
            </a:r>
            <a:r>
              <a:rPr lang="cs-CZ" dirty="0" err="1"/>
              <a:t>glykosylace</a:t>
            </a:r>
            <a:r>
              <a:rPr lang="cs-CZ" dirty="0"/>
              <a:t>) </a:t>
            </a:r>
          </a:p>
          <a:p>
            <a:r>
              <a:rPr lang="cs-CZ" dirty="0"/>
              <a:t>Nedostatečná produkce energie k pokrytí potřeb buněk </a:t>
            </a:r>
            <a:br>
              <a:rPr lang="cs-CZ" dirty="0"/>
            </a:br>
            <a:r>
              <a:rPr lang="cs-CZ" dirty="0"/>
              <a:t>( mitochondriální poruchy- </a:t>
            </a:r>
            <a:r>
              <a:rPr lang="cs-CZ" dirty="0" err="1"/>
              <a:t>encefalomyopatie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20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F3B4A-F670-F099-B4F9-9099595B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pohledu neurologa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5D869-87E9-4CFF-F0B3-E548E3F8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Lysosomální</a:t>
            </a:r>
            <a:r>
              <a:rPr lang="cs-CZ" dirty="0"/>
              <a:t> střádavá onemocnění </a:t>
            </a:r>
          </a:p>
          <a:p>
            <a:r>
              <a:rPr lang="cs-CZ" dirty="0" err="1"/>
              <a:t>Peroxisomání</a:t>
            </a:r>
            <a:r>
              <a:rPr lang="cs-CZ" dirty="0"/>
              <a:t> poruchy </a:t>
            </a:r>
          </a:p>
          <a:p>
            <a:r>
              <a:rPr lang="cs-CZ" dirty="0"/>
              <a:t>Mitochondriální poruchy </a:t>
            </a:r>
          </a:p>
          <a:p>
            <a:r>
              <a:rPr lang="cs-CZ" dirty="0"/>
              <a:t>DPM s intoxikačním charakterem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66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BEDDE-1A1C-3BBF-41D6-4DB3235E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/>
              <a:t>https://www.shutterstock.com/search/lysosomes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567142-D4FF-8549-D147-677FB2DF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59" y="365125"/>
            <a:ext cx="6989014" cy="62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4EC97-245D-B951-C45D-F19757F9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Lysosom</a:t>
            </a:r>
            <a:r>
              <a:rPr lang="cs-CZ" dirty="0"/>
              <a:t> a </a:t>
            </a:r>
            <a:r>
              <a:rPr lang="cs-CZ" dirty="0" err="1"/>
              <a:t>peroxisom</a:t>
            </a:r>
            <a:br>
              <a:rPr lang="cs-CZ" dirty="0"/>
            </a:br>
            <a:r>
              <a:rPr lang="cs-CZ" sz="1200" dirty="0"/>
              <a:t>https://www.google.com/search?q=peroxisome&amp;oq=peroxisom&amp;aqs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79D83B8-D17F-9B44-EFDA-5BA84295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674" y="1980864"/>
            <a:ext cx="4576162" cy="4877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4BE9E4-53F2-4987-4838-F9861C94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28" y="2173357"/>
            <a:ext cx="5282864" cy="40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0CCD8-4554-CF14-0F67-BB33009E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Mitochondrie</a:t>
            </a:r>
            <a:br>
              <a:rPr lang="cs-CZ" dirty="0"/>
            </a:br>
            <a:r>
              <a:rPr lang="cs-CZ" sz="1200" dirty="0"/>
              <a:t>https://fanyalotynett.estranky.cz/clanky/referaty-pro-kazdou-prilezitost/mitochondrie.html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2927604-FD86-2344-8114-82CF4979D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563" y="1537518"/>
            <a:ext cx="4499024" cy="47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26497-6559-1768-E075-51F6D316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Lysosomání</a:t>
            </a:r>
            <a:r>
              <a:rPr lang="cs-CZ" dirty="0"/>
              <a:t> nemoci- střádavé choroby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1BAB9-5D88-9763-D031-C9D88F85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Porucha  funkce </a:t>
            </a:r>
            <a:r>
              <a:rPr lang="cs-CZ" dirty="0" err="1"/>
              <a:t>lysosomu</a:t>
            </a:r>
            <a:r>
              <a:rPr lang="cs-CZ" dirty="0"/>
              <a:t> ( organela štěpící makromolekuly na menší fragmenty , potřebné pro další  buněčný metabolismus  )</a:t>
            </a:r>
          </a:p>
          <a:p>
            <a:r>
              <a:rPr lang="cs-CZ" dirty="0"/>
              <a:t>Chybějící </a:t>
            </a:r>
            <a:r>
              <a:rPr lang="cs-CZ" dirty="0" err="1"/>
              <a:t>lysosomální</a:t>
            </a:r>
            <a:r>
              <a:rPr lang="cs-CZ" dirty="0"/>
              <a:t> enzym  - přerušení metabolického řetězce - střádání určitých substrátů, deficit některých produktů</a:t>
            </a:r>
          </a:p>
          <a:p>
            <a:r>
              <a:rPr lang="cs-CZ" dirty="0"/>
              <a:t>Odpovídající porucha funkce postižených buněk a tkání</a:t>
            </a:r>
          </a:p>
          <a:p>
            <a:endParaRPr lang="cs-CZ" dirty="0"/>
          </a:p>
          <a:p>
            <a:r>
              <a:rPr lang="cs-CZ" dirty="0"/>
              <a:t>Manifestace od porodu po dospělost</a:t>
            </a:r>
            <a:br>
              <a:rPr lang="cs-CZ" dirty="0"/>
            </a:br>
            <a:r>
              <a:rPr lang="cs-CZ" dirty="0"/>
              <a:t>AR dědičnost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000F29-4676-7D8C-71E9-8BFD98A9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654" y="4001294"/>
            <a:ext cx="2451675" cy="26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09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1232</Words>
  <Application>Microsoft Office PowerPoint</Application>
  <PresentationFormat>Širokoúhlá obrazovka</PresentationFormat>
  <Paragraphs>114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Neurometabolická onemocnění</vt:lpstr>
      <vt:lpstr>Dědičné poruchy metabolismu</vt:lpstr>
      <vt:lpstr>Diagnostika</vt:lpstr>
      <vt:lpstr>Základní  fenotypové skupiny</vt:lpstr>
      <vt:lpstr>Z pohledu neurologa</vt:lpstr>
      <vt:lpstr>https://www.shutterstock.com/search/lysosomes</vt:lpstr>
      <vt:lpstr>Lysosom a peroxisom https://www.google.com/search?q=peroxisome&amp;oq=peroxisom&amp;aqs</vt:lpstr>
      <vt:lpstr>Mitochondrie https://fanyalotynett.estranky.cz/clanky/referaty-pro-kazdou-prilezitost/mitochondrie.html</vt:lpstr>
      <vt:lpstr>Lysosomání nemoci- střádavé choroby</vt:lpstr>
      <vt:lpstr>Lysosomální nemoci – pokračování </vt:lpstr>
      <vt:lpstr>Tay –Sachsova nemoc https://www.statpearls.com/ArticleLibrary/viewarticle/29887</vt:lpstr>
      <vt:lpstr>Mukopolysachardiosa Ošlejšková Hana, Solen s.r.o.,2015, ISBN 978-80-7471 -124-4, str.157,obr.1 https://www.google.cz/search?q=mukopolysacharidosa+obr%C3%A1zky&amp;tbm=isch&amp;ved=2ahUKEwj8kt2rk_X8AhWkVKQEHepJAOgQ2-cCegQIABAA&amp;oq=mukopolysacharidosa+obr%C3%A1zky </vt:lpstr>
      <vt:lpstr>Neuronální ceroidlipofuscinosa https://www.google.cz/search?hl=cs&amp;sxsrf=AJOqlzW-opQlUL-3ziALzBIcKB_DUez5jw:1675282930800&amp;q=neuronal+ceroid+lipofuscinosis+obr%C3%A1zky&amp;tbm=isch&amp;source=univ&amp;fir</vt:lpstr>
      <vt:lpstr>Pompeho choroba</vt:lpstr>
      <vt:lpstr>Pompeho choroba https://www.neurologiepropraxi.cz/pdfs/neu/2014/06/13.pdf</vt:lpstr>
      <vt:lpstr>Peroxisomální onemocnění</vt:lpstr>
      <vt:lpstr>Zellwegerův syndrom</vt:lpstr>
      <vt:lpstr>Mitochondriální onemocnění</vt:lpstr>
      <vt:lpstr>Mitochondriální poruchy</vt:lpstr>
      <vt:lpstr>Kearns- Sayre syndrom https://healthjade.net/kearns-sayre-syndrome/</vt:lpstr>
      <vt:lpstr>Poruchy metabolismu organických kyselin </vt:lpstr>
      <vt:lpstr>Aminoacidopatie </vt:lpstr>
      <vt:lpstr>Poruchy v cyklu močoviny </vt:lpstr>
      <vt:lpstr>Novorozenecký screening</vt:lpstr>
      <vt:lpstr>DMP 2009-2014 Ošlejšková,Hana, Solen s.r.o., 2015, ISBN 978-80-7471-124-4, str.165,tab.1 </vt:lpstr>
      <vt:lpstr>DPM </vt:lpstr>
      <vt:lpstr> Vyšetření  dítěte s možnou DPM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Neurometabolická onemocnění</dc:title>
  <dc:creator>Renáta Slaná</dc:creator>
  <cp:lastModifiedBy>Renáa Slana</cp:lastModifiedBy>
  <cp:revision>21</cp:revision>
  <dcterms:created xsi:type="dcterms:W3CDTF">2022-08-08T13:42:55Z</dcterms:created>
  <dcterms:modified xsi:type="dcterms:W3CDTF">2023-10-24T19:22:13Z</dcterms:modified>
</cp:coreProperties>
</file>