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Inter Bold" panose="020B0604020202020204" charset="0"/>
      <p:regular r:id="rId39"/>
    </p:embeddedFont>
    <p:embeddedFont>
      <p:font typeface="Poppins" panose="00000500000000000000" pitchFamily="2" charset="-18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38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11.sv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12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33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12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40.jpe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11.svg"/><Relationship Id="rId10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10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5.png"/><Relationship Id="rId5" Type="http://schemas.openxmlformats.org/officeDocument/2006/relationships/image" Target="../media/image11.sv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12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46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12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search?q=m%C3%ADcha+obr%C3%A1zky&amp;sxsrf=APwXEddvnk_oo3htMtymH3PghtTYF4Ep9w%3A1681569636296&amp;source" TargetMode="External"/><Relationship Id="rId11" Type="http://schemas.openxmlformats.org/officeDocument/2006/relationships/image" Target="../media/image48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10" Type="http://schemas.openxmlformats.org/officeDocument/2006/relationships/image" Target="../media/image23.jpe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2058405" y="-1942095"/>
            <a:ext cx="14171191" cy="14171191"/>
          </a:xfrm>
          <a:custGeom>
            <a:avLst/>
            <a:gdLst/>
            <a:ahLst/>
            <a:cxnLst/>
            <a:rect l="l" t="t" r="r" b="b"/>
            <a:pathLst>
              <a:path w="14171191" h="14171191">
                <a:moveTo>
                  <a:pt x="0" y="0"/>
                </a:moveTo>
                <a:lnTo>
                  <a:pt x="14171190" y="0"/>
                </a:lnTo>
                <a:lnTo>
                  <a:pt x="14171190" y="14171190"/>
                </a:lnTo>
                <a:lnTo>
                  <a:pt x="0" y="1417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6229595" y="1028700"/>
            <a:ext cx="1029705" cy="1029705"/>
          </a:xfrm>
          <a:custGeom>
            <a:avLst/>
            <a:gdLst/>
            <a:ahLst/>
            <a:cxnLst/>
            <a:rect l="l" t="t" r="r" b="b"/>
            <a:pathLst>
              <a:path w="1029705" h="1029705">
                <a:moveTo>
                  <a:pt x="0" y="0"/>
                </a:moveTo>
                <a:lnTo>
                  <a:pt x="1029705" y="0"/>
                </a:lnTo>
                <a:lnTo>
                  <a:pt x="1029705" y="1029705"/>
                </a:lnTo>
                <a:lnTo>
                  <a:pt x="0" y="1029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6229595" y="8228595"/>
            <a:ext cx="1029705" cy="1029705"/>
          </a:xfrm>
          <a:custGeom>
            <a:avLst/>
            <a:gdLst/>
            <a:ahLst/>
            <a:cxnLst/>
            <a:rect l="l" t="t" r="r" b="b"/>
            <a:pathLst>
              <a:path w="1029705" h="1029705">
                <a:moveTo>
                  <a:pt x="0" y="0"/>
                </a:moveTo>
                <a:lnTo>
                  <a:pt x="1029705" y="0"/>
                </a:lnTo>
                <a:lnTo>
                  <a:pt x="1029705" y="1029705"/>
                </a:lnTo>
                <a:lnTo>
                  <a:pt x="0" y="1029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028700" y="1028700"/>
            <a:ext cx="1029705" cy="1029705"/>
          </a:xfrm>
          <a:custGeom>
            <a:avLst/>
            <a:gdLst/>
            <a:ahLst/>
            <a:cxnLst/>
            <a:rect l="l" t="t" r="r" b="b"/>
            <a:pathLst>
              <a:path w="1029705" h="1029705">
                <a:moveTo>
                  <a:pt x="0" y="0"/>
                </a:moveTo>
                <a:lnTo>
                  <a:pt x="1029705" y="0"/>
                </a:lnTo>
                <a:lnTo>
                  <a:pt x="1029705" y="1029705"/>
                </a:lnTo>
                <a:lnTo>
                  <a:pt x="0" y="1029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028700" y="8228595"/>
            <a:ext cx="1029705" cy="1029705"/>
          </a:xfrm>
          <a:custGeom>
            <a:avLst/>
            <a:gdLst/>
            <a:ahLst/>
            <a:cxnLst/>
            <a:rect l="l" t="t" r="r" b="b"/>
            <a:pathLst>
              <a:path w="1029705" h="1029705">
                <a:moveTo>
                  <a:pt x="0" y="0"/>
                </a:moveTo>
                <a:lnTo>
                  <a:pt x="1029705" y="0"/>
                </a:lnTo>
                <a:lnTo>
                  <a:pt x="1029705" y="1029705"/>
                </a:lnTo>
                <a:lnTo>
                  <a:pt x="0" y="1029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7884053" y="2058405"/>
            <a:ext cx="2519894" cy="792621"/>
          </a:xfrm>
          <a:custGeom>
            <a:avLst/>
            <a:gdLst/>
            <a:ahLst/>
            <a:cxnLst/>
            <a:rect l="l" t="t" r="r" b="b"/>
            <a:pathLst>
              <a:path w="2519894" h="792621">
                <a:moveTo>
                  <a:pt x="0" y="0"/>
                </a:moveTo>
                <a:lnTo>
                  <a:pt x="2519894" y="0"/>
                </a:lnTo>
                <a:lnTo>
                  <a:pt x="2519894" y="792621"/>
                </a:lnTo>
                <a:lnTo>
                  <a:pt x="0" y="7926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1" name="Group 11"/>
          <p:cNvGrpSpPr/>
          <p:nvPr/>
        </p:nvGrpSpPr>
        <p:grpSpPr>
          <a:xfrm>
            <a:off x="4369229" y="5623560"/>
            <a:ext cx="9326880" cy="4663440"/>
            <a:chOff x="0" y="0"/>
            <a:chExt cx="12435840" cy="6217920"/>
          </a:xfrm>
        </p:grpSpPr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0" y="0"/>
              <a:ext cx="12435840" cy="6217920"/>
              <a:chOff x="0" y="0"/>
              <a:chExt cx="6350000" cy="3175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317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3175000">
                    <a:moveTo>
                      <a:pt x="3175000" y="0"/>
                    </a:moveTo>
                    <a:cubicBezTo>
                      <a:pt x="1421130" y="0"/>
                      <a:pt x="0" y="1421130"/>
                      <a:pt x="0" y="3175000"/>
                    </a:cubicBezTo>
                    <a:lnTo>
                      <a:pt x="6350000" y="3175000"/>
                    </a:lnTo>
                    <a:cubicBezTo>
                      <a:pt x="6350000" y="1421130"/>
                      <a:pt x="4928870" y="0"/>
                      <a:pt x="317500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t="-6274" b="-6274"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1178897">
              <a:off x="6039953" y="3394706"/>
              <a:ext cx="4810084" cy="743725"/>
              <a:chOff x="0" y="0"/>
              <a:chExt cx="950140" cy="14690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50140" cy="146909"/>
              </a:xfrm>
              <a:custGeom>
                <a:avLst/>
                <a:gdLst/>
                <a:ahLst/>
                <a:cxnLst/>
                <a:rect l="l" t="t" r="r" b="b"/>
                <a:pathLst>
                  <a:path w="950140" h="146909">
                    <a:moveTo>
                      <a:pt x="73454" y="0"/>
                    </a:moveTo>
                    <a:lnTo>
                      <a:pt x="876686" y="0"/>
                    </a:lnTo>
                    <a:cubicBezTo>
                      <a:pt x="917253" y="0"/>
                      <a:pt x="950140" y="32887"/>
                      <a:pt x="950140" y="73454"/>
                    </a:cubicBezTo>
                    <a:lnTo>
                      <a:pt x="950140" y="73454"/>
                    </a:lnTo>
                    <a:cubicBezTo>
                      <a:pt x="950140" y="114022"/>
                      <a:pt x="917253" y="146909"/>
                      <a:pt x="876686" y="146909"/>
                    </a:cubicBezTo>
                    <a:lnTo>
                      <a:pt x="73454" y="146909"/>
                    </a:lnTo>
                    <a:cubicBezTo>
                      <a:pt x="32887" y="146909"/>
                      <a:pt x="0" y="114022"/>
                      <a:pt x="0" y="73454"/>
                    </a:cubicBezTo>
                    <a:lnTo>
                      <a:pt x="0" y="73454"/>
                    </a:lnTo>
                    <a:cubicBezTo>
                      <a:pt x="0" y="32887"/>
                      <a:pt x="32887" y="0"/>
                      <a:pt x="73454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00"/>
                  </a:lnSpc>
                </a:pPr>
                <a:endParaRPr/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3349117" y="3033594"/>
            <a:ext cx="11589765" cy="1104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>
                <a:solidFill>
                  <a:srgbClr val="FFFFFF"/>
                </a:solidFill>
                <a:latin typeface="Inter Bold"/>
              </a:rPr>
              <a:t>NEUROTRAUMATOLOGIE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95176" y="4223205"/>
            <a:ext cx="5897647" cy="1111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Kraniocerebrální poranění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Poranění míchy</a:t>
            </a:r>
          </a:p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Poranění periferních nervů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70681" y="2036587"/>
            <a:ext cx="6763457" cy="6763457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03" r="-40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3876492" y="-1141011"/>
            <a:ext cx="5359245" cy="5359245"/>
          </a:xfrm>
          <a:custGeom>
            <a:avLst/>
            <a:gdLst/>
            <a:ahLst/>
            <a:cxnLst/>
            <a:rect l="l" t="t" r="r" b="b"/>
            <a:pathLst>
              <a:path w="5359245" h="5359245">
                <a:moveTo>
                  <a:pt x="0" y="0"/>
                </a:moveTo>
                <a:lnTo>
                  <a:pt x="5359246" y="0"/>
                </a:lnTo>
                <a:lnTo>
                  <a:pt x="5359246" y="5359246"/>
                </a:lnTo>
                <a:lnTo>
                  <a:pt x="0" y="5359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8238833" y="448763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Epidurální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38833" y="5402030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hematom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38833" y="6392630"/>
            <a:ext cx="1029180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oppins"/>
              </a:rPr>
              <a:t>Seidl Z., Diagnostická radiologie, Grada Publishing, 2014, ISBN 978-80-247-4546-6, str258, obr, 1.7.2a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793612" y="8205964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1804482" y="-1377831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021044" y="3683679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Komoce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21044" y="4598079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mozková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26919" y="5816183"/>
            <a:ext cx="11998413" cy="267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Difuzní mozkové poranění , funkční, plně reverzibilní , bez klinických a morfologických následků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Bezvědomí, nauzea, zvracení , amnézie retro nebo anterográdní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Lehká komoce- bezvědomí sekundy 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Poppins"/>
              </a:rPr>
              <a:t>středně těžká – bezvědomí 5-15 min </a:t>
            </a:r>
          </a:p>
          <a:p>
            <a:pPr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Poppins"/>
              </a:rPr>
              <a:t>těžká - do 60 min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RTG lbi, konzervativní postup , klidový režim týden , bez TV 2-3 týdny </a:t>
            </a:r>
          </a:p>
          <a:p>
            <a:pPr>
              <a:lnSpc>
                <a:spcPts val="2659"/>
              </a:lnSpc>
            </a:pPr>
            <a:endParaRPr lang="en-US" sz="1899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094155" y="8070139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2148608" y="6128079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770054" y="744523"/>
            <a:ext cx="9830256" cy="9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FFFFFF"/>
                </a:solidFill>
                <a:latin typeface="Inter Bold"/>
              </a:rPr>
              <a:t>Ko</a:t>
            </a:r>
            <a:r>
              <a:rPr lang="cs-CZ" sz="6000" dirty="0" err="1">
                <a:solidFill>
                  <a:srgbClr val="FFFFFF"/>
                </a:solidFill>
                <a:latin typeface="Inter Bold"/>
              </a:rPr>
              <a:t>ntuze</a:t>
            </a:r>
            <a:endParaRPr lang="en-US" sz="6000" dirty="0">
              <a:solidFill>
                <a:srgbClr val="FFFFFF"/>
              </a:solidFill>
              <a:latin typeface="Inter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70054" y="1658923"/>
            <a:ext cx="7554780" cy="9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3BE66"/>
                </a:solidFill>
                <a:latin typeface="Inter Bold"/>
              </a:rPr>
              <a:t>mozk</a:t>
            </a:r>
            <a:r>
              <a:rPr lang="cs-CZ" sz="6000" dirty="0">
                <a:solidFill>
                  <a:srgbClr val="F3BE66"/>
                </a:solidFill>
                <a:latin typeface="Inter Bold"/>
              </a:rPr>
              <a:t>u</a:t>
            </a:r>
            <a:r>
              <a:rPr lang="en-US" sz="6000" dirty="0">
                <a:solidFill>
                  <a:srgbClr val="F3BE66"/>
                </a:solidFill>
                <a:latin typeface="Inter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5929" y="2877027"/>
            <a:ext cx="11998413" cy="30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Ložiskové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poškození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mozkové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tkáně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Poppins"/>
              </a:rPr>
              <a:t>v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místě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nárazu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Poppins"/>
              </a:rPr>
              <a:t>v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místě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protilehlém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nárazu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mechanismem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par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contre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coup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Poškození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tkáně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kůry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mozkové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přilehlé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bílé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hmoty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ev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hluboké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struktury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mozku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(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BG,mozkový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kmen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)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Petechie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nekrotické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změny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Poppins"/>
              </a:rPr>
              <a:t>F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lalok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přední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zevní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dolní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část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T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–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bas</a:t>
            </a:r>
            <a:r>
              <a:rPr lang="cs-CZ" sz="1899" dirty="0" err="1">
                <a:solidFill>
                  <a:srgbClr val="FFFFFF"/>
                </a:solidFill>
                <a:latin typeface="Poppins"/>
              </a:rPr>
              <a:t>álně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okcipitálně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někdy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vícečetné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Konzervativní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postup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prevence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sekundárního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poškození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888424" y="3055386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770054" y="7566274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472456" y="-947738"/>
            <a:ext cx="5430354" cy="5430354"/>
          </a:xfrm>
          <a:custGeom>
            <a:avLst/>
            <a:gdLst/>
            <a:ahLst/>
            <a:cxnLst/>
            <a:rect l="l" t="t" r="r" b="b"/>
            <a:pathLst>
              <a:path w="5430354" h="5430354">
                <a:moveTo>
                  <a:pt x="0" y="0"/>
                </a:moveTo>
                <a:lnTo>
                  <a:pt x="5430354" y="0"/>
                </a:lnTo>
                <a:lnTo>
                  <a:pt x="5430354" y="5430354"/>
                </a:lnTo>
                <a:lnTo>
                  <a:pt x="0" y="5430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301792" y="4958866"/>
            <a:ext cx="4599822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Kontuze mozku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86617" y="8975090"/>
            <a:ext cx="13215161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Seidl Z., Diagnostická radiologie, Grada Publishing, 2014, ISBN 978-80-247-4546-6, str254, obr, 1.7.1a, 1.7.1d</a:t>
            </a:r>
          </a:p>
        </p:txBody>
      </p:sp>
      <p:sp>
        <p:nvSpPr>
          <p:cNvPr id="8" name="Freeform 8"/>
          <p:cNvSpPr/>
          <p:nvPr/>
        </p:nvSpPr>
        <p:spPr>
          <a:xfrm>
            <a:off x="14713158" y="627291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639975" y="2662239"/>
            <a:ext cx="5792259" cy="5755307"/>
          </a:xfrm>
          <a:custGeom>
            <a:avLst/>
            <a:gdLst/>
            <a:ahLst/>
            <a:cxnLst/>
            <a:rect l="l" t="t" r="r" b="b"/>
            <a:pathLst>
              <a:path w="5792259" h="5755307">
                <a:moveTo>
                  <a:pt x="0" y="0"/>
                </a:moveTo>
                <a:lnTo>
                  <a:pt x="5792260" y="0"/>
                </a:lnTo>
                <a:lnTo>
                  <a:pt x="5792260" y="5755307"/>
                </a:lnTo>
                <a:lnTo>
                  <a:pt x="0" y="5755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2005664" y="2662239"/>
            <a:ext cx="5663370" cy="5755307"/>
          </a:xfrm>
          <a:custGeom>
            <a:avLst/>
            <a:gdLst/>
            <a:ahLst/>
            <a:cxnLst/>
            <a:rect l="l" t="t" r="r" b="b"/>
            <a:pathLst>
              <a:path w="5663370" h="5755307">
                <a:moveTo>
                  <a:pt x="0" y="0"/>
                </a:moveTo>
                <a:lnTo>
                  <a:pt x="5663370" y="0"/>
                </a:lnTo>
                <a:lnTo>
                  <a:pt x="5663370" y="5755307"/>
                </a:lnTo>
                <a:lnTo>
                  <a:pt x="0" y="57553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2337879" y="5143500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336807" y="4284152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Difuzní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36807" y="5198552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axonální poranění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42682" y="6416655"/>
            <a:ext cx="11998413" cy="200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Primární difuzní poranění mozku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Následek úhlového rotačního zrychlení mozku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Poškozeny axony hlavně kolmá vlákna – na hranici šedé a bílé hmoty , 3 stupně závažnosti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CT tečkovitá mnohočetná hypo nebo hyperdenzní ložiska v bílé hmotě mozku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Vegetativní stav, kognitivní poruchy, vysoká mortalita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336807" y="2707744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4996256" y="2073700"/>
            <a:ext cx="728855" cy="728855"/>
          </a:xfrm>
          <a:custGeom>
            <a:avLst/>
            <a:gdLst/>
            <a:ahLst/>
            <a:cxnLst/>
            <a:rect l="l" t="t" r="r" b="b"/>
            <a:pathLst>
              <a:path w="728855" h="728855">
                <a:moveTo>
                  <a:pt x="0" y="0"/>
                </a:moveTo>
                <a:lnTo>
                  <a:pt x="728855" y="0"/>
                </a:lnTo>
                <a:lnTo>
                  <a:pt x="728855" y="728855"/>
                </a:lnTo>
                <a:lnTo>
                  <a:pt x="0" y="728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70681" y="2036587"/>
            <a:ext cx="6763457" cy="6763457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83" r="-48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3876492" y="-1141011"/>
            <a:ext cx="5359245" cy="5359245"/>
          </a:xfrm>
          <a:custGeom>
            <a:avLst/>
            <a:gdLst/>
            <a:ahLst/>
            <a:cxnLst/>
            <a:rect l="l" t="t" r="r" b="b"/>
            <a:pathLst>
              <a:path w="5359245" h="5359245">
                <a:moveTo>
                  <a:pt x="0" y="0"/>
                </a:moveTo>
                <a:lnTo>
                  <a:pt x="5359246" y="0"/>
                </a:lnTo>
                <a:lnTo>
                  <a:pt x="5359246" y="5359246"/>
                </a:lnTo>
                <a:lnTo>
                  <a:pt x="0" y="5359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8238833" y="448763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Difuzní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38833" y="5402030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axonální poranění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38833" y="6392630"/>
            <a:ext cx="10291806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oppins"/>
              </a:rPr>
              <a:t>Seidl Z., Diagnostická radiologie, Grada Publishing, 2014, ISBN 978-80-247-4546-6, str271, obr, 1.7.6f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793612" y="8205964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7" y="-301871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672239" y="342965"/>
            <a:ext cx="4670806" cy="46707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95180" y="3650316"/>
            <a:ext cx="4963232" cy="496323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8864590" y="4821974"/>
            <a:ext cx="4670806" cy="4670787"/>
            <a:chOff x="-4349237" y="-1745269"/>
            <a:chExt cx="6350000" cy="6349974"/>
          </a:xfrm>
        </p:grpSpPr>
        <p:sp>
          <p:nvSpPr>
            <p:cNvPr id="12" name="Freeform 12"/>
            <p:cNvSpPr/>
            <p:nvPr/>
          </p:nvSpPr>
          <p:spPr>
            <a:xfrm>
              <a:off x="-4349237" y="-1745269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87373" y="3382009"/>
            <a:ext cx="6344518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Traumatický edém mozku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4884" y="5389692"/>
            <a:ext cx="7107807" cy="166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Deteriorace neurologického klinického stavu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CT – zúžení komorového systému i zevních liquorových prostor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ICP čidlo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Medikamentosní léčba -manitol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operační léčba- dekompresní kraniektomie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442595" y="201272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14622680" y="7200900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D7C36697-01EB-18A3-1208-FED2483F3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88945" y="659068"/>
            <a:ext cx="5057775" cy="6743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43331" y="1890601"/>
            <a:ext cx="6505825" cy="65057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2933" b="-29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87373" y="24913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Penetrující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7373" y="34057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poranění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3048" y="4885574"/>
            <a:ext cx="8060683" cy="138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Porušení kožního krytu, kosti a tvrdé pleny mozkové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střelná, bodná, sečná poranění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pokousání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Chirurgické ošetření, ATB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826310" y="157357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6332134" y="807937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2148608" y="6128079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770054" y="744523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Syndrom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0054" y="1658923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týraného dítěte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5929" y="2877027"/>
            <a:ext cx="11998413" cy="30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Nejčastěji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do 2 let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věku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Diskrepance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mezi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anamnestickými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údaji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rodičů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klinickým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nálezem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Mnohočetné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fraktury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lbi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( P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krajiny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)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chronické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SDH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podkožní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hematomy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retinální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krvácení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různě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stará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zranění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Poppins"/>
              </a:rPr>
              <a:t>Shaken baby- SDH,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difuzní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axonální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endParaRPr lang="cs-CZ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endParaRPr lang="cs-CZ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cs-CZ" sz="1899" dirty="0">
                <a:solidFill>
                  <a:srgbClr val="FFFFFF"/>
                </a:solidFill>
                <a:latin typeface="Poppins"/>
              </a:rPr>
              <a:t>Pacienti s hemokoagulační poruchou – minimální trauma, nebo bez úrazového děje v anamnéze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888424" y="3055386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770054" y="7566274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1804482" y="-1377831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021044" y="3683679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Poranění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21044" y="4598079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míchy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26919" y="5816183"/>
            <a:ext cx="11998413" cy="2342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Klinický obraz určuje: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transversální rozsah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výšková lokalizace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množství postižených segmentů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Kompletní nebo inkompletní transversální míšní léze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Segmentální léze ( segment ipsilaterálně), provazcový typ léze (kaudálně od léze)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094155" y="8070139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2494843"/>
            <a:ext cx="6763457" cy="6763457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9704520" y="2371018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Definice, rozdělení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04520" y="3285418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KCP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4284" y="4463798"/>
            <a:ext cx="6688970" cy="2493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Poškození mozku či míchy, nitrolební krvácení a zlomeniny lebky vzniklé při úrazovém ději.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Chlapci: dívky = 1,5-2: 1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Dopravní nehody , pády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Primární poranění , sekundární traumatické změny ( krvácení, edém, infekce, hydrocefalus…)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Fokální ( kontuze mozku ) , difuzní( komoce mozku)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Zavřená, otevřená -penetrující, nepenetrující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704520" y="7147308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646277" y="8310562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6"/>
                </a:lnTo>
                <a:lnTo>
                  <a:pt x="0" y="395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301792" y="4582441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Mícha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1792" y="6487441"/>
            <a:ext cx="668897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Seidl Z., Diagnostická radiologie, Grada Publishing, 2014, ISBN 978-80-247-4546-6, str408, obr, II.4.2a</a:t>
            </a:r>
          </a:p>
        </p:txBody>
      </p:sp>
      <p:sp>
        <p:nvSpPr>
          <p:cNvPr id="8" name="Freeform 8"/>
          <p:cNvSpPr/>
          <p:nvPr/>
        </p:nvSpPr>
        <p:spPr>
          <a:xfrm>
            <a:off x="3574094" y="2177821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9711708" y="912300"/>
            <a:ext cx="7344816" cy="8226194"/>
          </a:xfrm>
          <a:custGeom>
            <a:avLst/>
            <a:gdLst/>
            <a:ahLst/>
            <a:cxnLst/>
            <a:rect l="l" t="t" r="r" b="b"/>
            <a:pathLst>
              <a:path w="7344816" h="8226194">
                <a:moveTo>
                  <a:pt x="0" y="0"/>
                </a:moveTo>
                <a:lnTo>
                  <a:pt x="7344816" y="0"/>
                </a:lnTo>
                <a:lnTo>
                  <a:pt x="7344816" y="8226193"/>
                </a:lnTo>
                <a:lnTo>
                  <a:pt x="0" y="8226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1378209" y="3438451"/>
            <a:ext cx="4505626" cy="4505626"/>
          </a:xfrm>
          <a:custGeom>
            <a:avLst/>
            <a:gdLst/>
            <a:ahLst/>
            <a:cxnLst/>
            <a:rect l="l" t="t" r="r" b="b"/>
            <a:pathLst>
              <a:path w="4505626" h="4505626">
                <a:moveTo>
                  <a:pt x="0" y="0"/>
                </a:moveTo>
                <a:lnTo>
                  <a:pt x="4505626" y="0"/>
                </a:lnTo>
                <a:lnTo>
                  <a:pt x="4505626" y="4505627"/>
                </a:lnTo>
                <a:lnTo>
                  <a:pt x="0" y="45056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144000" y="904875"/>
            <a:ext cx="9830256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Fraktura C4,5, traumatická léze míšní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07353" y="8954770"/>
            <a:ext cx="11951007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Seidl Z., Diagnostická radiologie, Grada Publishing, 2014, ISBN 978-80-247-4546-6, str410, obr, II.4.2h</a:t>
            </a:r>
          </a:p>
        </p:txBody>
      </p:sp>
      <p:sp>
        <p:nvSpPr>
          <p:cNvPr id="8" name="Freeform 8"/>
          <p:cNvSpPr/>
          <p:nvPr/>
        </p:nvSpPr>
        <p:spPr>
          <a:xfrm>
            <a:off x="16110921" y="7773925"/>
            <a:ext cx="3292746" cy="1035718"/>
          </a:xfrm>
          <a:custGeom>
            <a:avLst/>
            <a:gdLst/>
            <a:ahLst/>
            <a:cxnLst/>
            <a:rect l="l" t="t" r="r" b="b"/>
            <a:pathLst>
              <a:path w="3292746" h="1035718">
                <a:moveTo>
                  <a:pt x="0" y="0"/>
                </a:moveTo>
                <a:lnTo>
                  <a:pt x="3292746" y="0"/>
                </a:lnTo>
                <a:lnTo>
                  <a:pt x="3292746" y="1035719"/>
                </a:lnTo>
                <a:lnTo>
                  <a:pt x="0" y="10357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38804" y="8492622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3607353" y="1063506"/>
            <a:ext cx="5076564" cy="7746138"/>
          </a:xfrm>
          <a:custGeom>
            <a:avLst/>
            <a:gdLst/>
            <a:ahLst/>
            <a:cxnLst/>
            <a:rect l="l" t="t" r="r" b="b"/>
            <a:pathLst>
              <a:path w="5076564" h="7746138">
                <a:moveTo>
                  <a:pt x="0" y="0"/>
                </a:moveTo>
                <a:lnTo>
                  <a:pt x="5076564" y="0"/>
                </a:lnTo>
                <a:lnTo>
                  <a:pt x="5076564" y="7746138"/>
                </a:lnTo>
                <a:lnTo>
                  <a:pt x="0" y="77461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324913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43331" y="1890601"/>
            <a:ext cx="6505825" cy="65057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3" r="-3887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9826310" y="157357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332134" y="807937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1787373" y="24913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Klinické projevy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7373" y="34057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míšní léze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73048" y="4885574"/>
            <a:ext cx="8060683" cy="2243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C ( 1-4)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mícha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bolest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šíje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spastická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kvadruparesa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sfinkterová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dýchání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ev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Hornerův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C5-Th 2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mícha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chabá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obrna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HKK,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spastická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obrna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DKK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sfinkterová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Thp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bolest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Th,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hranice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čití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trupu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norm. HKK,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spastická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obrna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DKK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sfinkterová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Th9-L1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chabá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obrna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DKK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sfinkterová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hranice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čití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1323057" y="7243453"/>
            <a:ext cx="5249698" cy="5249698"/>
          </a:xfrm>
          <a:custGeom>
            <a:avLst/>
            <a:gdLst/>
            <a:ahLst/>
            <a:cxnLst/>
            <a:rect l="l" t="t" r="r" b="b"/>
            <a:pathLst>
              <a:path w="5249698" h="5249698">
                <a:moveTo>
                  <a:pt x="0" y="0"/>
                </a:moveTo>
                <a:lnTo>
                  <a:pt x="5249698" y="0"/>
                </a:lnTo>
                <a:lnTo>
                  <a:pt x="5249698" y="5249698"/>
                </a:lnTo>
                <a:lnTo>
                  <a:pt x="0" y="5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287277" y="1574884"/>
            <a:ext cx="4670806" cy="46707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95180" y="3650316"/>
            <a:ext cx="4963232" cy="496323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041393" y="3796538"/>
            <a:ext cx="4670806" cy="4670788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902595" y="1041178"/>
            <a:ext cx="10516223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Klinické projevy míšní léze- pokračování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85498" y="3154294"/>
            <a:ext cx="7107807" cy="1679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L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mícha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bolest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chabá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paraparesa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DKK,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čití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dist. od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třísel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sfinkterová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syndrom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kaudy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( L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2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-S5) –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dle výšky postižení  -  chabá </a:t>
            </a:r>
            <a:r>
              <a:rPr lang="cs-CZ" sz="1599" dirty="0" err="1">
                <a:solidFill>
                  <a:srgbClr val="FFFFFF"/>
                </a:solidFill>
                <a:latin typeface="Poppins"/>
              </a:rPr>
              <a:t>paraparesa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DKK, 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r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adikulární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perianální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bolest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mikce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defekace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sex.  funkcí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porucha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čití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– rozsah jezdeckých kalhot 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442595" y="201272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14622680" y="7200900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2625174" y="5687539"/>
            <a:ext cx="5249698" cy="5249698"/>
          </a:xfrm>
          <a:custGeom>
            <a:avLst/>
            <a:gdLst/>
            <a:ahLst/>
            <a:cxnLst/>
            <a:rect l="l" t="t" r="r" b="b"/>
            <a:pathLst>
              <a:path w="5249698" h="5249698">
                <a:moveTo>
                  <a:pt x="0" y="0"/>
                </a:moveTo>
                <a:lnTo>
                  <a:pt x="5249698" y="0"/>
                </a:lnTo>
                <a:lnTo>
                  <a:pt x="5249698" y="5249698"/>
                </a:lnTo>
                <a:lnTo>
                  <a:pt x="0" y="5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659011" y="2946178"/>
            <a:ext cx="4670806" cy="46707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165744"/>
            <a:ext cx="8771493" cy="877149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13128" y="5167831"/>
            <a:ext cx="4670806" cy="4670788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361097" y="990600"/>
            <a:ext cx="7482255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Poranění periferních nervů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3103716"/>
            <a:ext cx="7107807" cy="2243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sklem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bodná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řezná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poranění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kombinace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s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poraněním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cév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šlach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neuroapraxie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reverzibilní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ztráta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fce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zachovaná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kontinuita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úprava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do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hodin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až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12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týdnů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axonotmeza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přerušení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axonů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spont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regenerace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neurotmeza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anatomické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přerušení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nervu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bez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spont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regenerace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509957" y="164512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4"/>
                </a:lnTo>
                <a:lnTo>
                  <a:pt x="0" y="63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14622680" y="7200900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-97117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35767" y="276656"/>
            <a:ext cx="6505825" cy="65057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6140" b="-614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9826310" y="157357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332134" y="807937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7604701" y="4102392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Poranění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04701" y="5016792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brachiálního plexu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90376" y="6496636"/>
            <a:ext cx="8060683" cy="2243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Malé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děti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autonehody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prudké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nárazy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do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ramene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tah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za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končetinu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.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Poporodní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paresy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1-2/1000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živě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narozených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dětí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velká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porodní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hmotnost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nad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4000g,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větší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OH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poloha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koncem pánevním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.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Horní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typ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Erb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Duchenne,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dolní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typ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Déjerine-Klumpkeové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kompletní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léze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80-90%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spontánní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úprava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při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konzervativní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péči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br>
              <a:rPr lang="cs-CZ" sz="1599" dirty="0">
                <a:solidFill>
                  <a:srgbClr val="FFFFFF"/>
                </a:solidFill>
                <a:latin typeface="Poppins"/>
              </a:rPr>
            </a:b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až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20-30%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rezid</a:t>
            </a:r>
            <a:r>
              <a:rPr lang="cs-CZ" sz="1599" dirty="0" err="1">
                <a:solidFill>
                  <a:srgbClr val="FFFFFF"/>
                </a:solidFill>
                <a:latin typeface="Poppins"/>
              </a:rPr>
              <a:t>uální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p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ostižení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hybnosti ruky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10-20% 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nutnost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chirurgické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rekonstrukce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646277" y="8310562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6"/>
                </a:lnTo>
                <a:lnTo>
                  <a:pt x="0" y="395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870661" y="19177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Paresa brachiálního plexu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0661" y="1182370"/>
            <a:ext cx="668897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www.fnbrno.cz</a:t>
            </a:r>
          </a:p>
        </p:txBody>
      </p:sp>
      <p:sp>
        <p:nvSpPr>
          <p:cNvPr id="8" name="Freeform 8"/>
          <p:cNvSpPr/>
          <p:nvPr/>
        </p:nvSpPr>
        <p:spPr>
          <a:xfrm>
            <a:off x="15706220" y="555494"/>
            <a:ext cx="3240836" cy="1019390"/>
          </a:xfrm>
          <a:custGeom>
            <a:avLst/>
            <a:gdLst/>
            <a:ahLst/>
            <a:cxnLst/>
            <a:rect l="l" t="t" r="r" b="b"/>
            <a:pathLst>
              <a:path w="3240836" h="1019390">
                <a:moveTo>
                  <a:pt x="0" y="0"/>
                </a:moveTo>
                <a:lnTo>
                  <a:pt x="3240836" y="0"/>
                </a:lnTo>
                <a:lnTo>
                  <a:pt x="3240836" y="1019390"/>
                </a:lnTo>
                <a:lnTo>
                  <a:pt x="0" y="1019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6942278" y="923425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8761626" y="4031249"/>
            <a:ext cx="6844785" cy="5061470"/>
          </a:xfrm>
          <a:custGeom>
            <a:avLst/>
            <a:gdLst/>
            <a:ahLst/>
            <a:cxnLst/>
            <a:rect l="l" t="t" r="r" b="b"/>
            <a:pathLst>
              <a:path w="6844785" h="5061470">
                <a:moveTo>
                  <a:pt x="0" y="0"/>
                </a:moveTo>
                <a:lnTo>
                  <a:pt x="6844784" y="0"/>
                </a:lnTo>
                <a:lnTo>
                  <a:pt x="6844784" y="5061470"/>
                </a:lnTo>
                <a:lnTo>
                  <a:pt x="0" y="5061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2662566" y="2681805"/>
            <a:ext cx="5105159" cy="4176948"/>
          </a:xfrm>
          <a:custGeom>
            <a:avLst/>
            <a:gdLst/>
            <a:ahLst/>
            <a:cxnLst/>
            <a:rect l="l" t="t" r="r" b="b"/>
            <a:pathLst>
              <a:path w="5105159" h="4176948">
                <a:moveTo>
                  <a:pt x="0" y="0"/>
                </a:moveTo>
                <a:lnTo>
                  <a:pt x="5105160" y="0"/>
                </a:lnTo>
                <a:lnTo>
                  <a:pt x="5105160" y="4176948"/>
                </a:lnTo>
                <a:lnTo>
                  <a:pt x="0" y="41769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646277" y="8310562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6"/>
                </a:lnTo>
                <a:lnTo>
                  <a:pt x="0" y="395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870661" y="19177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Paresa brachiálního plexu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0661" y="1182370"/>
            <a:ext cx="1304134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Nevšímalová S. , Dětská neurologie, Galén 2021, ISBN 978-80-7492-557-3, str 111, obr.3-16</a:t>
            </a:r>
          </a:p>
        </p:txBody>
      </p:sp>
      <p:sp>
        <p:nvSpPr>
          <p:cNvPr id="8" name="Freeform 8"/>
          <p:cNvSpPr/>
          <p:nvPr/>
        </p:nvSpPr>
        <p:spPr>
          <a:xfrm>
            <a:off x="15706220" y="555494"/>
            <a:ext cx="3240836" cy="1019390"/>
          </a:xfrm>
          <a:custGeom>
            <a:avLst/>
            <a:gdLst/>
            <a:ahLst/>
            <a:cxnLst/>
            <a:rect l="l" t="t" r="r" b="b"/>
            <a:pathLst>
              <a:path w="3240836" h="1019390">
                <a:moveTo>
                  <a:pt x="0" y="0"/>
                </a:moveTo>
                <a:lnTo>
                  <a:pt x="3240836" y="0"/>
                </a:lnTo>
                <a:lnTo>
                  <a:pt x="3240836" y="1019390"/>
                </a:lnTo>
                <a:lnTo>
                  <a:pt x="0" y="1019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6942278" y="923425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3618302" y="2586743"/>
            <a:ext cx="10861773" cy="5113514"/>
          </a:xfrm>
          <a:custGeom>
            <a:avLst/>
            <a:gdLst/>
            <a:ahLst/>
            <a:cxnLst/>
            <a:rect l="l" t="t" r="r" b="b"/>
            <a:pathLst>
              <a:path w="10861773" h="5113514">
                <a:moveTo>
                  <a:pt x="0" y="0"/>
                </a:moveTo>
                <a:lnTo>
                  <a:pt x="10861773" y="0"/>
                </a:lnTo>
                <a:lnTo>
                  <a:pt x="10861773" y="5113514"/>
                </a:lnTo>
                <a:lnTo>
                  <a:pt x="0" y="5113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6" b="-26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7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2148608" y="6128079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770054" y="744523"/>
            <a:ext cx="9830256" cy="9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cs-CZ" sz="6000" dirty="0">
                <a:solidFill>
                  <a:srgbClr val="FFFFFF"/>
                </a:solidFill>
                <a:latin typeface="Inter Bold"/>
              </a:rPr>
              <a:t>Léčba  p</a:t>
            </a:r>
            <a:r>
              <a:rPr lang="en-US" sz="6000" dirty="0" err="1">
                <a:solidFill>
                  <a:srgbClr val="FFFFFF"/>
                </a:solidFill>
                <a:latin typeface="Inter Bold"/>
              </a:rPr>
              <a:t>oranění</a:t>
            </a:r>
            <a:r>
              <a:rPr lang="en-US" sz="6000" dirty="0">
                <a:solidFill>
                  <a:srgbClr val="FFFFFF"/>
                </a:solidFill>
                <a:latin typeface="Inter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0054" y="1658923"/>
            <a:ext cx="7554780" cy="98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F3BE66"/>
                </a:solidFill>
                <a:latin typeface="Inter Bold"/>
              </a:rPr>
              <a:t>brachiálního</a:t>
            </a:r>
            <a:r>
              <a:rPr lang="en-US" sz="6000" dirty="0">
                <a:solidFill>
                  <a:srgbClr val="F3BE66"/>
                </a:solidFill>
                <a:latin typeface="Inter Bold"/>
              </a:rPr>
              <a:t> </a:t>
            </a:r>
            <a:r>
              <a:rPr lang="en-US" sz="6000" dirty="0" err="1">
                <a:solidFill>
                  <a:srgbClr val="F3BE66"/>
                </a:solidFill>
                <a:latin typeface="Inter Bold"/>
              </a:rPr>
              <a:t>plexu</a:t>
            </a:r>
            <a:r>
              <a:rPr lang="cs-CZ" sz="6000" dirty="0">
                <a:solidFill>
                  <a:srgbClr val="F3BE66"/>
                </a:solidFill>
                <a:latin typeface="Inter Bold"/>
              </a:rPr>
              <a:t> </a:t>
            </a:r>
            <a:endParaRPr lang="en-US" sz="6000" dirty="0">
              <a:solidFill>
                <a:srgbClr val="F3BE66"/>
              </a:solidFill>
              <a:latin typeface="Inter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75929" y="2877027"/>
            <a:ext cx="11998413" cy="2405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Otevřené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ostré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operační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rekonstrukce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mikrosuturou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časně</a:t>
            </a:r>
            <a:endParaRPr lang="cs-CZ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Otevřené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tržné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revize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rány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rekonstrukce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po 2-4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týdnech</a:t>
            </a:r>
            <a:endParaRPr lang="cs-CZ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Zavřené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trakční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léze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konzervativní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postup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RHb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d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lahy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ortézy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659"/>
              </a:lnSpc>
            </a:pPr>
            <a:r>
              <a:rPr lang="cs-CZ" sz="1899" dirty="0">
                <a:solidFill>
                  <a:srgbClr val="FFFFFF"/>
                </a:solidFill>
                <a:latin typeface="Poppins"/>
              </a:rPr>
              <a:t>      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při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nedostatečn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é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spontánní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regenerac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– do 3-6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měsíců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operační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rekonstrukce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888424" y="3055386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770054" y="7566274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2337879" y="5143500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336807" y="4284152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Léze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36807" y="5198552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n. ulnaris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42682" y="6416655"/>
            <a:ext cx="11998413" cy="2059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Fraktura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kosti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předloktí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luxace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lokte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suprakondyl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fraktura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humeru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Většinou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neuroapraxie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Senzitivně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ulnární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část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dlaně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5.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prst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vnitřní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plochu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4.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prstu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Jemná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motorika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všech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prstů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abdukce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addukce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později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drápovitá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ruka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přísahající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- </a:t>
            </a:r>
          </a:p>
          <a:p>
            <a:pPr marL="205104" lvl="1">
              <a:lnSpc>
                <a:spcPts val="2659"/>
              </a:lnSpc>
            </a:pPr>
            <a:r>
              <a:rPr lang="cs-CZ" sz="1899" dirty="0">
                <a:solidFill>
                  <a:srgbClr val="FFFFFF"/>
                </a:solidFill>
                <a:latin typeface="Poppins"/>
              </a:rPr>
              <a:t>   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!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v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klidu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!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336807" y="2707744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4996256" y="2073700"/>
            <a:ext cx="728855" cy="728855"/>
          </a:xfrm>
          <a:custGeom>
            <a:avLst/>
            <a:gdLst/>
            <a:ahLst/>
            <a:cxnLst/>
            <a:rect l="l" t="t" r="r" b="b"/>
            <a:pathLst>
              <a:path w="728855" h="728855">
                <a:moveTo>
                  <a:pt x="0" y="0"/>
                </a:moveTo>
                <a:lnTo>
                  <a:pt x="728855" y="0"/>
                </a:lnTo>
                <a:lnTo>
                  <a:pt x="728855" y="728855"/>
                </a:lnTo>
                <a:lnTo>
                  <a:pt x="0" y="728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4537344" y="3409623"/>
            <a:ext cx="2870572" cy="2457115"/>
          </a:xfrm>
          <a:custGeom>
            <a:avLst/>
            <a:gdLst/>
            <a:ahLst/>
            <a:cxnLst/>
            <a:rect l="l" t="t" r="r" b="b"/>
            <a:pathLst>
              <a:path w="2870572" h="2457115">
                <a:moveTo>
                  <a:pt x="0" y="0"/>
                </a:moveTo>
                <a:lnTo>
                  <a:pt x="2870573" y="0"/>
                </a:lnTo>
                <a:lnTo>
                  <a:pt x="2870573" y="2457115"/>
                </a:lnTo>
                <a:lnTo>
                  <a:pt x="0" y="245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1251935" y="3248770"/>
            <a:ext cx="2870574" cy="2778820"/>
          </a:xfrm>
          <a:custGeom>
            <a:avLst/>
            <a:gdLst/>
            <a:ahLst/>
            <a:cxnLst/>
            <a:rect l="l" t="t" r="r" b="b"/>
            <a:pathLst>
              <a:path w="2870574" h="2778820">
                <a:moveTo>
                  <a:pt x="0" y="0"/>
                </a:moveTo>
                <a:lnTo>
                  <a:pt x="2870574" y="0"/>
                </a:lnTo>
                <a:lnTo>
                  <a:pt x="2870574" y="2778821"/>
                </a:lnTo>
                <a:lnTo>
                  <a:pt x="0" y="27788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137344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43331" y="1890601"/>
            <a:ext cx="6505825" cy="65057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87373" y="24913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Perinatální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7373" y="34057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poranění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3048" y="4885574"/>
            <a:ext cx="8060683" cy="252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Kefalhematom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subperiostální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hematom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nepřesahující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lebeční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švy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nejčastěji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parietálně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vstřebání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do 1-6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týdnů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ev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NCH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vstup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- do 2-3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týdnů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punkce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evakuace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Fraktura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typu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pingpongového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míčku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vpáčení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kalvy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P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nebo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F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dirty="0" err="1">
                <a:solidFill>
                  <a:srgbClr val="FFFFFF"/>
                </a:solidFill>
                <a:latin typeface="Poppins"/>
              </a:rPr>
              <a:t>Paresa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brachiálního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plexu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ztráta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fce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HK,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trakční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preganglionární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poranění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(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avulze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),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 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postganglionární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( stretch,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ruptura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)</a:t>
            </a:r>
          </a:p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826310" y="157357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6332134" y="807937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0114197" y="6755295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6"/>
                </a:lnTo>
                <a:lnTo>
                  <a:pt x="0" y="78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2351032" y="791929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Léze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51032" y="1706329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n. radialis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56908" y="2924432"/>
            <a:ext cx="11998413" cy="200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Suprakondylické zlomeniny humeru, podpažní berle , spánek s paží pod hlavou ( obrna milenců, opilců)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Většinou se spont. upraví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oslabení extenzorů ruky, ruka přepadává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FFF"/>
                </a:solidFill>
                <a:latin typeface="Poppins"/>
              </a:rPr>
              <a:t>( labutí šíje, dropping hand )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56908" y="8180923"/>
            <a:ext cx="11998413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Poppins"/>
              </a:rPr>
              <a:t>cs.iliveok.com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475567" y="8380631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4996256" y="2073700"/>
            <a:ext cx="728855" cy="728855"/>
          </a:xfrm>
          <a:custGeom>
            <a:avLst/>
            <a:gdLst/>
            <a:ahLst/>
            <a:cxnLst/>
            <a:rect l="l" t="t" r="r" b="b"/>
            <a:pathLst>
              <a:path w="728855" h="728855">
                <a:moveTo>
                  <a:pt x="0" y="0"/>
                </a:moveTo>
                <a:lnTo>
                  <a:pt x="728855" y="0"/>
                </a:lnTo>
                <a:lnTo>
                  <a:pt x="728855" y="728855"/>
                </a:lnTo>
                <a:lnTo>
                  <a:pt x="0" y="7288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2056908" y="4933573"/>
            <a:ext cx="4768044" cy="3178697"/>
          </a:xfrm>
          <a:custGeom>
            <a:avLst/>
            <a:gdLst/>
            <a:ahLst/>
            <a:cxnLst/>
            <a:rect l="l" t="t" r="r" b="b"/>
            <a:pathLst>
              <a:path w="4768044" h="3178697">
                <a:moveTo>
                  <a:pt x="0" y="0"/>
                </a:moveTo>
                <a:lnTo>
                  <a:pt x="4768044" y="0"/>
                </a:lnTo>
                <a:lnTo>
                  <a:pt x="4768044" y="3178696"/>
                </a:lnTo>
                <a:lnTo>
                  <a:pt x="0" y="31786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1825688" y="4516284"/>
            <a:ext cx="7825526" cy="7825526"/>
          </a:xfrm>
          <a:custGeom>
            <a:avLst/>
            <a:gdLst/>
            <a:ahLst/>
            <a:cxnLst/>
            <a:rect l="l" t="t" r="r" b="b"/>
            <a:pathLst>
              <a:path w="7825526" h="7825526">
                <a:moveTo>
                  <a:pt x="0" y="0"/>
                </a:moveTo>
                <a:lnTo>
                  <a:pt x="7825526" y="0"/>
                </a:lnTo>
                <a:lnTo>
                  <a:pt x="7825526" y="7825525"/>
                </a:lnTo>
                <a:lnTo>
                  <a:pt x="0" y="7825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637043" y="536659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Léze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37043" y="1451059"/>
            <a:ext cx="1022530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n. medianus C5-8, Th1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89587" y="2567781"/>
            <a:ext cx="11998413" cy="1712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Suprakondylická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zlomenina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humeru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zlomeniny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luxace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lokte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Často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v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kombinaci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s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postižením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n.radialis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nebo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ulnaris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Senzitivně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většinu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palmární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strany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dlaně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a I-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IV.prst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dors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I-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III.prst</a:t>
            </a:r>
            <a:endParaRPr lang="en-US" sz="1899" dirty="0">
              <a:solidFill>
                <a:srgbClr val="FFFFFF"/>
              </a:solidFill>
              <a:latin typeface="Poppins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FFFFFF"/>
                </a:solidFill>
                <a:latin typeface="Poppins"/>
              </a:rPr>
              <a:t>Motoricky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přísahající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ruka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-  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!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při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pokusu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o flexi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prstů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!, </a:t>
            </a:r>
            <a:r>
              <a:rPr lang="cs-CZ" sz="1899" dirty="0">
                <a:solidFill>
                  <a:srgbClr val="FFFFFF"/>
                </a:solidFill>
                <a:latin typeface="Poppins"/>
              </a:rPr>
              <a:t> 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nelze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pronace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předloktí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abdukce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899" dirty="0" err="1">
                <a:solidFill>
                  <a:srgbClr val="FFFFFF"/>
                </a:solidFill>
                <a:latin typeface="Poppins"/>
              </a:rPr>
              <a:t>palce</a:t>
            </a:r>
            <a:r>
              <a:rPr lang="en-US" sz="18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106442" y="2697148"/>
            <a:ext cx="3777390" cy="1188161"/>
          </a:xfrm>
          <a:custGeom>
            <a:avLst/>
            <a:gdLst/>
            <a:ahLst/>
            <a:cxnLst/>
            <a:rect l="l" t="t" r="r" b="b"/>
            <a:pathLst>
              <a:path w="3777390" h="1188161">
                <a:moveTo>
                  <a:pt x="0" y="0"/>
                </a:moveTo>
                <a:lnTo>
                  <a:pt x="3777390" y="0"/>
                </a:lnTo>
                <a:lnTo>
                  <a:pt x="3777390" y="1188161"/>
                </a:lnTo>
                <a:lnTo>
                  <a:pt x="0" y="11881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770054" y="7566274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9733183" y="4863926"/>
            <a:ext cx="3370498" cy="3684034"/>
          </a:xfrm>
          <a:custGeom>
            <a:avLst/>
            <a:gdLst/>
            <a:ahLst/>
            <a:cxnLst/>
            <a:rect l="l" t="t" r="r" b="b"/>
            <a:pathLst>
              <a:path w="3370498" h="3684034">
                <a:moveTo>
                  <a:pt x="0" y="0"/>
                </a:moveTo>
                <a:lnTo>
                  <a:pt x="3370498" y="0"/>
                </a:lnTo>
                <a:lnTo>
                  <a:pt x="3370498" y="3684033"/>
                </a:lnTo>
                <a:lnTo>
                  <a:pt x="0" y="3684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6637043" y="5186865"/>
            <a:ext cx="2357782" cy="3361094"/>
          </a:xfrm>
          <a:custGeom>
            <a:avLst/>
            <a:gdLst/>
            <a:ahLst/>
            <a:cxnLst/>
            <a:rect l="l" t="t" r="r" b="b"/>
            <a:pathLst>
              <a:path w="2357782" h="3361094">
                <a:moveTo>
                  <a:pt x="0" y="0"/>
                </a:moveTo>
                <a:lnTo>
                  <a:pt x="2357782" y="0"/>
                </a:lnTo>
                <a:lnTo>
                  <a:pt x="2357782" y="3361094"/>
                </a:lnTo>
                <a:lnTo>
                  <a:pt x="0" y="33610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646277" y="8310562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6"/>
                </a:lnTo>
                <a:lnTo>
                  <a:pt x="0" y="395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870661" y="19177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Léze n. ischiadicus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0661" y="1182370"/>
            <a:ext cx="1304134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neuromuskularni-sekce .cz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0661" y="1750340"/>
            <a:ext cx="13041340" cy="39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Špatná volba místa pro injekci do hýždě, porod KP, nehody </a:t>
            </a:r>
          </a:p>
        </p:txBody>
      </p:sp>
      <p:sp>
        <p:nvSpPr>
          <p:cNvPr id="9" name="Freeform 9"/>
          <p:cNvSpPr/>
          <p:nvPr/>
        </p:nvSpPr>
        <p:spPr>
          <a:xfrm>
            <a:off x="15706220" y="555494"/>
            <a:ext cx="3240836" cy="1019390"/>
          </a:xfrm>
          <a:custGeom>
            <a:avLst/>
            <a:gdLst/>
            <a:ahLst/>
            <a:cxnLst/>
            <a:rect l="l" t="t" r="r" b="b"/>
            <a:pathLst>
              <a:path w="3240836" h="1019390">
                <a:moveTo>
                  <a:pt x="0" y="0"/>
                </a:moveTo>
                <a:lnTo>
                  <a:pt x="3240836" y="0"/>
                </a:lnTo>
                <a:lnTo>
                  <a:pt x="3240836" y="1019390"/>
                </a:lnTo>
                <a:lnTo>
                  <a:pt x="0" y="1019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942278" y="923425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0394921" y="2726615"/>
            <a:ext cx="4918454" cy="5849617"/>
          </a:xfrm>
          <a:custGeom>
            <a:avLst/>
            <a:gdLst/>
            <a:ahLst/>
            <a:cxnLst/>
            <a:rect l="l" t="t" r="r" b="b"/>
            <a:pathLst>
              <a:path w="4918454" h="5849617">
                <a:moveTo>
                  <a:pt x="0" y="0"/>
                </a:moveTo>
                <a:lnTo>
                  <a:pt x="4918454" y="0"/>
                </a:lnTo>
                <a:lnTo>
                  <a:pt x="4918454" y="5849617"/>
                </a:lnTo>
                <a:lnTo>
                  <a:pt x="0" y="5849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574884" y="3386347"/>
            <a:ext cx="7656599" cy="4530155"/>
          </a:xfrm>
          <a:custGeom>
            <a:avLst/>
            <a:gdLst/>
            <a:ahLst/>
            <a:cxnLst/>
            <a:rect l="l" t="t" r="r" b="b"/>
            <a:pathLst>
              <a:path w="7656599" h="4530155">
                <a:moveTo>
                  <a:pt x="0" y="0"/>
                </a:moveTo>
                <a:lnTo>
                  <a:pt x="7656599" y="0"/>
                </a:lnTo>
                <a:lnTo>
                  <a:pt x="7656599" y="4530154"/>
                </a:lnTo>
                <a:lnTo>
                  <a:pt x="0" y="4530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5898435" y="3556100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5"/>
                </a:lnTo>
                <a:lnTo>
                  <a:pt x="0" y="39528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870661" y="191770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Léze n. peroneus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70661" y="1182370"/>
            <a:ext cx="13041340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https://www.google.cz/search?q=nervus+peroneus+obr%C3%A1zky&amp;tbm=isch&amp;ved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0661" y="1750340"/>
            <a:ext cx="15071617" cy="39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u="sng">
                <a:solidFill>
                  <a:srgbClr val="FFFFFF"/>
                </a:solidFill>
                <a:latin typeface="Poppins"/>
                <a:hlinkClick r:id="rId6" tooltip="https://www.google.cz/search?q=m%C3%ADcha+obr%C3%A1zky&amp;sxsrf=APwXEddvnk_oo3htMtymH3PghtTYF4Ep9w%3A1681569636296&amp;source"/>
              </a:rPr>
              <a:t>Trauma nervu u hlavičky fibuly , ortopedické výkony v oblasti kolene, inverze nohy v kotníku</a:t>
            </a:r>
          </a:p>
        </p:txBody>
      </p:sp>
      <p:sp>
        <p:nvSpPr>
          <p:cNvPr id="9" name="Freeform 9"/>
          <p:cNvSpPr/>
          <p:nvPr/>
        </p:nvSpPr>
        <p:spPr>
          <a:xfrm>
            <a:off x="-1012206" y="8497526"/>
            <a:ext cx="3240836" cy="1019390"/>
          </a:xfrm>
          <a:custGeom>
            <a:avLst/>
            <a:gdLst/>
            <a:ahLst/>
            <a:cxnLst/>
            <a:rect l="l" t="t" r="r" b="b"/>
            <a:pathLst>
              <a:path w="3240836" h="1019390">
                <a:moveTo>
                  <a:pt x="0" y="0"/>
                </a:moveTo>
                <a:lnTo>
                  <a:pt x="3240836" y="0"/>
                </a:lnTo>
                <a:lnTo>
                  <a:pt x="3240836" y="1019390"/>
                </a:lnTo>
                <a:lnTo>
                  <a:pt x="0" y="10193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942278" y="923425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6980592" y="3681658"/>
            <a:ext cx="7473807" cy="4641628"/>
          </a:xfrm>
          <a:custGeom>
            <a:avLst/>
            <a:gdLst/>
            <a:ahLst/>
            <a:cxnLst/>
            <a:rect l="l" t="t" r="r" b="b"/>
            <a:pathLst>
              <a:path w="7473807" h="4641628">
                <a:moveTo>
                  <a:pt x="0" y="0"/>
                </a:moveTo>
                <a:lnTo>
                  <a:pt x="7473807" y="0"/>
                </a:lnTo>
                <a:lnTo>
                  <a:pt x="7473807" y="4641629"/>
                </a:lnTo>
                <a:lnTo>
                  <a:pt x="0" y="46416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2872587" y="2730145"/>
            <a:ext cx="3054024" cy="6821135"/>
          </a:xfrm>
          <a:custGeom>
            <a:avLst/>
            <a:gdLst/>
            <a:ahLst/>
            <a:cxnLst/>
            <a:rect l="l" t="t" r="r" b="b"/>
            <a:pathLst>
              <a:path w="3054024" h="6821135">
                <a:moveTo>
                  <a:pt x="0" y="0"/>
                </a:moveTo>
                <a:lnTo>
                  <a:pt x="3054024" y="0"/>
                </a:lnTo>
                <a:lnTo>
                  <a:pt x="3054024" y="6821135"/>
                </a:lnTo>
                <a:lnTo>
                  <a:pt x="0" y="6821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287277" y="1574884"/>
            <a:ext cx="4670806" cy="467078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r="-4971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95180" y="3650316"/>
            <a:ext cx="4963232" cy="496323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24706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041393" y="3796538"/>
            <a:ext cx="4670806" cy="4670788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3333" b="-333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87373" y="3382009"/>
            <a:ext cx="6281310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0"/>
              </a:lnSpc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Fraktury lebky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74884" y="4513258"/>
            <a:ext cx="7107807" cy="332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Lineární fissura lbi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nejčastěji do 2 let , pády, konzervat. postup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Rostoucí fissura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do 3 let , ruptura tvrdé pleny, liquor v subgaleálním prostoru , operační léčba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Impresivní fraktura lbi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ostrý předmět velkou silou na malou plochu , vpáčení úlomků, ev. sekund. poranění,operace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FFFFFF"/>
                </a:solidFill>
                <a:latin typeface="Poppins"/>
              </a:rPr>
              <a:t>Fraktura base lební </a:t>
            </a:r>
          </a:p>
          <a:p>
            <a:pPr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Poppins"/>
              </a:rPr>
              <a:t>přední střední, zadní jámy, poranění dury, liquorea, ATB , elevace hlavy, někdy L drenáž , operace </a:t>
            </a: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442595" y="201272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>
            <a:off x="14622680" y="7200900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5788897" y="6011143"/>
            <a:ext cx="6710207" cy="2110665"/>
          </a:xfrm>
          <a:custGeom>
            <a:avLst/>
            <a:gdLst/>
            <a:ahLst/>
            <a:cxnLst/>
            <a:rect l="l" t="t" r="r" b="b"/>
            <a:pathLst>
              <a:path w="6710207" h="2110665">
                <a:moveTo>
                  <a:pt x="0" y="0"/>
                </a:moveTo>
                <a:lnTo>
                  <a:pt x="6710206" y="0"/>
                </a:lnTo>
                <a:lnTo>
                  <a:pt x="6710206" y="2110665"/>
                </a:lnTo>
                <a:lnTo>
                  <a:pt x="0" y="2110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5788897" y="6410964"/>
            <a:ext cx="6710207" cy="1168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8"/>
              </a:lnSpc>
              <a:spcBef>
                <a:spcPct val="0"/>
              </a:spcBef>
            </a:pPr>
            <a:r>
              <a:rPr lang="en-US" sz="6727">
                <a:solidFill>
                  <a:srgbClr val="FFFFFF"/>
                </a:solidFill>
                <a:latin typeface="Inter Bold"/>
              </a:rPr>
              <a:t>Fraktura lebky</a:t>
            </a:r>
          </a:p>
        </p:txBody>
      </p:sp>
      <p:sp>
        <p:nvSpPr>
          <p:cNvPr id="8" name="Freeform 8"/>
          <p:cNvSpPr/>
          <p:nvPr/>
        </p:nvSpPr>
        <p:spPr>
          <a:xfrm>
            <a:off x="7171266" y="8427431"/>
            <a:ext cx="3945468" cy="93257"/>
          </a:xfrm>
          <a:custGeom>
            <a:avLst/>
            <a:gdLst/>
            <a:ahLst/>
            <a:cxnLst/>
            <a:rect l="l" t="t" r="r" b="b"/>
            <a:pathLst>
              <a:path w="3945468" h="93257">
                <a:moveTo>
                  <a:pt x="0" y="0"/>
                </a:moveTo>
                <a:lnTo>
                  <a:pt x="3945468" y="0"/>
                </a:lnTo>
                <a:lnTo>
                  <a:pt x="3945468" y="93256"/>
                </a:lnTo>
                <a:lnTo>
                  <a:pt x="0" y="93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2700168" y="8720333"/>
            <a:ext cx="12887663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Seidl Z., Diagnostická radiologie, Grada Publishing, 2014, ISBN 978-80-247-4546-6, str258, obr,1.7.2c</a:t>
            </a:r>
          </a:p>
        </p:txBody>
      </p:sp>
      <p:sp>
        <p:nvSpPr>
          <p:cNvPr id="10" name="Freeform 10"/>
          <p:cNvSpPr/>
          <p:nvPr/>
        </p:nvSpPr>
        <p:spPr>
          <a:xfrm>
            <a:off x="3212512" y="371789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4"/>
                </a:lnTo>
                <a:lnTo>
                  <a:pt x="0" y="63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4441444" y="371789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4"/>
                </a:lnTo>
                <a:lnTo>
                  <a:pt x="0" y="634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6495196" y="417223"/>
            <a:ext cx="5297608" cy="5289119"/>
          </a:xfrm>
          <a:custGeom>
            <a:avLst/>
            <a:gdLst/>
            <a:ahLst/>
            <a:cxnLst/>
            <a:rect l="l" t="t" r="r" b="b"/>
            <a:pathLst>
              <a:path w="5297608" h="5289119">
                <a:moveTo>
                  <a:pt x="0" y="0"/>
                </a:moveTo>
                <a:lnTo>
                  <a:pt x="5297608" y="0"/>
                </a:lnTo>
                <a:lnTo>
                  <a:pt x="5297608" y="5289120"/>
                </a:lnTo>
                <a:lnTo>
                  <a:pt x="0" y="5289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2494843"/>
            <a:ext cx="6763457" cy="6763457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49" b="-25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9704520" y="2371018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Impresivní fraktura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04520" y="3285418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lbi- 3DCT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04520" y="4276018"/>
            <a:ext cx="668897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Ošlejšková H a kol, dětská neurologie , Solen s.r.o, 2015, ISBN978-80-7471-124-4, str 184, obr, 2-124 str.</a:t>
            </a:r>
          </a:p>
        </p:txBody>
      </p:sp>
      <p:sp>
        <p:nvSpPr>
          <p:cNvPr id="11" name="Freeform 11"/>
          <p:cNvSpPr/>
          <p:nvPr/>
        </p:nvSpPr>
        <p:spPr>
          <a:xfrm>
            <a:off x="9704520" y="7555099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72820" y="2494843"/>
            <a:ext cx="6763457" cy="6763457"/>
            <a:chOff x="0" y="0"/>
            <a:chExt cx="3282950" cy="32829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60" r="-160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4646277" y="8310562"/>
            <a:ext cx="3952875" cy="3952875"/>
          </a:xfrm>
          <a:custGeom>
            <a:avLst/>
            <a:gdLst/>
            <a:ahLst/>
            <a:cxnLst/>
            <a:rect l="l" t="t" r="r" b="b"/>
            <a:pathLst>
              <a:path w="3952875" h="3952875">
                <a:moveTo>
                  <a:pt x="0" y="0"/>
                </a:moveTo>
                <a:lnTo>
                  <a:pt x="3952875" y="0"/>
                </a:lnTo>
                <a:lnTo>
                  <a:pt x="3952875" y="3952876"/>
                </a:lnTo>
                <a:lnTo>
                  <a:pt x="0" y="39528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301792" y="4582441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Fraktura obratle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1792" y="5496841"/>
            <a:ext cx="755478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tříštivá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1792" y="6487441"/>
            <a:ext cx="6688970" cy="55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Seidl Z., Diagnostická radiologie, Grada Publishing, 2014, ISBN 978-80-247-4546-6, str408, obr, II.4.2a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272820" y="1503320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324913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17259300" y="72009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05735" y="1178928"/>
            <a:ext cx="192115" cy="245728"/>
          </a:xfrm>
          <a:custGeom>
            <a:avLst/>
            <a:gdLst/>
            <a:ahLst/>
            <a:cxnLst/>
            <a:rect l="l" t="t" r="r" b="b"/>
            <a:pathLst>
              <a:path w="192115" h="245728">
                <a:moveTo>
                  <a:pt x="0" y="0"/>
                </a:moveTo>
                <a:lnTo>
                  <a:pt x="192115" y="0"/>
                </a:lnTo>
                <a:lnTo>
                  <a:pt x="192115" y="245728"/>
                </a:lnTo>
                <a:lnTo>
                  <a:pt x="0" y="24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43331" y="1890601"/>
            <a:ext cx="6505825" cy="650579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87373" y="24913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Nitrolební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87373" y="3405730"/>
            <a:ext cx="8432158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3BE66"/>
                </a:solidFill>
                <a:latin typeface="Inter Bold"/>
              </a:rPr>
              <a:t>hematomy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3048" y="4885574"/>
            <a:ext cx="8866580" cy="4783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Epidurální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hematom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EDH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arteriální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krvácení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mezi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lebeční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kost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tvrdou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plenu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fraktura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kalvy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Expanzivní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chování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urgentní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operace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endParaRPr lang="cs-CZ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Subdurální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hematom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SDH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venosní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krvácení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mezi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tvrdou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plenu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arachnoideu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.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akutní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-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nitrolební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hypertenze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operace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subakutní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a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chronické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–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postupný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rozvoj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ICH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punkce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operace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endParaRPr lang="cs-CZ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Subarachnoidální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krvácení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SAK</a:t>
            </a:r>
            <a:br>
              <a:rPr lang="cs-CZ" sz="1599" dirty="0">
                <a:solidFill>
                  <a:srgbClr val="FFFFFF"/>
                </a:solidFill>
                <a:latin typeface="Poppins"/>
              </a:rPr>
            </a:br>
            <a:r>
              <a:rPr lang="en-US" sz="1599" dirty="0" err="1">
                <a:solidFill>
                  <a:srgbClr val="FFFFFF"/>
                </a:solidFill>
                <a:latin typeface="Poppins"/>
              </a:rPr>
              <a:t>provází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kontuze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mozku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lokální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ruptura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kortikomening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.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cév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meningeální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iritace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konzervativní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postup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endParaRPr lang="cs-CZ" sz="1599" dirty="0">
              <a:solidFill>
                <a:srgbClr val="FFFFFF"/>
              </a:solidFill>
              <a:latin typeface="Poppins"/>
            </a:endParaRPr>
          </a:p>
          <a:p>
            <a:pPr marL="345439" lvl="1" indent="-172720">
              <a:lnSpc>
                <a:spcPts val="2239"/>
              </a:lnSpc>
              <a:buFont typeface="Arial"/>
              <a:buChar char="•"/>
            </a:pP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Intracerebrální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b="1" dirty="0" err="1">
                <a:solidFill>
                  <a:srgbClr val="FFFFFF"/>
                </a:solidFill>
                <a:latin typeface="Poppins"/>
              </a:rPr>
              <a:t>krvácení</a:t>
            </a:r>
            <a:r>
              <a:rPr lang="en-US" sz="1599" b="1" dirty="0">
                <a:solidFill>
                  <a:srgbClr val="FFFFFF"/>
                </a:solidFill>
                <a:latin typeface="Poppins"/>
              </a:rPr>
              <a:t>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ruptura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drobných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arterií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odstupujících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z ACM ,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ruptura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chorioidálního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plexu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, </a:t>
            </a:r>
            <a:r>
              <a:rPr lang="cs-CZ" sz="1599" dirty="0">
                <a:solidFill>
                  <a:srgbClr val="FFFFFF"/>
                </a:solidFill>
                <a:latin typeface="Poppins"/>
              </a:rPr>
              <a:t>      </a:t>
            </a:r>
          </a:p>
          <a:p>
            <a:pPr marL="172719" lvl="1">
              <a:lnSpc>
                <a:spcPts val="2239"/>
              </a:lnSpc>
            </a:pPr>
            <a:r>
              <a:rPr lang="cs-CZ" sz="1599" dirty="0">
                <a:solidFill>
                  <a:srgbClr val="FFFFFF"/>
                </a:solidFill>
                <a:latin typeface="Poppins"/>
              </a:rPr>
              <a:t>  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subependymálních</a:t>
            </a:r>
            <a:r>
              <a:rPr lang="en-US" sz="1599" dirty="0">
                <a:solidFill>
                  <a:srgbClr val="FFFFFF"/>
                </a:solidFill>
                <a:latin typeface="Poppins"/>
              </a:rPr>
              <a:t> </a:t>
            </a:r>
            <a:r>
              <a:rPr lang="en-US" sz="1599" dirty="0" err="1">
                <a:solidFill>
                  <a:srgbClr val="FFFFFF"/>
                </a:solidFill>
                <a:latin typeface="Poppins"/>
              </a:rPr>
              <a:t>žil</a:t>
            </a:r>
            <a:endParaRPr lang="en-US" sz="1599" dirty="0">
              <a:solidFill>
                <a:srgbClr val="FFFFFF"/>
              </a:solidFill>
              <a:latin typeface="Poppins"/>
            </a:endParaRPr>
          </a:p>
          <a:p>
            <a:pPr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FFFFFF"/>
              </a:solidFill>
              <a:latin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826310" y="1573579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6332134" y="8079378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4" y="0"/>
                </a:lnTo>
                <a:lnTo>
                  <a:pt x="634044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1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128" y="418698"/>
            <a:ext cx="17461745" cy="9449604"/>
            <a:chOff x="0" y="0"/>
            <a:chExt cx="5906812" cy="31965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6812" cy="3196533"/>
            </a:xfrm>
            <a:custGeom>
              <a:avLst/>
              <a:gdLst/>
              <a:ahLst/>
              <a:cxnLst/>
              <a:rect l="l" t="t" r="r" b="b"/>
              <a:pathLst>
                <a:path w="5906812" h="3196533">
                  <a:moveTo>
                    <a:pt x="5782352" y="3196533"/>
                  </a:moveTo>
                  <a:lnTo>
                    <a:pt x="124460" y="3196533"/>
                  </a:lnTo>
                  <a:cubicBezTo>
                    <a:pt x="55880" y="3196533"/>
                    <a:pt x="0" y="3140653"/>
                    <a:pt x="0" y="307207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2352" y="0"/>
                  </a:lnTo>
                  <a:cubicBezTo>
                    <a:pt x="5850932" y="0"/>
                    <a:pt x="5906812" y="55880"/>
                    <a:pt x="5906812" y="124460"/>
                  </a:cubicBezTo>
                  <a:lnTo>
                    <a:pt x="5906812" y="3072073"/>
                  </a:lnTo>
                  <a:cubicBezTo>
                    <a:pt x="5906812" y="3140653"/>
                    <a:pt x="5850932" y="3196533"/>
                    <a:pt x="5782352" y="3196533"/>
                  </a:cubicBezTo>
                  <a:close/>
                </a:path>
              </a:pathLst>
            </a:custGeom>
            <a:solidFill>
              <a:srgbClr val="FFFFFF">
                <a:alpha val="2745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4472456" y="-947738"/>
            <a:ext cx="5430354" cy="5430354"/>
          </a:xfrm>
          <a:custGeom>
            <a:avLst/>
            <a:gdLst/>
            <a:ahLst/>
            <a:cxnLst/>
            <a:rect l="l" t="t" r="r" b="b"/>
            <a:pathLst>
              <a:path w="5430354" h="5430354">
                <a:moveTo>
                  <a:pt x="0" y="0"/>
                </a:moveTo>
                <a:lnTo>
                  <a:pt x="5430354" y="0"/>
                </a:lnTo>
                <a:lnTo>
                  <a:pt x="5430354" y="5430354"/>
                </a:lnTo>
                <a:lnTo>
                  <a:pt x="0" y="5430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546184" cy="546184"/>
          </a:xfrm>
          <a:custGeom>
            <a:avLst/>
            <a:gdLst/>
            <a:ahLst/>
            <a:cxnLst/>
            <a:rect l="l" t="t" r="r" b="b"/>
            <a:pathLst>
              <a:path w="546184" h="546184">
                <a:moveTo>
                  <a:pt x="0" y="0"/>
                </a:moveTo>
                <a:lnTo>
                  <a:pt x="546184" y="0"/>
                </a:lnTo>
                <a:lnTo>
                  <a:pt x="546184" y="546184"/>
                </a:lnTo>
                <a:lnTo>
                  <a:pt x="0" y="54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301792" y="4958866"/>
            <a:ext cx="983025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FFFFF"/>
                </a:solidFill>
                <a:latin typeface="Inter Bold"/>
              </a:rPr>
              <a:t>Hematomy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86617" y="8975090"/>
            <a:ext cx="13215161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FFFFFF"/>
                </a:solidFill>
                <a:latin typeface="Poppins"/>
              </a:rPr>
              <a:t>Kršek, Pavel, Základy dětské neurologie, Galén, 2021, ISBN 978-80-7492-510-8, str.187,příloha 7</a:t>
            </a:r>
          </a:p>
        </p:txBody>
      </p:sp>
      <p:sp>
        <p:nvSpPr>
          <p:cNvPr id="8" name="Freeform 8"/>
          <p:cNvSpPr/>
          <p:nvPr/>
        </p:nvSpPr>
        <p:spPr>
          <a:xfrm>
            <a:off x="14713158" y="627291"/>
            <a:ext cx="2144367" cy="674501"/>
          </a:xfrm>
          <a:custGeom>
            <a:avLst/>
            <a:gdLst/>
            <a:ahLst/>
            <a:cxnLst/>
            <a:rect l="l" t="t" r="r" b="b"/>
            <a:pathLst>
              <a:path w="2144367" h="674501">
                <a:moveTo>
                  <a:pt x="0" y="0"/>
                </a:moveTo>
                <a:lnTo>
                  <a:pt x="2144367" y="0"/>
                </a:lnTo>
                <a:lnTo>
                  <a:pt x="2144367" y="674501"/>
                </a:lnTo>
                <a:lnTo>
                  <a:pt x="0" y="674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7475136" y="2177821"/>
            <a:ext cx="634043" cy="634043"/>
          </a:xfrm>
          <a:custGeom>
            <a:avLst/>
            <a:gdLst/>
            <a:ahLst/>
            <a:cxnLst/>
            <a:rect l="l" t="t" r="r" b="b"/>
            <a:pathLst>
              <a:path w="634043" h="634043">
                <a:moveTo>
                  <a:pt x="0" y="0"/>
                </a:moveTo>
                <a:lnTo>
                  <a:pt x="634043" y="0"/>
                </a:lnTo>
                <a:lnTo>
                  <a:pt x="634043" y="634043"/>
                </a:lnTo>
                <a:lnTo>
                  <a:pt x="0" y="634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7286617" y="1840571"/>
            <a:ext cx="10261140" cy="6917154"/>
          </a:xfrm>
          <a:custGeom>
            <a:avLst/>
            <a:gdLst/>
            <a:ahLst/>
            <a:cxnLst/>
            <a:rect l="l" t="t" r="r" b="b"/>
            <a:pathLst>
              <a:path w="10261140" h="6917154">
                <a:moveTo>
                  <a:pt x="0" y="0"/>
                </a:moveTo>
                <a:lnTo>
                  <a:pt x="10261140" y="0"/>
                </a:lnTo>
                <a:lnTo>
                  <a:pt x="10261140" y="6917154"/>
                </a:lnTo>
                <a:lnTo>
                  <a:pt x="0" y="6917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" b="-2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1370</Words>
  <Application>Microsoft Office PowerPoint</Application>
  <PresentationFormat>Vlastní</PresentationFormat>
  <Paragraphs>182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Inter Bold</vt:lpstr>
      <vt:lpstr>Poppins</vt:lpstr>
      <vt:lpstr>Calibri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Neurotraumatologie</dc:title>
  <cp:lastModifiedBy>Renáa Slana</cp:lastModifiedBy>
  <cp:revision>17</cp:revision>
  <dcterms:created xsi:type="dcterms:W3CDTF">2006-08-16T00:00:00Z</dcterms:created>
  <dcterms:modified xsi:type="dcterms:W3CDTF">2023-10-18T16:52:38Z</dcterms:modified>
  <dc:identifier>DAFqqzfu-Xo</dc:identifier>
</cp:coreProperties>
</file>