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0" r:id="rId18"/>
    <p:sldId id="271" r:id="rId19"/>
  </p:sldIdLst>
  <p:sldSz cx="18288000" cy="10287000"/>
  <p:notesSz cx="6858000" cy="9144000"/>
  <p:embeddedFontLst>
    <p:embeddedFont>
      <p:font typeface="Assistant Regular" panose="020B0604020202020204" charset="-79"/>
      <p:regular r:id="rId20"/>
    </p:embeddedFont>
    <p:embeddedFont>
      <p:font typeface="Assistant Regular Bold" panose="020B0604020202020204" charset="-79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K Grotesk Bold" panose="020B0604020202020204" charset="-18"/>
      <p:regular r:id="rId26"/>
    </p:embeddedFont>
    <p:embeddedFont>
      <p:font typeface="HK Grotesk Bold Italics" panose="020B0604020202020204" charset="-18"/>
      <p:regular r:id="rId27"/>
    </p:embeddedFont>
    <p:embeddedFont>
      <p:font typeface="Open Sans Bold" panose="020B060402020202020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38" y="1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áa Slana" userId="a2148769e1520924" providerId="LiveId" clId="{E4FD8F5A-6215-438E-8921-1599B9D32888}"/>
    <pc:docChg chg="custSel modSld">
      <pc:chgData name="Renáa Slana" userId="a2148769e1520924" providerId="LiveId" clId="{E4FD8F5A-6215-438E-8921-1599B9D32888}" dt="2023-09-21T17:53:52.889" v="16" actId="1076"/>
      <pc:docMkLst>
        <pc:docMk/>
      </pc:docMkLst>
      <pc:sldChg chg="delSp modSp mod">
        <pc:chgData name="Renáa Slana" userId="a2148769e1520924" providerId="LiveId" clId="{E4FD8F5A-6215-438E-8921-1599B9D32888}" dt="2023-09-21T17:53:52.889" v="16" actId="1076"/>
        <pc:sldMkLst>
          <pc:docMk/>
          <pc:sldMk cId="823884153" sldId="272"/>
        </pc:sldMkLst>
        <pc:spChg chg="del mod">
          <ac:chgData name="Renáa Slana" userId="a2148769e1520924" providerId="LiveId" clId="{E4FD8F5A-6215-438E-8921-1599B9D32888}" dt="2023-09-21T17:53:37.608" v="14"/>
          <ac:spMkLst>
            <pc:docMk/>
            <pc:sldMk cId="823884153" sldId="272"/>
            <ac:spMk id="7" creationId="{00000000-0000-0000-0000-000000000000}"/>
          </ac:spMkLst>
        </pc:spChg>
        <pc:spChg chg="del">
          <ac:chgData name="Renáa Slana" userId="a2148769e1520924" providerId="LiveId" clId="{E4FD8F5A-6215-438E-8921-1599B9D32888}" dt="2023-09-21T17:53:37.607" v="12" actId="478"/>
          <ac:spMkLst>
            <pc:docMk/>
            <pc:sldMk cId="823884153" sldId="272"/>
            <ac:spMk id="10" creationId="{6793D8C4-829B-F44E-41A0-AE14F7143CF0}"/>
          </ac:spMkLst>
        </pc:spChg>
        <pc:picChg chg="mod">
          <ac:chgData name="Renáa Slana" userId="a2148769e1520924" providerId="LiveId" clId="{E4FD8F5A-6215-438E-8921-1599B9D32888}" dt="2023-09-21T17:53:52.889" v="16" actId="1076"/>
          <ac:picMkLst>
            <pc:docMk/>
            <pc:sldMk cId="823884153" sldId="272"/>
            <ac:picMk id="16" creationId="{06F4E512-E7DF-22C1-4045-BCA13EB178F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524" r="25644" b="130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70638" y="1564595"/>
            <a:ext cx="15108105" cy="5139469"/>
            <a:chOff x="0" y="19051"/>
            <a:chExt cx="20144140" cy="6852625"/>
          </a:xfrm>
        </p:grpSpPr>
        <p:sp>
          <p:nvSpPr>
            <p:cNvPr id="4" name="TextBox 4"/>
            <p:cNvSpPr txBox="1"/>
            <p:nvPr/>
          </p:nvSpPr>
          <p:spPr>
            <a:xfrm>
              <a:off x="0" y="4852165"/>
              <a:ext cx="13382573" cy="2019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60"/>
                </a:lnSpc>
              </a:pPr>
              <a:r>
                <a:rPr lang="en-US" sz="4400">
                  <a:solidFill>
                    <a:srgbClr val="FFFFFF"/>
                  </a:solidFill>
                  <a:latin typeface="HK Grotesk Bold Italics"/>
                </a:rPr>
                <a:t>Časné postižení vyvíjejícího se mozku</a:t>
              </a:r>
            </a:p>
            <a:p>
              <a:pPr>
                <a:lnSpc>
                  <a:spcPts val="6160"/>
                </a:lnSpc>
                <a:spcBef>
                  <a:spcPct val="0"/>
                </a:spcBef>
              </a:pPr>
              <a:endParaRPr lang="en-US" sz="4400">
                <a:solidFill>
                  <a:srgbClr val="FFFFFF"/>
                </a:solidFill>
                <a:latin typeface="HK Grotesk Bold Itali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1"/>
              <a:ext cx="20144140" cy="193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84"/>
                </a:lnSpc>
              </a:pPr>
              <a:r>
                <a:rPr lang="en-US" sz="8000" dirty="0" err="1">
                  <a:solidFill>
                    <a:srgbClr val="FFFFFF"/>
                  </a:solidFill>
                  <a:latin typeface="HK Grotesk Bold"/>
                </a:rPr>
                <a:t>Neurovývojová</a:t>
              </a:r>
              <a:r>
                <a:rPr lang="en-US" sz="8000" dirty="0">
                  <a:solidFill>
                    <a:srgbClr val="FFFFFF"/>
                  </a:solidFill>
                  <a:latin typeface="HK Grotesk Bold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HK Grotesk Bold"/>
                </a:rPr>
                <a:t>onemocnění</a:t>
              </a:r>
              <a:endParaRPr lang="en-US" sz="8000" dirty="0">
                <a:solidFill>
                  <a:srgbClr val="FFFFFF"/>
                </a:solidFill>
                <a:latin typeface="HK Grotesk Bold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695377">
            <a:off x="11707952" y="-1781760"/>
            <a:ext cx="9054625" cy="80586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017281">
            <a:off x="918394" y="7778931"/>
            <a:ext cx="1811240" cy="17161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567437">
            <a:off x="15364494" y="7446392"/>
            <a:ext cx="3789612" cy="36238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41468" y="8275691"/>
            <a:ext cx="4810571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Open Sans Bold"/>
              </a:rPr>
              <a:t>MUDr. Renáta Slaná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488126" y="-1050414"/>
            <a:ext cx="16888313" cy="1238782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b="-1381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636139" y="1295501"/>
            <a:ext cx="5686439" cy="5387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551"/>
          <a:stretch>
            <a:fillRect/>
          </a:stretch>
        </p:blipFill>
        <p:spPr>
          <a:xfrm rot="-1030219">
            <a:off x="8942961" y="3305820"/>
            <a:ext cx="11929046" cy="110078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5309274" y="806121"/>
            <a:ext cx="2058447" cy="1968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713988" y="5483532"/>
            <a:ext cx="9249327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PAS- dětský autismus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1266" y="6721602"/>
            <a:ext cx="16685468" cy="356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Atypie raného věku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V batolecím věku hypersenzitivita vůči stimulům  zrakovým, sluchovým, taktilním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Starší děti – stereotypie v chování nebo pohybové, rituály , zájem o neživé předměty, naučená kreativita, soc, vztahy, jazyk,vnímání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Chybí zrakový kontakt, nezájem o ostatní lidi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Řečová porucha-absence řeči, echolalie, dialog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Chybí smysl pro humor , emoce</a:t>
            </a:r>
          </a:p>
          <a:p>
            <a:pPr algn="r">
              <a:lnSpc>
                <a:spcPts val="4055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463327" y="-4403598"/>
            <a:ext cx="16888313" cy="1238782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76892" t="-7439" r="-14851" b="-3986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3536" y="-2940323"/>
            <a:ext cx="5686439" cy="5387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551"/>
          <a:stretch>
            <a:fillRect/>
          </a:stretch>
        </p:blipFill>
        <p:spPr>
          <a:xfrm rot="-1030219">
            <a:off x="-3224839" y="2838907"/>
            <a:ext cx="11929046" cy="110078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4390391" y="7865827"/>
            <a:ext cx="2058447" cy="1968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6509" y="4077786"/>
            <a:ext cx="13910974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PAS- Aspergerův syndrom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213" y="5366705"/>
            <a:ext cx="8301757" cy="362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Normální nebo subnormální inteligence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Odtažité, emočně ploché chování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Atypické využití jazyka- řeč formální, pedantská, nezvyklý hlas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Omezená gestikulace, afektovaná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Neobratnost, toporná chůze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Rituály,  tleskání rukama , poklepávání prsty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Adaptivní schopnosti i sebeobsluha normální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607626" y="-1197843"/>
            <a:ext cx="16888313" cy="1238782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4087" r="-140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6939" y="3977469"/>
            <a:ext cx="5686439" cy="5387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 rot="-4120817">
            <a:off x="-4288194" y="-2499318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2912316" y="8274105"/>
            <a:ext cx="2058447" cy="1968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6509" y="1038225"/>
            <a:ext cx="13910974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PAS- diagnostika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6061" y="2105679"/>
            <a:ext cx="8301757" cy="362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Psychologické a psychiatrické vyšetření</a:t>
            </a:r>
          </a:p>
          <a:p>
            <a:pPr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                   - standardizované testy</a:t>
            </a:r>
          </a:p>
          <a:p>
            <a:pPr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Klinický logoped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dětský neurolog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EEG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MR mozku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DA373C5-D3DE-94B0-EE98-F93EBC50FA6D}"/>
              </a:ext>
            </a:extLst>
          </p:cNvPr>
          <p:cNvSpPr txBox="1"/>
          <p:nvPr/>
        </p:nvSpPr>
        <p:spPr>
          <a:xfrm>
            <a:off x="806450" y="3409434"/>
            <a:ext cx="13144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E87D9E0B-3EBF-B900-C69F-9FFB37A65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7370" y="1571082"/>
            <a:ext cx="6740209" cy="4791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470729" y="-690139"/>
            <a:ext cx="15905989" cy="11667279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15" r="-491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75954" y="5720830"/>
            <a:ext cx="4045537" cy="3833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>
            <a:off x="6940816" y="-3823456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5548876" y="8102824"/>
            <a:ext cx="2058447" cy="1968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082572" y="500606"/>
            <a:ext cx="4643764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 - léčba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82266" y="1685916"/>
            <a:ext cx="11139034" cy="2057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Dominující symptomy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Speciálně pedagogická a logopedická péče -stimulace deficitních oblastí vývoje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Farmakologická - neklid, agresivita, deprese..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Komorbidní symptomy – epilepsie..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7952994" y="-690139"/>
            <a:ext cx="15905989" cy="11667279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37669" t="-12032" r="-28712" b="-1578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83753" y="427467"/>
            <a:ext cx="4045537" cy="3833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>
            <a:off x="8933428" y="302935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6477298" y="7164673"/>
            <a:ext cx="2058447" cy="1968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44000" y="2353565"/>
            <a:ext cx="8582336" cy="212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Specifická vývojová porucha řeči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30796" y="4402471"/>
            <a:ext cx="11139034" cy="520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Porucha myelinizace drah řečových center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Specifická porucha artikulace řeči ( dysartrie, dyslalie)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Expresivní vývojová dysfázie – porucha vyjadřování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Receptivní vývojová dysfázie - porozumění řeči</a:t>
            </a:r>
          </a:p>
          <a:p>
            <a:pPr algn="r"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Toxiny v graviditě ( VPA, alkohol..)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Genetická predispozice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Hypoxické perinatální postižení, prematurita</a:t>
            </a:r>
          </a:p>
          <a:p>
            <a:pPr algn="r"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  <a:p>
            <a:pPr algn="r"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929830" y="-1068861"/>
            <a:ext cx="18367018" cy="13472480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4087" r="-140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2463" y="4661572"/>
            <a:ext cx="4045537" cy="3833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 rot="-3382726">
            <a:off x="6081147" y="-3151853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2926977" y="7986960"/>
            <a:ext cx="1754450" cy="167769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6F4E512-E7DF-22C1-4045-BCA13EB17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292" y="1175278"/>
            <a:ext cx="9784547" cy="7790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3884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929830" y="-1068861"/>
            <a:ext cx="18367018" cy="13472480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4087" r="-140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2463" y="4661572"/>
            <a:ext cx="4045537" cy="3833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 rot="-3382726">
            <a:off x="6081147" y="-3151853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2926977" y="7986960"/>
            <a:ext cx="1754450" cy="16776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931501" y="540158"/>
            <a:ext cx="8115300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5"/>
              </a:lnSpc>
            </a:pPr>
            <a:r>
              <a:rPr lang="cs-CZ" sz="7200" b="0" i="0" dirty="0" err="1">
                <a:solidFill>
                  <a:schemeClr val="bg1"/>
                </a:solidFill>
                <a:effectLst/>
              </a:rPr>
              <a:t>Traktografie</a:t>
            </a:r>
            <a:endParaRPr lang="en-US" sz="7072" dirty="0">
              <a:solidFill>
                <a:schemeClr val="bg1"/>
              </a:solidFill>
              <a:latin typeface="HK Grotesk Bold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793D8C4-829B-F44E-41A0-AE14F7143CF0}"/>
              </a:ext>
            </a:extLst>
          </p:cNvPr>
          <p:cNvSpPr txBox="1"/>
          <p:nvPr/>
        </p:nvSpPr>
        <p:spPr>
          <a:xfrm>
            <a:off x="8215636" y="1525315"/>
            <a:ext cx="1178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chemeClr val="bg1"/>
                </a:solidFill>
                <a:effectLst/>
              </a:rPr>
              <a:t>Nevšímalová S. , Dětská neurologie, </a:t>
            </a:r>
            <a:r>
              <a:rPr lang="cs-CZ" b="0" i="0" dirty="0" err="1">
                <a:solidFill>
                  <a:schemeClr val="bg1"/>
                </a:solidFill>
                <a:effectLst/>
              </a:rPr>
              <a:t>Galén</a:t>
            </a:r>
            <a:r>
              <a:rPr lang="cs-CZ" b="0" i="0" dirty="0">
                <a:solidFill>
                  <a:schemeClr val="bg1"/>
                </a:solidFill>
                <a:effectLst/>
              </a:rPr>
              <a:t> 2021, ISBN 978-80-7492-557-3, str 176, obr.7-1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D3CBF54-4919-8EEC-B5AD-722D6BCB7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1646" y="3171887"/>
            <a:ext cx="5372356" cy="4562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3972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062042" y="-690139"/>
            <a:ext cx="15905989" cy="11667279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3026" t="-5343" r="-16830" b="-4020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41015" y="5671973"/>
            <a:ext cx="4045537" cy="3833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 rot="9354730">
            <a:off x="-5255273" y="-1342433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600805" y="559606"/>
            <a:ext cx="1754450" cy="16776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2353565"/>
            <a:ext cx="7249948" cy="212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Specifické poruchy učení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9368" y="4643770"/>
            <a:ext cx="5582692" cy="467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Dyslexie - porucha čtení</a:t>
            </a:r>
          </a:p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Dysgrafie- porucha psaní</a:t>
            </a:r>
          </a:p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Dysortografie- porucha pravopisu</a:t>
            </a:r>
          </a:p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Dyskalkulie- porucha počítání</a:t>
            </a:r>
          </a:p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Smíšená porucha školních dovedností </a:t>
            </a:r>
          </a:p>
          <a:p>
            <a:pPr algn="just"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Dyspraxie</a:t>
            </a:r>
          </a:p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Motorická dyskoordinace </a:t>
            </a:r>
          </a:p>
          <a:p>
            <a:pPr algn="just"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929830" y="-1068861"/>
            <a:ext cx="18367018" cy="13472480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4087" r="-140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2463" y="4661572"/>
            <a:ext cx="4045537" cy="3833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 rot="-3382726">
            <a:off x="6081147" y="-3151853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2926977" y="7986960"/>
            <a:ext cx="1754450" cy="16776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541101" y="870358"/>
            <a:ext cx="8115300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Diagnostika a léčba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42660" y="2038099"/>
            <a:ext cx="5582692" cy="362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Vyšetření intelektu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Oromotorika,sluch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Úroveň porozumění a řečové produkce 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EEG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MR mozku 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Logopedická péče </a:t>
            </a:r>
          </a:p>
          <a:p>
            <a:pPr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138016" y="-1436834"/>
            <a:ext cx="14101347" cy="10343547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7572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379" b="1161"/>
          <a:stretch>
            <a:fillRect/>
          </a:stretch>
        </p:blipFill>
        <p:spPr>
          <a:xfrm rot="1298824">
            <a:off x="12555249" y="4939834"/>
            <a:ext cx="6575294" cy="72687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15964">
            <a:off x="6703135" y="4534014"/>
            <a:ext cx="1844500" cy="1747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316591">
            <a:off x="-93584" y="4534875"/>
            <a:ext cx="4943405" cy="572319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03901" y="730613"/>
            <a:ext cx="13788872" cy="6008654"/>
            <a:chOff x="0" y="0"/>
            <a:chExt cx="18385163" cy="8011538"/>
          </a:xfrm>
        </p:grpSpPr>
        <p:sp>
          <p:nvSpPr>
            <p:cNvPr id="8" name="TextBox 8"/>
            <p:cNvSpPr txBox="1"/>
            <p:nvPr/>
          </p:nvSpPr>
          <p:spPr>
            <a:xfrm>
              <a:off x="0" y="9525"/>
              <a:ext cx="18385163" cy="159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Neurovývojová onemocnění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67766"/>
              <a:ext cx="11634278" cy="5643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6"/>
                </a:lnSpc>
              </a:pPr>
              <a:r>
                <a:rPr lang="en-US" sz="3040" u="sng" spc="-30">
                  <a:solidFill>
                    <a:srgbClr val="FFFFFF"/>
                  </a:solidFill>
                  <a:latin typeface="Assistant Regular Bold"/>
                </a:rPr>
                <a:t>¼dětské populace</a:t>
              </a:r>
            </a:p>
            <a:p>
              <a:pPr marL="656481" lvl="1" indent="-328241">
                <a:lnSpc>
                  <a:spcPts val="4256"/>
                </a:lnSpc>
                <a:buFont typeface="Arial"/>
                <a:buChar char="•"/>
              </a:pPr>
              <a:r>
                <a:rPr lang="en-US" sz="3040" spc="-30">
                  <a:solidFill>
                    <a:srgbClr val="FFFFFF"/>
                  </a:solidFill>
                  <a:latin typeface="Assistant Regular"/>
                </a:rPr>
                <a:t>Porucha aktivity a koncentrace pozornosti 12%</a:t>
              </a:r>
            </a:p>
            <a:p>
              <a:pPr marL="656481" lvl="1" indent="-328241">
                <a:lnSpc>
                  <a:spcPts val="4256"/>
                </a:lnSpc>
                <a:buFont typeface="Arial"/>
                <a:buChar char="•"/>
              </a:pPr>
              <a:r>
                <a:rPr lang="en-US" sz="3040" spc="-30">
                  <a:solidFill>
                    <a:srgbClr val="FFFFFF"/>
                  </a:solidFill>
                  <a:latin typeface="Assistant Regular"/>
                </a:rPr>
                <a:t>Poruchy autistického spektra  2%</a:t>
              </a:r>
            </a:p>
            <a:p>
              <a:pPr marL="656481" lvl="1" indent="-328241">
                <a:lnSpc>
                  <a:spcPts val="4256"/>
                </a:lnSpc>
                <a:buFont typeface="Arial"/>
                <a:buChar char="•"/>
              </a:pPr>
              <a:r>
                <a:rPr lang="en-US" sz="3040" spc="-30">
                  <a:solidFill>
                    <a:srgbClr val="FFFFFF"/>
                  </a:solidFill>
                  <a:latin typeface="Assistant Regular"/>
                </a:rPr>
                <a:t>Vývojová dysfázie   5%</a:t>
              </a:r>
            </a:p>
            <a:p>
              <a:pPr marL="656481" lvl="1" indent="-328241">
                <a:lnSpc>
                  <a:spcPts val="4256"/>
                </a:lnSpc>
                <a:buFont typeface="Arial"/>
                <a:buChar char="•"/>
              </a:pPr>
              <a:r>
                <a:rPr lang="en-US" sz="3040" spc="-30">
                  <a:solidFill>
                    <a:srgbClr val="FFFFFF"/>
                  </a:solidFill>
                  <a:latin typeface="Assistant Regular"/>
                </a:rPr>
                <a:t>Specifické poruchy učení  6%</a:t>
              </a:r>
            </a:p>
            <a:p>
              <a:pPr>
                <a:lnSpc>
                  <a:spcPts val="4256"/>
                </a:lnSpc>
              </a:pPr>
              <a:endParaRPr lang="en-US" sz="3040" spc="-30">
                <a:solidFill>
                  <a:srgbClr val="FFFFFF"/>
                </a:solidFill>
                <a:latin typeface="Assistant Regular"/>
              </a:endParaRPr>
            </a:p>
            <a:p>
              <a:pPr>
                <a:lnSpc>
                  <a:spcPts val="4256"/>
                </a:lnSpc>
              </a:pPr>
              <a:endParaRPr lang="en-US" sz="3040" spc="-30">
                <a:solidFill>
                  <a:srgbClr val="FFFFFF"/>
                </a:solidFill>
                <a:latin typeface="Assistant Regular"/>
              </a:endParaRPr>
            </a:p>
            <a:p>
              <a:pPr>
                <a:lnSpc>
                  <a:spcPts val="4256"/>
                </a:lnSpc>
                <a:spcBef>
                  <a:spcPct val="0"/>
                </a:spcBef>
              </a:pPr>
              <a:endParaRPr lang="en-US" sz="3040" spc="-30">
                <a:solidFill>
                  <a:srgbClr val="FFFFFF"/>
                </a:solidFill>
                <a:latin typeface="Assistant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7064182" y="-2549706"/>
            <a:ext cx="19131218" cy="14033032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34434" t="-14258" r="-2519" b="-1043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54097" y="6610533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185645">
            <a:off x="7553638" y="-309276"/>
            <a:ext cx="11953762" cy="106388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7083089" y="303005"/>
            <a:ext cx="1517793" cy="1451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501779" y="2377707"/>
            <a:ext cx="6489552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NVO- etiologie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11101" y="3496402"/>
            <a:ext cx="6338380" cy="375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Genetické příčiny ( heritabilita 0,75-0,98)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Prenatální a perinatální poškození mozku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Prematurita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Toxické vlivy v graviditě ( VPA, alkohol, drogy)</a:t>
            </a:r>
          </a:p>
          <a:p>
            <a:pPr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Narušení optimální maturace a integrace neuronálních sítí, dysregulace noradrenergního a dopaminergního systému</a:t>
            </a:r>
          </a:p>
          <a:p>
            <a:pPr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269457" y="0"/>
            <a:ext cx="12018543" cy="8815780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15" r="-491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61883" y="6859679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-2910206" y="-2196938"/>
            <a:ext cx="13720767" cy="12211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720275" y="8463160"/>
            <a:ext cx="1517793" cy="1451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841084"/>
            <a:ext cx="6489552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ADHD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5846" y="2986123"/>
            <a:ext cx="6338380" cy="375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Deficit pozornosti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Hyperaktivita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Nadměrná impulsivita</a:t>
            </a:r>
          </a:p>
          <a:p>
            <a:pPr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6-9% dětí, převaha chlapců 3:1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Komorbidity:neobratnost, nešikovnost (dyspraxie), SPU – dyslexie, dysgrafie, dyskalkulie), porucha opozičního vzdoru</a:t>
            </a:r>
          </a:p>
          <a:p>
            <a:pPr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078668" y="-542755"/>
            <a:ext cx="16631806" cy="12199676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15" r="-491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52408" y="-1360030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55982">
            <a:off x="8576136" y="3792639"/>
            <a:ext cx="13720767" cy="12211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4130" y="435173"/>
            <a:ext cx="6469076" cy="88231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932604" y="8453449"/>
            <a:ext cx="6489552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ADHD –kritéria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88945" y="9462135"/>
            <a:ext cx="15058502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Paclt Ivo, Hyperkinetická porucha a poruchy chování, Grada, 2007, ISBN 978-80-247-1426-4, str. 18,tab.3</a:t>
            </a:r>
          </a:p>
          <a:p>
            <a:pPr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47366">
            <a:off x="3183397" y="8532605"/>
            <a:ext cx="1517793" cy="1451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14333" y="351884"/>
            <a:ext cx="14338698" cy="1051764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15" r="-491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5024" y="-1008838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551"/>
          <a:stretch>
            <a:fillRect/>
          </a:stretch>
        </p:blipFill>
        <p:spPr>
          <a:xfrm rot="-10800000">
            <a:off x="7683682" y="-3318861"/>
            <a:ext cx="12667963" cy="11689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5653752" y="8329004"/>
            <a:ext cx="1517793" cy="1451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816846" y="505307"/>
            <a:ext cx="2637367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ADHD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14278" y="1718241"/>
            <a:ext cx="6645022" cy="501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Poruchy chování , soc. přizpůsobení </a:t>
            </a: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Šikana</a:t>
            </a: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Sekundární  psychosomatické potíže</a:t>
            </a: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Problémy ve vztazích</a:t>
            </a: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Úzkosti, deprese</a:t>
            </a:r>
          </a:p>
          <a:p>
            <a:pPr algn="r"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Psychoterapie, přizpůsobení prostředí a režimu, medikace- Ritalin, Atomoxetin, Risperidon, antidepresiva</a:t>
            </a: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EEG</a:t>
            </a: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MR mozku</a:t>
            </a:r>
          </a:p>
          <a:p>
            <a:pPr algn="r"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942033" y="-230648"/>
            <a:ext cx="14338698" cy="1051764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6844" t="-30599" r="-63004" b="-2291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05268" y="-414720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3551"/>
          <a:stretch>
            <a:fillRect/>
          </a:stretch>
        </p:blipFill>
        <p:spPr>
          <a:xfrm rot="-10800000">
            <a:off x="-3127877" y="141068"/>
            <a:ext cx="12667963" cy="11689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6914825" y="8532605"/>
            <a:ext cx="1517793" cy="1451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4319163"/>
            <a:ext cx="2637367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563083"/>
            <a:ext cx="6645022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Kvalitativní narušení soc. interakcí a komunikace + repetitivní stereotypní vzorce chování, zájmů, aktivit</a:t>
            </a:r>
          </a:p>
          <a:p>
            <a:pPr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5024" y="6757035"/>
            <a:ext cx="6645022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Dětský autismus 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Aspergerův syndrom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atypický autismus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Rettův syndrom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Dětská desintegrační porucha</a:t>
            </a:r>
          </a:p>
          <a:p>
            <a:pPr algn="just"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255504" y="-2529794"/>
            <a:ext cx="14338698" cy="1051764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07453" t="-28778" r="-4549" b="-1599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6872" y="6414247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3551"/>
          <a:stretch>
            <a:fillRect/>
          </a:stretch>
        </p:blipFill>
        <p:spPr>
          <a:xfrm rot="3563148">
            <a:off x="-7646452" y="-1602956"/>
            <a:ext cx="12667963" cy="11689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3340862" y="6342834"/>
            <a:ext cx="3791241" cy="36253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38225"/>
            <a:ext cx="5914599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PAS- etiologie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7903" y="1980236"/>
            <a:ext cx="11091326" cy="305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4055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1,5-2% dětské populace </a:t>
            </a:r>
          </a:p>
          <a:p>
            <a:pPr marL="518158" lvl="1" indent="-259079">
              <a:lnSpc>
                <a:spcPts val="4055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Genetické faktory ( více než 300 kandidátních genů)</a:t>
            </a:r>
          </a:p>
          <a:p>
            <a:pPr marL="518158" lvl="1" indent="-259079">
              <a:lnSpc>
                <a:spcPts val="4055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Toxické vlivy alkoholu, VPA, ovzduší, pesticidy..</a:t>
            </a:r>
          </a:p>
          <a:p>
            <a:pPr marL="518158" lvl="1" indent="-259079">
              <a:lnSpc>
                <a:spcPts val="4055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Vyšší věk rodičů</a:t>
            </a:r>
          </a:p>
          <a:p>
            <a:pPr marL="518158" lvl="1" indent="-259079">
              <a:lnSpc>
                <a:spcPts val="4055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Autoimunitní onemocnění matek ?</a:t>
            </a:r>
          </a:p>
          <a:p>
            <a:pPr marL="518158" lvl="1" indent="-259079">
              <a:lnSpc>
                <a:spcPts val="4055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Postvakcinační etiologie nepotvrzena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865231" y="0"/>
            <a:ext cx="14338698" cy="1051764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35338" t="-21310" r="-53842" b="-3392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76365" y="8081869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3551"/>
          <a:stretch>
            <a:fillRect/>
          </a:stretch>
        </p:blipFill>
        <p:spPr>
          <a:xfrm rot="-2038478">
            <a:off x="9095446" y="-2478992"/>
            <a:ext cx="12667963" cy="11689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5268396" y="7561849"/>
            <a:ext cx="2058447" cy="1968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933725" y="500606"/>
            <a:ext cx="5914599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PAS- příznaky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22083" y="1665180"/>
            <a:ext cx="12126241" cy="305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Emotivní slepota – nezájem o pochvalu, odměnu, či jiné motivační stimuly chybí sociální úsměv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Obsesivně-kompulsivní chování – stereotypy, bizarní projevy, úzkostnost, sebepoškozování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Deficit sdílené pozornosti- selektivní vnímání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Neschopnost pochopit vlastní existenci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Až ve 30% PMR, epilepsie, poruchy vývoje řeči</a:t>
            </a:r>
          </a:p>
          <a:p>
            <a:pPr algn="r">
              <a:lnSpc>
                <a:spcPts val="4055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537</Words>
  <Application>Microsoft Office PowerPoint</Application>
  <PresentationFormat>Vlastní</PresentationFormat>
  <Paragraphs>111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6" baseType="lpstr">
      <vt:lpstr>Assistant Regular</vt:lpstr>
      <vt:lpstr>Arial</vt:lpstr>
      <vt:lpstr>HK Grotesk Bold</vt:lpstr>
      <vt:lpstr>Calibri</vt:lpstr>
      <vt:lpstr>Assistant Regular Bold</vt:lpstr>
      <vt:lpstr>HK Grotesk Bold Italics</vt:lpstr>
      <vt:lpstr>Open Sans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Neurovývojová onemocnění</dc:title>
  <dc:creator>Matěj Žárský</dc:creator>
  <cp:lastModifiedBy>Renáa Slana</cp:lastModifiedBy>
  <cp:revision>5</cp:revision>
  <dcterms:created xsi:type="dcterms:W3CDTF">2006-08-16T00:00:00Z</dcterms:created>
  <dcterms:modified xsi:type="dcterms:W3CDTF">2023-09-21T17:54:03Z</dcterms:modified>
  <dc:identifier>DAFWKHFVBYg</dc:identifier>
</cp:coreProperties>
</file>