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nton" pitchFamily="2" charset="-18"/>
      <p:regular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T Mussels" panose="020B0604020202020204" charset="-1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82" y="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áa Slana" userId="a2148769e1520924" providerId="LiveId" clId="{DAC8E811-BE23-4E22-88F8-995ABB480A18}"/>
    <pc:docChg chg="custSel modSld">
      <pc:chgData name="Renáa Slana" userId="a2148769e1520924" providerId="LiveId" clId="{DAC8E811-BE23-4E22-88F8-995ABB480A18}" dt="2024-09-08T13:45:25.433" v="44" actId="1076"/>
      <pc:docMkLst>
        <pc:docMk/>
      </pc:docMkLst>
      <pc:sldChg chg="delSp modSp mod">
        <pc:chgData name="Renáa Slana" userId="a2148769e1520924" providerId="LiveId" clId="{DAC8E811-BE23-4E22-88F8-995ABB480A18}" dt="2024-09-08T13:45:25.433" v="44" actId="1076"/>
        <pc:sldMkLst>
          <pc:docMk/>
          <pc:sldMk cId="0" sldId="256"/>
        </pc:sldMkLst>
        <pc:spChg chg="mod">
          <ac:chgData name="Renáa Slana" userId="a2148769e1520924" providerId="LiveId" clId="{DAC8E811-BE23-4E22-88F8-995ABB480A18}" dt="2024-09-08T13:45:25.433" v="44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Renáa Slana" userId="a2148769e1520924" providerId="LiveId" clId="{DAC8E811-BE23-4E22-88F8-995ABB480A18}" dt="2024-09-08T13:45:20.171" v="43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Renáa Slana" userId="a2148769e1520924" providerId="LiveId" clId="{DAC8E811-BE23-4E22-88F8-995ABB480A18}" dt="2024-09-08T13:40:48.024" v="9" actId="1076"/>
          <ac:spMkLst>
            <pc:docMk/>
            <pc:sldMk cId="0" sldId="256"/>
            <ac:spMk id="5" creationId="{00000000-0000-0000-0000-000000000000}"/>
          </ac:spMkLst>
        </pc:spChg>
        <pc:picChg chg="del mod ord">
          <ac:chgData name="Renáa Slana" userId="a2148769e1520924" providerId="LiveId" clId="{DAC8E811-BE23-4E22-88F8-995ABB480A18}" dt="2024-09-08T13:40:16.817" v="4" actId="478"/>
          <ac:picMkLst>
            <pc:docMk/>
            <pc:sldMk cId="0" sldId="256"/>
            <ac:picMk id="2" creationId="{00000000-0000-0000-0000-000000000000}"/>
          </ac:picMkLst>
        </pc:picChg>
      </pc:sldChg>
      <pc:sldChg chg="delSp modSp mod">
        <pc:chgData name="Renáa Slana" userId="a2148769e1520924" providerId="LiveId" clId="{DAC8E811-BE23-4E22-88F8-995ABB480A18}" dt="2024-09-08T13:40:53.946" v="10" actId="478"/>
        <pc:sldMkLst>
          <pc:docMk/>
          <pc:sldMk cId="0" sldId="257"/>
        </pc:sldMkLst>
        <pc:grpChg chg="del mod">
          <ac:chgData name="Renáa Slana" userId="a2148769e1520924" providerId="LiveId" clId="{DAC8E811-BE23-4E22-88F8-995ABB480A18}" dt="2024-09-08T13:40:28.805" v="6" actId="478"/>
          <ac:grpSpMkLst>
            <pc:docMk/>
            <pc:sldMk cId="0" sldId="257"/>
            <ac:grpSpMk id="3" creationId="{00000000-0000-0000-0000-000000000000}"/>
          </ac:grpSpMkLst>
        </pc:grpChg>
        <pc:grpChg chg="del">
          <ac:chgData name="Renáa Slana" userId="a2148769e1520924" providerId="LiveId" clId="{DAC8E811-BE23-4E22-88F8-995ABB480A18}" dt="2024-09-08T13:40:53.946" v="10" actId="478"/>
          <ac:grpSpMkLst>
            <pc:docMk/>
            <pc:sldMk cId="0" sldId="257"/>
            <ac:grpSpMk id="16" creationId="{00000000-0000-0000-0000-000000000000}"/>
          </ac:grpSpMkLst>
        </pc:grpChg>
      </pc:sldChg>
      <pc:sldChg chg="delSp mod">
        <pc:chgData name="Renáa Slana" userId="a2148769e1520924" providerId="LiveId" clId="{DAC8E811-BE23-4E22-88F8-995ABB480A18}" dt="2024-09-08T13:40:58.877" v="11" actId="478"/>
        <pc:sldMkLst>
          <pc:docMk/>
          <pc:sldMk cId="0" sldId="258"/>
        </pc:sldMkLst>
        <pc:grpChg chg="del">
          <ac:chgData name="Renáa Slana" userId="a2148769e1520924" providerId="LiveId" clId="{DAC8E811-BE23-4E22-88F8-995ABB480A18}" dt="2024-09-08T13:40:58.877" v="11" actId="478"/>
          <ac:grpSpMkLst>
            <pc:docMk/>
            <pc:sldMk cId="0" sldId="258"/>
            <ac:grpSpMk id="3" creationId="{00000000-0000-0000-0000-000000000000}"/>
          </ac:grpSpMkLst>
        </pc:grpChg>
      </pc:sldChg>
      <pc:sldChg chg="delSp modSp mod">
        <pc:chgData name="Renáa Slana" userId="a2148769e1520924" providerId="LiveId" clId="{DAC8E811-BE23-4E22-88F8-995ABB480A18}" dt="2024-09-08T13:43:27.753" v="32" actId="1076"/>
        <pc:sldMkLst>
          <pc:docMk/>
          <pc:sldMk cId="0" sldId="259"/>
        </pc:sldMkLst>
        <pc:spChg chg="mod">
          <ac:chgData name="Renáa Slana" userId="a2148769e1520924" providerId="LiveId" clId="{DAC8E811-BE23-4E22-88F8-995ABB480A18}" dt="2024-09-08T13:43:22.646" v="31" actId="1076"/>
          <ac:spMkLst>
            <pc:docMk/>
            <pc:sldMk cId="0" sldId="259"/>
            <ac:spMk id="8" creationId="{00000000-0000-0000-0000-000000000000}"/>
          </ac:spMkLst>
        </pc:spChg>
        <pc:spChg chg="mod">
          <ac:chgData name="Renáa Slana" userId="a2148769e1520924" providerId="LiveId" clId="{DAC8E811-BE23-4E22-88F8-995ABB480A18}" dt="2024-09-08T13:43:27.753" v="32" actId="1076"/>
          <ac:spMkLst>
            <pc:docMk/>
            <pc:sldMk cId="0" sldId="259"/>
            <ac:spMk id="12" creationId="{00000000-0000-0000-0000-000000000000}"/>
          </ac:spMkLst>
        </pc:spChg>
        <pc:grpChg chg="del">
          <ac:chgData name="Renáa Slana" userId="a2148769e1520924" providerId="LiveId" clId="{DAC8E811-BE23-4E22-88F8-995ABB480A18}" dt="2024-09-08T13:41:07.351" v="12" actId="478"/>
          <ac:grpSpMkLst>
            <pc:docMk/>
            <pc:sldMk cId="0" sldId="259"/>
            <ac:grpSpMk id="3" creationId="{00000000-0000-0000-0000-000000000000}"/>
          </ac:grpSpMkLst>
        </pc:grpChg>
        <pc:grpChg chg="del mod">
          <ac:chgData name="Renáa Slana" userId="a2148769e1520924" providerId="LiveId" clId="{DAC8E811-BE23-4E22-88F8-995ABB480A18}" dt="2024-09-08T13:42:42.157" v="22" actId="478"/>
          <ac:grpSpMkLst>
            <pc:docMk/>
            <pc:sldMk cId="0" sldId="259"/>
            <ac:grpSpMk id="9" creationId="{00000000-0000-0000-0000-000000000000}"/>
          </ac:grpSpMkLst>
        </pc:grpChg>
        <pc:grpChg chg="del">
          <ac:chgData name="Renáa Slana" userId="a2148769e1520924" providerId="LiveId" clId="{DAC8E811-BE23-4E22-88F8-995ABB480A18}" dt="2024-09-08T13:43:18.101" v="30" actId="478"/>
          <ac:grpSpMkLst>
            <pc:docMk/>
            <pc:sldMk cId="0" sldId="259"/>
            <ac:grpSpMk id="13" creationId="{00000000-0000-0000-0000-000000000000}"/>
          </ac:grpSpMkLst>
        </pc:grpChg>
      </pc:sldChg>
      <pc:sldChg chg="delSp modSp mod">
        <pc:chgData name="Renáa Slana" userId="a2148769e1520924" providerId="LiveId" clId="{DAC8E811-BE23-4E22-88F8-995ABB480A18}" dt="2024-09-08T13:44:49.329" v="42" actId="1076"/>
        <pc:sldMkLst>
          <pc:docMk/>
          <pc:sldMk cId="0" sldId="260"/>
        </pc:sldMkLst>
        <pc:spChg chg="mod">
          <ac:chgData name="Renáa Slana" userId="a2148769e1520924" providerId="LiveId" clId="{DAC8E811-BE23-4E22-88F8-995ABB480A18}" dt="2024-09-08T13:44:49.329" v="42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Renáa Slana" userId="a2148769e1520924" providerId="LiveId" clId="{DAC8E811-BE23-4E22-88F8-995ABB480A18}" dt="2024-09-08T13:43:53.449" v="38" actId="1076"/>
          <ac:spMkLst>
            <pc:docMk/>
            <pc:sldMk cId="0" sldId="260"/>
            <ac:spMk id="6" creationId="{00000000-0000-0000-0000-000000000000}"/>
          </ac:spMkLst>
        </pc:spChg>
        <pc:grpChg chg="del">
          <ac:chgData name="Renáa Slana" userId="a2148769e1520924" providerId="LiveId" clId="{DAC8E811-BE23-4E22-88F8-995ABB480A18}" dt="2024-09-08T13:41:12.539" v="13" actId="478"/>
          <ac:grpSpMkLst>
            <pc:docMk/>
            <pc:sldMk cId="0" sldId="260"/>
            <ac:grpSpMk id="3" creationId="{00000000-0000-0000-0000-000000000000}"/>
          </ac:grpSpMkLst>
        </pc:grpChg>
        <pc:grpChg chg="del">
          <ac:chgData name="Renáa Slana" userId="a2148769e1520924" providerId="LiveId" clId="{DAC8E811-BE23-4E22-88F8-995ABB480A18}" dt="2024-09-08T13:43:44.683" v="36" actId="478"/>
          <ac:grpSpMkLst>
            <pc:docMk/>
            <pc:sldMk cId="0" sldId="260"/>
            <ac:grpSpMk id="7" creationId="{00000000-0000-0000-0000-000000000000}"/>
          </ac:grpSpMkLst>
        </pc:grpChg>
        <pc:grpChg chg="del">
          <ac:chgData name="Renáa Slana" userId="a2148769e1520924" providerId="LiveId" clId="{DAC8E811-BE23-4E22-88F8-995ABB480A18}" dt="2024-09-08T13:43:41.102" v="34" actId="478"/>
          <ac:grpSpMkLst>
            <pc:docMk/>
            <pc:sldMk cId="0" sldId="260"/>
            <ac:grpSpMk id="10" creationId="{00000000-0000-0000-0000-000000000000}"/>
          </ac:grpSpMkLst>
        </pc:grpChg>
        <pc:grpChg chg="del">
          <ac:chgData name="Renáa Slana" userId="a2148769e1520924" providerId="LiveId" clId="{DAC8E811-BE23-4E22-88F8-995ABB480A18}" dt="2024-09-08T13:43:42.581" v="35" actId="478"/>
          <ac:grpSpMkLst>
            <pc:docMk/>
            <pc:sldMk cId="0" sldId="260"/>
            <ac:grpSpMk id="13" creationId="{00000000-0000-0000-0000-000000000000}"/>
          </ac:grpSpMkLst>
        </pc:grpChg>
      </pc:sldChg>
      <pc:sldChg chg="delSp mod">
        <pc:chgData name="Renáa Slana" userId="a2148769e1520924" providerId="LiveId" clId="{DAC8E811-BE23-4E22-88F8-995ABB480A18}" dt="2024-09-08T13:41:18.451" v="14" actId="478"/>
        <pc:sldMkLst>
          <pc:docMk/>
          <pc:sldMk cId="0" sldId="261"/>
        </pc:sldMkLst>
        <pc:grpChg chg="del">
          <ac:chgData name="Renáa Slana" userId="a2148769e1520924" providerId="LiveId" clId="{DAC8E811-BE23-4E22-88F8-995ABB480A18}" dt="2024-09-08T13:41:18.451" v="14" actId="478"/>
          <ac:grpSpMkLst>
            <pc:docMk/>
            <pc:sldMk cId="0" sldId="261"/>
            <ac:grpSpMk id="3" creationId="{00000000-0000-0000-0000-000000000000}"/>
          </ac:grpSpMkLst>
        </pc:grpChg>
      </pc:sldChg>
      <pc:sldChg chg="delSp mod">
        <pc:chgData name="Renáa Slana" userId="a2148769e1520924" providerId="LiveId" clId="{DAC8E811-BE23-4E22-88F8-995ABB480A18}" dt="2024-09-08T13:41:47.509" v="15" actId="478"/>
        <pc:sldMkLst>
          <pc:docMk/>
          <pc:sldMk cId="0" sldId="266"/>
        </pc:sldMkLst>
        <pc:grpChg chg="del">
          <ac:chgData name="Renáa Slana" userId="a2148769e1520924" providerId="LiveId" clId="{DAC8E811-BE23-4E22-88F8-995ABB480A18}" dt="2024-09-08T13:41:47.509" v="15" actId="478"/>
          <ac:grpSpMkLst>
            <pc:docMk/>
            <pc:sldMk cId="0" sldId="266"/>
            <ac:grpSpMk id="4" creationId="{00000000-0000-0000-0000-000000000000}"/>
          </ac:grpSpMkLst>
        </pc:grpChg>
      </pc:sldChg>
      <pc:sldChg chg="delSp mod">
        <pc:chgData name="Renáa Slana" userId="a2148769e1520924" providerId="LiveId" clId="{DAC8E811-BE23-4E22-88F8-995ABB480A18}" dt="2024-09-08T13:41:58.964" v="16" actId="478"/>
        <pc:sldMkLst>
          <pc:docMk/>
          <pc:sldMk cId="0" sldId="268"/>
        </pc:sldMkLst>
        <pc:grpChg chg="del">
          <ac:chgData name="Renáa Slana" userId="a2148769e1520924" providerId="LiveId" clId="{DAC8E811-BE23-4E22-88F8-995ABB480A18}" dt="2024-09-08T13:41:58.964" v="16" actId="478"/>
          <ac:grpSpMkLst>
            <pc:docMk/>
            <pc:sldMk cId="0" sldId="268"/>
            <ac:grpSpMk id="11" creationId="{00000000-0000-0000-0000-000000000000}"/>
          </ac:grpSpMkLst>
        </pc:grpChg>
      </pc:sldChg>
      <pc:sldChg chg="delSp mod">
        <pc:chgData name="Renáa Slana" userId="a2148769e1520924" providerId="LiveId" clId="{DAC8E811-BE23-4E22-88F8-995ABB480A18}" dt="2024-09-08T13:42:08.869" v="17" actId="478"/>
        <pc:sldMkLst>
          <pc:docMk/>
          <pc:sldMk cId="0" sldId="269"/>
        </pc:sldMkLst>
        <pc:grpChg chg="del">
          <ac:chgData name="Renáa Slana" userId="a2148769e1520924" providerId="LiveId" clId="{DAC8E811-BE23-4E22-88F8-995ABB480A18}" dt="2024-09-08T13:42:08.869" v="17" actId="478"/>
          <ac:grpSpMkLst>
            <pc:docMk/>
            <pc:sldMk cId="0" sldId="269"/>
            <ac:grpSpMk id="3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298831" y="3771900"/>
            <a:ext cx="6496106" cy="228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7"/>
              </a:lnSpc>
            </a:pPr>
            <a:r>
              <a:rPr lang="en-US" sz="6399" spc="-134" dirty="0">
                <a:solidFill>
                  <a:srgbClr val="D40C0C"/>
                </a:solidFill>
                <a:latin typeface="Anton"/>
              </a:rPr>
              <a:t>OPOŽDĚNÍ PSYCHOMOTORICKÉHO VÝVOJE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34000" y="2400300"/>
            <a:ext cx="6496106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9"/>
              </a:lnSpc>
              <a:spcBef>
                <a:spcPct val="0"/>
              </a:spcBef>
            </a:pPr>
            <a:r>
              <a:rPr lang="en-US" sz="2499" spc="24" dirty="0" err="1">
                <a:solidFill>
                  <a:srgbClr val="000000">
                    <a:alpha val="81961"/>
                  </a:srgbClr>
                </a:solidFill>
                <a:latin typeface="TT Mussels"/>
              </a:rPr>
              <a:t>MUDr</a:t>
            </a:r>
            <a:r>
              <a:rPr lang="en-US" sz="2499" spc="24" dirty="0">
                <a:solidFill>
                  <a:srgbClr val="000000">
                    <a:alpha val="81961"/>
                  </a:srgbClr>
                </a:solidFill>
                <a:latin typeface="TT Mussels"/>
              </a:rPr>
              <a:t>. Renata </a:t>
            </a:r>
            <a:r>
              <a:rPr lang="en-US" sz="2499" spc="24" dirty="0" err="1">
                <a:solidFill>
                  <a:srgbClr val="000000">
                    <a:alpha val="81961"/>
                  </a:srgbClr>
                </a:solidFill>
                <a:latin typeface="TT Mussels"/>
              </a:rPr>
              <a:t>Slaná</a:t>
            </a:r>
            <a:endParaRPr lang="en-US" sz="2499" spc="24" dirty="0">
              <a:solidFill>
                <a:srgbClr val="000000">
                  <a:alpha val="81961"/>
                </a:srgbClr>
              </a:solidFill>
              <a:latin typeface="TT Mussel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251325" y="6515100"/>
            <a:ext cx="4661455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9"/>
              </a:lnSpc>
            </a:pPr>
            <a:r>
              <a:rPr lang="en-US" sz="2499" spc="24" dirty="0">
                <a:solidFill>
                  <a:srgbClr val="000000">
                    <a:alpha val="81961"/>
                  </a:srgbClr>
                </a:solidFill>
                <a:latin typeface="TT Mussels"/>
              </a:rPr>
              <a:t>PM RETARDACE – NESOULAD VÝVOJE DÍTĚTE S NORMÁLNÍMI VÝVOJOVÝMI MILNÍKY OSTATNÍCH DĚTÍ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33400" y="-323963"/>
            <a:ext cx="19259550" cy="5505507"/>
            <a:chOff x="0" y="0"/>
            <a:chExt cx="5072474" cy="1450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2474" cy="1450010"/>
            </a:xfrm>
            <a:custGeom>
              <a:avLst/>
              <a:gdLst/>
              <a:ahLst/>
              <a:cxnLst/>
              <a:rect l="l" t="t" r="r" b="b"/>
              <a:pathLst>
                <a:path w="5072474" h="1450010">
                  <a:moveTo>
                    <a:pt x="0" y="0"/>
                  </a:moveTo>
                  <a:lnTo>
                    <a:pt x="5072474" y="0"/>
                  </a:lnTo>
                  <a:lnTo>
                    <a:pt x="5072474" y="1450010"/>
                  </a:lnTo>
                  <a:lnTo>
                    <a:pt x="0" y="145001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10786184">
            <a:off x="8932722" y="1564742"/>
            <a:ext cx="12579212" cy="2730898"/>
            <a:chOff x="0" y="0"/>
            <a:chExt cx="2668711" cy="5793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41536" y="5917119"/>
            <a:ext cx="7917764" cy="436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IQ 35-49bb, mentální věk 6-9 let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Zřetelná od kojeneckého věku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Opoždění vývoje řeči, chápání a užívání řeči</a:t>
            </a:r>
          </a:p>
          <a:p>
            <a:pPr marL="321627" lvl="0" indent="-321627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pc="-97">
                <a:solidFill>
                  <a:srgbClr val="FFFFFF"/>
                </a:solidFill>
                <a:latin typeface="TT Mussels"/>
              </a:rPr>
              <a:t>silně omezená slovní zásoba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Funkční základní komunikace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Emoční labilita, hybné poruchy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Speciální ZŠ, základy čtení, psaní, počty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Jen základní sebeobsluha, pomoc, dohled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Nekvalifikovaná manuální práce s dohledem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 u="none">
              <a:solidFill>
                <a:srgbClr val="FFFFFF"/>
              </a:solidFill>
              <a:latin typeface="TT Mussel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581568" y="2073576"/>
            <a:ext cx="7917764" cy="1932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0"/>
              </a:lnSpc>
              <a:spcBef>
                <a:spcPct val="0"/>
              </a:spcBef>
            </a:pPr>
            <a:r>
              <a:rPr lang="en-US" sz="8000" spc="-168">
                <a:solidFill>
                  <a:srgbClr val="D40C0C"/>
                </a:solidFill>
                <a:latin typeface="Anton"/>
              </a:rPr>
              <a:t>STŘEDNÍ MENTÁLNÍ RETARDACE 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1484675" y="840103"/>
            <a:ext cx="10411960" cy="8819543"/>
            <a:chOff x="0" y="0"/>
            <a:chExt cx="2374900" cy="2011680"/>
          </a:xfrm>
        </p:grpSpPr>
        <p:sp>
          <p:nvSpPr>
            <p:cNvPr id="12" name="Freeform 12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r="-267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05813" y="-1654504"/>
            <a:ext cx="1611616" cy="4989214"/>
            <a:chOff x="0" y="0"/>
            <a:chExt cx="424458" cy="13140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000278" y="6722784"/>
            <a:ext cx="10132764" cy="2199784"/>
            <a:chOff x="0" y="0"/>
            <a:chExt cx="2668711" cy="5793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2877" y="3521659"/>
            <a:ext cx="10269727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IQ</a:t>
            </a:r>
            <a:r>
              <a:rPr lang="en-US" sz="2499" u="none">
                <a:solidFill>
                  <a:srgbClr val="FFFFFF"/>
                </a:solidFill>
                <a:latin typeface="TT Mussels"/>
              </a:rPr>
              <a:t> 20-34bb, mentální věk 3-6 let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Kombinované postižení- motoriky nebo smyslové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Organické poškození mozku nebo abnormní vývoj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Řeč – jednotlivá slova , nebo žádná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Speciální ZŠ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Sebeobsluha závislá na opatrovníkovi , afektivní labilita, neklid, agresivita nebo nezájem o podněty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 u="none">
              <a:solidFill>
                <a:srgbClr val="FFFFFF"/>
              </a:solidFill>
              <a:latin typeface="TT Mussel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6116447" y="6900855"/>
            <a:ext cx="1611616" cy="4989214"/>
            <a:chOff x="0" y="0"/>
            <a:chExt cx="424458" cy="13140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743188" y="-3232761"/>
            <a:ext cx="10132764" cy="2199784"/>
            <a:chOff x="0" y="0"/>
            <a:chExt cx="2668711" cy="5793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3223302" y="733729"/>
            <a:ext cx="10132764" cy="2199784"/>
            <a:chOff x="0" y="0"/>
            <a:chExt cx="2668711" cy="5793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50796" y="1219200"/>
            <a:ext cx="7917764" cy="167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40"/>
              </a:lnSpc>
              <a:spcBef>
                <a:spcPct val="0"/>
              </a:spcBef>
            </a:pPr>
            <a:r>
              <a:rPr lang="en-US" sz="7000" spc="-147">
                <a:solidFill>
                  <a:srgbClr val="D40C0C"/>
                </a:solidFill>
                <a:latin typeface="Anton"/>
              </a:rPr>
              <a:t>TĚŽKÁ MENTÁLNÍ RETARDACE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882696" y="-1874578"/>
            <a:ext cx="15639383" cy="1324747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3419" r="-1341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26638" y="-240052"/>
            <a:ext cx="1611616" cy="4989214"/>
            <a:chOff x="0" y="0"/>
            <a:chExt cx="424458" cy="1314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1946839"/>
            <a:ext cx="10132764" cy="2199784"/>
            <a:chOff x="0" y="0"/>
            <a:chExt cx="2668711" cy="579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72978" y="7700059"/>
            <a:ext cx="10132764" cy="2199784"/>
            <a:chOff x="0" y="0"/>
            <a:chExt cx="2668711" cy="5793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19579" y="2656841"/>
            <a:ext cx="12562155" cy="99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0"/>
              </a:lnSpc>
              <a:spcBef>
                <a:spcPct val="0"/>
              </a:spcBef>
            </a:pPr>
            <a:r>
              <a:rPr lang="en-US" sz="8000" spc="-168">
                <a:solidFill>
                  <a:srgbClr val="D40C0C"/>
                </a:solidFill>
                <a:latin typeface="AC Compacta Bold"/>
              </a:rPr>
              <a:t>HLUBOKÁ MENTÁLNÍ RETARDACE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445167"/>
            <a:ext cx="9330798" cy="30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IQ méně než 20bb, ment. věk do 3 let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Těžká motorická omezení až imobilita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Smyslová postižení, inkontinence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Komunikace – nonverbální vyjadřování libosti či nelibosti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Stereotypní automatické pohyby, automutilace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Zcela odkázáni na opatrovníka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Rehabilitační třída spec. školy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33400" y="-323963"/>
            <a:ext cx="19259550" cy="5505507"/>
            <a:chOff x="0" y="0"/>
            <a:chExt cx="5072474" cy="1450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2474" cy="1450010"/>
            </a:xfrm>
            <a:custGeom>
              <a:avLst/>
              <a:gdLst/>
              <a:ahLst/>
              <a:cxnLst/>
              <a:rect l="l" t="t" r="r" b="b"/>
              <a:pathLst>
                <a:path w="5072474" h="1450010">
                  <a:moveTo>
                    <a:pt x="0" y="0"/>
                  </a:moveTo>
                  <a:lnTo>
                    <a:pt x="5072474" y="0"/>
                  </a:lnTo>
                  <a:lnTo>
                    <a:pt x="5072474" y="1450010"/>
                  </a:lnTo>
                  <a:lnTo>
                    <a:pt x="0" y="145001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10786184">
            <a:off x="8932722" y="1564742"/>
            <a:ext cx="12579212" cy="2730898"/>
            <a:chOff x="0" y="0"/>
            <a:chExt cx="2668711" cy="5793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44000" y="5532764"/>
            <a:ext cx="7917764" cy="4287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Abnormality morfologie a vývoje CNS , chromozomální vady 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 spc="-85">
                <a:solidFill>
                  <a:srgbClr val="FFFFFF"/>
                </a:solidFill>
                <a:latin typeface="TT Mussels"/>
              </a:rPr>
              <a:t>( M. Down, Prader- Willi, sy fragilního X chromozomu, TS)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Perinatální asfyxie, hypoxická encefalopatie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Metabolické vady, degenerativní choroby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 spc="-85">
                <a:solidFill>
                  <a:srgbClr val="FFFFFF"/>
                </a:solidFill>
                <a:latin typeface="TT Mussels"/>
              </a:rPr>
              <a:t>( mukopolysacharidosa, hypotyreosa, hyperamonemie…)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Poruchy výživy 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Sekundárně -abusus drog, schisofrenie, epilepsie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Endokrinní poruchy ( hypotyreosa, adrenoleukodystrofie)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Expanzivní procesy ( tuberosní sklerosa, hydrocefalus )</a:t>
            </a:r>
          </a:p>
          <a:p>
            <a:pPr marL="474981" lvl="1" indent="-23749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TT Mussels"/>
              </a:rPr>
              <a:t>Neznámé příčiny</a:t>
            </a:r>
          </a:p>
          <a:p>
            <a:pPr marL="0" lvl="0" indent="0" algn="l">
              <a:lnSpc>
                <a:spcPts val="3080"/>
              </a:lnSpc>
              <a:spcBef>
                <a:spcPct val="0"/>
              </a:spcBef>
            </a:pPr>
            <a:endParaRPr lang="en-US" sz="2200">
              <a:solidFill>
                <a:srgbClr val="FFFFFF"/>
              </a:solidFill>
              <a:latin typeface="TT Mussel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581568" y="2540301"/>
            <a:ext cx="7917764" cy="99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0"/>
              </a:lnSpc>
              <a:spcBef>
                <a:spcPct val="0"/>
              </a:spcBef>
            </a:pPr>
            <a:r>
              <a:rPr lang="en-US" sz="8000" spc="-168">
                <a:solidFill>
                  <a:srgbClr val="D40C0C"/>
                </a:solidFill>
                <a:latin typeface="Anton"/>
              </a:rPr>
              <a:t>PMR- ETIOLOGIE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05813" y="-1654504"/>
            <a:ext cx="1611616" cy="4989214"/>
            <a:chOff x="0" y="0"/>
            <a:chExt cx="424458" cy="13140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760246" y="550524"/>
            <a:ext cx="10132764" cy="2199784"/>
            <a:chOff x="0" y="0"/>
            <a:chExt cx="2668711" cy="5793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533400" y="-319097"/>
            <a:ext cx="19145250" cy="3805788"/>
            <a:chOff x="0" y="0"/>
            <a:chExt cx="5042370" cy="1002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42371" cy="1002348"/>
            </a:xfrm>
            <a:custGeom>
              <a:avLst/>
              <a:gdLst/>
              <a:ahLst/>
              <a:cxnLst/>
              <a:rect l="l" t="t" r="r" b="b"/>
              <a:pathLst>
                <a:path w="5042371" h="1002348">
                  <a:moveTo>
                    <a:pt x="0" y="0"/>
                  </a:moveTo>
                  <a:lnTo>
                    <a:pt x="5042371" y="0"/>
                  </a:lnTo>
                  <a:lnTo>
                    <a:pt x="5042371" y="1002348"/>
                  </a:lnTo>
                  <a:lnTo>
                    <a:pt x="0" y="1002348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366768" y="4130581"/>
            <a:ext cx="9403373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DMO ( dětská mozková obrna)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PAS ( poruchy autistického spektra )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Poruchy vývoje řeči – vývojové dysfázie, afázie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SPU ( spec. porucha učení) , dyspraxie , ADHD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Věkově vázané epilepsie a encefalopatie 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TT Mussel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782050" y="1247775"/>
            <a:ext cx="9505950" cy="1932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0"/>
              </a:lnSpc>
              <a:spcBef>
                <a:spcPct val="0"/>
              </a:spcBef>
            </a:pPr>
            <a:r>
              <a:rPr lang="en-US" sz="8000" spc="-168">
                <a:solidFill>
                  <a:srgbClr val="D40C0C"/>
                </a:solidFill>
                <a:latin typeface="Anton"/>
              </a:rPr>
              <a:t>DALŠÍ NEUROVÝVOJOVÉ PORUCHY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647684" y="6763693"/>
            <a:ext cx="1611616" cy="4989214"/>
            <a:chOff x="0" y="0"/>
            <a:chExt cx="424458" cy="13140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360038" y="-2679582"/>
            <a:ext cx="10132764" cy="2199784"/>
            <a:chOff x="0" y="0"/>
            <a:chExt cx="2668711" cy="5793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937820" y="807702"/>
            <a:ext cx="10132764" cy="2199784"/>
            <a:chOff x="0" y="0"/>
            <a:chExt cx="2668711" cy="5793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6016050" y="-108625"/>
            <a:ext cx="15639383" cy="1324747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3818" r="-1381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98089" y="-712986"/>
            <a:ext cx="1611616" cy="4989214"/>
            <a:chOff x="0" y="0"/>
            <a:chExt cx="424458" cy="1314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62494" y="1047734"/>
            <a:ext cx="10132764" cy="2199784"/>
            <a:chOff x="0" y="0"/>
            <a:chExt cx="2668711" cy="579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72978" y="7700059"/>
            <a:ext cx="10132764" cy="2199784"/>
            <a:chOff x="0" y="0"/>
            <a:chExt cx="2668711" cy="5793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171107" y="1715914"/>
            <a:ext cx="6561347" cy="151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40"/>
              </a:lnSpc>
              <a:spcBef>
                <a:spcPct val="0"/>
              </a:spcBef>
            </a:pPr>
            <a:r>
              <a:rPr lang="en-US" sz="12000" spc="-252">
                <a:solidFill>
                  <a:srgbClr val="D40C0C"/>
                </a:solidFill>
                <a:latin typeface="Anton"/>
              </a:rPr>
              <a:t>VYŠETŘENÍ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62494" y="3642362"/>
            <a:ext cx="9330798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Anamnéza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Klinické vyšetření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Laboratorní vyšetření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Funkční vyšetření – EEG, VEP BAEP, SEP , MEP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V-EEG , spánkové EEG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Zobrazení CNS - sonografie, MR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Genetické vyšetření , metabolické vyšetření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Psycholog, psychiatr , logoped, spec. pedagog , ORL lékař ….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TT Mussel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2877" y="3521659"/>
            <a:ext cx="7732243" cy="480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Podrobná diagnostika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Kauzální léčba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symptomatická léčba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spc="-97">
                <a:solidFill>
                  <a:srgbClr val="FFFFFF"/>
                </a:solidFill>
                <a:latin typeface="TT Mussels"/>
              </a:rPr>
              <a:t>léčba epilepsie, psychiatrických chorob, metabolických poruch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spc="-97">
                <a:solidFill>
                  <a:srgbClr val="FFFFFF"/>
                </a:solidFill>
                <a:latin typeface="TT Mussels"/>
              </a:rPr>
              <a:t>operace vývojových vad , epileptochirurgie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Psychologicko-psychiatrická , speciálně pedagogická podpora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Sociální podpora , školní zařazení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Rehabilitace 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TT Mussels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202345" y="733729"/>
            <a:ext cx="10411960" cy="8819543"/>
            <a:chOff x="0" y="0"/>
            <a:chExt cx="2374900" cy="2011680"/>
          </a:xfrm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t="-9129" b="-912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116447" y="6900855"/>
            <a:ext cx="1611616" cy="4989214"/>
            <a:chOff x="0" y="0"/>
            <a:chExt cx="424458" cy="13140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743188" y="-3232761"/>
            <a:ext cx="10132764" cy="2199784"/>
            <a:chOff x="0" y="0"/>
            <a:chExt cx="2668711" cy="5793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3223302" y="733729"/>
            <a:ext cx="10132764" cy="2199784"/>
            <a:chOff x="0" y="0"/>
            <a:chExt cx="2668711" cy="5793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50796" y="1624012"/>
            <a:ext cx="7917764" cy="868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40"/>
              </a:lnSpc>
              <a:spcBef>
                <a:spcPct val="0"/>
              </a:spcBef>
            </a:pPr>
            <a:r>
              <a:rPr lang="en-US" sz="7000" spc="-147">
                <a:solidFill>
                  <a:srgbClr val="D40C0C"/>
                </a:solidFill>
                <a:latin typeface="Anton"/>
              </a:rPr>
              <a:t>LÉČBA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098089" y="-712986"/>
            <a:ext cx="1611616" cy="4989214"/>
            <a:chOff x="0" y="0"/>
            <a:chExt cx="424458" cy="1314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423059" y="2076444"/>
            <a:ext cx="10132764" cy="2199784"/>
            <a:chOff x="0" y="0"/>
            <a:chExt cx="2668711" cy="579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72978" y="7700059"/>
            <a:ext cx="10132764" cy="2199784"/>
            <a:chOff x="0" y="0"/>
            <a:chExt cx="2668711" cy="5793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594491" y="2312663"/>
            <a:ext cx="6561347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PMV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445167"/>
            <a:ext cx="9330798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Porod ( stabilizace vegetativních fcí, glykemie, hladiny glukokortikoidů)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Neonatální období- do konce 1. měsíce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Kojenecké období – do konce 1. roku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Batole – do 3 let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Předškolní dítě do 6 let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Myelinizace kortikospinálních nervových drah do 18 ti měsíců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spc="-97">
                <a:solidFill>
                  <a:srgbClr val="FFFFFF"/>
                </a:solidFill>
                <a:latin typeface="TT Mussels"/>
              </a:rPr>
              <a:t>mozečkové dráhy až 5-6. rok, asociační dráhy prefrontální až později , asociační dráhy F a T až do 32 let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533400" y="-319097"/>
            <a:ext cx="19145250" cy="3805788"/>
            <a:chOff x="0" y="0"/>
            <a:chExt cx="5042370" cy="1002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42371" cy="1002348"/>
            </a:xfrm>
            <a:custGeom>
              <a:avLst/>
              <a:gdLst/>
              <a:ahLst/>
              <a:cxnLst/>
              <a:rect l="l" t="t" r="r" b="b"/>
              <a:pathLst>
                <a:path w="5042371" h="1002348">
                  <a:moveTo>
                    <a:pt x="0" y="0"/>
                  </a:moveTo>
                  <a:lnTo>
                    <a:pt x="5042371" y="0"/>
                  </a:lnTo>
                  <a:lnTo>
                    <a:pt x="5042371" y="1002348"/>
                  </a:lnTo>
                  <a:lnTo>
                    <a:pt x="0" y="1002348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366768" y="4130581"/>
            <a:ext cx="9403373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Ho</a:t>
            </a:r>
            <a:r>
              <a:rPr lang="en-US" sz="2499" u="none">
                <a:solidFill>
                  <a:srgbClr val="FFFFFF"/>
                </a:solidFill>
                <a:latin typeface="TT Mussels"/>
              </a:rPr>
              <a:t>lokinetické období – do 2 měs. věku</a:t>
            </a:r>
          </a:p>
          <a:p>
            <a:pPr marL="321627" lvl="0" indent="-321627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pc="-97">
                <a:solidFill>
                  <a:srgbClr val="FFFFFF"/>
                </a:solidFill>
                <a:latin typeface="TT Mussels"/>
              </a:rPr>
              <a:t>nekoordinované ,trhavé pohyby, fyziologická hypertonie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Monokinetické období- 2.-5.měsíc věku</a:t>
            </a:r>
          </a:p>
          <a:p>
            <a:pPr marL="321627" lvl="0" indent="-321627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pc="-97">
                <a:solidFill>
                  <a:srgbClr val="FFFFFF"/>
                </a:solidFill>
                <a:latin typeface="TT Mussels"/>
              </a:rPr>
              <a:t>izolovaný pohyb KK, tonus hypertonický-hypotonie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Dromokinetické období- 5.-12.měs. věku</a:t>
            </a:r>
          </a:p>
          <a:p>
            <a:pPr marL="321627" lvl="0" indent="-321627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pc="-97">
                <a:solidFill>
                  <a:srgbClr val="FFFFFF"/>
                </a:solidFill>
                <a:latin typeface="TT Mussels"/>
              </a:rPr>
              <a:t>pohyb má jasný směr, chybí koordinace, hypotonie odeznívá 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>
                <a:solidFill>
                  <a:srgbClr val="FFFFFF"/>
                </a:solidFill>
                <a:latin typeface="TT Mussels"/>
              </a:rPr>
              <a:t>Kratikinetické období – po 12. měs. věku</a:t>
            </a:r>
          </a:p>
          <a:p>
            <a:pPr marL="321627" lvl="0" indent="-321627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pc="-97">
                <a:solidFill>
                  <a:srgbClr val="FFFFFF"/>
                </a:solidFill>
                <a:latin typeface="TT Mussels"/>
              </a:rPr>
              <a:t>vzpřímený stoj a chůze, mizí hypotonie 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 u="none" spc="-97">
              <a:solidFill>
                <a:srgbClr val="FFFFFF"/>
              </a:solidFill>
              <a:latin typeface="TT Mussel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441223" y="1517703"/>
            <a:ext cx="9505950" cy="99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0"/>
              </a:lnSpc>
              <a:spcBef>
                <a:spcPct val="0"/>
              </a:spcBef>
            </a:pPr>
            <a:r>
              <a:rPr lang="en-US" sz="8000" spc="-168">
                <a:solidFill>
                  <a:srgbClr val="D40C0C"/>
                </a:solidFill>
                <a:latin typeface="Anton"/>
              </a:rPr>
              <a:t>PMV – MOTORICKÝ VÝVOJ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647684" y="6763693"/>
            <a:ext cx="1611616" cy="4989214"/>
            <a:chOff x="0" y="0"/>
            <a:chExt cx="424458" cy="13140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360038" y="-2679582"/>
            <a:ext cx="10132764" cy="2199784"/>
            <a:chOff x="0" y="0"/>
            <a:chExt cx="2668711" cy="5793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937820" y="807702"/>
            <a:ext cx="10132764" cy="2199784"/>
            <a:chOff x="0" y="0"/>
            <a:chExt cx="2668711" cy="5793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4360869" y="937732"/>
            <a:ext cx="10132764" cy="2199784"/>
            <a:chOff x="0" y="0"/>
            <a:chExt cx="2668711" cy="5793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00200" y="1943100"/>
            <a:ext cx="14662224" cy="8191500"/>
          </a:xfrm>
          <a:custGeom>
            <a:avLst/>
            <a:gdLst/>
            <a:ahLst/>
            <a:cxnLst/>
            <a:rect l="l" t="t" r="r" b="b"/>
            <a:pathLst>
              <a:path w="9875492" h="7061060">
                <a:moveTo>
                  <a:pt x="0" y="0"/>
                </a:moveTo>
                <a:lnTo>
                  <a:pt x="9875492" y="0"/>
                </a:lnTo>
                <a:lnTo>
                  <a:pt x="9875492" y="7061060"/>
                </a:lnTo>
                <a:lnTo>
                  <a:pt x="0" y="7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6172200" y="1260348"/>
            <a:ext cx="6561347" cy="53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4"/>
              </a:lnSpc>
              <a:spcBef>
                <a:spcPct val="0"/>
              </a:spcBef>
            </a:pPr>
            <a:r>
              <a:rPr lang="en-US" sz="4200" spc="-88" dirty="0">
                <a:solidFill>
                  <a:srgbClr val="D40C0C"/>
                </a:solidFill>
                <a:latin typeface="Anton"/>
              </a:rPr>
              <a:t>VÝVOJOVÉ VYŠETŘENÍ DÍTĚTE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71600" y="876300"/>
            <a:ext cx="8077200" cy="702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887"/>
              </a:lnSpc>
              <a:spcBef>
                <a:spcPct val="0"/>
              </a:spcBef>
            </a:pPr>
            <a:r>
              <a:rPr lang="en-US" sz="4000" spc="-134" dirty="0">
                <a:solidFill>
                  <a:srgbClr val="D40C0C"/>
                </a:solidFill>
                <a:latin typeface="Anton"/>
              </a:rPr>
              <a:t>VÝVOJOVÉ VYŠETŘENÍ DÍTĚTE </a:t>
            </a:r>
          </a:p>
        </p:txBody>
      </p:sp>
      <p:sp>
        <p:nvSpPr>
          <p:cNvPr id="6" name="Freeform 6"/>
          <p:cNvSpPr/>
          <p:nvPr/>
        </p:nvSpPr>
        <p:spPr>
          <a:xfrm>
            <a:off x="1371600" y="2019300"/>
            <a:ext cx="15180949" cy="7212356"/>
          </a:xfrm>
          <a:custGeom>
            <a:avLst/>
            <a:gdLst/>
            <a:ahLst/>
            <a:cxnLst/>
            <a:rect l="l" t="t" r="r" b="b"/>
            <a:pathLst>
              <a:path w="12344400" h="4783455">
                <a:moveTo>
                  <a:pt x="0" y="0"/>
                </a:moveTo>
                <a:lnTo>
                  <a:pt x="12344400" y="0"/>
                </a:lnTo>
                <a:lnTo>
                  <a:pt x="12344400" y="4783455"/>
                </a:lnTo>
                <a:lnTo>
                  <a:pt x="0" y="4783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4" b="-134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552338" y="7293376"/>
            <a:ext cx="10132764" cy="2199784"/>
            <a:chOff x="0" y="0"/>
            <a:chExt cx="2668711" cy="5793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348898" y="1390704"/>
            <a:ext cx="10132764" cy="2199784"/>
            <a:chOff x="0" y="0"/>
            <a:chExt cx="2668711" cy="579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76553" y="2089211"/>
            <a:ext cx="6561347" cy="53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4"/>
              </a:lnSpc>
              <a:spcBef>
                <a:spcPct val="0"/>
              </a:spcBef>
            </a:pPr>
            <a:r>
              <a:rPr lang="en-US" sz="4200" spc="-88">
                <a:solidFill>
                  <a:srgbClr val="D40C0C"/>
                </a:solidFill>
                <a:latin typeface="Anton"/>
              </a:rPr>
              <a:t>VÝVOJOVÁ DATA - KOJENEC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647684" y="-2151794"/>
            <a:ext cx="1611616" cy="4989214"/>
            <a:chOff x="0" y="0"/>
            <a:chExt cx="424458" cy="13140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181000" y="810635"/>
            <a:ext cx="11993926" cy="8255139"/>
          </a:xfrm>
          <a:custGeom>
            <a:avLst/>
            <a:gdLst/>
            <a:ahLst/>
            <a:cxnLst/>
            <a:rect l="l" t="t" r="r" b="b"/>
            <a:pathLst>
              <a:path w="11993926" h="8255139">
                <a:moveTo>
                  <a:pt x="0" y="0"/>
                </a:moveTo>
                <a:lnTo>
                  <a:pt x="11993926" y="0"/>
                </a:lnTo>
                <a:lnTo>
                  <a:pt x="11993926" y="8255139"/>
                </a:lnTo>
                <a:lnTo>
                  <a:pt x="0" y="8255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064213" y="9161024"/>
            <a:ext cx="12503755" cy="8471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02692" lvl="1" indent="-101346" algn="l">
              <a:lnSpc>
                <a:spcPts val="1889"/>
              </a:lnSpc>
              <a:buFont typeface="Arial"/>
              <a:buChar char="•"/>
            </a:pPr>
            <a:r>
              <a:rPr lang="en-US" sz="1574" spc="-62">
                <a:solidFill>
                  <a:srgbClr val="000000"/>
                </a:solidFill>
                <a:latin typeface="Open Sans"/>
              </a:rPr>
              <a:t>Kršek, Pavel, Základy dětské neurologie, Galén, 2021, ISBN 978-80-7492-510-8, str.16,tab.1.1</a:t>
            </a:r>
          </a:p>
          <a:p>
            <a:pPr marL="202692" lvl="1" indent="-101346" algn="l">
              <a:lnSpc>
                <a:spcPts val="1889"/>
              </a:lnSpc>
            </a:pPr>
            <a:endParaRPr lang="en-US" sz="1574" spc="-62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522680" y="-456685"/>
            <a:ext cx="13222659" cy="11200370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3399" r="-133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232377" y="1028700"/>
            <a:ext cx="10132764" cy="2199784"/>
            <a:chOff x="0" y="0"/>
            <a:chExt cx="2668711" cy="5793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263172" y="7293376"/>
            <a:ext cx="10132764" cy="2199784"/>
            <a:chOff x="0" y="0"/>
            <a:chExt cx="2668711" cy="579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9840" y="8317641"/>
            <a:ext cx="6561347" cy="53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4"/>
              </a:lnSpc>
              <a:spcBef>
                <a:spcPct val="0"/>
              </a:spcBef>
            </a:pPr>
            <a:r>
              <a:rPr lang="en-US" sz="4200" spc="-88">
                <a:solidFill>
                  <a:srgbClr val="D40C0C"/>
                </a:solidFill>
                <a:latin typeface="Anton"/>
              </a:rPr>
              <a:t>VÝVOJOVÁ DATA- BATOLE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9840" y="8867043"/>
            <a:ext cx="6561347" cy="15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4"/>
              </a:lnSpc>
              <a:spcBef>
                <a:spcPct val="0"/>
              </a:spcBef>
            </a:pPr>
            <a:r>
              <a:rPr lang="en-US" sz="1200" spc="-25">
                <a:solidFill>
                  <a:srgbClr val="D40C0C"/>
                </a:solidFill>
                <a:latin typeface="Anton"/>
              </a:rPr>
              <a:t>KRŠEK, PAVEL, ZÁKLADY DĚTSKÉ NEUROLOGIE, GALÉN, 2021, ISBN 978-80-7492-510-8, STR. 17, TAB.1.2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647684" y="-2151794"/>
            <a:ext cx="1611616" cy="4989214"/>
            <a:chOff x="0" y="0"/>
            <a:chExt cx="424458" cy="13140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21501" y="552706"/>
            <a:ext cx="8604463" cy="7402983"/>
          </a:xfrm>
          <a:custGeom>
            <a:avLst/>
            <a:gdLst/>
            <a:ahLst/>
            <a:cxnLst/>
            <a:rect l="l" t="t" r="r" b="b"/>
            <a:pathLst>
              <a:path w="8604463" h="7402983">
                <a:moveTo>
                  <a:pt x="0" y="0"/>
                </a:moveTo>
                <a:lnTo>
                  <a:pt x="8604463" y="0"/>
                </a:lnTo>
                <a:lnTo>
                  <a:pt x="8604463" y="7402982"/>
                </a:lnTo>
                <a:lnTo>
                  <a:pt x="0" y="740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5278808" y="-125771"/>
            <a:ext cx="15639383" cy="1324747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4610" r="-1461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98089" y="-712986"/>
            <a:ext cx="1611616" cy="4989214"/>
            <a:chOff x="0" y="0"/>
            <a:chExt cx="424458" cy="1314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38607" y="1047734"/>
            <a:ext cx="10132764" cy="2199784"/>
            <a:chOff x="0" y="0"/>
            <a:chExt cx="2668711" cy="5793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72978" y="7700059"/>
            <a:ext cx="10132764" cy="2199784"/>
            <a:chOff x="0" y="0"/>
            <a:chExt cx="2668711" cy="5793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247220" y="1419225"/>
            <a:ext cx="6561347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PMR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61413" y="3453765"/>
            <a:ext cx="9330798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Opoždění motorického vývoje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Opoždění psychického vývoje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spc="-97">
                <a:solidFill>
                  <a:srgbClr val="FFFFFF"/>
                </a:solidFill>
                <a:latin typeface="TT Mussels"/>
              </a:rPr>
              <a:t>poruchy kognitivní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spc="-97">
                <a:solidFill>
                  <a:srgbClr val="FFFFFF"/>
                </a:solidFill>
                <a:latin typeface="TT Mussels"/>
              </a:rPr>
              <a:t>poruchy vývoje řeči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 spc="-97">
                <a:solidFill>
                  <a:srgbClr val="FFFFFF"/>
                </a:solidFill>
                <a:latin typeface="TT Mussels"/>
              </a:rPr>
              <a:t>poruchy sociální a emoční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Lehká, středně těžká, těžká mentální retardace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Sdruženo s hybnou poruchou – neurovývojové opoždění , nebo bez hybné poruchy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25" t="21417" r="764" b="23508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462647" y="807702"/>
            <a:ext cx="10411960" cy="8819543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3399" r="-133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3400" y="-319097"/>
            <a:ext cx="19145250" cy="3805788"/>
            <a:chOff x="0" y="0"/>
            <a:chExt cx="5042370" cy="1002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42371" cy="1002348"/>
            </a:xfrm>
            <a:custGeom>
              <a:avLst/>
              <a:gdLst/>
              <a:ahLst/>
              <a:cxnLst/>
              <a:rect l="l" t="t" r="r" b="b"/>
              <a:pathLst>
                <a:path w="5042371" h="1002348">
                  <a:moveTo>
                    <a:pt x="0" y="0"/>
                  </a:moveTo>
                  <a:lnTo>
                    <a:pt x="5042371" y="0"/>
                  </a:lnTo>
                  <a:lnTo>
                    <a:pt x="5042371" y="1002348"/>
                  </a:lnTo>
                  <a:lnTo>
                    <a:pt x="0" y="1002348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5733" y="4079146"/>
            <a:ext cx="9403373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IQ 50-69bb , mentální věk 9-12 let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Obtíže zřetelné až v předškolním- školním věku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Omezená slovní zásoba, slabší porozumění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Vázne abstrakce , logické usuzování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Snížená flexibilita myšlení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Osnovy praktické školy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TT Mussels"/>
              </a:rPr>
              <a:t>soběstační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TT Mussel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1517703"/>
            <a:ext cx="11820548" cy="99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0"/>
              </a:lnSpc>
              <a:spcBef>
                <a:spcPct val="0"/>
              </a:spcBef>
            </a:pPr>
            <a:r>
              <a:rPr lang="en-US" sz="8000" spc="-168">
                <a:solidFill>
                  <a:srgbClr val="D40C0C"/>
                </a:solidFill>
                <a:latin typeface="Anton"/>
              </a:rPr>
              <a:t>LEHKÁ MENTÁLNÍ RETARDACE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7963855"/>
            <a:ext cx="1611616" cy="4989214"/>
            <a:chOff x="0" y="0"/>
            <a:chExt cx="424458" cy="13140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4458" cy="1314032"/>
            </a:xfrm>
            <a:custGeom>
              <a:avLst/>
              <a:gdLst/>
              <a:ahLst/>
              <a:cxnLst/>
              <a:rect l="l" t="t" r="r" b="b"/>
              <a:pathLst>
                <a:path w="424458" h="1314032">
                  <a:moveTo>
                    <a:pt x="0" y="0"/>
                  </a:moveTo>
                  <a:lnTo>
                    <a:pt x="424458" y="0"/>
                  </a:lnTo>
                  <a:lnTo>
                    <a:pt x="424458" y="1314032"/>
                  </a:lnTo>
                  <a:lnTo>
                    <a:pt x="0" y="1314032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9361251" y="-2182372"/>
            <a:ext cx="10132764" cy="2199784"/>
            <a:chOff x="0" y="0"/>
            <a:chExt cx="2668711" cy="5793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068454" y="807702"/>
            <a:ext cx="10132764" cy="2199784"/>
            <a:chOff x="0" y="0"/>
            <a:chExt cx="2668711" cy="5793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68712" cy="579367"/>
            </a:xfrm>
            <a:custGeom>
              <a:avLst/>
              <a:gdLst/>
              <a:ahLst/>
              <a:cxnLst/>
              <a:rect l="l" t="t" r="r" b="b"/>
              <a:pathLst>
                <a:path w="2668712" h="579367">
                  <a:moveTo>
                    <a:pt x="0" y="0"/>
                  </a:moveTo>
                  <a:lnTo>
                    <a:pt x="2668712" y="0"/>
                  </a:lnTo>
                  <a:lnTo>
                    <a:pt x="2668712" y="579367"/>
                  </a:lnTo>
                  <a:lnTo>
                    <a:pt x="0" y="579367"/>
                  </a:lnTo>
                  <a:close/>
                </a:path>
              </a:pathLst>
            </a:custGeom>
            <a:solidFill>
              <a:srgbClr val="D40C0C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610</Words>
  <Application>Microsoft Office PowerPoint</Application>
  <PresentationFormat>Vlastní</PresentationFormat>
  <Paragraphs>102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AC Compacta Bold</vt:lpstr>
      <vt:lpstr>TT Mussels</vt:lpstr>
      <vt:lpstr>Arial</vt:lpstr>
      <vt:lpstr>Open Sans</vt:lpstr>
      <vt:lpstr>Calibri</vt:lpstr>
      <vt:lpstr>Anton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Opoždění psychomotorického vývoje</dc:title>
  <cp:lastModifiedBy>Renáa Slana</cp:lastModifiedBy>
  <cp:revision>2</cp:revision>
  <dcterms:created xsi:type="dcterms:W3CDTF">2006-08-16T00:00:00Z</dcterms:created>
  <dcterms:modified xsi:type="dcterms:W3CDTF">2024-09-08T13:45:31Z</dcterms:modified>
  <dc:identifier>DAFo-0wJhXk</dc:identifier>
</cp:coreProperties>
</file>