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  <p:sldId id="295" r:id="rId40"/>
    <p:sldId id="296" r:id="rId41"/>
    <p:sldId id="297" r:id="rId42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Open Sans Bold" panose="020B0806030504020204" charset="0"/>
      <p:regular r:id="rId51"/>
      <p:bold r:id="rId52"/>
    </p:embeddedFont>
    <p:embeddedFont>
      <p:font typeface="Open Sans Extra Bold" panose="020B0604020202020204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82" y="1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30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6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png"/><Relationship Id="rId7" Type="http://schemas.openxmlformats.org/officeDocument/2006/relationships/image" Target="../media/image39.jpeg"/><Relationship Id="rId12" Type="http://schemas.openxmlformats.org/officeDocument/2006/relationships/image" Target="../media/image30.sv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image" Target="../media/image22.svg"/><Relationship Id="rId4" Type="http://schemas.openxmlformats.org/officeDocument/2006/relationships/image" Target="../media/image8.sv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4.jpeg"/><Relationship Id="rId4" Type="http://schemas.openxmlformats.org/officeDocument/2006/relationships/image" Target="../media/image13.sv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45.jpeg"/><Relationship Id="rId5" Type="http://schemas.openxmlformats.org/officeDocument/2006/relationships/image" Target="../media/image12.png"/><Relationship Id="rId10" Type="http://schemas.openxmlformats.org/officeDocument/2006/relationships/image" Target="../media/image30.svg"/><Relationship Id="rId4" Type="http://schemas.openxmlformats.org/officeDocument/2006/relationships/image" Target="../media/image8.sv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51.jpeg"/><Relationship Id="rId5" Type="http://schemas.openxmlformats.org/officeDocument/2006/relationships/image" Target="../media/image29.png"/><Relationship Id="rId10" Type="http://schemas.openxmlformats.org/officeDocument/2006/relationships/image" Target="../media/image13.svg"/><Relationship Id="rId4" Type="http://schemas.openxmlformats.org/officeDocument/2006/relationships/image" Target="../media/image22.sv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12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5.png"/><Relationship Id="rId5" Type="http://schemas.openxmlformats.org/officeDocument/2006/relationships/image" Target="../media/image13.svg"/><Relationship Id="rId10" Type="http://schemas.openxmlformats.org/officeDocument/2006/relationships/image" Target="../media/image54.png"/><Relationship Id="rId4" Type="http://schemas.openxmlformats.org/officeDocument/2006/relationships/image" Target="../media/image12.png"/><Relationship Id="rId9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61.png"/><Relationship Id="rId5" Type="http://schemas.openxmlformats.org/officeDocument/2006/relationships/image" Target="../media/image12.png"/><Relationship Id="rId10" Type="http://schemas.openxmlformats.org/officeDocument/2006/relationships/image" Target="../media/image30.svg"/><Relationship Id="rId4" Type="http://schemas.openxmlformats.org/officeDocument/2006/relationships/image" Target="../media/image8.svg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sv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sv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6.svg"/><Relationship Id="rId9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66.jpeg"/><Relationship Id="rId5" Type="http://schemas.openxmlformats.org/officeDocument/2006/relationships/image" Target="../media/image12.png"/><Relationship Id="rId10" Type="http://schemas.openxmlformats.org/officeDocument/2006/relationships/image" Target="../media/image30.svg"/><Relationship Id="rId4" Type="http://schemas.openxmlformats.org/officeDocument/2006/relationships/image" Target="../media/image8.svg"/><Relationship Id="rId9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67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6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0.svg"/><Relationship Id="rId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openxmlformats.org/officeDocument/2006/relationships/image" Target="../media/image8.svg"/><Relationship Id="rId9" Type="http://schemas.openxmlformats.org/officeDocument/2006/relationships/image" Target="../media/image2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svg"/><Relationship Id="rId9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72.jpeg"/><Relationship Id="rId5" Type="http://schemas.openxmlformats.org/officeDocument/2006/relationships/image" Target="../media/image29.png"/><Relationship Id="rId10" Type="http://schemas.openxmlformats.org/officeDocument/2006/relationships/image" Target="../media/image13.svg"/><Relationship Id="rId4" Type="http://schemas.openxmlformats.org/officeDocument/2006/relationships/image" Target="../media/image22.svg"/><Relationship Id="rId9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hyperlink" Target="https://www.google.com/search?q=DMO-+ataktick%C3%A1+forma+-+obr%C3%A1zky" TargetMode="External"/><Relationship Id="rId7" Type="http://schemas.openxmlformats.org/officeDocument/2006/relationships/image" Target="../media/image30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76.jpeg"/><Relationship Id="rId5" Type="http://schemas.openxmlformats.org/officeDocument/2006/relationships/image" Target="../media/image7.png"/><Relationship Id="rId10" Type="http://schemas.openxmlformats.org/officeDocument/2006/relationships/image" Target="../media/image75.jpeg"/><Relationship Id="rId4" Type="http://schemas.openxmlformats.org/officeDocument/2006/relationships/image" Target="../media/image6.svg"/><Relationship Id="rId9" Type="http://schemas.openxmlformats.org/officeDocument/2006/relationships/image" Target="../media/image4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sv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7.png"/><Relationship Id="rId4" Type="http://schemas.openxmlformats.org/officeDocument/2006/relationships/image" Target="../media/image8.sv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8.sv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2.png"/><Relationship Id="rId7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0.sv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8.jpeg"/><Relationship Id="rId12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30.svg"/><Relationship Id="rId5" Type="http://schemas.openxmlformats.org/officeDocument/2006/relationships/image" Target="../media/image12.png"/><Relationship Id="rId10" Type="http://schemas.openxmlformats.org/officeDocument/2006/relationships/image" Target="../media/image29.png"/><Relationship Id="rId4" Type="http://schemas.openxmlformats.org/officeDocument/2006/relationships/image" Target="../media/image8.sv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6" t="-15290" r="-12627" b="-2219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111438" y="4564550"/>
            <a:ext cx="5280282" cy="7052130"/>
          </a:xfrm>
          <a:custGeom>
            <a:avLst/>
            <a:gdLst/>
            <a:ahLst/>
            <a:cxnLst/>
            <a:rect l="l" t="t" r="r" b="b"/>
            <a:pathLst>
              <a:path w="5280282" h="7052130">
                <a:moveTo>
                  <a:pt x="0" y="0"/>
                </a:moveTo>
                <a:lnTo>
                  <a:pt x="5280282" y="0"/>
                </a:lnTo>
                <a:lnTo>
                  <a:pt x="5280282" y="7052130"/>
                </a:lnTo>
                <a:lnTo>
                  <a:pt x="0" y="7052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3370515" y="-2057400"/>
            <a:ext cx="6648689" cy="6172200"/>
          </a:xfrm>
          <a:custGeom>
            <a:avLst/>
            <a:gdLst/>
            <a:ahLst/>
            <a:cxnLst/>
            <a:rect l="l" t="t" r="r" b="b"/>
            <a:pathLst>
              <a:path w="6648689" h="6172200">
                <a:moveTo>
                  <a:pt x="0" y="0"/>
                </a:moveTo>
                <a:lnTo>
                  <a:pt x="6648690" y="0"/>
                </a:lnTo>
                <a:lnTo>
                  <a:pt x="664869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4714076" y="3680585"/>
            <a:ext cx="8859848" cy="1621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7"/>
              </a:lnSpc>
            </a:pPr>
            <a:r>
              <a:rPr lang="en-US" sz="5599">
                <a:solidFill>
                  <a:srgbClr val="FFFFFF"/>
                </a:solidFill>
                <a:latin typeface="Open Sans Extra Bold"/>
              </a:rPr>
              <a:t>PORUCHY HYBNOSTI CENTRÁLNÍHO PŮVODU</a:t>
            </a:r>
          </a:p>
        </p:txBody>
      </p:sp>
      <p:sp>
        <p:nvSpPr>
          <p:cNvPr id="9" name="Freeform 9"/>
          <p:cNvSpPr/>
          <p:nvPr/>
        </p:nvSpPr>
        <p:spPr>
          <a:xfrm>
            <a:off x="13913052" y="3377832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20" y="0"/>
                </a:lnTo>
                <a:lnTo>
                  <a:pt x="9589620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-262366" y="3429073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20"/>
                </a:lnTo>
                <a:lnTo>
                  <a:pt x="0" y="7182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4168844" y="5732495"/>
            <a:ext cx="9950312" cy="38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347">
                <a:solidFill>
                  <a:srgbClr val="FFFFFF"/>
                </a:solidFill>
                <a:latin typeface="Open Sans Bold"/>
              </a:rPr>
              <a:t>MUDr. Renata Slaná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68844" y="6546225"/>
            <a:ext cx="9950312" cy="719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</a:pPr>
            <a:r>
              <a:rPr lang="en-US" sz="2047">
                <a:solidFill>
                  <a:srgbClr val="FFFFFF"/>
                </a:solidFill>
                <a:latin typeface="Open Sans"/>
              </a:rPr>
              <a:t>Dysfunkce při provádění, cílení a rychlosti pohybů, dysfunkce držení těla, abnormální chtěné pohyby nebo normální pohyby v nevhodném čase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12" r="-8969" b="-34294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380725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9239250"/>
            <a:ext cx="13571321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Open Sans"/>
              </a:rPr>
              <a:t>Vojta,Václav, Mozkové hybné poruchy v kojeneckém věku, Grada Publishing a.s.,1993, ISBN 80-85424-98-3,str. 129,obr.9.12, 9.13</a:t>
            </a:r>
          </a:p>
        </p:txBody>
      </p:sp>
      <p:sp>
        <p:nvSpPr>
          <p:cNvPr id="7" name="Freeform 7"/>
          <p:cNvSpPr/>
          <p:nvPr/>
        </p:nvSpPr>
        <p:spPr>
          <a:xfrm>
            <a:off x="-4306329" y="259230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95117" y="3164574"/>
            <a:ext cx="6768638" cy="3811226"/>
          </a:xfrm>
          <a:custGeom>
            <a:avLst/>
            <a:gdLst/>
            <a:ahLst/>
            <a:cxnLst/>
            <a:rect l="l" t="t" r="r" b="b"/>
            <a:pathLst>
              <a:path w="6768638" h="3811226">
                <a:moveTo>
                  <a:pt x="0" y="0"/>
                </a:moveTo>
                <a:lnTo>
                  <a:pt x="6768637" y="0"/>
                </a:lnTo>
                <a:lnTo>
                  <a:pt x="6768637" y="3811226"/>
                </a:lnTo>
                <a:lnTo>
                  <a:pt x="0" y="3811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9" name="Group 9"/>
          <p:cNvGrpSpPr/>
          <p:nvPr/>
        </p:nvGrpSpPr>
        <p:grpSpPr>
          <a:xfrm>
            <a:off x="13633132" y="5933122"/>
            <a:ext cx="1596390" cy="422910"/>
            <a:chOff x="0" y="0"/>
            <a:chExt cx="2128520" cy="563880"/>
          </a:xfrm>
        </p:grpSpPr>
        <p:sp>
          <p:nvSpPr>
            <p:cNvPr id="10" name="Freeform 10"/>
            <p:cNvSpPr/>
            <p:nvPr/>
          </p:nvSpPr>
          <p:spPr>
            <a:xfrm>
              <a:off x="-53340" y="50800"/>
              <a:ext cx="2233930" cy="680720"/>
            </a:xfrm>
            <a:custGeom>
              <a:avLst/>
              <a:gdLst/>
              <a:ahLst/>
              <a:cxnLst/>
              <a:rect l="l" t="t" r="r" b="b"/>
              <a:pathLst>
                <a:path w="2233930" h="680720">
                  <a:moveTo>
                    <a:pt x="104140" y="0"/>
                  </a:moveTo>
                  <a:cubicBezTo>
                    <a:pt x="2233930" y="102870"/>
                    <a:pt x="2233930" y="353060"/>
                    <a:pt x="2131060" y="457200"/>
                  </a:cubicBezTo>
                  <a:cubicBezTo>
                    <a:pt x="1913890" y="675640"/>
                    <a:pt x="322580" y="680720"/>
                    <a:pt x="104140" y="462280"/>
                  </a:cubicBezTo>
                  <a:cubicBezTo>
                    <a:pt x="0" y="358140"/>
                    <a:pt x="104140" y="0"/>
                    <a:pt x="104140" y="0"/>
                  </a:cubicBezTo>
                </a:path>
              </a:pathLst>
            </a:custGeom>
            <a:solidFill>
              <a:srgbClr val="000000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632180" y="5867400"/>
            <a:ext cx="1507808" cy="484822"/>
            <a:chOff x="0" y="0"/>
            <a:chExt cx="2010410" cy="646430"/>
          </a:xfrm>
        </p:grpSpPr>
        <p:sp>
          <p:nvSpPr>
            <p:cNvPr id="12" name="Freeform 12"/>
            <p:cNvSpPr/>
            <p:nvPr/>
          </p:nvSpPr>
          <p:spPr>
            <a:xfrm>
              <a:off x="-21590" y="-19050"/>
              <a:ext cx="2076450" cy="772160"/>
            </a:xfrm>
            <a:custGeom>
              <a:avLst/>
              <a:gdLst/>
              <a:ahLst/>
              <a:cxnLst/>
              <a:rect l="l" t="t" r="r" b="b"/>
              <a:pathLst>
                <a:path w="2076450" h="772160">
                  <a:moveTo>
                    <a:pt x="133350" y="69850"/>
                  </a:moveTo>
                  <a:cubicBezTo>
                    <a:pt x="1085850" y="171450"/>
                    <a:pt x="1824990" y="0"/>
                    <a:pt x="1981200" y="157480"/>
                  </a:cubicBezTo>
                  <a:cubicBezTo>
                    <a:pt x="2076450" y="252730"/>
                    <a:pt x="2076450" y="520700"/>
                    <a:pt x="1981200" y="614680"/>
                  </a:cubicBezTo>
                  <a:cubicBezTo>
                    <a:pt x="1822450" y="772160"/>
                    <a:pt x="1059180" y="627380"/>
                    <a:pt x="708660" y="604520"/>
                  </a:cubicBezTo>
                  <a:cubicBezTo>
                    <a:pt x="459740" y="589280"/>
                    <a:pt x="157480" y="637540"/>
                    <a:pt x="72390" y="528320"/>
                  </a:cubicBezTo>
                  <a:cubicBezTo>
                    <a:pt x="0" y="435610"/>
                    <a:pt x="133350" y="69850"/>
                    <a:pt x="133350" y="69850"/>
                  </a:cubicBezTo>
                </a:path>
              </a:pathLst>
            </a:custGeom>
            <a:solidFill>
              <a:srgbClr val="000000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790295" y="5911215"/>
            <a:ext cx="1259205" cy="421957"/>
            <a:chOff x="0" y="0"/>
            <a:chExt cx="1678940" cy="562610"/>
          </a:xfrm>
        </p:grpSpPr>
        <p:sp>
          <p:nvSpPr>
            <p:cNvPr id="20" name="Freeform 20"/>
            <p:cNvSpPr/>
            <p:nvPr/>
          </p:nvSpPr>
          <p:spPr>
            <a:xfrm>
              <a:off x="-49530" y="50800"/>
              <a:ext cx="1776730" cy="645160"/>
            </a:xfrm>
            <a:custGeom>
              <a:avLst/>
              <a:gdLst/>
              <a:ahLst/>
              <a:cxnLst/>
              <a:rect l="l" t="t" r="r" b="b"/>
              <a:pathLst>
                <a:path w="1776730" h="645160">
                  <a:moveTo>
                    <a:pt x="100330" y="0"/>
                  </a:moveTo>
                  <a:cubicBezTo>
                    <a:pt x="1776730" y="99060"/>
                    <a:pt x="1776730" y="358140"/>
                    <a:pt x="1677670" y="457200"/>
                  </a:cubicBezTo>
                  <a:cubicBezTo>
                    <a:pt x="1493520" y="641350"/>
                    <a:pt x="284480" y="645160"/>
                    <a:pt x="100330" y="461010"/>
                  </a:cubicBezTo>
                  <a:cubicBezTo>
                    <a:pt x="0" y="361950"/>
                    <a:pt x="100330" y="0"/>
                    <a:pt x="100330" y="0"/>
                  </a:cubicBezTo>
                </a:path>
              </a:pathLst>
            </a:custGeom>
            <a:solidFill>
              <a:srgbClr val="000000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1" name="Freeform 21"/>
          <p:cNvSpPr/>
          <p:nvPr/>
        </p:nvSpPr>
        <p:spPr>
          <a:xfrm>
            <a:off x="9600366" y="-8119458"/>
            <a:ext cx="15048292" cy="14452630"/>
          </a:xfrm>
          <a:custGeom>
            <a:avLst/>
            <a:gdLst/>
            <a:ahLst/>
            <a:cxnLst/>
            <a:rect l="l" t="t" r="r" b="b"/>
            <a:pathLst>
              <a:path w="15048292" h="14452630">
                <a:moveTo>
                  <a:pt x="0" y="0"/>
                </a:moveTo>
                <a:lnTo>
                  <a:pt x="15048292" y="0"/>
                </a:lnTo>
                <a:lnTo>
                  <a:pt x="15048292" y="14452631"/>
                </a:lnTo>
                <a:lnTo>
                  <a:pt x="0" y="144526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57E76E17-99CB-56A3-F49B-6344FF1919CD}"/>
              </a:ext>
            </a:extLst>
          </p:cNvPr>
          <p:cNvGrpSpPr/>
          <p:nvPr/>
        </p:nvGrpSpPr>
        <p:grpSpPr>
          <a:xfrm>
            <a:off x="8782899" y="4778146"/>
            <a:ext cx="6768638" cy="3913318"/>
            <a:chOff x="8782899" y="4778146"/>
            <a:chExt cx="6768638" cy="3913318"/>
          </a:xfrm>
        </p:grpSpPr>
        <p:grpSp>
          <p:nvGrpSpPr>
            <p:cNvPr id="13" name="Group 13"/>
            <p:cNvGrpSpPr/>
            <p:nvPr/>
          </p:nvGrpSpPr>
          <p:grpSpPr>
            <a:xfrm>
              <a:off x="8782899" y="4778146"/>
              <a:ext cx="6768638" cy="3913318"/>
              <a:chOff x="0" y="0"/>
              <a:chExt cx="9024850" cy="521775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024850" cy="5217757"/>
              </a:xfrm>
              <a:custGeom>
                <a:avLst/>
                <a:gdLst/>
                <a:ahLst/>
                <a:cxnLst/>
                <a:rect l="l" t="t" r="r" b="b"/>
                <a:pathLst>
                  <a:path w="9024850" h="5217757">
                    <a:moveTo>
                      <a:pt x="0" y="0"/>
                    </a:moveTo>
                    <a:lnTo>
                      <a:pt x="9024850" y="0"/>
                    </a:lnTo>
                    <a:lnTo>
                      <a:pt x="9024850" y="5217757"/>
                    </a:lnTo>
                    <a:lnTo>
                      <a:pt x="0" y="521775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5" name="Group 15"/>
              <p:cNvGrpSpPr/>
              <p:nvPr/>
            </p:nvGrpSpPr>
            <p:grpSpPr>
              <a:xfrm>
                <a:off x="6560958" y="1420589"/>
                <a:ext cx="1972310" cy="675640"/>
                <a:chOff x="0" y="0"/>
                <a:chExt cx="1972310" cy="675640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50800" y="-110490"/>
                  <a:ext cx="1967230" cy="778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230" h="778510">
                      <a:moveTo>
                        <a:pt x="0" y="288290"/>
                      </a:moveTo>
                      <a:cubicBezTo>
                        <a:pt x="890270" y="138430"/>
                        <a:pt x="1706880" y="0"/>
                        <a:pt x="1870710" y="161290"/>
                      </a:cubicBezTo>
                      <a:cubicBezTo>
                        <a:pt x="1967230" y="256540"/>
                        <a:pt x="1965960" y="521970"/>
                        <a:pt x="1870710" y="618490"/>
                      </a:cubicBezTo>
                      <a:cubicBezTo>
                        <a:pt x="1711960" y="778510"/>
                        <a:pt x="866140" y="604520"/>
                        <a:pt x="595630" y="629920"/>
                      </a:cubicBezTo>
                      <a:cubicBezTo>
                        <a:pt x="468630" y="641350"/>
                        <a:pt x="402590" y="660400"/>
                        <a:pt x="317500" y="679450"/>
                      </a:cubicBezTo>
                      <a:cubicBezTo>
                        <a:pt x="243840" y="695960"/>
                        <a:pt x="162560" y="765810"/>
                        <a:pt x="111760" y="735330"/>
                      </a:cubicBezTo>
                      <a:cubicBezTo>
                        <a:pt x="36830" y="690880"/>
                        <a:pt x="0" y="288290"/>
                        <a:pt x="0" y="288290"/>
                      </a:cubicBezTo>
                    </a:path>
                  </a:pathLst>
                </a:custGeom>
                <a:solidFill>
                  <a:srgbClr val="000000">
                    <a:alpha val="49804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17" name="Group 17"/>
              <p:cNvGrpSpPr/>
              <p:nvPr/>
            </p:nvGrpSpPr>
            <p:grpSpPr>
              <a:xfrm>
                <a:off x="6628268" y="1480279"/>
                <a:ext cx="2228850" cy="679450"/>
                <a:chOff x="0" y="0"/>
                <a:chExt cx="2228850" cy="679450"/>
              </a:xfrm>
            </p:grpSpPr>
            <p:sp>
              <p:nvSpPr>
                <p:cNvPr id="18" name="Freeform 18"/>
                <p:cNvSpPr/>
                <p:nvPr/>
              </p:nvSpPr>
              <p:spPr>
                <a:xfrm>
                  <a:off x="-24130" y="40640"/>
                  <a:ext cx="2222500" cy="64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500" h="645160">
                      <a:moveTo>
                        <a:pt x="110490" y="40640"/>
                      </a:moveTo>
                      <a:cubicBezTo>
                        <a:pt x="882650" y="74930"/>
                        <a:pt x="1206500" y="64770"/>
                        <a:pt x="1417320" y="69850"/>
                      </a:cubicBezTo>
                      <a:cubicBezTo>
                        <a:pt x="1564640" y="73660"/>
                        <a:pt x="1667510" y="54610"/>
                        <a:pt x="1790700" y="88900"/>
                      </a:cubicBezTo>
                      <a:cubicBezTo>
                        <a:pt x="1929130" y="128270"/>
                        <a:pt x="2178050" y="219710"/>
                        <a:pt x="2202180" y="313690"/>
                      </a:cubicBezTo>
                      <a:cubicBezTo>
                        <a:pt x="2222500" y="389890"/>
                        <a:pt x="2124710" y="530860"/>
                        <a:pt x="2034540" y="581660"/>
                      </a:cubicBezTo>
                      <a:cubicBezTo>
                        <a:pt x="1921510" y="645160"/>
                        <a:pt x="1671320" y="593090"/>
                        <a:pt x="1530350" y="588010"/>
                      </a:cubicBezTo>
                      <a:cubicBezTo>
                        <a:pt x="1428750" y="584200"/>
                        <a:pt x="1383030" y="572770"/>
                        <a:pt x="1267460" y="567690"/>
                      </a:cubicBezTo>
                      <a:cubicBezTo>
                        <a:pt x="1042670" y="557530"/>
                        <a:pt x="426720" y="590550"/>
                        <a:pt x="270510" y="551180"/>
                      </a:cubicBezTo>
                      <a:cubicBezTo>
                        <a:pt x="218440" y="538480"/>
                        <a:pt x="199390" y="524510"/>
                        <a:pt x="172720" y="500380"/>
                      </a:cubicBezTo>
                      <a:cubicBezTo>
                        <a:pt x="146050" y="477520"/>
                        <a:pt x="123190" y="436880"/>
                        <a:pt x="110490" y="410210"/>
                      </a:cubicBezTo>
                      <a:cubicBezTo>
                        <a:pt x="101600" y="391160"/>
                        <a:pt x="99060" y="378460"/>
                        <a:pt x="97790" y="356870"/>
                      </a:cubicBezTo>
                      <a:cubicBezTo>
                        <a:pt x="96520" y="327660"/>
                        <a:pt x="101600" y="275590"/>
                        <a:pt x="110490" y="247650"/>
                      </a:cubicBezTo>
                      <a:cubicBezTo>
                        <a:pt x="116840" y="227330"/>
                        <a:pt x="125730" y="214630"/>
                        <a:pt x="135890" y="199390"/>
                      </a:cubicBezTo>
                      <a:cubicBezTo>
                        <a:pt x="146050" y="184150"/>
                        <a:pt x="156210" y="170180"/>
                        <a:pt x="172720" y="157480"/>
                      </a:cubicBezTo>
                      <a:cubicBezTo>
                        <a:pt x="196850" y="138430"/>
                        <a:pt x="219710" y="119380"/>
                        <a:pt x="270510" y="106680"/>
                      </a:cubicBezTo>
                      <a:cubicBezTo>
                        <a:pt x="410210" y="71120"/>
                        <a:pt x="894080" y="95250"/>
                        <a:pt x="1099820" y="83820"/>
                      </a:cubicBezTo>
                      <a:cubicBezTo>
                        <a:pt x="1223010" y="76200"/>
                        <a:pt x="1336040" y="74930"/>
                        <a:pt x="1393190" y="58420"/>
                      </a:cubicBezTo>
                      <a:cubicBezTo>
                        <a:pt x="1418590" y="50800"/>
                        <a:pt x="1424940" y="36830"/>
                        <a:pt x="1446530" y="30480"/>
                      </a:cubicBezTo>
                      <a:cubicBezTo>
                        <a:pt x="1475740" y="21590"/>
                        <a:pt x="1520190" y="16510"/>
                        <a:pt x="1555750" y="21590"/>
                      </a:cubicBezTo>
                      <a:cubicBezTo>
                        <a:pt x="1590040" y="26670"/>
                        <a:pt x="1628140" y="41910"/>
                        <a:pt x="1656080" y="63500"/>
                      </a:cubicBezTo>
                      <a:cubicBezTo>
                        <a:pt x="1684020" y="85090"/>
                        <a:pt x="1711960" y="121920"/>
                        <a:pt x="1725930" y="148590"/>
                      </a:cubicBezTo>
                      <a:cubicBezTo>
                        <a:pt x="1736090" y="167640"/>
                        <a:pt x="1739900" y="180340"/>
                        <a:pt x="1742440" y="200660"/>
                      </a:cubicBezTo>
                      <a:cubicBezTo>
                        <a:pt x="1746250" y="229870"/>
                        <a:pt x="1748790" y="275590"/>
                        <a:pt x="1738630" y="309880"/>
                      </a:cubicBezTo>
                      <a:cubicBezTo>
                        <a:pt x="1728470" y="344170"/>
                        <a:pt x="1703070" y="382270"/>
                        <a:pt x="1684020" y="405130"/>
                      </a:cubicBezTo>
                      <a:cubicBezTo>
                        <a:pt x="1670050" y="421640"/>
                        <a:pt x="1657350" y="429260"/>
                        <a:pt x="1642110" y="439420"/>
                      </a:cubicBezTo>
                      <a:cubicBezTo>
                        <a:pt x="1626870" y="449580"/>
                        <a:pt x="1615440" y="458470"/>
                        <a:pt x="1592580" y="463550"/>
                      </a:cubicBezTo>
                      <a:cubicBezTo>
                        <a:pt x="1548130" y="473710"/>
                        <a:pt x="1430020" y="506730"/>
                        <a:pt x="1389380" y="467360"/>
                      </a:cubicBezTo>
                      <a:cubicBezTo>
                        <a:pt x="1328420" y="407670"/>
                        <a:pt x="1352550" y="36830"/>
                        <a:pt x="1390650" y="10160"/>
                      </a:cubicBezTo>
                      <a:cubicBezTo>
                        <a:pt x="1404620" y="0"/>
                        <a:pt x="1427480" y="29210"/>
                        <a:pt x="1446530" y="30480"/>
                      </a:cubicBezTo>
                      <a:cubicBezTo>
                        <a:pt x="1464310" y="31750"/>
                        <a:pt x="1479550" y="19050"/>
                        <a:pt x="1499870" y="19050"/>
                      </a:cubicBezTo>
                      <a:cubicBezTo>
                        <a:pt x="1529080" y="17780"/>
                        <a:pt x="1579880" y="26670"/>
                        <a:pt x="1607820" y="36830"/>
                      </a:cubicBezTo>
                      <a:cubicBezTo>
                        <a:pt x="1628140" y="43180"/>
                        <a:pt x="1639570" y="49530"/>
                        <a:pt x="1656080" y="63500"/>
                      </a:cubicBezTo>
                      <a:cubicBezTo>
                        <a:pt x="1678940" y="82550"/>
                        <a:pt x="1710690" y="116840"/>
                        <a:pt x="1725930" y="148590"/>
                      </a:cubicBezTo>
                      <a:cubicBezTo>
                        <a:pt x="1741170" y="180340"/>
                        <a:pt x="1747520" y="226060"/>
                        <a:pt x="1747520" y="255270"/>
                      </a:cubicBezTo>
                      <a:cubicBezTo>
                        <a:pt x="1747520" y="276860"/>
                        <a:pt x="1746250" y="289560"/>
                        <a:pt x="1738630" y="309880"/>
                      </a:cubicBezTo>
                      <a:cubicBezTo>
                        <a:pt x="1728470" y="337820"/>
                        <a:pt x="1703070" y="382270"/>
                        <a:pt x="1684020" y="405130"/>
                      </a:cubicBezTo>
                      <a:cubicBezTo>
                        <a:pt x="1670050" y="421640"/>
                        <a:pt x="1662430" y="427990"/>
                        <a:pt x="1642110" y="439420"/>
                      </a:cubicBezTo>
                      <a:cubicBezTo>
                        <a:pt x="1604010" y="462280"/>
                        <a:pt x="1530350" y="494030"/>
                        <a:pt x="1460500" y="510540"/>
                      </a:cubicBezTo>
                      <a:cubicBezTo>
                        <a:pt x="1370330" y="532130"/>
                        <a:pt x="1271270" y="532130"/>
                        <a:pt x="1140460" y="539750"/>
                      </a:cubicBezTo>
                      <a:cubicBezTo>
                        <a:pt x="930910" y="551180"/>
                        <a:pt x="436880" y="562610"/>
                        <a:pt x="325120" y="557530"/>
                      </a:cubicBezTo>
                      <a:cubicBezTo>
                        <a:pt x="295910" y="556260"/>
                        <a:pt x="290830" y="557530"/>
                        <a:pt x="270510" y="551180"/>
                      </a:cubicBezTo>
                      <a:cubicBezTo>
                        <a:pt x="241300" y="542290"/>
                        <a:pt x="199390" y="524510"/>
                        <a:pt x="172720" y="500380"/>
                      </a:cubicBezTo>
                      <a:cubicBezTo>
                        <a:pt x="146050" y="477520"/>
                        <a:pt x="123190" y="436880"/>
                        <a:pt x="110490" y="410210"/>
                      </a:cubicBezTo>
                      <a:cubicBezTo>
                        <a:pt x="101600" y="391160"/>
                        <a:pt x="99060" y="378460"/>
                        <a:pt x="97790" y="356870"/>
                      </a:cubicBezTo>
                      <a:cubicBezTo>
                        <a:pt x="96520" y="327660"/>
                        <a:pt x="101600" y="275590"/>
                        <a:pt x="110490" y="247650"/>
                      </a:cubicBezTo>
                      <a:cubicBezTo>
                        <a:pt x="116840" y="227330"/>
                        <a:pt x="125730" y="214630"/>
                        <a:pt x="135890" y="199390"/>
                      </a:cubicBezTo>
                      <a:cubicBezTo>
                        <a:pt x="146050" y="184150"/>
                        <a:pt x="156210" y="170180"/>
                        <a:pt x="172720" y="157480"/>
                      </a:cubicBezTo>
                      <a:cubicBezTo>
                        <a:pt x="196850" y="138430"/>
                        <a:pt x="219710" y="119380"/>
                        <a:pt x="270510" y="106680"/>
                      </a:cubicBezTo>
                      <a:cubicBezTo>
                        <a:pt x="412750" y="71120"/>
                        <a:pt x="918210" y="96520"/>
                        <a:pt x="1130300" y="105410"/>
                      </a:cubicBezTo>
                      <a:cubicBezTo>
                        <a:pt x="1254760" y="110490"/>
                        <a:pt x="1333500" y="127000"/>
                        <a:pt x="1427480" y="130810"/>
                      </a:cubicBezTo>
                      <a:cubicBezTo>
                        <a:pt x="1512570" y="134620"/>
                        <a:pt x="1592580" y="120650"/>
                        <a:pt x="1672590" y="130810"/>
                      </a:cubicBezTo>
                      <a:cubicBezTo>
                        <a:pt x="1751330" y="140970"/>
                        <a:pt x="1882140" y="140970"/>
                        <a:pt x="1905000" y="193040"/>
                      </a:cubicBezTo>
                      <a:cubicBezTo>
                        <a:pt x="1935480" y="259080"/>
                        <a:pt x="1821180" y="490220"/>
                        <a:pt x="1732280" y="542290"/>
                      </a:cubicBezTo>
                      <a:cubicBezTo>
                        <a:pt x="1652270" y="589280"/>
                        <a:pt x="1545590" y="530860"/>
                        <a:pt x="1417320" y="527050"/>
                      </a:cubicBezTo>
                      <a:cubicBezTo>
                        <a:pt x="1215390" y="521970"/>
                        <a:pt x="877570" y="530860"/>
                        <a:pt x="638810" y="525780"/>
                      </a:cubicBezTo>
                      <a:cubicBezTo>
                        <a:pt x="435610" y="520700"/>
                        <a:pt x="157480" y="594360"/>
                        <a:pt x="74930" y="501650"/>
                      </a:cubicBezTo>
                      <a:cubicBezTo>
                        <a:pt x="0" y="417830"/>
                        <a:pt x="110490" y="40640"/>
                        <a:pt x="110490" y="40640"/>
                      </a:cubicBezTo>
                    </a:path>
                  </a:pathLst>
                </a:custGeom>
                <a:solidFill>
                  <a:srgbClr val="000000">
                    <a:alpha val="49804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F09A637C-3490-D550-7209-60D11CFDBA75}"/>
                </a:ext>
              </a:extLst>
            </p:cNvPr>
            <p:cNvSpPr/>
            <p:nvPr/>
          </p:nvSpPr>
          <p:spPr>
            <a:xfrm>
              <a:off x="13736002" y="5918835"/>
              <a:ext cx="1532573" cy="414337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419862" y="-456224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74002" y="812738"/>
            <a:ext cx="10139997" cy="137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CENTRÁLNÍ HYPERTONICKÝ SYNDROM</a:t>
            </a:r>
          </a:p>
        </p:txBody>
      </p:sp>
      <p:sp>
        <p:nvSpPr>
          <p:cNvPr id="7" name="Freeform 7"/>
          <p:cNvSpPr/>
          <p:nvPr/>
        </p:nvSpPr>
        <p:spPr>
          <a:xfrm>
            <a:off x="-419862" y="1519874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630400" y="710898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3419364" y="2767236"/>
            <a:ext cx="4669110" cy="5746983"/>
          </a:xfrm>
          <a:custGeom>
            <a:avLst/>
            <a:gdLst/>
            <a:ahLst/>
            <a:cxnLst/>
            <a:rect l="l" t="t" r="r" b="b"/>
            <a:pathLst>
              <a:path w="4669110" h="5746983">
                <a:moveTo>
                  <a:pt x="0" y="0"/>
                </a:moveTo>
                <a:lnTo>
                  <a:pt x="4669110" y="0"/>
                </a:lnTo>
                <a:lnTo>
                  <a:pt x="4669110" y="5746983"/>
                </a:lnTo>
                <a:lnTo>
                  <a:pt x="0" y="5746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36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9300003" y="2767236"/>
            <a:ext cx="4789152" cy="5746983"/>
          </a:xfrm>
          <a:custGeom>
            <a:avLst/>
            <a:gdLst/>
            <a:ahLst/>
            <a:cxnLst/>
            <a:rect l="l" t="t" r="r" b="b"/>
            <a:pathLst>
              <a:path w="4789152" h="5746983">
                <a:moveTo>
                  <a:pt x="0" y="0"/>
                </a:moveTo>
                <a:lnTo>
                  <a:pt x="4789152" y="0"/>
                </a:lnTo>
                <a:lnTo>
                  <a:pt x="4789152" y="5746983"/>
                </a:lnTo>
                <a:lnTo>
                  <a:pt x="0" y="57469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3419364" y="8879815"/>
            <a:ext cx="13571321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Open Sans"/>
              </a:rPr>
              <a:t>Kolářová Jaroslava, Pediatrie pro praxi, 2007, ; 8(5): 264–267, obr. 11,12</a:t>
            </a:r>
          </a:p>
        </p:txBody>
      </p:sp>
      <p:sp>
        <p:nvSpPr>
          <p:cNvPr id="12" name="Freeform 12"/>
          <p:cNvSpPr/>
          <p:nvPr/>
        </p:nvSpPr>
        <p:spPr>
          <a:xfrm>
            <a:off x="-3710162" y="3937519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3207294" y="-3336674"/>
            <a:ext cx="9090583" cy="8730748"/>
          </a:xfrm>
          <a:custGeom>
            <a:avLst/>
            <a:gdLst/>
            <a:ahLst/>
            <a:cxnLst/>
            <a:rect l="l" t="t" r="r" b="b"/>
            <a:pathLst>
              <a:path w="9090583" h="8730748">
                <a:moveTo>
                  <a:pt x="0" y="0"/>
                </a:moveTo>
                <a:lnTo>
                  <a:pt x="9090583" y="0"/>
                </a:lnTo>
                <a:lnTo>
                  <a:pt x="9090583" y="8730748"/>
                </a:lnTo>
                <a:lnTo>
                  <a:pt x="0" y="87307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96" b="-229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641763" y="2802175"/>
            <a:ext cx="6473861" cy="8646225"/>
          </a:xfrm>
          <a:custGeom>
            <a:avLst/>
            <a:gdLst/>
            <a:ahLst/>
            <a:cxnLst/>
            <a:rect l="l" t="t" r="r" b="b"/>
            <a:pathLst>
              <a:path w="6473861" h="8646225">
                <a:moveTo>
                  <a:pt x="0" y="0"/>
                </a:moveTo>
                <a:lnTo>
                  <a:pt x="6473860" y="0"/>
                </a:lnTo>
                <a:lnTo>
                  <a:pt x="6473860" y="8646224"/>
                </a:lnTo>
                <a:lnTo>
                  <a:pt x="0" y="8646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438248" y="-2248548"/>
            <a:ext cx="8539229" cy="8765675"/>
          </a:xfrm>
          <a:custGeom>
            <a:avLst/>
            <a:gdLst/>
            <a:ahLst/>
            <a:cxnLst/>
            <a:rect l="l" t="t" r="r" b="b"/>
            <a:pathLst>
              <a:path w="8539229" h="8765675">
                <a:moveTo>
                  <a:pt x="0" y="0"/>
                </a:moveTo>
                <a:lnTo>
                  <a:pt x="8539228" y="0"/>
                </a:lnTo>
                <a:lnTo>
                  <a:pt x="8539228" y="8765675"/>
                </a:lnTo>
                <a:lnTo>
                  <a:pt x="0" y="8765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4283933" y="845647"/>
            <a:ext cx="10139997" cy="264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6"/>
              </a:lnSpc>
            </a:pPr>
            <a:r>
              <a:rPr lang="en-US" sz="9200">
                <a:solidFill>
                  <a:srgbClr val="FFFFFF"/>
                </a:solidFill>
                <a:latin typeface="Open Sans Extra Bold"/>
              </a:rPr>
              <a:t>CEREBELLÁRNÍ SYNDROM</a:t>
            </a:r>
          </a:p>
        </p:txBody>
      </p:sp>
      <p:sp>
        <p:nvSpPr>
          <p:cNvPr id="9" name="Freeform 9"/>
          <p:cNvSpPr/>
          <p:nvPr/>
        </p:nvSpPr>
        <p:spPr>
          <a:xfrm>
            <a:off x="-2483103" y="136286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4852554" y="5923012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19" y="0"/>
                </a:lnTo>
                <a:lnTo>
                  <a:pt x="9589619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2633806" y="4585203"/>
            <a:ext cx="13829745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V I. a II. trimenonu centrální hypotonický syndrom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 ve III. trimenonu hypotonie, PMR , okohybné poruchy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Nemožný samostatný sed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Hypermetrie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Opoždění vertikalizace , dyskoordinace pohybu, hlučné lezení po čtyřech , vrávoravá chůze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Extr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7184462" y="-1746896"/>
            <a:ext cx="15621001" cy="13857130"/>
          </a:xfrm>
          <a:custGeom>
            <a:avLst/>
            <a:gdLst/>
            <a:ahLst/>
            <a:cxnLst/>
            <a:rect l="l" t="t" r="r" b="b"/>
            <a:pathLst>
              <a:path w="15621001" h="13857130">
                <a:moveTo>
                  <a:pt x="0" y="0"/>
                </a:moveTo>
                <a:lnTo>
                  <a:pt x="15621001" y="0"/>
                </a:lnTo>
                <a:lnTo>
                  <a:pt x="15621001" y="13857129"/>
                </a:lnTo>
                <a:lnTo>
                  <a:pt x="0" y="1385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0" y="1661391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5375725" y="689958"/>
            <a:ext cx="11556537" cy="264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396"/>
              </a:lnSpc>
            </a:pPr>
            <a:r>
              <a:rPr lang="en-US" sz="9200">
                <a:solidFill>
                  <a:srgbClr val="FFFFFF"/>
                </a:solidFill>
                <a:latin typeface="Open Sans Extra Bold"/>
              </a:rPr>
              <a:t>CEREBELLÁRNÍ SYNDROM</a:t>
            </a:r>
          </a:p>
        </p:txBody>
      </p:sp>
      <p:sp>
        <p:nvSpPr>
          <p:cNvPr id="9" name="Freeform 9"/>
          <p:cNvSpPr/>
          <p:nvPr/>
        </p:nvSpPr>
        <p:spPr>
          <a:xfrm>
            <a:off x="11397707" y="3333971"/>
            <a:ext cx="5534555" cy="6192127"/>
          </a:xfrm>
          <a:custGeom>
            <a:avLst/>
            <a:gdLst/>
            <a:ahLst/>
            <a:cxnLst/>
            <a:rect l="l" t="t" r="r" b="b"/>
            <a:pathLst>
              <a:path w="5534555" h="6192127">
                <a:moveTo>
                  <a:pt x="0" y="0"/>
                </a:moveTo>
                <a:lnTo>
                  <a:pt x="5534555" y="0"/>
                </a:lnTo>
                <a:lnTo>
                  <a:pt x="5534555" y="6192127"/>
                </a:lnTo>
                <a:lnTo>
                  <a:pt x="0" y="6192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C0241B67-511A-E4CD-581F-5849BA2992F0}"/>
              </a:ext>
            </a:extLst>
          </p:cNvPr>
          <p:cNvSpPr/>
          <p:nvPr/>
        </p:nvSpPr>
        <p:spPr>
          <a:xfrm>
            <a:off x="13716000" y="5372100"/>
            <a:ext cx="838200" cy="2286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483103" y="136286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852554" y="5923012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19" y="0"/>
                </a:lnTo>
                <a:lnTo>
                  <a:pt x="9589619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1641763" y="2802175"/>
            <a:ext cx="6473861" cy="8646225"/>
          </a:xfrm>
          <a:custGeom>
            <a:avLst/>
            <a:gdLst/>
            <a:ahLst/>
            <a:cxnLst/>
            <a:rect l="l" t="t" r="r" b="b"/>
            <a:pathLst>
              <a:path w="6473861" h="8646225">
                <a:moveTo>
                  <a:pt x="0" y="0"/>
                </a:moveTo>
                <a:lnTo>
                  <a:pt x="6473860" y="0"/>
                </a:lnTo>
                <a:lnTo>
                  <a:pt x="6473860" y="8646224"/>
                </a:lnTo>
                <a:lnTo>
                  <a:pt x="0" y="86462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4438248" y="-2248548"/>
            <a:ext cx="8539229" cy="8765675"/>
          </a:xfrm>
          <a:custGeom>
            <a:avLst/>
            <a:gdLst/>
            <a:ahLst/>
            <a:cxnLst/>
            <a:rect l="l" t="t" r="r" b="b"/>
            <a:pathLst>
              <a:path w="8539229" h="8765675">
                <a:moveTo>
                  <a:pt x="0" y="0"/>
                </a:moveTo>
                <a:lnTo>
                  <a:pt x="8539228" y="0"/>
                </a:lnTo>
                <a:lnTo>
                  <a:pt x="8539228" y="8765675"/>
                </a:lnTo>
                <a:lnTo>
                  <a:pt x="0" y="87656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5715000" y="3223021"/>
            <a:ext cx="6858000" cy="5143500"/>
          </a:xfrm>
          <a:custGeom>
            <a:avLst/>
            <a:gdLst/>
            <a:ahLst/>
            <a:cxnLst/>
            <a:rect l="l" t="t" r="r" b="b"/>
            <a:pathLst>
              <a:path w="6858000" h="5143500">
                <a:moveTo>
                  <a:pt x="0" y="0"/>
                </a:moveTo>
                <a:lnTo>
                  <a:pt x="6858000" y="0"/>
                </a:lnTo>
                <a:lnTo>
                  <a:pt x="685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419862" y="-456224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19862" y="1519874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4630400" y="710898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3710162" y="3937519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207294" y="-3336674"/>
            <a:ext cx="9090583" cy="8730748"/>
          </a:xfrm>
          <a:custGeom>
            <a:avLst/>
            <a:gdLst/>
            <a:ahLst/>
            <a:cxnLst/>
            <a:rect l="l" t="t" r="r" b="b"/>
            <a:pathLst>
              <a:path w="9090583" h="8730748">
                <a:moveTo>
                  <a:pt x="0" y="0"/>
                </a:moveTo>
                <a:lnTo>
                  <a:pt x="9090583" y="0"/>
                </a:lnTo>
                <a:lnTo>
                  <a:pt x="9090583" y="8730748"/>
                </a:lnTo>
                <a:lnTo>
                  <a:pt x="0" y="8730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4556253" y="2637909"/>
            <a:ext cx="8651041" cy="6013921"/>
          </a:xfrm>
          <a:custGeom>
            <a:avLst/>
            <a:gdLst/>
            <a:ahLst/>
            <a:cxnLst/>
            <a:rect l="l" t="t" r="r" b="b"/>
            <a:pathLst>
              <a:path w="8651041" h="6013921">
                <a:moveTo>
                  <a:pt x="0" y="0"/>
                </a:moveTo>
                <a:lnTo>
                  <a:pt x="8651041" y="0"/>
                </a:lnTo>
                <a:lnTo>
                  <a:pt x="8651041" y="6013921"/>
                </a:lnTo>
                <a:lnTo>
                  <a:pt x="0" y="60139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552518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0498" y="1901522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1633644" y="-1763096"/>
            <a:ext cx="8539229" cy="8765675"/>
          </a:xfrm>
          <a:custGeom>
            <a:avLst/>
            <a:gdLst/>
            <a:ahLst/>
            <a:cxnLst/>
            <a:rect l="l" t="t" r="r" b="b"/>
            <a:pathLst>
              <a:path w="8539229" h="8765675">
                <a:moveTo>
                  <a:pt x="0" y="0"/>
                </a:moveTo>
                <a:lnTo>
                  <a:pt x="8539229" y="0"/>
                </a:lnTo>
                <a:lnTo>
                  <a:pt x="8539229" y="8765675"/>
                </a:lnTo>
                <a:lnTo>
                  <a:pt x="0" y="87656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2638629" y="4533553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2638629" y="1542412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4088098" y="2298731"/>
            <a:ext cx="11556537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EXTRAPYRAMIDOVÝ SYNDROM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533116" y="3366109"/>
            <a:ext cx="11111519" cy="418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Atetotický sy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Úlekové reakce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Dystonie na končetinách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Porucha sluchu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Kolísá svalový tonus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Potíže s polykáním a krmením</a:t>
            </a:r>
          </a:p>
          <a:p>
            <a:pPr algn="just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Extr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" b="-74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552518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3217649" y="4564550"/>
            <a:ext cx="5280282" cy="7052130"/>
          </a:xfrm>
          <a:custGeom>
            <a:avLst/>
            <a:gdLst/>
            <a:ahLst/>
            <a:cxnLst/>
            <a:rect l="l" t="t" r="r" b="b"/>
            <a:pathLst>
              <a:path w="5280282" h="7052130">
                <a:moveTo>
                  <a:pt x="5280282" y="0"/>
                </a:moveTo>
                <a:lnTo>
                  <a:pt x="0" y="0"/>
                </a:lnTo>
                <a:lnTo>
                  <a:pt x="0" y="7052130"/>
                </a:lnTo>
                <a:lnTo>
                  <a:pt x="5280282" y="7052130"/>
                </a:lnTo>
                <a:lnTo>
                  <a:pt x="528028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4141249" y="4849783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flipH="1">
            <a:off x="-2295645" y="-2057400"/>
            <a:ext cx="6648689" cy="6172200"/>
          </a:xfrm>
          <a:custGeom>
            <a:avLst/>
            <a:gdLst/>
            <a:ahLst/>
            <a:cxnLst/>
            <a:rect l="l" t="t" r="r" b="b"/>
            <a:pathLst>
              <a:path w="6648689" h="6172200">
                <a:moveTo>
                  <a:pt x="6648690" y="0"/>
                </a:moveTo>
                <a:lnTo>
                  <a:pt x="0" y="0"/>
                </a:lnTo>
                <a:lnTo>
                  <a:pt x="0" y="6172200"/>
                </a:lnTo>
                <a:lnTo>
                  <a:pt x="6648690" y="6172200"/>
                </a:lnTo>
                <a:lnTo>
                  <a:pt x="66486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703121" y="747977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20" y="0"/>
                </a:lnTo>
                <a:lnTo>
                  <a:pt x="9589620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998226" y="3472595"/>
            <a:ext cx="12994937" cy="82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5600">
                <a:solidFill>
                  <a:srgbClr val="FFFFFF"/>
                </a:solidFill>
                <a:latin typeface="Open Sans Extra Bold"/>
              </a:rPr>
              <a:t>DĚTSKÁ MOZKOVÁ OBRNA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58616" y="4637486"/>
            <a:ext cx="12931158" cy="345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Chronické neprogresivní klinické syndromy</a:t>
            </a: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Poruchy hybnosti a postury</a:t>
            </a: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Následek prenatální , perinatální a raně postnatální léze </a:t>
            </a: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postihuje vyvíjející se mozek , vede k poruše vývoje </a:t>
            </a: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Poruchy čití, smyslů, vnímání,kognice, učení, komunikace, chování, epilepsie , muskuloskeletární komplikace </a:t>
            </a:r>
          </a:p>
          <a:p>
            <a:pPr>
              <a:lnSpc>
                <a:spcPts val="3920"/>
              </a:lnSpc>
            </a:pPr>
            <a:endParaRPr lang="en-US" sz="2800">
              <a:solidFill>
                <a:srgbClr val="FFFFFF"/>
              </a:solidFill>
              <a:latin typeface="Open Sans Extr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7810501" y="-2315765"/>
            <a:ext cx="15621001" cy="13857130"/>
          </a:xfrm>
          <a:custGeom>
            <a:avLst/>
            <a:gdLst/>
            <a:ahLst/>
            <a:cxnLst/>
            <a:rect l="l" t="t" r="r" b="b"/>
            <a:pathLst>
              <a:path w="15621001" h="13857130">
                <a:moveTo>
                  <a:pt x="0" y="0"/>
                </a:moveTo>
                <a:lnTo>
                  <a:pt x="15621002" y="0"/>
                </a:lnTo>
                <a:lnTo>
                  <a:pt x="15621002" y="13857129"/>
                </a:lnTo>
                <a:lnTo>
                  <a:pt x="0" y="1385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2341819" y="1612596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6338617" y="2057881"/>
            <a:ext cx="10920683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DMO EPIDEMIOLOGIE, ETIOLOGIE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99419" y="2966210"/>
            <a:ext cx="9950312" cy="284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Nejčastější příčina pohybových poruch v dětství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Incidence 2-3/1000 živě narozených dětí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Prematurita, nízká PH , intrautrerinní růstová restrikce ( IUGR), vícečetné porody, infekce, patologie placenty 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80% Prenatální poškození mozku, v 10% perinatální hypoxie , 10% postnatální příčina</a:t>
            </a:r>
          </a:p>
          <a:p>
            <a:pPr algn="just">
              <a:lnSpc>
                <a:spcPts val="3286"/>
              </a:lnSpc>
            </a:pPr>
            <a:endParaRPr lang="en-US" sz="2347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552518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3217649" y="4564550"/>
            <a:ext cx="5280282" cy="7052130"/>
          </a:xfrm>
          <a:custGeom>
            <a:avLst/>
            <a:gdLst/>
            <a:ahLst/>
            <a:cxnLst/>
            <a:rect l="l" t="t" r="r" b="b"/>
            <a:pathLst>
              <a:path w="5280282" h="7052130">
                <a:moveTo>
                  <a:pt x="5280282" y="0"/>
                </a:moveTo>
                <a:lnTo>
                  <a:pt x="0" y="0"/>
                </a:lnTo>
                <a:lnTo>
                  <a:pt x="0" y="7052130"/>
                </a:lnTo>
                <a:lnTo>
                  <a:pt x="5280282" y="7052130"/>
                </a:lnTo>
                <a:lnTo>
                  <a:pt x="528028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209931" y="1612596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flipH="1">
            <a:off x="-2295645" y="-2057400"/>
            <a:ext cx="6648689" cy="6172200"/>
          </a:xfrm>
          <a:custGeom>
            <a:avLst/>
            <a:gdLst/>
            <a:ahLst/>
            <a:cxnLst/>
            <a:rect l="l" t="t" r="r" b="b"/>
            <a:pathLst>
              <a:path w="6648689" h="6172200">
                <a:moveTo>
                  <a:pt x="6648690" y="0"/>
                </a:moveTo>
                <a:lnTo>
                  <a:pt x="0" y="0"/>
                </a:lnTo>
                <a:lnTo>
                  <a:pt x="0" y="6172200"/>
                </a:lnTo>
                <a:lnTo>
                  <a:pt x="6648690" y="6172200"/>
                </a:lnTo>
                <a:lnTo>
                  <a:pt x="66486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493190" y="-552518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20" y="0"/>
                </a:lnTo>
                <a:lnTo>
                  <a:pt x="9589620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2087280" y="1933397"/>
            <a:ext cx="12994937" cy="82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5600">
                <a:solidFill>
                  <a:srgbClr val="FFFFFF"/>
                </a:solidFill>
                <a:latin typeface="Open Sans Extra Bold"/>
              </a:rPr>
              <a:t>DMO- DIAGNOSTIKA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602650"/>
            <a:ext cx="12639117" cy="345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just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Anamnéza</a:t>
            </a:r>
          </a:p>
          <a:p>
            <a:pPr marL="604523" lvl="1" indent="-302261" algn="just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Objektivní neurologický nález</a:t>
            </a:r>
          </a:p>
          <a:p>
            <a:pPr marL="604523" lvl="1" indent="-302261" algn="just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 úroveň PMV</a:t>
            </a:r>
          </a:p>
          <a:p>
            <a:pPr marL="604523" lvl="1" indent="-302261" algn="just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Sono mozku, MR mozku</a:t>
            </a:r>
          </a:p>
          <a:p>
            <a:pPr marL="604523" lvl="1" indent="-302261" algn="just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EEG , EMG , EP , RTG kyčlí, serologie ( syfilis, toxoplasmosa, CMV, VZV, Listerie, Chlamydie atd), NMS , genetika </a:t>
            </a:r>
          </a:p>
          <a:p>
            <a:pPr algn="just">
              <a:lnSpc>
                <a:spcPts val="3920"/>
              </a:lnSpc>
            </a:pPr>
            <a:endParaRPr lang="en-US" sz="2800">
              <a:solidFill>
                <a:srgbClr val="FFFFFF"/>
              </a:solidFill>
              <a:latin typeface="Open Sans Extr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7810501" y="-2315765"/>
            <a:ext cx="15621001" cy="13857130"/>
          </a:xfrm>
          <a:custGeom>
            <a:avLst/>
            <a:gdLst/>
            <a:ahLst/>
            <a:cxnLst/>
            <a:rect l="l" t="t" r="r" b="b"/>
            <a:pathLst>
              <a:path w="15621001" h="13857130">
                <a:moveTo>
                  <a:pt x="0" y="0"/>
                </a:moveTo>
                <a:lnTo>
                  <a:pt x="15621002" y="0"/>
                </a:lnTo>
                <a:lnTo>
                  <a:pt x="15621002" y="13857129"/>
                </a:lnTo>
                <a:lnTo>
                  <a:pt x="0" y="1385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2341819" y="1612596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6338617" y="2057881"/>
            <a:ext cx="10920683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HLADKÝ A KOORDINOVANÝ POHYB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99419" y="2966210"/>
            <a:ext cx="9950312" cy="3255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Mozková kůra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Basální ganglia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Thalamus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Mozeček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Mícha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Periferní nervy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Svaly</a:t>
            </a:r>
          </a:p>
          <a:p>
            <a:pPr algn="just">
              <a:lnSpc>
                <a:spcPts val="3286"/>
              </a:lnSpc>
            </a:pPr>
            <a:endParaRPr lang="en-US" sz="2347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419862" y="-456224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710162" y="3937519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3431941" y="-5442717"/>
            <a:ext cx="9090583" cy="8730748"/>
          </a:xfrm>
          <a:custGeom>
            <a:avLst/>
            <a:gdLst/>
            <a:ahLst/>
            <a:cxnLst/>
            <a:rect l="l" t="t" r="r" b="b"/>
            <a:pathLst>
              <a:path w="9090583" h="8730748">
                <a:moveTo>
                  <a:pt x="0" y="0"/>
                </a:moveTo>
                <a:lnTo>
                  <a:pt x="9090583" y="0"/>
                </a:lnTo>
                <a:lnTo>
                  <a:pt x="9090583" y="8730747"/>
                </a:lnTo>
                <a:lnTo>
                  <a:pt x="0" y="87307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2591333" y="2276193"/>
            <a:ext cx="10139997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DMO- KLASIFIKACE </a:t>
            </a:r>
          </a:p>
        </p:txBody>
      </p:sp>
      <p:sp>
        <p:nvSpPr>
          <p:cNvPr id="9" name="Freeform 9"/>
          <p:cNvSpPr/>
          <p:nvPr/>
        </p:nvSpPr>
        <p:spPr>
          <a:xfrm>
            <a:off x="-419862" y="1519874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4263687" y="3546994"/>
            <a:ext cx="8943607" cy="366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Spastická diparesa 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Spastická hemiparesa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Spastická kvadruparesa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Dyskineticko- dystonická forma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Mozečková forma </a:t>
            </a:r>
          </a:p>
          <a:p>
            <a:pPr algn="just">
              <a:lnSpc>
                <a:spcPts val="3286"/>
              </a:lnSpc>
            </a:pPr>
            <a:endParaRPr lang="en-US" sz="2347">
              <a:solidFill>
                <a:srgbClr val="FFFFFF"/>
              </a:solidFill>
              <a:latin typeface="Open Sans"/>
            </a:endParaRPr>
          </a:p>
          <a:p>
            <a:pPr algn="just">
              <a:lnSpc>
                <a:spcPts val="3286"/>
              </a:lnSpc>
            </a:pPr>
            <a:endParaRPr lang="en-US" sz="2347">
              <a:solidFill>
                <a:srgbClr val="FFFFFF"/>
              </a:solidFill>
              <a:latin typeface="Open Sans"/>
            </a:endParaRPr>
          </a:p>
          <a:p>
            <a:pPr algn="just">
              <a:lnSpc>
                <a:spcPts val="3286"/>
              </a:lnSpc>
            </a:pPr>
            <a:r>
              <a:rPr lang="en-US" sz="2347" spc="-91">
                <a:solidFill>
                  <a:srgbClr val="FFFFFF"/>
                </a:solidFill>
                <a:latin typeface="Open Sans"/>
              </a:rPr>
              <a:t> Is.muni.cz</a:t>
            </a:r>
          </a:p>
          <a:p>
            <a:pPr algn="just">
              <a:lnSpc>
                <a:spcPts val="3286"/>
              </a:lnSpc>
            </a:pPr>
            <a:endParaRPr lang="en-US" sz="2347" spc="-91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630400" y="710898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9606469" y="3585094"/>
            <a:ext cx="6696744" cy="4212087"/>
          </a:xfrm>
          <a:custGeom>
            <a:avLst/>
            <a:gdLst/>
            <a:ahLst/>
            <a:cxnLst/>
            <a:rect l="l" t="t" r="r" b="b"/>
            <a:pathLst>
              <a:path w="6696744" h="4212087">
                <a:moveTo>
                  <a:pt x="0" y="0"/>
                </a:moveTo>
                <a:lnTo>
                  <a:pt x="6696744" y="0"/>
                </a:lnTo>
                <a:lnTo>
                  <a:pt x="6696744" y="4212087"/>
                </a:lnTo>
                <a:lnTo>
                  <a:pt x="0" y="42120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7184462" y="-1746896"/>
            <a:ext cx="15621001" cy="13857130"/>
          </a:xfrm>
          <a:custGeom>
            <a:avLst/>
            <a:gdLst/>
            <a:ahLst/>
            <a:cxnLst/>
            <a:rect l="l" t="t" r="r" b="b"/>
            <a:pathLst>
              <a:path w="15621001" h="13857130">
                <a:moveTo>
                  <a:pt x="0" y="0"/>
                </a:moveTo>
                <a:lnTo>
                  <a:pt x="15621001" y="0"/>
                </a:lnTo>
                <a:lnTo>
                  <a:pt x="15621001" y="13857129"/>
                </a:lnTo>
                <a:lnTo>
                  <a:pt x="0" y="1385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3284862" y="2384044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6147781" y="4217758"/>
            <a:ext cx="11111519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Periventrikulární leukomalacie 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paraparesa- postižení hlavně DKK 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nůžkovitá chůze, zkrácení AŠ 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 kontraktury adduktorů 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( lehčí paukospastická forma)</a:t>
            </a:r>
          </a:p>
          <a:p>
            <a:pPr algn="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78241" y="1095375"/>
            <a:ext cx="8681059" cy="2644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396"/>
              </a:lnSpc>
            </a:pPr>
            <a:r>
              <a:rPr lang="en-US" sz="9200">
                <a:solidFill>
                  <a:srgbClr val="FFFFFF"/>
                </a:solidFill>
                <a:latin typeface="Open Sans Extra Bold"/>
              </a:rPr>
              <a:t>SPASTICKÁ DIPARESA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66" t="-8742" r="-3319" b="-1690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552518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3217649" y="4564550"/>
            <a:ext cx="5280282" cy="7052130"/>
          </a:xfrm>
          <a:custGeom>
            <a:avLst/>
            <a:gdLst/>
            <a:ahLst/>
            <a:cxnLst/>
            <a:rect l="l" t="t" r="r" b="b"/>
            <a:pathLst>
              <a:path w="5280282" h="7052130">
                <a:moveTo>
                  <a:pt x="5280282" y="0"/>
                </a:moveTo>
                <a:lnTo>
                  <a:pt x="0" y="0"/>
                </a:lnTo>
                <a:lnTo>
                  <a:pt x="0" y="7052130"/>
                </a:lnTo>
                <a:lnTo>
                  <a:pt x="5280282" y="7052130"/>
                </a:lnTo>
                <a:lnTo>
                  <a:pt x="528028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209931" y="1612596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flipH="1">
            <a:off x="-2295645" y="-2057400"/>
            <a:ext cx="6648689" cy="6172200"/>
          </a:xfrm>
          <a:custGeom>
            <a:avLst/>
            <a:gdLst/>
            <a:ahLst/>
            <a:cxnLst/>
            <a:rect l="l" t="t" r="r" b="b"/>
            <a:pathLst>
              <a:path w="6648689" h="6172200">
                <a:moveTo>
                  <a:pt x="6648690" y="0"/>
                </a:moveTo>
                <a:lnTo>
                  <a:pt x="0" y="0"/>
                </a:lnTo>
                <a:lnTo>
                  <a:pt x="0" y="6172200"/>
                </a:lnTo>
                <a:lnTo>
                  <a:pt x="6648690" y="6172200"/>
                </a:lnTo>
                <a:lnTo>
                  <a:pt x="66486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493190" y="0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20" y="0"/>
                </a:lnTo>
                <a:lnTo>
                  <a:pt x="9589620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4031751" y="2057881"/>
            <a:ext cx="9769980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DMO- SPASTICKÁ DIPARESA</a:t>
            </a:r>
          </a:p>
        </p:txBody>
      </p:sp>
      <p:sp>
        <p:nvSpPr>
          <p:cNvPr id="11" name="Freeform 11"/>
          <p:cNvSpPr/>
          <p:nvPr/>
        </p:nvSpPr>
        <p:spPr>
          <a:xfrm>
            <a:off x="2623410" y="4348059"/>
            <a:ext cx="4635506" cy="4413986"/>
          </a:xfrm>
          <a:custGeom>
            <a:avLst/>
            <a:gdLst/>
            <a:ahLst/>
            <a:cxnLst/>
            <a:rect l="l" t="t" r="r" b="b"/>
            <a:pathLst>
              <a:path w="4635506" h="4413986">
                <a:moveTo>
                  <a:pt x="0" y="0"/>
                </a:moveTo>
                <a:lnTo>
                  <a:pt x="4635506" y="0"/>
                </a:lnTo>
                <a:lnTo>
                  <a:pt x="4635506" y="4413985"/>
                </a:lnTo>
                <a:lnTo>
                  <a:pt x="0" y="4413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1956623" y="3120985"/>
            <a:ext cx="3208170" cy="6439644"/>
          </a:xfrm>
          <a:custGeom>
            <a:avLst/>
            <a:gdLst/>
            <a:ahLst/>
            <a:cxnLst/>
            <a:rect l="l" t="t" r="r" b="b"/>
            <a:pathLst>
              <a:path w="3208170" h="6439644">
                <a:moveTo>
                  <a:pt x="0" y="0"/>
                </a:moveTo>
                <a:lnTo>
                  <a:pt x="3208170" y="0"/>
                </a:lnTo>
                <a:lnTo>
                  <a:pt x="3208170" y="6439644"/>
                </a:lnTo>
                <a:lnTo>
                  <a:pt x="0" y="6439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7435037" y="3728796"/>
            <a:ext cx="3700344" cy="5096700"/>
          </a:xfrm>
          <a:custGeom>
            <a:avLst/>
            <a:gdLst/>
            <a:ahLst/>
            <a:cxnLst/>
            <a:rect l="l" t="t" r="r" b="b"/>
            <a:pathLst>
              <a:path w="3700344" h="5096700">
                <a:moveTo>
                  <a:pt x="0" y="0"/>
                </a:moveTo>
                <a:lnTo>
                  <a:pt x="3700344" y="0"/>
                </a:lnTo>
                <a:lnTo>
                  <a:pt x="3700344" y="5096700"/>
                </a:lnTo>
                <a:lnTo>
                  <a:pt x="0" y="5096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TextBox 14"/>
          <p:cNvSpPr txBox="1"/>
          <p:nvPr/>
        </p:nvSpPr>
        <p:spPr>
          <a:xfrm>
            <a:off x="2623410" y="9029700"/>
            <a:ext cx="6600825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spc="-59">
                <a:solidFill>
                  <a:srgbClr val="FFFFFF"/>
                </a:solidFill>
                <a:latin typeface="Open Sans"/>
              </a:rPr>
              <a:t>Kraus, Josef, Dětská mozková obrna , Grada Publishing a.s., 2005, ISBN 80-247-1018-8,str.76, obr. 4.5,4.6,4.7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6" t="-15290" r="-12627" b="-2219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111438" y="4564550"/>
            <a:ext cx="5280282" cy="7052130"/>
          </a:xfrm>
          <a:custGeom>
            <a:avLst/>
            <a:gdLst/>
            <a:ahLst/>
            <a:cxnLst/>
            <a:rect l="l" t="t" r="r" b="b"/>
            <a:pathLst>
              <a:path w="5280282" h="7052130">
                <a:moveTo>
                  <a:pt x="0" y="0"/>
                </a:moveTo>
                <a:lnTo>
                  <a:pt x="5280282" y="0"/>
                </a:lnTo>
                <a:lnTo>
                  <a:pt x="5280282" y="7052130"/>
                </a:lnTo>
                <a:lnTo>
                  <a:pt x="0" y="7052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3370515" y="-2057400"/>
            <a:ext cx="6648689" cy="6172200"/>
          </a:xfrm>
          <a:custGeom>
            <a:avLst/>
            <a:gdLst/>
            <a:ahLst/>
            <a:cxnLst/>
            <a:rect l="l" t="t" r="r" b="b"/>
            <a:pathLst>
              <a:path w="6648689" h="6172200">
                <a:moveTo>
                  <a:pt x="0" y="0"/>
                </a:moveTo>
                <a:lnTo>
                  <a:pt x="6648690" y="0"/>
                </a:lnTo>
                <a:lnTo>
                  <a:pt x="664869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3913052" y="3377832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20" y="0"/>
                </a:lnTo>
                <a:lnTo>
                  <a:pt x="9589620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-1520388" y="1586970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20"/>
                </a:lnTo>
                <a:lnTo>
                  <a:pt x="0" y="7182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3179432" y="1422563"/>
            <a:ext cx="12858560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SPASTICKÁ DIPARESA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99497" y="9431889"/>
            <a:ext cx="11653132" cy="38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86"/>
              </a:lnSpc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Schejbalová Alena, Neurol. praxi 2011; 12 (4): 248–251, obr. 1b, 3a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121918" y="2720615"/>
            <a:ext cx="8044164" cy="6537685"/>
            <a:chOff x="0" y="0"/>
            <a:chExt cx="10725552" cy="871691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725552" cy="8716914"/>
            </a:xfrm>
            <a:custGeom>
              <a:avLst/>
              <a:gdLst/>
              <a:ahLst/>
              <a:cxnLst/>
              <a:rect l="l" t="t" r="r" b="b"/>
              <a:pathLst>
                <a:path w="10725552" h="8716914">
                  <a:moveTo>
                    <a:pt x="0" y="0"/>
                  </a:moveTo>
                  <a:lnTo>
                    <a:pt x="10725552" y="0"/>
                  </a:lnTo>
                  <a:lnTo>
                    <a:pt x="10725552" y="8716914"/>
                  </a:lnTo>
                  <a:lnTo>
                    <a:pt x="0" y="8716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983306" y="1288684"/>
              <a:ext cx="1502410" cy="623570"/>
              <a:chOff x="0" y="0"/>
              <a:chExt cx="1502410" cy="62357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38100" y="-5080"/>
                <a:ext cx="1493520" cy="703580"/>
              </a:xfrm>
              <a:custGeom>
                <a:avLst/>
                <a:gdLst/>
                <a:ahLst/>
                <a:cxnLst/>
                <a:rect l="l" t="t" r="r" b="b"/>
                <a:pathLst>
                  <a:path w="1493520" h="703580">
                    <a:moveTo>
                      <a:pt x="339090" y="77470"/>
                    </a:moveTo>
                    <a:cubicBezTo>
                      <a:pt x="1369060" y="74930"/>
                      <a:pt x="1391920" y="93980"/>
                      <a:pt x="1414780" y="113030"/>
                    </a:cubicBezTo>
                    <a:cubicBezTo>
                      <a:pt x="1431290" y="125730"/>
                      <a:pt x="1441450" y="139700"/>
                      <a:pt x="1451610" y="154940"/>
                    </a:cubicBezTo>
                    <a:cubicBezTo>
                      <a:pt x="1461770" y="170180"/>
                      <a:pt x="1470660" y="182880"/>
                      <a:pt x="1477010" y="203200"/>
                    </a:cubicBezTo>
                    <a:cubicBezTo>
                      <a:pt x="1485900" y="231140"/>
                      <a:pt x="1493520" y="276860"/>
                      <a:pt x="1489710" y="312420"/>
                    </a:cubicBezTo>
                    <a:cubicBezTo>
                      <a:pt x="1485900" y="347980"/>
                      <a:pt x="1471930" y="384810"/>
                      <a:pt x="1451610" y="414020"/>
                    </a:cubicBezTo>
                    <a:cubicBezTo>
                      <a:pt x="1431290" y="443230"/>
                      <a:pt x="1409700" y="464820"/>
                      <a:pt x="1369060" y="486410"/>
                    </a:cubicBezTo>
                    <a:cubicBezTo>
                      <a:pt x="1292860" y="525780"/>
                      <a:pt x="1151890" y="554990"/>
                      <a:pt x="1000760" y="572770"/>
                    </a:cubicBezTo>
                    <a:cubicBezTo>
                      <a:pt x="765810" y="600710"/>
                      <a:pt x="214630" y="703580"/>
                      <a:pt x="88900" y="577850"/>
                    </a:cubicBezTo>
                    <a:cubicBezTo>
                      <a:pt x="0" y="488950"/>
                      <a:pt x="1270" y="208280"/>
                      <a:pt x="88900" y="120650"/>
                    </a:cubicBezTo>
                    <a:cubicBezTo>
                      <a:pt x="209550" y="0"/>
                      <a:pt x="737870" y="147320"/>
                      <a:pt x="952500" y="124460"/>
                    </a:cubicBezTo>
                    <a:cubicBezTo>
                      <a:pt x="1083310" y="110490"/>
                      <a:pt x="1202690" y="58420"/>
                      <a:pt x="1263650" y="55880"/>
                    </a:cubicBezTo>
                    <a:cubicBezTo>
                      <a:pt x="1289050" y="54610"/>
                      <a:pt x="1297940" y="55880"/>
                      <a:pt x="1318260" y="62230"/>
                    </a:cubicBezTo>
                    <a:cubicBezTo>
                      <a:pt x="1346200" y="71120"/>
                      <a:pt x="1388110" y="90170"/>
                      <a:pt x="1414780" y="113030"/>
                    </a:cubicBezTo>
                    <a:cubicBezTo>
                      <a:pt x="1441450" y="137160"/>
                      <a:pt x="1464310" y="176530"/>
                      <a:pt x="1477010" y="203200"/>
                    </a:cubicBezTo>
                    <a:cubicBezTo>
                      <a:pt x="1485900" y="222250"/>
                      <a:pt x="1488440" y="234950"/>
                      <a:pt x="1489710" y="256540"/>
                    </a:cubicBezTo>
                    <a:cubicBezTo>
                      <a:pt x="1490980" y="285750"/>
                      <a:pt x="1489710" y="332740"/>
                      <a:pt x="1477010" y="365760"/>
                    </a:cubicBezTo>
                    <a:cubicBezTo>
                      <a:pt x="1464310" y="398780"/>
                      <a:pt x="1441450" y="431800"/>
                      <a:pt x="1414780" y="455930"/>
                    </a:cubicBezTo>
                    <a:cubicBezTo>
                      <a:pt x="1388110" y="478790"/>
                      <a:pt x="1362710" y="494030"/>
                      <a:pt x="1318260" y="506730"/>
                    </a:cubicBezTo>
                    <a:cubicBezTo>
                      <a:pt x="1234440" y="529590"/>
                      <a:pt x="1079500" y="525780"/>
                      <a:pt x="938530" y="530860"/>
                    </a:cubicBezTo>
                    <a:cubicBezTo>
                      <a:pt x="762000" y="537210"/>
                      <a:pt x="433070" y="631190"/>
                      <a:pt x="339090" y="539750"/>
                    </a:cubicBezTo>
                    <a:cubicBezTo>
                      <a:pt x="256540" y="458470"/>
                      <a:pt x="339090" y="77470"/>
                      <a:pt x="339090" y="7747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7942146" y="581294"/>
              <a:ext cx="877570" cy="618490"/>
              <a:chOff x="0" y="0"/>
              <a:chExt cx="877570" cy="61849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50800" y="45720"/>
                <a:ext cx="779780" cy="537210"/>
              </a:xfrm>
              <a:custGeom>
                <a:avLst/>
                <a:gdLst/>
                <a:ahLst/>
                <a:cxnLst/>
                <a:rect l="l" t="t" r="r" b="b"/>
                <a:pathLst>
                  <a:path w="779780" h="537210">
                    <a:moveTo>
                      <a:pt x="0" y="77470"/>
                    </a:moveTo>
                    <a:cubicBezTo>
                      <a:pt x="416560" y="0"/>
                      <a:pt x="610870" y="49530"/>
                      <a:pt x="613410" y="41910"/>
                    </a:cubicBezTo>
                    <a:cubicBezTo>
                      <a:pt x="614680" y="38100"/>
                      <a:pt x="547370" y="19050"/>
                      <a:pt x="548640" y="16510"/>
                    </a:cubicBezTo>
                    <a:cubicBezTo>
                      <a:pt x="548640" y="13970"/>
                      <a:pt x="585470" y="20320"/>
                      <a:pt x="603250" y="24130"/>
                    </a:cubicBezTo>
                    <a:cubicBezTo>
                      <a:pt x="621030" y="29210"/>
                      <a:pt x="637540" y="31750"/>
                      <a:pt x="655320" y="43180"/>
                    </a:cubicBezTo>
                    <a:cubicBezTo>
                      <a:pt x="680720" y="58420"/>
                      <a:pt x="716280" y="86360"/>
                      <a:pt x="736600" y="115570"/>
                    </a:cubicBezTo>
                    <a:cubicBezTo>
                      <a:pt x="756920" y="144780"/>
                      <a:pt x="772160" y="182880"/>
                      <a:pt x="775970" y="218440"/>
                    </a:cubicBezTo>
                    <a:cubicBezTo>
                      <a:pt x="779780" y="254000"/>
                      <a:pt x="770890" y="298450"/>
                      <a:pt x="762000" y="326390"/>
                    </a:cubicBezTo>
                    <a:cubicBezTo>
                      <a:pt x="755650" y="346710"/>
                      <a:pt x="749300" y="359410"/>
                      <a:pt x="736600" y="375920"/>
                    </a:cubicBezTo>
                    <a:cubicBezTo>
                      <a:pt x="718820" y="400050"/>
                      <a:pt x="692150" y="429260"/>
                      <a:pt x="655320" y="448310"/>
                    </a:cubicBezTo>
                    <a:cubicBezTo>
                      <a:pt x="603250" y="476250"/>
                      <a:pt x="481330" y="537210"/>
                      <a:pt x="438150" y="504190"/>
                    </a:cubicBezTo>
                    <a:cubicBezTo>
                      <a:pt x="375920" y="457200"/>
                      <a:pt x="466090" y="60960"/>
                      <a:pt x="429260" y="46990"/>
                    </a:cubicBezTo>
                    <a:cubicBezTo>
                      <a:pt x="410210" y="39370"/>
                      <a:pt x="342900" y="128270"/>
                      <a:pt x="346710" y="133350"/>
                    </a:cubicBezTo>
                    <a:cubicBezTo>
                      <a:pt x="351790" y="140970"/>
                      <a:pt x="490220" y="24130"/>
                      <a:pt x="548640" y="16510"/>
                    </a:cubicBezTo>
                    <a:cubicBezTo>
                      <a:pt x="588010" y="11430"/>
                      <a:pt x="628650" y="30480"/>
                      <a:pt x="655320" y="43180"/>
                    </a:cubicBezTo>
                    <a:cubicBezTo>
                      <a:pt x="674370" y="52070"/>
                      <a:pt x="685800" y="63500"/>
                      <a:pt x="699770" y="74930"/>
                    </a:cubicBezTo>
                    <a:cubicBezTo>
                      <a:pt x="713740" y="87630"/>
                      <a:pt x="725170" y="97790"/>
                      <a:pt x="736600" y="115570"/>
                    </a:cubicBezTo>
                    <a:cubicBezTo>
                      <a:pt x="751840" y="140970"/>
                      <a:pt x="770890" y="189230"/>
                      <a:pt x="775970" y="218440"/>
                    </a:cubicBezTo>
                    <a:cubicBezTo>
                      <a:pt x="779780" y="238760"/>
                      <a:pt x="779780" y="252730"/>
                      <a:pt x="775970" y="273050"/>
                    </a:cubicBezTo>
                    <a:cubicBezTo>
                      <a:pt x="770890" y="302260"/>
                      <a:pt x="756920" y="346710"/>
                      <a:pt x="736600" y="375920"/>
                    </a:cubicBezTo>
                    <a:cubicBezTo>
                      <a:pt x="716280" y="405130"/>
                      <a:pt x="680720" y="433070"/>
                      <a:pt x="655320" y="448310"/>
                    </a:cubicBezTo>
                    <a:cubicBezTo>
                      <a:pt x="637540" y="459740"/>
                      <a:pt x="626110" y="463550"/>
                      <a:pt x="603250" y="467360"/>
                    </a:cubicBezTo>
                    <a:cubicBezTo>
                      <a:pt x="566420" y="473710"/>
                      <a:pt x="506730" y="459740"/>
                      <a:pt x="449580" y="462280"/>
                    </a:cubicBezTo>
                    <a:cubicBezTo>
                      <a:pt x="378460" y="466090"/>
                      <a:pt x="271780" y="478790"/>
                      <a:pt x="212090" y="492760"/>
                    </a:cubicBezTo>
                    <a:cubicBezTo>
                      <a:pt x="175260" y="501650"/>
                      <a:pt x="151130" y="535940"/>
                      <a:pt x="125730" y="521970"/>
                    </a:cubicBezTo>
                    <a:cubicBezTo>
                      <a:pt x="68580" y="491490"/>
                      <a:pt x="0" y="77470"/>
                      <a:pt x="0" y="7747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192" b="-4219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7184462" y="-1746896"/>
            <a:ext cx="15621001" cy="13857130"/>
          </a:xfrm>
          <a:custGeom>
            <a:avLst/>
            <a:gdLst/>
            <a:ahLst/>
            <a:cxnLst/>
            <a:rect l="l" t="t" r="r" b="b"/>
            <a:pathLst>
              <a:path w="15621001" h="13857130">
                <a:moveTo>
                  <a:pt x="0" y="0"/>
                </a:moveTo>
                <a:lnTo>
                  <a:pt x="15621001" y="0"/>
                </a:lnTo>
                <a:lnTo>
                  <a:pt x="15621001" y="13857129"/>
                </a:lnTo>
                <a:lnTo>
                  <a:pt x="0" y="1385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6147781" y="3088763"/>
            <a:ext cx="11111519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Ložiskové hemisferální inzulty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Postižení poloviny těla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Více postižena HK- flekční držení, pronační postavení ruky , palec v dlani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Extenční držení DK, zkrácení AŠ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Hypotrofie postižených KK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Častá epilepsie</a:t>
            </a:r>
          </a:p>
          <a:p>
            <a:pPr algn="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89203" y="1612596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187363" y="2057881"/>
            <a:ext cx="16071937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SPASTICKÁ HEMIPARESA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710" r="-27790" b="-5677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1689526" y="-2443449"/>
            <a:ext cx="23852272" cy="13683434"/>
            <a:chOff x="0" y="0"/>
            <a:chExt cx="6282080" cy="3603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82080" cy="3603867"/>
            </a:xfrm>
            <a:custGeom>
              <a:avLst/>
              <a:gdLst/>
              <a:ahLst/>
              <a:cxnLst/>
              <a:rect l="l" t="t" r="r" b="b"/>
              <a:pathLst>
                <a:path w="6282080" h="3603867">
                  <a:moveTo>
                    <a:pt x="0" y="0"/>
                  </a:moveTo>
                  <a:lnTo>
                    <a:pt x="6282080" y="0"/>
                  </a:lnTo>
                  <a:lnTo>
                    <a:pt x="6282080" y="3603867"/>
                  </a:lnTo>
                  <a:lnTo>
                    <a:pt x="0" y="3603867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953477" y="1487793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20"/>
                </a:lnTo>
                <a:lnTo>
                  <a:pt x="0" y="718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9764838" y="-2530298"/>
            <a:ext cx="15621001" cy="13857130"/>
          </a:xfrm>
          <a:custGeom>
            <a:avLst/>
            <a:gdLst/>
            <a:ahLst/>
            <a:cxnLst/>
            <a:rect l="l" t="t" r="r" b="b"/>
            <a:pathLst>
              <a:path w="15621001" h="13857130">
                <a:moveTo>
                  <a:pt x="15621001" y="0"/>
                </a:moveTo>
                <a:lnTo>
                  <a:pt x="0" y="0"/>
                </a:lnTo>
                <a:lnTo>
                  <a:pt x="0" y="13857130"/>
                </a:lnTo>
                <a:lnTo>
                  <a:pt x="15621001" y="13857130"/>
                </a:lnTo>
                <a:lnTo>
                  <a:pt x="1562100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506651" y="1632049"/>
            <a:ext cx="11025826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DMO-SPASTICKÁ HEMIPARESA</a:t>
            </a:r>
          </a:p>
        </p:txBody>
      </p:sp>
      <p:sp>
        <p:nvSpPr>
          <p:cNvPr id="9" name="Freeform 9"/>
          <p:cNvSpPr/>
          <p:nvPr/>
        </p:nvSpPr>
        <p:spPr>
          <a:xfrm>
            <a:off x="-2628900" y="1487793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20"/>
                </a:lnTo>
                <a:lnTo>
                  <a:pt x="0" y="718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506651" y="2536670"/>
            <a:ext cx="12578679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Kraus, Josef, Dětská mozková obrna , Grada Publishing a.s., 2005, ISBN 80-247-1018-8,str.70, obr. 4.1,4.2a,4.2.b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856722" y="1247264"/>
            <a:ext cx="3402578" cy="7792473"/>
          </a:xfrm>
          <a:custGeom>
            <a:avLst/>
            <a:gdLst/>
            <a:ahLst/>
            <a:cxnLst/>
            <a:rect l="l" t="t" r="r" b="b"/>
            <a:pathLst>
              <a:path w="3402578" h="7792473">
                <a:moveTo>
                  <a:pt x="0" y="0"/>
                </a:moveTo>
                <a:lnTo>
                  <a:pt x="3402578" y="0"/>
                </a:lnTo>
                <a:lnTo>
                  <a:pt x="3402578" y="7792472"/>
                </a:lnTo>
                <a:lnTo>
                  <a:pt x="0" y="77924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506651" y="3162780"/>
            <a:ext cx="4242477" cy="2899695"/>
          </a:xfrm>
          <a:custGeom>
            <a:avLst/>
            <a:gdLst/>
            <a:ahLst/>
            <a:cxnLst/>
            <a:rect l="l" t="t" r="r" b="b"/>
            <a:pathLst>
              <a:path w="4242477" h="2899695">
                <a:moveTo>
                  <a:pt x="0" y="0"/>
                </a:moveTo>
                <a:lnTo>
                  <a:pt x="4242477" y="0"/>
                </a:lnTo>
                <a:lnTo>
                  <a:pt x="4242477" y="2899695"/>
                </a:lnTo>
                <a:lnTo>
                  <a:pt x="0" y="28996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>
            <a:off x="1506651" y="6424425"/>
            <a:ext cx="6002764" cy="2968663"/>
          </a:xfrm>
          <a:custGeom>
            <a:avLst/>
            <a:gdLst/>
            <a:ahLst/>
            <a:cxnLst/>
            <a:rect l="l" t="t" r="r" b="b"/>
            <a:pathLst>
              <a:path w="6002764" h="2968663">
                <a:moveTo>
                  <a:pt x="0" y="0"/>
                </a:moveTo>
                <a:lnTo>
                  <a:pt x="6002764" y="0"/>
                </a:lnTo>
                <a:lnTo>
                  <a:pt x="6002764" y="2968663"/>
                </a:lnTo>
                <a:lnTo>
                  <a:pt x="0" y="29686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419862" y="-456224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74002" y="812738"/>
            <a:ext cx="10139997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SPASTICKÁ HEMIPARESA</a:t>
            </a:r>
          </a:p>
        </p:txBody>
      </p:sp>
      <p:sp>
        <p:nvSpPr>
          <p:cNvPr id="7" name="Freeform 7"/>
          <p:cNvSpPr/>
          <p:nvPr/>
        </p:nvSpPr>
        <p:spPr>
          <a:xfrm>
            <a:off x="-419862" y="1519874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630400" y="710898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7379873" y="9643614"/>
            <a:ext cx="13571321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Open Sans"/>
              </a:rPr>
              <a:t>Schejbalová Alena, Neurol. praxi 2011; 12 (4): 248–251, obr. 2a</a:t>
            </a:r>
          </a:p>
        </p:txBody>
      </p:sp>
      <p:sp>
        <p:nvSpPr>
          <p:cNvPr id="10" name="Freeform 10"/>
          <p:cNvSpPr/>
          <p:nvPr/>
        </p:nvSpPr>
        <p:spPr>
          <a:xfrm>
            <a:off x="-3710162" y="3937519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3207294" y="-3336674"/>
            <a:ext cx="9090583" cy="8730748"/>
          </a:xfrm>
          <a:custGeom>
            <a:avLst/>
            <a:gdLst/>
            <a:ahLst/>
            <a:cxnLst/>
            <a:rect l="l" t="t" r="r" b="b"/>
            <a:pathLst>
              <a:path w="9090583" h="8730748">
                <a:moveTo>
                  <a:pt x="0" y="0"/>
                </a:moveTo>
                <a:lnTo>
                  <a:pt x="9090583" y="0"/>
                </a:lnTo>
                <a:lnTo>
                  <a:pt x="9090583" y="8730748"/>
                </a:lnTo>
                <a:lnTo>
                  <a:pt x="0" y="8730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2" name="Group 12"/>
          <p:cNvGrpSpPr/>
          <p:nvPr/>
        </p:nvGrpSpPr>
        <p:grpSpPr>
          <a:xfrm>
            <a:off x="7379873" y="2785173"/>
            <a:ext cx="3528253" cy="6648616"/>
            <a:chOff x="0" y="0"/>
            <a:chExt cx="4704338" cy="88648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704338" cy="8864821"/>
            </a:xfrm>
            <a:custGeom>
              <a:avLst/>
              <a:gdLst/>
              <a:ahLst/>
              <a:cxnLst/>
              <a:rect l="l" t="t" r="r" b="b"/>
              <a:pathLst>
                <a:path w="4704338" h="8864821">
                  <a:moveTo>
                    <a:pt x="0" y="0"/>
                  </a:moveTo>
                  <a:lnTo>
                    <a:pt x="4704338" y="0"/>
                  </a:lnTo>
                  <a:lnTo>
                    <a:pt x="4704338" y="8864821"/>
                  </a:lnTo>
                  <a:lnTo>
                    <a:pt x="0" y="88648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1110109" y="987976"/>
              <a:ext cx="1280160" cy="670560"/>
              <a:chOff x="0" y="0"/>
              <a:chExt cx="1280160" cy="67056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34290" y="3810"/>
                <a:ext cx="130429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1304290" h="711200">
                    <a:moveTo>
                      <a:pt x="85090" y="154940"/>
                    </a:moveTo>
                    <a:cubicBezTo>
                      <a:pt x="1068070" y="76200"/>
                      <a:pt x="1182370" y="0"/>
                      <a:pt x="1236980" y="46990"/>
                    </a:cubicBezTo>
                    <a:cubicBezTo>
                      <a:pt x="1304290" y="105410"/>
                      <a:pt x="1225550" y="502920"/>
                      <a:pt x="1238250" y="504190"/>
                    </a:cubicBezTo>
                    <a:cubicBezTo>
                      <a:pt x="1244600" y="505460"/>
                      <a:pt x="1275080" y="422910"/>
                      <a:pt x="1263650" y="414020"/>
                    </a:cubicBezTo>
                    <a:cubicBezTo>
                      <a:pt x="1244600" y="398780"/>
                      <a:pt x="1115060" y="525780"/>
                      <a:pt x="1035050" y="547370"/>
                    </a:cubicBezTo>
                    <a:cubicBezTo>
                      <a:pt x="957580" y="567690"/>
                      <a:pt x="892810" y="541020"/>
                      <a:pt x="789940" y="546100"/>
                    </a:cubicBezTo>
                    <a:cubicBezTo>
                      <a:pt x="615950" y="553720"/>
                      <a:pt x="190500" y="711200"/>
                      <a:pt x="85090" y="615950"/>
                    </a:cubicBezTo>
                    <a:cubicBezTo>
                      <a:pt x="0" y="539750"/>
                      <a:pt x="85090" y="154940"/>
                      <a:pt x="85090" y="15494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552518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0498" y="1901522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2277233" y="-1763096"/>
            <a:ext cx="8539229" cy="8765675"/>
          </a:xfrm>
          <a:custGeom>
            <a:avLst/>
            <a:gdLst/>
            <a:ahLst/>
            <a:cxnLst/>
            <a:rect l="l" t="t" r="r" b="b"/>
            <a:pathLst>
              <a:path w="8539229" h="8765675">
                <a:moveTo>
                  <a:pt x="0" y="0"/>
                </a:moveTo>
                <a:lnTo>
                  <a:pt x="8539228" y="0"/>
                </a:lnTo>
                <a:lnTo>
                  <a:pt x="8539228" y="8765675"/>
                </a:lnTo>
                <a:lnTo>
                  <a:pt x="0" y="87656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2638629" y="4533553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2638629" y="1542412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3069215" y="4353389"/>
            <a:ext cx="10365909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SPASTICKÁ KVADRUPARESA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890759" y="3250723"/>
            <a:ext cx="3594171" cy="5555457"/>
          </a:xfrm>
          <a:custGeom>
            <a:avLst/>
            <a:gdLst/>
            <a:ahLst/>
            <a:cxnLst/>
            <a:rect l="l" t="t" r="r" b="b"/>
            <a:pathLst>
              <a:path w="3594171" h="5555457">
                <a:moveTo>
                  <a:pt x="0" y="0"/>
                </a:moveTo>
                <a:lnTo>
                  <a:pt x="3594171" y="0"/>
                </a:lnTo>
                <a:lnTo>
                  <a:pt x="3594171" y="5555457"/>
                </a:lnTo>
                <a:lnTo>
                  <a:pt x="0" y="5555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3069215" y="5371084"/>
            <a:ext cx="9094000" cy="2370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1"/>
              </a:lnSpc>
              <a:spcBef>
                <a:spcPct val="0"/>
              </a:spcBef>
            </a:pPr>
            <a:r>
              <a:rPr lang="en-US" sz="2715">
                <a:solidFill>
                  <a:srgbClr val="FFFFFF"/>
                </a:solidFill>
                <a:latin typeface="Open Sans Extra Bold"/>
              </a:rPr>
              <a:t>Postižení všech končetin</a:t>
            </a:r>
          </a:p>
          <a:p>
            <a:pPr>
              <a:lnSpc>
                <a:spcPts val="3801"/>
              </a:lnSpc>
              <a:spcBef>
                <a:spcPct val="0"/>
              </a:spcBef>
            </a:pPr>
            <a:r>
              <a:rPr lang="en-US" sz="2715">
                <a:solidFill>
                  <a:srgbClr val="FFFFFF"/>
                </a:solidFill>
                <a:latin typeface="Open Sans Extra Bold"/>
              </a:rPr>
              <a:t>Diparesa s postižením HKK  nebo</a:t>
            </a:r>
          </a:p>
          <a:p>
            <a:pPr>
              <a:lnSpc>
                <a:spcPts val="3801"/>
              </a:lnSpc>
              <a:spcBef>
                <a:spcPct val="0"/>
              </a:spcBef>
            </a:pPr>
            <a:r>
              <a:rPr lang="en-US" sz="2715">
                <a:solidFill>
                  <a:srgbClr val="FFFFFF"/>
                </a:solidFill>
                <a:latin typeface="Open Sans Extra Bold"/>
              </a:rPr>
              <a:t>Oboustranné kortikální postižení  s výrazným postižením HKK</a:t>
            </a:r>
          </a:p>
          <a:p>
            <a:pPr>
              <a:lnSpc>
                <a:spcPts val="3801"/>
              </a:lnSpc>
              <a:spcBef>
                <a:spcPct val="0"/>
              </a:spcBef>
            </a:pPr>
            <a:r>
              <a:rPr lang="en-US" sz="2715">
                <a:solidFill>
                  <a:srgbClr val="FFFFFF"/>
                </a:solidFill>
                <a:latin typeface="Open Sans Extra Bold"/>
              </a:rPr>
              <a:t>Nejtěžší typ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552518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0498" y="1901522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1633644" y="-1763096"/>
            <a:ext cx="8539229" cy="8765675"/>
          </a:xfrm>
          <a:custGeom>
            <a:avLst/>
            <a:gdLst/>
            <a:ahLst/>
            <a:cxnLst/>
            <a:rect l="l" t="t" r="r" b="b"/>
            <a:pathLst>
              <a:path w="8539229" h="8765675">
                <a:moveTo>
                  <a:pt x="0" y="0"/>
                </a:moveTo>
                <a:lnTo>
                  <a:pt x="8539229" y="0"/>
                </a:lnTo>
                <a:lnTo>
                  <a:pt x="8539229" y="8765675"/>
                </a:lnTo>
                <a:lnTo>
                  <a:pt x="0" y="87656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2638629" y="4533553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2638629" y="1542412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4088098" y="2298731"/>
            <a:ext cx="11556537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DMO-SPASTICKÁ KVADRUPARESA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42282" y="3108029"/>
            <a:ext cx="11111519" cy="16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99"/>
              </a:lnSpc>
            </a:pPr>
            <a:r>
              <a:rPr lang="en-US" sz="999">
                <a:solidFill>
                  <a:srgbClr val="FFFFFF"/>
                </a:solidFill>
                <a:latin typeface="Open Sans Extra Bold"/>
              </a:rPr>
              <a:t>Kraus, Josef, Dětská mozková obrna , Grada Publishing a.s., 2005, ISBN 80-247-1018-8,str.80, obr. 4.8,4.9</a:t>
            </a:r>
          </a:p>
        </p:txBody>
      </p:sp>
      <p:sp>
        <p:nvSpPr>
          <p:cNvPr id="12" name="Freeform 12"/>
          <p:cNvSpPr/>
          <p:nvPr/>
        </p:nvSpPr>
        <p:spPr>
          <a:xfrm>
            <a:off x="4742282" y="3547074"/>
            <a:ext cx="3603624" cy="6240042"/>
          </a:xfrm>
          <a:custGeom>
            <a:avLst/>
            <a:gdLst/>
            <a:ahLst/>
            <a:cxnLst/>
            <a:rect l="l" t="t" r="r" b="b"/>
            <a:pathLst>
              <a:path w="3603624" h="6240042">
                <a:moveTo>
                  <a:pt x="0" y="0"/>
                </a:moveTo>
                <a:lnTo>
                  <a:pt x="3603624" y="0"/>
                </a:lnTo>
                <a:lnTo>
                  <a:pt x="3603624" y="6240042"/>
                </a:lnTo>
                <a:lnTo>
                  <a:pt x="0" y="62400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9" b="-89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353" b="-4435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154231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337620" y="0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19" y="0"/>
                </a:lnTo>
                <a:lnTo>
                  <a:pt x="9589619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773802" y="-4388085"/>
            <a:ext cx="6224313" cy="15625891"/>
          </a:xfrm>
          <a:custGeom>
            <a:avLst/>
            <a:gdLst/>
            <a:ahLst/>
            <a:cxnLst/>
            <a:rect l="l" t="t" r="r" b="b"/>
            <a:pathLst>
              <a:path w="6224313" h="15625891">
                <a:moveTo>
                  <a:pt x="0" y="0"/>
                </a:moveTo>
                <a:lnTo>
                  <a:pt x="6224313" y="0"/>
                </a:lnTo>
                <a:lnTo>
                  <a:pt x="6224313" y="15625891"/>
                </a:lnTo>
                <a:lnTo>
                  <a:pt x="0" y="156258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3920093" y="-1902028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2633806" y="1066800"/>
            <a:ext cx="13390124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DMO- KVADRUSPASTICKÁ FORMA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33806" y="1839778"/>
            <a:ext cx="13829745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Open Sans Extra Bold"/>
              </a:rPr>
              <a:t>Kraus, Josef, Dětská mozková obrna , Grada Publishing a.s., 2005, ISBN 80-247-1018-8,str.80, obr. 4.8,4.9</a:t>
            </a:r>
          </a:p>
        </p:txBody>
      </p:sp>
      <p:sp>
        <p:nvSpPr>
          <p:cNvPr id="11" name="Freeform 11"/>
          <p:cNvSpPr/>
          <p:nvPr/>
        </p:nvSpPr>
        <p:spPr>
          <a:xfrm>
            <a:off x="2633806" y="2231858"/>
            <a:ext cx="3572432" cy="7597103"/>
          </a:xfrm>
          <a:custGeom>
            <a:avLst/>
            <a:gdLst/>
            <a:ahLst/>
            <a:cxnLst/>
            <a:rect l="l" t="t" r="r" b="b"/>
            <a:pathLst>
              <a:path w="3572432" h="7597103">
                <a:moveTo>
                  <a:pt x="0" y="0"/>
                </a:moveTo>
                <a:lnTo>
                  <a:pt x="3572432" y="0"/>
                </a:lnTo>
                <a:lnTo>
                  <a:pt x="3572432" y="7597103"/>
                </a:lnTo>
                <a:lnTo>
                  <a:pt x="0" y="7597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5" b="-15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710" r="-27790" b="-5677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1689526" y="-2443449"/>
            <a:ext cx="23852272" cy="13683434"/>
            <a:chOff x="0" y="0"/>
            <a:chExt cx="6282080" cy="3603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82080" cy="3603867"/>
            </a:xfrm>
            <a:custGeom>
              <a:avLst/>
              <a:gdLst/>
              <a:ahLst/>
              <a:cxnLst/>
              <a:rect l="l" t="t" r="r" b="b"/>
              <a:pathLst>
                <a:path w="6282080" h="3603867">
                  <a:moveTo>
                    <a:pt x="0" y="0"/>
                  </a:moveTo>
                  <a:lnTo>
                    <a:pt x="6282080" y="0"/>
                  </a:lnTo>
                  <a:lnTo>
                    <a:pt x="6282080" y="3603867"/>
                  </a:lnTo>
                  <a:lnTo>
                    <a:pt x="0" y="3603867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953477" y="1487793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20"/>
                </a:lnTo>
                <a:lnTo>
                  <a:pt x="0" y="718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flipH="1">
            <a:off x="9764838" y="-2530298"/>
            <a:ext cx="15621001" cy="13857130"/>
          </a:xfrm>
          <a:custGeom>
            <a:avLst/>
            <a:gdLst/>
            <a:ahLst/>
            <a:cxnLst/>
            <a:rect l="l" t="t" r="r" b="b"/>
            <a:pathLst>
              <a:path w="15621001" h="13857130">
                <a:moveTo>
                  <a:pt x="15621001" y="0"/>
                </a:moveTo>
                <a:lnTo>
                  <a:pt x="0" y="0"/>
                </a:lnTo>
                <a:lnTo>
                  <a:pt x="0" y="13857130"/>
                </a:lnTo>
                <a:lnTo>
                  <a:pt x="15621001" y="13857130"/>
                </a:lnTo>
                <a:lnTo>
                  <a:pt x="1562100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1506651" y="1632049"/>
            <a:ext cx="11025826" cy="93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1"/>
              </a:lnSpc>
            </a:pPr>
            <a:r>
              <a:rPr lang="en-US" sz="6399">
                <a:solidFill>
                  <a:srgbClr val="FFFFFF"/>
                </a:solidFill>
                <a:latin typeface="Open Sans Extra Bold"/>
              </a:rPr>
              <a:t>KORTIKOSPINÁLNÍ dráha </a:t>
            </a:r>
          </a:p>
        </p:txBody>
      </p:sp>
      <p:sp>
        <p:nvSpPr>
          <p:cNvPr id="9" name="Freeform 9"/>
          <p:cNvSpPr/>
          <p:nvPr/>
        </p:nvSpPr>
        <p:spPr>
          <a:xfrm>
            <a:off x="-2628900" y="1487793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20"/>
                </a:lnTo>
                <a:lnTo>
                  <a:pt x="0" y="718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506651" y="3162780"/>
            <a:ext cx="3064718" cy="6711734"/>
          </a:xfrm>
          <a:custGeom>
            <a:avLst/>
            <a:gdLst/>
            <a:ahLst/>
            <a:cxnLst/>
            <a:rect l="l" t="t" r="r" b="b"/>
            <a:pathLst>
              <a:path w="3064718" h="6711734">
                <a:moveTo>
                  <a:pt x="0" y="0"/>
                </a:moveTo>
                <a:lnTo>
                  <a:pt x="3064718" y="0"/>
                </a:lnTo>
                <a:lnTo>
                  <a:pt x="3064718" y="6711734"/>
                </a:lnTo>
                <a:lnTo>
                  <a:pt x="0" y="67117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1506651" y="2536670"/>
            <a:ext cx="9950312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>
                <a:solidFill>
                  <a:srgbClr val="FFFFFF"/>
                </a:solidFill>
                <a:latin typeface="Open Sans"/>
              </a:rPr>
              <a:t>https://www.wikiskripta.eu/w/D%C4%9Btsk%C3%A1_mozkov%C3%A1_obrna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419862" y="-456224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74002" y="812738"/>
            <a:ext cx="10139997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CENTRÁLNÍ KVADRUPARESA</a:t>
            </a:r>
          </a:p>
        </p:txBody>
      </p:sp>
      <p:sp>
        <p:nvSpPr>
          <p:cNvPr id="7" name="Freeform 7"/>
          <p:cNvSpPr/>
          <p:nvPr/>
        </p:nvSpPr>
        <p:spPr>
          <a:xfrm>
            <a:off x="-419862" y="1519874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630400" y="710898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6202245" y="9648102"/>
            <a:ext cx="13571321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Open Sans"/>
              </a:rPr>
              <a:t>https://zdravi.euro.cz/clanek/postgradualni-medicina/detska-mozkova-obrna-157876/check-status/</a:t>
            </a:r>
          </a:p>
        </p:txBody>
      </p:sp>
      <p:sp>
        <p:nvSpPr>
          <p:cNvPr id="10" name="Freeform 10"/>
          <p:cNvSpPr/>
          <p:nvPr/>
        </p:nvSpPr>
        <p:spPr>
          <a:xfrm>
            <a:off x="-3710162" y="3937519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3207294" y="-3336674"/>
            <a:ext cx="9090583" cy="8730748"/>
          </a:xfrm>
          <a:custGeom>
            <a:avLst/>
            <a:gdLst/>
            <a:ahLst/>
            <a:cxnLst/>
            <a:rect l="l" t="t" r="r" b="b"/>
            <a:pathLst>
              <a:path w="9090583" h="8730748">
                <a:moveTo>
                  <a:pt x="0" y="0"/>
                </a:moveTo>
                <a:lnTo>
                  <a:pt x="9090583" y="0"/>
                </a:lnTo>
                <a:lnTo>
                  <a:pt x="9090583" y="8730748"/>
                </a:lnTo>
                <a:lnTo>
                  <a:pt x="0" y="8730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2" name="Group 12"/>
          <p:cNvGrpSpPr/>
          <p:nvPr/>
        </p:nvGrpSpPr>
        <p:grpSpPr>
          <a:xfrm>
            <a:off x="8212455" y="3526155"/>
            <a:ext cx="960120" cy="502920"/>
            <a:chOff x="0" y="0"/>
            <a:chExt cx="1280160" cy="670560"/>
          </a:xfrm>
        </p:grpSpPr>
        <p:sp>
          <p:nvSpPr>
            <p:cNvPr id="13" name="Freeform 13"/>
            <p:cNvSpPr/>
            <p:nvPr/>
          </p:nvSpPr>
          <p:spPr>
            <a:xfrm>
              <a:off x="-34290" y="3810"/>
              <a:ext cx="1304290" cy="711200"/>
            </a:xfrm>
            <a:custGeom>
              <a:avLst/>
              <a:gdLst/>
              <a:ahLst/>
              <a:cxnLst/>
              <a:rect l="l" t="t" r="r" b="b"/>
              <a:pathLst>
                <a:path w="1304290" h="711200">
                  <a:moveTo>
                    <a:pt x="85090" y="154940"/>
                  </a:moveTo>
                  <a:cubicBezTo>
                    <a:pt x="1068070" y="76200"/>
                    <a:pt x="1182370" y="0"/>
                    <a:pt x="1236980" y="46990"/>
                  </a:cubicBezTo>
                  <a:cubicBezTo>
                    <a:pt x="1304290" y="105410"/>
                    <a:pt x="1225550" y="502920"/>
                    <a:pt x="1238250" y="504190"/>
                  </a:cubicBezTo>
                  <a:cubicBezTo>
                    <a:pt x="1244600" y="505460"/>
                    <a:pt x="1275080" y="422910"/>
                    <a:pt x="1263650" y="414020"/>
                  </a:cubicBezTo>
                  <a:cubicBezTo>
                    <a:pt x="1244600" y="398780"/>
                    <a:pt x="1115060" y="525780"/>
                    <a:pt x="1035050" y="547370"/>
                  </a:cubicBezTo>
                  <a:cubicBezTo>
                    <a:pt x="957580" y="567690"/>
                    <a:pt x="892810" y="541020"/>
                    <a:pt x="789940" y="546100"/>
                  </a:cubicBezTo>
                  <a:cubicBezTo>
                    <a:pt x="615950" y="553720"/>
                    <a:pt x="190500" y="711200"/>
                    <a:pt x="85090" y="615950"/>
                  </a:cubicBezTo>
                  <a:cubicBezTo>
                    <a:pt x="0" y="539750"/>
                    <a:pt x="85090" y="154940"/>
                    <a:pt x="85090" y="15494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202245" y="1622447"/>
            <a:ext cx="5940660" cy="7920880"/>
            <a:chOff x="0" y="0"/>
            <a:chExt cx="7920880" cy="105611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920880" cy="10561174"/>
            </a:xfrm>
            <a:custGeom>
              <a:avLst/>
              <a:gdLst/>
              <a:ahLst/>
              <a:cxnLst/>
              <a:rect l="l" t="t" r="r" b="b"/>
              <a:pathLst>
                <a:path w="7920880" h="10561174">
                  <a:moveTo>
                    <a:pt x="0" y="0"/>
                  </a:moveTo>
                  <a:lnTo>
                    <a:pt x="7920880" y="0"/>
                  </a:lnTo>
                  <a:lnTo>
                    <a:pt x="7920880" y="10561174"/>
                  </a:lnTo>
                  <a:lnTo>
                    <a:pt x="0" y="10561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3752050" y="1877342"/>
              <a:ext cx="1341120" cy="1170940"/>
              <a:chOff x="0" y="0"/>
              <a:chExt cx="1341120" cy="117094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9050" y="46990"/>
                <a:ext cx="1275080" cy="1079500"/>
              </a:xfrm>
              <a:custGeom>
                <a:avLst/>
                <a:gdLst/>
                <a:ahLst/>
                <a:cxnLst/>
                <a:rect l="l" t="t" r="r" b="b"/>
                <a:pathLst>
                  <a:path w="1275080" h="1079500">
                    <a:moveTo>
                      <a:pt x="414020" y="80010"/>
                    </a:moveTo>
                    <a:cubicBezTo>
                      <a:pt x="815340" y="506730"/>
                      <a:pt x="1031240" y="567690"/>
                      <a:pt x="1126490" y="631190"/>
                    </a:cubicBezTo>
                    <a:cubicBezTo>
                      <a:pt x="1179830" y="666750"/>
                      <a:pt x="1219200" y="699770"/>
                      <a:pt x="1240790" y="728980"/>
                    </a:cubicBezTo>
                    <a:cubicBezTo>
                      <a:pt x="1254760" y="746760"/>
                      <a:pt x="1258570" y="758190"/>
                      <a:pt x="1263650" y="778510"/>
                    </a:cubicBezTo>
                    <a:cubicBezTo>
                      <a:pt x="1271270" y="807720"/>
                      <a:pt x="1275080" y="858520"/>
                      <a:pt x="1271270" y="887730"/>
                    </a:cubicBezTo>
                    <a:cubicBezTo>
                      <a:pt x="1268730" y="909320"/>
                      <a:pt x="1264920" y="922020"/>
                      <a:pt x="1254760" y="941070"/>
                    </a:cubicBezTo>
                    <a:cubicBezTo>
                      <a:pt x="1240790" y="967740"/>
                      <a:pt x="1216660" y="1005840"/>
                      <a:pt x="1188720" y="1027430"/>
                    </a:cubicBezTo>
                    <a:cubicBezTo>
                      <a:pt x="1160780" y="1049020"/>
                      <a:pt x="1123950" y="1066800"/>
                      <a:pt x="1088390" y="1073150"/>
                    </a:cubicBezTo>
                    <a:cubicBezTo>
                      <a:pt x="1054100" y="1079500"/>
                      <a:pt x="1013460" y="1078230"/>
                      <a:pt x="979170" y="1068070"/>
                    </a:cubicBezTo>
                    <a:cubicBezTo>
                      <a:pt x="944880" y="1057910"/>
                      <a:pt x="908050" y="1031240"/>
                      <a:pt x="885190" y="1012190"/>
                    </a:cubicBezTo>
                    <a:cubicBezTo>
                      <a:pt x="868680" y="998220"/>
                      <a:pt x="847090" y="975360"/>
                      <a:pt x="850900" y="969010"/>
                    </a:cubicBezTo>
                    <a:cubicBezTo>
                      <a:pt x="861060" y="953770"/>
                      <a:pt x="1139190" y="1046480"/>
                      <a:pt x="1137920" y="1056640"/>
                    </a:cubicBezTo>
                    <a:cubicBezTo>
                      <a:pt x="1136650" y="1065530"/>
                      <a:pt x="976630" y="1066800"/>
                      <a:pt x="883920" y="1033780"/>
                    </a:cubicBezTo>
                    <a:cubicBezTo>
                      <a:pt x="745490" y="984250"/>
                      <a:pt x="533400" y="802640"/>
                      <a:pt x="415290" y="709930"/>
                    </a:cubicBezTo>
                    <a:cubicBezTo>
                      <a:pt x="337820" y="648970"/>
                      <a:pt x="285750" y="623570"/>
                      <a:pt x="229870" y="548640"/>
                    </a:cubicBezTo>
                    <a:cubicBezTo>
                      <a:pt x="152400" y="444500"/>
                      <a:pt x="0" y="201930"/>
                      <a:pt x="31750" y="111760"/>
                    </a:cubicBezTo>
                    <a:cubicBezTo>
                      <a:pt x="53340" y="48260"/>
                      <a:pt x="171450" y="7620"/>
                      <a:pt x="242570" y="3810"/>
                    </a:cubicBezTo>
                    <a:cubicBezTo>
                      <a:pt x="312420" y="0"/>
                      <a:pt x="388620" y="45720"/>
                      <a:pt x="457200" y="85090"/>
                    </a:cubicBezTo>
                    <a:cubicBezTo>
                      <a:pt x="530860" y="127000"/>
                      <a:pt x="621030" y="207010"/>
                      <a:pt x="666750" y="255270"/>
                    </a:cubicBezTo>
                    <a:cubicBezTo>
                      <a:pt x="693420" y="284480"/>
                      <a:pt x="720090" y="297180"/>
                      <a:pt x="721360" y="334010"/>
                    </a:cubicBezTo>
                    <a:cubicBezTo>
                      <a:pt x="723900" y="414020"/>
                      <a:pt x="538480" y="726440"/>
                      <a:pt x="485140" y="725170"/>
                    </a:cubicBezTo>
                    <a:cubicBezTo>
                      <a:pt x="455930" y="723900"/>
                      <a:pt x="441960" y="655320"/>
                      <a:pt x="421640" y="608330"/>
                    </a:cubicBezTo>
                    <a:cubicBezTo>
                      <a:pt x="393700" y="544830"/>
                      <a:pt x="349250" y="455930"/>
                      <a:pt x="337820" y="374650"/>
                    </a:cubicBezTo>
                    <a:cubicBezTo>
                      <a:pt x="326390" y="289560"/>
                      <a:pt x="314960" y="127000"/>
                      <a:pt x="356870" y="106680"/>
                    </a:cubicBezTo>
                    <a:cubicBezTo>
                      <a:pt x="400050" y="85090"/>
                      <a:pt x="530860" y="207010"/>
                      <a:pt x="601980" y="264160"/>
                    </a:cubicBezTo>
                    <a:cubicBezTo>
                      <a:pt x="665480" y="314960"/>
                      <a:pt x="713740" y="368300"/>
                      <a:pt x="768350" y="429260"/>
                    </a:cubicBezTo>
                    <a:cubicBezTo>
                      <a:pt x="828040" y="495300"/>
                      <a:pt x="867410" y="596900"/>
                      <a:pt x="943610" y="646430"/>
                    </a:cubicBezTo>
                    <a:cubicBezTo>
                      <a:pt x="1023620" y="698500"/>
                      <a:pt x="1198880" y="693420"/>
                      <a:pt x="1240790" y="728980"/>
                    </a:cubicBezTo>
                    <a:cubicBezTo>
                      <a:pt x="1258570" y="744220"/>
                      <a:pt x="1258570" y="758190"/>
                      <a:pt x="1263650" y="778510"/>
                    </a:cubicBezTo>
                    <a:cubicBezTo>
                      <a:pt x="1271270" y="807720"/>
                      <a:pt x="1275080" y="858520"/>
                      <a:pt x="1271270" y="887730"/>
                    </a:cubicBezTo>
                    <a:cubicBezTo>
                      <a:pt x="1268730" y="909320"/>
                      <a:pt x="1264920" y="922020"/>
                      <a:pt x="1254760" y="941070"/>
                    </a:cubicBezTo>
                    <a:cubicBezTo>
                      <a:pt x="1240790" y="967740"/>
                      <a:pt x="1216660" y="1005840"/>
                      <a:pt x="1188720" y="1027430"/>
                    </a:cubicBezTo>
                    <a:cubicBezTo>
                      <a:pt x="1160780" y="1049020"/>
                      <a:pt x="1123950" y="1066800"/>
                      <a:pt x="1088390" y="1073150"/>
                    </a:cubicBezTo>
                    <a:cubicBezTo>
                      <a:pt x="1054100" y="1079500"/>
                      <a:pt x="1013460" y="1078230"/>
                      <a:pt x="979170" y="1068070"/>
                    </a:cubicBezTo>
                    <a:cubicBezTo>
                      <a:pt x="944880" y="1057910"/>
                      <a:pt x="908050" y="1031240"/>
                      <a:pt x="885190" y="1012190"/>
                    </a:cubicBezTo>
                    <a:cubicBezTo>
                      <a:pt x="868680" y="998220"/>
                      <a:pt x="868680" y="980440"/>
                      <a:pt x="850900" y="969010"/>
                    </a:cubicBezTo>
                    <a:cubicBezTo>
                      <a:pt x="826770" y="952500"/>
                      <a:pt x="787400" y="961390"/>
                      <a:pt x="741680" y="941070"/>
                    </a:cubicBezTo>
                    <a:cubicBezTo>
                      <a:pt x="645160" y="899160"/>
                      <a:pt x="438150" y="773430"/>
                      <a:pt x="321310" y="673100"/>
                    </a:cubicBezTo>
                    <a:cubicBezTo>
                      <a:pt x="219710" y="585470"/>
                      <a:pt x="62230" y="480060"/>
                      <a:pt x="68580" y="386080"/>
                    </a:cubicBezTo>
                    <a:cubicBezTo>
                      <a:pt x="74930" y="281940"/>
                      <a:pt x="414020" y="80010"/>
                      <a:pt x="414020" y="8001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6" t="-15290" r="-12627" b="-2219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111438" y="4564550"/>
            <a:ext cx="5280282" cy="7052130"/>
          </a:xfrm>
          <a:custGeom>
            <a:avLst/>
            <a:gdLst/>
            <a:ahLst/>
            <a:cxnLst/>
            <a:rect l="l" t="t" r="r" b="b"/>
            <a:pathLst>
              <a:path w="5280282" h="7052130">
                <a:moveTo>
                  <a:pt x="0" y="0"/>
                </a:moveTo>
                <a:lnTo>
                  <a:pt x="5280282" y="0"/>
                </a:lnTo>
                <a:lnTo>
                  <a:pt x="5280282" y="7052130"/>
                </a:lnTo>
                <a:lnTo>
                  <a:pt x="0" y="7052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3370515" y="-2057400"/>
            <a:ext cx="6648689" cy="6172200"/>
          </a:xfrm>
          <a:custGeom>
            <a:avLst/>
            <a:gdLst/>
            <a:ahLst/>
            <a:cxnLst/>
            <a:rect l="l" t="t" r="r" b="b"/>
            <a:pathLst>
              <a:path w="6648689" h="6172200">
                <a:moveTo>
                  <a:pt x="0" y="0"/>
                </a:moveTo>
                <a:lnTo>
                  <a:pt x="6648690" y="0"/>
                </a:lnTo>
                <a:lnTo>
                  <a:pt x="664869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991065" y="5369307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19" y="0"/>
                </a:lnTo>
                <a:lnTo>
                  <a:pt x="9589619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-3560763" y="1917608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4378775" y="8874725"/>
            <a:ext cx="9950312" cy="357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</a:pPr>
            <a:r>
              <a:rPr lang="en-US" sz="2047">
                <a:solidFill>
                  <a:srgbClr val="FFFFFF"/>
                </a:solidFill>
                <a:latin typeface="Open Sans"/>
              </a:rPr>
              <a:t>https://zdravi.euro.cz/leky/detska-mozkova-obrna-priznaky-lecba/</a:t>
            </a:r>
          </a:p>
        </p:txBody>
      </p:sp>
      <p:sp>
        <p:nvSpPr>
          <p:cNvPr id="11" name="Freeform 11"/>
          <p:cNvSpPr/>
          <p:nvPr/>
        </p:nvSpPr>
        <p:spPr>
          <a:xfrm>
            <a:off x="4054837" y="1701348"/>
            <a:ext cx="10178327" cy="6788944"/>
          </a:xfrm>
          <a:custGeom>
            <a:avLst/>
            <a:gdLst/>
            <a:ahLst/>
            <a:cxnLst/>
            <a:rect l="l" t="t" r="r" b="b"/>
            <a:pathLst>
              <a:path w="10178327" h="6788944">
                <a:moveTo>
                  <a:pt x="0" y="0"/>
                </a:moveTo>
                <a:lnTo>
                  <a:pt x="10178326" y="0"/>
                </a:lnTo>
                <a:lnTo>
                  <a:pt x="10178326" y="6788944"/>
                </a:lnTo>
                <a:lnTo>
                  <a:pt x="0" y="67889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5715358" y="634365"/>
            <a:ext cx="6535489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Open Sans Extra Bold"/>
              </a:rPr>
              <a:t>Centrální kvadruparesa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552518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3217649" y="4564550"/>
            <a:ext cx="5280282" cy="7052130"/>
          </a:xfrm>
          <a:custGeom>
            <a:avLst/>
            <a:gdLst/>
            <a:ahLst/>
            <a:cxnLst/>
            <a:rect l="l" t="t" r="r" b="b"/>
            <a:pathLst>
              <a:path w="5280282" h="7052130">
                <a:moveTo>
                  <a:pt x="5280282" y="0"/>
                </a:moveTo>
                <a:lnTo>
                  <a:pt x="0" y="0"/>
                </a:lnTo>
                <a:lnTo>
                  <a:pt x="0" y="7052130"/>
                </a:lnTo>
                <a:lnTo>
                  <a:pt x="5280282" y="7052130"/>
                </a:lnTo>
                <a:lnTo>
                  <a:pt x="528028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4141249" y="4849783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flipH="1">
            <a:off x="-2295645" y="-2057400"/>
            <a:ext cx="6648689" cy="6172200"/>
          </a:xfrm>
          <a:custGeom>
            <a:avLst/>
            <a:gdLst/>
            <a:ahLst/>
            <a:cxnLst/>
            <a:rect l="l" t="t" r="r" b="b"/>
            <a:pathLst>
              <a:path w="6648689" h="6172200">
                <a:moveTo>
                  <a:pt x="6648690" y="0"/>
                </a:moveTo>
                <a:lnTo>
                  <a:pt x="0" y="0"/>
                </a:lnTo>
                <a:lnTo>
                  <a:pt x="0" y="6172200"/>
                </a:lnTo>
                <a:lnTo>
                  <a:pt x="6648690" y="6172200"/>
                </a:lnTo>
                <a:lnTo>
                  <a:pt x="66486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703121" y="747977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20" y="0"/>
                </a:lnTo>
                <a:lnTo>
                  <a:pt x="9589620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3502984" y="4602650"/>
            <a:ext cx="12994937" cy="76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9"/>
              </a:lnSpc>
            </a:pPr>
            <a:r>
              <a:rPr lang="en-US" sz="5300">
                <a:solidFill>
                  <a:srgbClr val="FFFFFF"/>
                </a:solidFill>
                <a:latin typeface="Open Sans Extra Bold"/>
              </a:rPr>
              <a:t>DYSTONICKO- DYSKINETICKÁ FORMA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73951" y="5487032"/>
            <a:ext cx="12931158" cy="345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Postižení striata hypoxií , dříve novorozenecká hyperbilirubinemie</a:t>
            </a: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Atetoidní držení KK</a:t>
            </a: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Choreoatetosa</a:t>
            </a: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Dystonie trupu</a:t>
            </a: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Zhoršení v emočním rozrušení</a:t>
            </a: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Často dobrý intelekt</a:t>
            </a:r>
          </a:p>
          <a:p>
            <a:pPr>
              <a:lnSpc>
                <a:spcPts val="3920"/>
              </a:lnSpc>
            </a:pPr>
            <a:endParaRPr lang="en-US" sz="2800">
              <a:solidFill>
                <a:srgbClr val="FFFFFF"/>
              </a:solidFill>
              <a:latin typeface="Open Sans Extra Bold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419862" y="-456224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69267" y="1804773"/>
            <a:ext cx="10139997" cy="60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5"/>
              </a:lnSpc>
            </a:pPr>
            <a:r>
              <a:rPr lang="en-US" sz="4200">
                <a:solidFill>
                  <a:srgbClr val="FFFFFF"/>
                </a:solidFill>
                <a:latin typeface="Open Sans Extra Bold"/>
              </a:rPr>
              <a:t>DMO –DYSKINETICKÁ FORMA</a:t>
            </a:r>
          </a:p>
        </p:txBody>
      </p:sp>
      <p:sp>
        <p:nvSpPr>
          <p:cNvPr id="7" name="Freeform 7"/>
          <p:cNvSpPr/>
          <p:nvPr/>
        </p:nvSpPr>
        <p:spPr>
          <a:xfrm>
            <a:off x="-419862" y="1519874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630400" y="710898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3527376" y="2811066"/>
            <a:ext cx="10581888" cy="5614880"/>
          </a:xfrm>
          <a:custGeom>
            <a:avLst/>
            <a:gdLst/>
            <a:ahLst/>
            <a:cxnLst/>
            <a:rect l="l" t="t" r="r" b="b"/>
            <a:pathLst>
              <a:path w="10581888" h="5614880">
                <a:moveTo>
                  <a:pt x="0" y="0"/>
                </a:moveTo>
                <a:lnTo>
                  <a:pt x="10581888" y="0"/>
                </a:lnTo>
                <a:lnTo>
                  <a:pt x="10581888" y="5614880"/>
                </a:lnTo>
                <a:lnTo>
                  <a:pt x="0" y="5614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-3710162" y="3937519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3207294" y="-3336674"/>
            <a:ext cx="9090583" cy="8730748"/>
          </a:xfrm>
          <a:custGeom>
            <a:avLst/>
            <a:gdLst/>
            <a:ahLst/>
            <a:cxnLst/>
            <a:rect l="l" t="t" r="r" b="b"/>
            <a:pathLst>
              <a:path w="9090583" h="8730748">
                <a:moveTo>
                  <a:pt x="0" y="0"/>
                </a:moveTo>
                <a:lnTo>
                  <a:pt x="9090583" y="0"/>
                </a:lnTo>
                <a:lnTo>
                  <a:pt x="9090583" y="8730748"/>
                </a:lnTo>
                <a:lnTo>
                  <a:pt x="0" y="8730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2568327" y="8935085"/>
            <a:ext cx="1315134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Open Sans Extra Bold"/>
              </a:rPr>
              <a:t>Kraus, Josef, Dětská mozková obrna , Grada Publishing a.s., 2005, ISBN 80-247-1018-8,str.82, obr. 4.10, 4.10b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552518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0498" y="1901522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1633644" y="-1763096"/>
            <a:ext cx="8539229" cy="8765675"/>
          </a:xfrm>
          <a:custGeom>
            <a:avLst/>
            <a:gdLst/>
            <a:ahLst/>
            <a:cxnLst/>
            <a:rect l="l" t="t" r="r" b="b"/>
            <a:pathLst>
              <a:path w="8539229" h="8765675">
                <a:moveTo>
                  <a:pt x="0" y="0"/>
                </a:moveTo>
                <a:lnTo>
                  <a:pt x="8539229" y="0"/>
                </a:lnTo>
                <a:lnTo>
                  <a:pt x="8539229" y="8765675"/>
                </a:lnTo>
                <a:lnTo>
                  <a:pt x="0" y="87656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2638629" y="4533553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2638629" y="1542412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4708089" y="2523203"/>
            <a:ext cx="9170258" cy="6877694"/>
          </a:xfrm>
          <a:custGeom>
            <a:avLst/>
            <a:gdLst/>
            <a:ahLst/>
            <a:cxnLst/>
            <a:rect l="l" t="t" r="r" b="b"/>
            <a:pathLst>
              <a:path w="9170258" h="6877694">
                <a:moveTo>
                  <a:pt x="0" y="0"/>
                </a:moveTo>
                <a:lnTo>
                  <a:pt x="9170258" y="0"/>
                </a:lnTo>
                <a:lnTo>
                  <a:pt x="9170258" y="6877694"/>
                </a:lnTo>
                <a:lnTo>
                  <a:pt x="0" y="68776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4110263" y="9565787"/>
            <a:ext cx="10365909" cy="17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5"/>
              </a:lnSpc>
            </a:pPr>
            <a:r>
              <a:rPr lang="en-US" sz="1200">
                <a:solidFill>
                  <a:srgbClr val="FFFFFF"/>
                </a:solidFill>
                <a:latin typeface="Open Sans Extra Bold"/>
              </a:rPr>
              <a:t>HTTPS://WWW.SLIDESERVE.COM/KOSEY/SLO-PROJEKTU-CZ-1-07-1-5-00-34-0188-N-ZEV-PROJEKTU-MODERN-KOLA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419862" y="-456224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3710162" y="3937519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3431941" y="-5442717"/>
            <a:ext cx="9090583" cy="8730748"/>
          </a:xfrm>
          <a:custGeom>
            <a:avLst/>
            <a:gdLst/>
            <a:ahLst/>
            <a:cxnLst/>
            <a:rect l="l" t="t" r="r" b="b"/>
            <a:pathLst>
              <a:path w="9090583" h="8730748">
                <a:moveTo>
                  <a:pt x="0" y="0"/>
                </a:moveTo>
                <a:lnTo>
                  <a:pt x="9090583" y="0"/>
                </a:lnTo>
                <a:lnTo>
                  <a:pt x="9090583" y="8730747"/>
                </a:lnTo>
                <a:lnTo>
                  <a:pt x="0" y="87307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916072" y="702564"/>
            <a:ext cx="14548585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DMO DYSTONICKO- DYSKINETICKÁ FORMA</a:t>
            </a:r>
          </a:p>
        </p:txBody>
      </p:sp>
      <p:sp>
        <p:nvSpPr>
          <p:cNvPr id="9" name="Freeform 9"/>
          <p:cNvSpPr/>
          <p:nvPr/>
        </p:nvSpPr>
        <p:spPr>
          <a:xfrm>
            <a:off x="-419862" y="1873848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916072" y="1385254"/>
            <a:ext cx="12161555" cy="240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Open Sans"/>
              </a:rPr>
              <a:t>https://www.wikiskripta.eu/w/D%C4%9Btsk%C3%A1_mozkov%C3%A1_obrna#/media/Soubor:Dystonia2010.JPG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630400" y="710898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2" name="Group 12"/>
          <p:cNvGrpSpPr/>
          <p:nvPr/>
        </p:nvGrpSpPr>
        <p:grpSpPr>
          <a:xfrm>
            <a:off x="5540047" y="2352681"/>
            <a:ext cx="7260468" cy="7460131"/>
            <a:chOff x="0" y="0"/>
            <a:chExt cx="9680624" cy="99468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680624" cy="9946842"/>
            </a:xfrm>
            <a:custGeom>
              <a:avLst/>
              <a:gdLst/>
              <a:ahLst/>
              <a:cxnLst/>
              <a:rect l="l" t="t" r="r" b="b"/>
              <a:pathLst>
                <a:path w="9680624" h="9946842">
                  <a:moveTo>
                    <a:pt x="0" y="0"/>
                  </a:moveTo>
                  <a:lnTo>
                    <a:pt x="9680624" y="0"/>
                  </a:lnTo>
                  <a:lnTo>
                    <a:pt x="9680624" y="9946842"/>
                  </a:lnTo>
                  <a:lnTo>
                    <a:pt x="0" y="9946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7250020" y="2547611"/>
              <a:ext cx="1645920" cy="1569720"/>
              <a:chOff x="0" y="0"/>
              <a:chExt cx="1645920" cy="156972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1910" y="20320"/>
                <a:ext cx="1591310" cy="1524000"/>
              </a:xfrm>
              <a:custGeom>
                <a:avLst/>
                <a:gdLst/>
                <a:ahLst/>
                <a:cxnLst/>
                <a:rect l="l" t="t" r="r" b="b"/>
                <a:pathLst>
                  <a:path w="1591310" h="1524000">
                    <a:moveTo>
                      <a:pt x="617220" y="248920"/>
                    </a:moveTo>
                    <a:cubicBezTo>
                      <a:pt x="966470" y="525780"/>
                      <a:pt x="1042670" y="549910"/>
                      <a:pt x="1116330" y="599440"/>
                    </a:cubicBezTo>
                    <a:cubicBezTo>
                      <a:pt x="1196340" y="652780"/>
                      <a:pt x="1290320" y="717550"/>
                      <a:pt x="1352550" y="788670"/>
                    </a:cubicBezTo>
                    <a:cubicBezTo>
                      <a:pt x="1408430" y="853440"/>
                      <a:pt x="1445260" y="922020"/>
                      <a:pt x="1478280" y="1002030"/>
                    </a:cubicBezTo>
                    <a:cubicBezTo>
                      <a:pt x="1515110" y="1092200"/>
                      <a:pt x="1591310" y="1242060"/>
                      <a:pt x="1553210" y="1306830"/>
                    </a:cubicBezTo>
                    <a:cubicBezTo>
                      <a:pt x="1515110" y="1371600"/>
                      <a:pt x="1344930" y="1399540"/>
                      <a:pt x="1253490" y="1389380"/>
                    </a:cubicBezTo>
                    <a:cubicBezTo>
                      <a:pt x="1169670" y="1379220"/>
                      <a:pt x="1106170" y="1327150"/>
                      <a:pt x="1024890" y="1264920"/>
                    </a:cubicBezTo>
                    <a:cubicBezTo>
                      <a:pt x="905510" y="1172210"/>
                      <a:pt x="769620" y="974090"/>
                      <a:pt x="635000" y="845820"/>
                    </a:cubicBezTo>
                    <a:cubicBezTo>
                      <a:pt x="506730" y="723900"/>
                      <a:pt x="353060" y="614680"/>
                      <a:pt x="240030" y="511810"/>
                    </a:cubicBezTo>
                    <a:cubicBezTo>
                      <a:pt x="151130" y="430530"/>
                      <a:pt x="17780" y="364490"/>
                      <a:pt x="8890" y="283210"/>
                    </a:cubicBezTo>
                    <a:cubicBezTo>
                      <a:pt x="0" y="204470"/>
                      <a:pt x="101600" y="64770"/>
                      <a:pt x="175260" y="30480"/>
                    </a:cubicBezTo>
                    <a:cubicBezTo>
                      <a:pt x="240030" y="0"/>
                      <a:pt x="332740" y="30480"/>
                      <a:pt x="410210" y="54610"/>
                    </a:cubicBezTo>
                    <a:cubicBezTo>
                      <a:pt x="497840" y="82550"/>
                      <a:pt x="574040" y="137160"/>
                      <a:pt x="671830" y="200660"/>
                    </a:cubicBezTo>
                    <a:cubicBezTo>
                      <a:pt x="808990" y="289560"/>
                      <a:pt x="1032510" y="453390"/>
                      <a:pt x="1144270" y="556260"/>
                    </a:cubicBezTo>
                    <a:cubicBezTo>
                      <a:pt x="1214120" y="621030"/>
                      <a:pt x="1249680" y="670560"/>
                      <a:pt x="1299210" y="732790"/>
                    </a:cubicBezTo>
                    <a:cubicBezTo>
                      <a:pt x="1350010" y="796290"/>
                      <a:pt x="1402080" y="864870"/>
                      <a:pt x="1442720" y="935990"/>
                    </a:cubicBezTo>
                    <a:cubicBezTo>
                      <a:pt x="1483360" y="1007110"/>
                      <a:pt x="1558290" y="1149350"/>
                      <a:pt x="1545590" y="1158240"/>
                    </a:cubicBezTo>
                    <a:cubicBezTo>
                      <a:pt x="1535430" y="1165860"/>
                      <a:pt x="1447800" y="1033780"/>
                      <a:pt x="1418590" y="1045210"/>
                    </a:cubicBezTo>
                    <a:cubicBezTo>
                      <a:pt x="1370330" y="1064260"/>
                      <a:pt x="1443990" y="1466850"/>
                      <a:pt x="1381760" y="1498600"/>
                    </a:cubicBezTo>
                    <a:cubicBezTo>
                      <a:pt x="1332230" y="1524000"/>
                      <a:pt x="1200150" y="1416050"/>
                      <a:pt x="1136650" y="1348740"/>
                    </a:cubicBezTo>
                    <a:cubicBezTo>
                      <a:pt x="1074420" y="1282700"/>
                      <a:pt x="1052830" y="1173480"/>
                      <a:pt x="1003300" y="1098550"/>
                    </a:cubicBezTo>
                    <a:cubicBezTo>
                      <a:pt x="957580" y="1029970"/>
                      <a:pt x="910590" y="970280"/>
                      <a:pt x="854710" y="914400"/>
                    </a:cubicBezTo>
                    <a:cubicBezTo>
                      <a:pt x="798830" y="857250"/>
                      <a:pt x="744220" y="817880"/>
                      <a:pt x="668020" y="759460"/>
                    </a:cubicBezTo>
                    <a:cubicBezTo>
                      <a:pt x="554990" y="673100"/>
                      <a:pt x="292100" y="585470"/>
                      <a:pt x="236220" y="454660"/>
                    </a:cubicBezTo>
                    <a:cubicBezTo>
                      <a:pt x="185420" y="336550"/>
                      <a:pt x="231140" y="62230"/>
                      <a:pt x="298450" y="30480"/>
                    </a:cubicBezTo>
                    <a:cubicBezTo>
                      <a:pt x="356870" y="2540"/>
                      <a:pt x="499110" y="147320"/>
                      <a:pt x="582930" y="205740"/>
                    </a:cubicBezTo>
                    <a:cubicBezTo>
                      <a:pt x="654050" y="255270"/>
                      <a:pt x="697230" y="287020"/>
                      <a:pt x="773430" y="354330"/>
                    </a:cubicBezTo>
                    <a:cubicBezTo>
                      <a:pt x="904240" y="471170"/>
                      <a:pt x="1145540" y="740410"/>
                      <a:pt x="1278890" y="868680"/>
                    </a:cubicBezTo>
                    <a:cubicBezTo>
                      <a:pt x="1362710" y="948690"/>
                      <a:pt x="1501140" y="1032510"/>
                      <a:pt x="1489710" y="1057910"/>
                    </a:cubicBezTo>
                    <a:cubicBezTo>
                      <a:pt x="1479550" y="1082040"/>
                      <a:pt x="1299210" y="995680"/>
                      <a:pt x="1248410" y="1032510"/>
                    </a:cubicBezTo>
                    <a:cubicBezTo>
                      <a:pt x="1192530" y="1074420"/>
                      <a:pt x="1226820" y="1320800"/>
                      <a:pt x="1191260" y="1327150"/>
                    </a:cubicBezTo>
                    <a:cubicBezTo>
                      <a:pt x="1158240" y="1333500"/>
                      <a:pt x="1104900" y="1159510"/>
                      <a:pt x="1046480" y="1096010"/>
                    </a:cubicBezTo>
                    <a:cubicBezTo>
                      <a:pt x="990600" y="1035050"/>
                      <a:pt x="920750" y="994410"/>
                      <a:pt x="850900" y="949960"/>
                    </a:cubicBezTo>
                    <a:cubicBezTo>
                      <a:pt x="778510" y="904240"/>
                      <a:pt x="697230" y="878840"/>
                      <a:pt x="618490" y="829310"/>
                    </a:cubicBezTo>
                    <a:cubicBezTo>
                      <a:pt x="529590" y="773430"/>
                      <a:pt x="361950" y="711200"/>
                      <a:pt x="349250" y="624840"/>
                    </a:cubicBezTo>
                    <a:cubicBezTo>
                      <a:pt x="334010" y="524510"/>
                      <a:pt x="617220" y="248920"/>
                      <a:pt x="617220" y="24892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18" b="-9518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7810501" y="-2315765"/>
            <a:ext cx="15621001" cy="13857130"/>
          </a:xfrm>
          <a:custGeom>
            <a:avLst/>
            <a:gdLst/>
            <a:ahLst/>
            <a:cxnLst/>
            <a:rect l="l" t="t" r="r" b="b"/>
            <a:pathLst>
              <a:path w="15621001" h="13857130">
                <a:moveTo>
                  <a:pt x="0" y="0"/>
                </a:moveTo>
                <a:lnTo>
                  <a:pt x="15621002" y="0"/>
                </a:lnTo>
                <a:lnTo>
                  <a:pt x="15621002" y="13857129"/>
                </a:lnTo>
                <a:lnTo>
                  <a:pt x="0" y="1385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2341819" y="1612596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6338617" y="2057881"/>
            <a:ext cx="10920683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CEREBELLÁRNÍ FORMA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99419" y="2966210"/>
            <a:ext cx="11259881" cy="4074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Centrální hypotonický syndrom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Apatie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Okohybná porucha - strabismus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PMR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Obtíže při krmení, zvracení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Porucha koordinace, ataxie, dysmetrie , intenční tremor- neprogresivní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Porucha artikulace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Dystonické ataky na zevní podněty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Chůze později ( kolem 6 let) nebo vůbec</a:t>
            </a:r>
          </a:p>
          <a:p>
            <a:pPr algn="just">
              <a:lnSpc>
                <a:spcPts val="3286"/>
              </a:lnSpc>
            </a:pPr>
            <a:endParaRPr lang="en-US" sz="2347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12" r="-8969" b="-34294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380725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8772648"/>
            <a:ext cx="13571321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79"/>
              </a:lnSpc>
            </a:pPr>
            <a:r>
              <a:rPr lang="en-US" sz="1200" u="sng">
                <a:solidFill>
                  <a:srgbClr val="FFFFFF"/>
                </a:solidFill>
                <a:latin typeface="Open Sans"/>
                <a:hlinkClick r:id="rId3" tooltip="https://www.google.com/search?q=DMO-+ataktick%C3%A1+forma+-+obr%C3%A1zky"/>
              </a:rPr>
              <a:t>Vojta,Václav, Mozkové hybné poruchy v kojeneckém věku, Grada Publishing a.s.,1993, ISBN 80-85424-98-3,str. 129,obr.9.12, 9.13</a:t>
            </a:r>
          </a:p>
        </p:txBody>
      </p:sp>
      <p:sp>
        <p:nvSpPr>
          <p:cNvPr id="7" name="Freeform 7"/>
          <p:cNvSpPr/>
          <p:nvPr/>
        </p:nvSpPr>
        <p:spPr>
          <a:xfrm>
            <a:off x="-4306329" y="259230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>
            <a:off x="13633132" y="5933122"/>
            <a:ext cx="1596390" cy="422910"/>
            <a:chOff x="0" y="0"/>
            <a:chExt cx="2128520" cy="563880"/>
          </a:xfrm>
        </p:grpSpPr>
        <p:sp>
          <p:nvSpPr>
            <p:cNvPr id="9" name="Freeform 9"/>
            <p:cNvSpPr/>
            <p:nvPr/>
          </p:nvSpPr>
          <p:spPr>
            <a:xfrm>
              <a:off x="-53340" y="50800"/>
              <a:ext cx="2233930" cy="680720"/>
            </a:xfrm>
            <a:custGeom>
              <a:avLst/>
              <a:gdLst/>
              <a:ahLst/>
              <a:cxnLst/>
              <a:rect l="l" t="t" r="r" b="b"/>
              <a:pathLst>
                <a:path w="2233930" h="680720">
                  <a:moveTo>
                    <a:pt x="104140" y="0"/>
                  </a:moveTo>
                  <a:cubicBezTo>
                    <a:pt x="2233930" y="102870"/>
                    <a:pt x="2233930" y="353060"/>
                    <a:pt x="2131060" y="457200"/>
                  </a:cubicBezTo>
                  <a:cubicBezTo>
                    <a:pt x="1913890" y="675640"/>
                    <a:pt x="322580" y="680720"/>
                    <a:pt x="104140" y="462280"/>
                  </a:cubicBezTo>
                  <a:cubicBezTo>
                    <a:pt x="0" y="358140"/>
                    <a:pt x="104140" y="0"/>
                    <a:pt x="104140" y="0"/>
                  </a:cubicBezTo>
                </a:path>
              </a:pathLst>
            </a:custGeom>
            <a:solidFill>
              <a:srgbClr val="000000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632180" y="5867400"/>
            <a:ext cx="1507808" cy="484822"/>
            <a:chOff x="0" y="0"/>
            <a:chExt cx="2010410" cy="646430"/>
          </a:xfrm>
        </p:grpSpPr>
        <p:sp>
          <p:nvSpPr>
            <p:cNvPr id="11" name="Freeform 11"/>
            <p:cNvSpPr/>
            <p:nvPr/>
          </p:nvSpPr>
          <p:spPr>
            <a:xfrm>
              <a:off x="-21590" y="-19050"/>
              <a:ext cx="2076450" cy="772160"/>
            </a:xfrm>
            <a:custGeom>
              <a:avLst/>
              <a:gdLst/>
              <a:ahLst/>
              <a:cxnLst/>
              <a:rect l="l" t="t" r="r" b="b"/>
              <a:pathLst>
                <a:path w="2076450" h="772160">
                  <a:moveTo>
                    <a:pt x="133350" y="69850"/>
                  </a:moveTo>
                  <a:cubicBezTo>
                    <a:pt x="1085850" y="171450"/>
                    <a:pt x="1824990" y="0"/>
                    <a:pt x="1981200" y="157480"/>
                  </a:cubicBezTo>
                  <a:cubicBezTo>
                    <a:pt x="2076450" y="252730"/>
                    <a:pt x="2076450" y="520700"/>
                    <a:pt x="1981200" y="614680"/>
                  </a:cubicBezTo>
                  <a:cubicBezTo>
                    <a:pt x="1822450" y="772160"/>
                    <a:pt x="1059180" y="627380"/>
                    <a:pt x="708660" y="604520"/>
                  </a:cubicBezTo>
                  <a:cubicBezTo>
                    <a:pt x="459740" y="589280"/>
                    <a:pt x="157480" y="637540"/>
                    <a:pt x="72390" y="528320"/>
                  </a:cubicBezTo>
                  <a:cubicBezTo>
                    <a:pt x="0" y="435610"/>
                    <a:pt x="133350" y="69850"/>
                    <a:pt x="133350" y="69850"/>
                  </a:cubicBezTo>
                </a:path>
              </a:pathLst>
            </a:custGeom>
            <a:solidFill>
              <a:srgbClr val="000000">
                <a:alpha val="49804"/>
              </a:srgbClr>
            </a:solidFill>
            <a:ln>
              <a:noFill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Freeform 12"/>
          <p:cNvSpPr/>
          <p:nvPr/>
        </p:nvSpPr>
        <p:spPr>
          <a:xfrm>
            <a:off x="9735154" y="-9309130"/>
            <a:ext cx="15048292" cy="14452630"/>
          </a:xfrm>
          <a:custGeom>
            <a:avLst/>
            <a:gdLst/>
            <a:ahLst/>
            <a:cxnLst/>
            <a:rect l="l" t="t" r="r" b="b"/>
            <a:pathLst>
              <a:path w="15048292" h="14452630">
                <a:moveTo>
                  <a:pt x="0" y="0"/>
                </a:moveTo>
                <a:lnTo>
                  <a:pt x="15048292" y="0"/>
                </a:lnTo>
                <a:lnTo>
                  <a:pt x="15048292" y="14452630"/>
                </a:lnTo>
                <a:lnTo>
                  <a:pt x="0" y="14452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1028700" y="942477"/>
            <a:ext cx="10920683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DMO- CEREBELLÁRNÍ FORMA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1845000"/>
            <a:ext cx="8979396" cy="6734547"/>
            <a:chOff x="0" y="0"/>
            <a:chExt cx="11972528" cy="89793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972528" cy="8979396"/>
            </a:xfrm>
            <a:custGeom>
              <a:avLst/>
              <a:gdLst/>
              <a:ahLst/>
              <a:cxnLst/>
              <a:rect l="l" t="t" r="r" b="b"/>
              <a:pathLst>
                <a:path w="11972528" h="8979396">
                  <a:moveTo>
                    <a:pt x="0" y="0"/>
                  </a:moveTo>
                  <a:lnTo>
                    <a:pt x="11972528" y="0"/>
                  </a:lnTo>
                  <a:lnTo>
                    <a:pt x="11972528" y="8979396"/>
                  </a:lnTo>
                  <a:lnTo>
                    <a:pt x="0" y="8979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2034540" y="4319260"/>
              <a:ext cx="645160" cy="1460500"/>
              <a:chOff x="0" y="0"/>
              <a:chExt cx="645160" cy="14605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39370" y="-3810"/>
                <a:ext cx="636270" cy="1417320"/>
              </a:xfrm>
              <a:custGeom>
                <a:avLst/>
                <a:gdLst/>
                <a:ahLst/>
                <a:cxnLst/>
                <a:rect l="l" t="t" r="r" b="b"/>
                <a:pathLst>
                  <a:path w="636270" h="1417320">
                    <a:moveTo>
                      <a:pt x="547370" y="173990"/>
                    </a:moveTo>
                    <a:cubicBezTo>
                      <a:pt x="483870" y="435610"/>
                      <a:pt x="477520" y="506730"/>
                      <a:pt x="471170" y="608330"/>
                    </a:cubicBezTo>
                    <a:cubicBezTo>
                      <a:pt x="461010" y="770890"/>
                      <a:pt x="480060" y="1146810"/>
                      <a:pt x="462280" y="1240790"/>
                    </a:cubicBezTo>
                    <a:cubicBezTo>
                      <a:pt x="457200" y="1268730"/>
                      <a:pt x="454660" y="1275080"/>
                      <a:pt x="443230" y="1292860"/>
                    </a:cubicBezTo>
                    <a:cubicBezTo>
                      <a:pt x="427990" y="1318260"/>
                      <a:pt x="400050" y="1353820"/>
                      <a:pt x="370840" y="1374140"/>
                    </a:cubicBezTo>
                    <a:cubicBezTo>
                      <a:pt x="341630" y="1394460"/>
                      <a:pt x="303530" y="1409700"/>
                      <a:pt x="267970" y="1413510"/>
                    </a:cubicBezTo>
                    <a:cubicBezTo>
                      <a:pt x="232410" y="1417320"/>
                      <a:pt x="186690" y="1408430"/>
                      <a:pt x="158750" y="1399540"/>
                    </a:cubicBezTo>
                    <a:cubicBezTo>
                      <a:pt x="138430" y="1393190"/>
                      <a:pt x="127000" y="1386840"/>
                      <a:pt x="110490" y="1374140"/>
                    </a:cubicBezTo>
                    <a:cubicBezTo>
                      <a:pt x="87630" y="1356360"/>
                      <a:pt x="54610" y="1324610"/>
                      <a:pt x="38100" y="1292860"/>
                    </a:cubicBezTo>
                    <a:cubicBezTo>
                      <a:pt x="21590" y="1261110"/>
                      <a:pt x="15240" y="1236980"/>
                      <a:pt x="11430" y="1186180"/>
                    </a:cubicBezTo>
                    <a:cubicBezTo>
                      <a:pt x="2540" y="1066800"/>
                      <a:pt x="64770" y="735330"/>
                      <a:pt x="73660" y="572770"/>
                    </a:cubicBezTo>
                    <a:cubicBezTo>
                      <a:pt x="80010" y="466090"/>
                      <a:pt x="67310" y="375920"/>
                      <a:pt x="76200" y="307340"/>
                    </a:cubicBezTo>
                    <a:cubicBezTo>
                      <a:pt x="81280" y="264160"/>
                      <a:pt x="91440" y="228600"/>
                      <a:pt x="102870" y="201930"/>
                    </a:cubicBezTo>
                    <a:cubicBezTo>
                      <a:pt x="111760" y="182880"/>
                      <a:pt x="118110" y="171450"/>
                      <a:pt x="133350" y="156210"/>
                    </a:cubicBezTo>
                    <a:cubicBezTo>
                      <a:pt x="153670" y="134620"/>
                      <a:pt x="190500" y="106680"/>
                      <a:pt x="223520" y="93980"/>
                    </a:cubicBezTo>
                    <a:cubicBezTo>
                      <a:pt x="256540" y="81280"/>
                      <a:pt x="297180" y="77470"/>
                      <a:pt x="332740" y="81280"/>
                    </a:cubicBezTo>
                    <a:cubicBezTo>
                      <a:pt x="368300" y="85090"/>
                      <a:pt x="408940" y="104140"/>
                      <a:pt x="434340" y="119380"/>
                    </a:cubicBezTo>
                    <a:cubicBezTo>
                      <a:pt x="452120" y="130810"/>
                      <a:pt x="463550" y="139700"/>
                      <a:pt x="476250" y="156210"/>
                    </a:cubicBezTo>
                    <a:cubicBezTo>
                      <a:pt x="495300" y="180340"/>
                      <a:pt x="514350" y="210820"/>
                      <a:pt x="527050" y="254000"/>
                    </a:cubicBezTo>
                    <a:cubicBezTo>
                      <a:pt x="548640" y="325120"/>
                      <a:pt x="549910" y="441960"/>
                      <a:pt x="554990" y="554990"/>
                    </a:cubicBezTo>
                    <a:cubicBezTo>
                      <a:pt x="561340" y="699770"/>
                      <a:pt x="636270" y="970280"/>
                      <a:pt x="554990" y="1051560"/>
                    </a:cubicBezTo>
                    <a:cubicBezTo>
                      <a:pt x="477520" y="1129030"/>
                      <a:pt x="175260" y="1129030"/>
                      <a:pt x="97790" y="1051560"/>
                    </a:cubicBezTo>
                    <a:cubicBezTo>
                      <a:pt x="17780" y="971550"/>
                      <a:pt x="104140" y="695960"/>
                      <a:pt x="97790" y="558800"/>
                    </a:cubicBezTo>
                    <a:cubicBezTo>
                      <a:pt x="93980" y="461010"/>
                      <a:pt x="71120" y="373380"/>
                      <a:pt x="76200" y="307340"/>
                    </a:cubicBezTo>
                    <a:cubicBezTo>
                      <a:pt x="80010" y="264160"/>
                      <a:pt x="86360" y="233680"/>
                      <a:pt x="102870" y="201930"/>
                    </a:cubicBezTo>
                    <a:cubicBezTo>
                      <a:pt x="119380" y="170180"/>
                      <a:pt x="146050" y="139700"/>
                      <a:pt x="175260" y="119380"/>
                    </a:cubicBezTo>
                    <a:cubicBezTo>
                      <a:pt x="204470" y="99060"/>
                      <a:pt x="241300" y="85090"/>
                      <a:pt x="276860" y="81280"/>
                    </a:cubicBezTo>
                    <a:cubicBezTo>
                      <a:pt x="312420" y="77470"/>
                      <a:pt x="353060" y="81280"/>
                      <a:pt x="386080" y="93980"/>
                    </a:cubicBezTo>
                    <a:cubicBezTo>
                      <a:pt x="419100" y="106680"/>
                      <a:pt x="453390" y="129540"/>
                      <a:pt x="476250" y="156210"/>
                    </a:cubicBezTo>
                    <a:cubicBezTo>
                      <a:pt x="500380" y="182880"/>
                      <a:pt x="518160" y="224790"/>
                      <a:pt x="527050" y="254000"/>
                    </a:cubicBezTo>
                    <a:cubicBezTo>
                      <a:pt x="533400" y="274320"/>
                      <a:pt x="532130" y="281940"/>
                      <a:pt x="533400" y="308610"/>
                    </a:cubicBezTo>
                    <a:cubicBezTo>
                      <a:pt x="537210" y="377190"/>
                      <a:pt x="534670" y="544830"/>
                      <a:pt x="525780" y="681990"/>
                    </a:cubicBezTo>
                    <a:cubicBezTo>
                      <a:pt x="514350" y="849630"/>
                      <a:pt x="482600" y="1154430"/>
                      <a:pt x="462280" y="1240790"/>
                    </a:cubicBezTo>
                    <a:cubicBezTo>
                      <a:pt x="455930" y="1267460"/>
                      <a:pt x="454660" y="1275080"/>
                      <a:pt x="443230" y="1292860"/>
                    </a:cubicBezTo>
                    <a:cubicBezTo>
                      <a:pt x="427990" y="1318260"/>
                      <a:pt x="400050" y="1353820"/>
                      <a:pt x="370840" y="1374140"/>
                    </a:cubicBezTo>
                    <a:cubicBezTo>
                      <a:pt x="341630" y="1394460"/>
                      <a:pt x="303530" y="1409700"/>
                      <a:pt x="267970" y="1413510"/>
                    </a:cubicBezTo>
                    <a:cubicBezTo>
                      <a:pt x="232410" y="1417320"/>
                      <a:pt x="191770" y="1412240"/>
                      <a:pt x="158750" y="1399540"/>
                    </a:cubicBezTo>
                    <a:cubicBezTo>
                      <a:pt x="125730" y="1386840"/>
                      <a:pt x="91440" y="1357630"/>
                      <a:pt x="69850" y="1337310"/>
                    </a:cubicBezTo>
                    <a:cubicBezTo>
                      <a:pt x="54610" y="1322070"/>
                      <a:pt x="46990" y="1311910"/>
                      <a:pt x="38100" y="1292860"/>
                    </a:cubicBezTo>
                    <a:cubicBezTo>
                      <a:pt x="25400" y="1266190"/>
                      <a:pt x="17780" y="1234440"/>
                      <a:pt x="11430" y="1186180"/>
                    </a:cubicBezTo>
                    <a:cubicBezTo>
                      <a:pt x="0" y="1087120"/>
                      <a:pt x="11430" y="858520"/>
                      <a:pt x="12700" y="728980"/>
                    </a:cubicBezTo>
                    <a:cubicBezTo>
                      <a:pt x="13970" y="633730"/>
                      <a:pt x="8890" y="572770"/>
                      <a:pt x="19050" y="478790"/>
                    </a:cubicBezTo>
                    <a:cubicBezTo>
                      <a:pt x="31750" y="355600"/>
                      <a:pt x="15240" y="107950"/>
                      <a:pt x="100330" y="54610"/>
                    </a:cubicBezTo>
                    <a:cubicBezTo>
                      <a:pt x="187960" y="0"/>
                      <a:pt x="547370" y="173990"/>
                      <a:pt x="547370" y="17399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6" t="-15290" r="-12627" b="-2219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991065" y="5369307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19" y="0"/>
                </a:lnTo>
                <a:lnTo>
                  <a:pt x="9589619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3560763" y="1917608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4378775" y="8874725"/>
            <a:ext cx="9950312" cy="357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</a:pPr>
            <a:r>
              <a:rPr lang="en-US" sz="2047">
                <a:solidFill>
                  <a:srgbClr val="FFFFFF"/>
                </a:solidFill>
                <a:latin typeface="Open Sans"/>
              </a:rPr>
              <a:t>https://zdravi.euro.cz/leky/detska-mozkova-obrna-priznaky-lecba/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91384" y="634365"/>
            <a:ext cx="6783437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Open Sans Extra Bold"/>
              </a:rPr>
              <a:t>DMO- cerebellární forma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111438" y="4564550"/>
            <a:ext cx="5280282" cy="7052130"/>
          </a:xfrm>
          <a:custGeom>
            <a:avLst/>
            <a:gdLst/>
            <a:ahLst/>
            <a:cxnLst/>
            <a:rect l="l" t="t" r="r" b="b"/>
            <a:pathLst>
              <a:path w="5280282" h="7052130">
                <a:moveTo>
                  <a:pt x="0" y="0"/>
                </a:moveTo>
                <a:lnTo>
                  <a:pt x="5280282" y="0"/>
                </a:lnTo>
                <a:lnTo>
                  <a:pt x="5280282" y="7052130"/>
                </a:lnTo>
                <a:lnTo>
                  <a:pt x="0" y="70521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3370515" y="-2057400"/>
            <a:ext cx="6648689" cy="6172200"/>
          </a:xfrm>
          <a:custGeom>
            <a:avLst/>
            <a:gdLst/>
            <a:ahLst/>
            <a:cxnLst/>
            <a:rect l="l" t="t" r="r" b="b"/>
            <a:pathLst>
              <a:path w="6648689" h="6172200">
                <a:moveTo>
                  <a:pt x="0" y="0"/>
                </a:moveTo>
                <a:lnTo>
                  <a:pt x="6648690" y="0"/>
                </a:lnTo>
                <a:lnTo>
                  <a:pt x="664869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2" name="Group 12"/>
          <p:cNvGrpSpPr/>
          <p:nvPr/>
        </p:nvGrpSpPr>
        <p:grpSpPr>
          <a:xfrm>
            <a:off x="3927629" y="2046718"/>
            <a:ext cx="10852603" cy="6269901"/>
            <a:chOff x="0" y="0"/>
            <a:chExt cx="14470138" cy="8359868"/>
          </a:xfrm>
        </p:grpSpPr>
        <p:sp>
          <p:nvSpPr>
            <p:cNvPr id="13" name="Freeform 13"/>
            <p:cNvSpPr/>
            <p:nvPr/>
          </p:nvSpPr>
          <p:spPr>
            <a:xfrm>
              <a:off x="0" y="678092"/>
              <a:ext cx="10255568" cy="7681777"/>
            </a:xfrm>
            <a:custGeom>
              <a:avLst/>
              <a:gdLst/>
              <a:ahLst/>
              <a:cxnLst/>
              <a:rect l="l" t="t" r="r" b="b"/>
              <a:pathLst>
                <a:path w="10255568" h="7681777">
                  <a:moveTo>
                    <a:pt x="0" y="0"/>
                  </a:moveTo>
                  <a:lnTo>
                    <a:pt x="10255568" y="0"/>
                  </a:lnTo>
                  <a:lnTo>
                    <a:pt x="10255568" y="7681776"/>
                  </a:lnTo>
                  <a:lnTo>
                    <a:pt x="0" y="7681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8365634" y="0"/>
              <a:ext cx="6104504" cy="3418523"/>
            </a:xfrm>
            <a:custGeom>
              <a:avLst/>
              <a:gdLst/>
              <a:ahLst/>
              <a:cxnLst/>
              <a:rect l="l" t="t" r="r" b="b"/>
              <a:pathLst>
                <a:path w="6104504" h="3418523">
                  <a:moveTo>
                    <a:pt x="0" y="0"/>
                  </a:moveTo>
                  <a:lnTo>
                    <a:pt x="6104504" y="0"/>
                  </a:lnTo>
                  <a:lnTo>
                    <a:pt x="6104504" y="3418523"/>
                  </a:lnTo>
                  <a:lnTo>
                    <a:pt x="0" y="3418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6951351" y="4310653"/>
              <a:ext cx="678180" cy="1766570"/>
              <a:chOff x="0" y="0"/>
              <a:chExt cx="678180" cy="176657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7620" y="46990"/>
                <a:ext cx="636270" cy="1671320"/>
              </a:xfrm>
              <a:custGeom>
                <a:avLst/>
                <a:gdLst/>
                <a:ahLst/>
                <a:cxnLst/>
                <a:rect l="l" t="t" r="r" b="b"/>
                <a:pathLst>
                  <a:path w="636270" h="1671320">
                    <a:moveTo>
                      <a:pt x="594360" y="104140"/>
                    </a:moveTo>
                    <a:cubicBezTo>
                      <a:pt x="553720" y="1093470"/>
                      <a:pt x="557530" y="1165860"/>
                      <a:pt x="570230" y="1245870"/>
                    </a:cubicBezTo>
                    <a:cubicBezTo>
                      <a:pt x="580390" y="1313180"/>
                      <a:pt x="610870" y="1384300"/>
                      <a:pt x="614680" y="1427480"/>
                    </a:cubicBezTo>
                    <a:cubicBezTo>
                      <a:pt x="617220" y="1450340"/>
                      <a:pt x="614680" y="1464310"/>
                      <a:pt x="610870" y="1482090"/>
                    </a:cubicBezTo>
                    <a:cubicBezTo>
                      <a:pt x="607060" y="1499870"/>
                      <a:pt x="604520" y="1516380"/>
                      <a:pt x="594360" y="1535430"/>
                    </a:cubicBezTo>
                    <a:cubicBezTo>
                      <a:pt x="580390" y="1562100"/>
                      <a:pt x="548640" y="1600200"/>
                      <a:pt x="525780" y="1620520"/>
                    </a:cubicBezTo>
                    <a:cubicBezTo>
                      <a:pt x="509270" y="1634490"/>
                      <a:pt x="499110" y="1642110"/>
                      <a:pt x="478790" y="1649730"/>
                    </a:cubicBezTo>
                    <a:cubicBezTo>
                      <a:pt x="450850" y="1659890"/>
                      <a:pt x="406400" y="1671320"/>
                      <a:pt x="370840" y="1668780"/>
                    </a:cubicBezTo>
                    <a:cubicBezTo>
                      <a:pt x="335280" y="1666240"/>
                      <a:pt x="293370" y="1648460"/>
                      <a:pt x="266700" y="1634490"/>
                    </a:cubicBezTo>
                    <a:cubicBezTo>
                      <a:pt x="247650" y="1624330"/>
                      <a:pt x="237490" y="1616710"/>
                      <a:pt x="223520" y="1600200"/>
                    </a:cubicBezTo>
                    <a:cubicBezTo>
                      <a:pt x="204470" y="1577340"/>
                      <a:pt x="181610" y="1555750"/>
                      <a:pt x="167640" y="1506220"/>
                    </a:cubicBezTo>
                    <a:cubicBezTo>
                      <a:pt x="127000" y="1363980"/>
                      <a:pt x="167640" y="824230"/>
                      <a:pt x="144780" y="619760"/>
                    </a:cubicBezTo>
                    <a:cubicBezTo>
                      <a:pt x="132080" y="510540"/>
                      <a:pt x="111760" y="426720"/>
                      <a:pt x="93980" y="369570"/>
                    </a:cubicBezTo>
                    <a:cubicBezTo>
                      <a:pt x="83820" y="337820"/>
                      <a:pt x="71120" y="325120"/>
                      <a:pt x="64770" y="298450"/>
                    </a:cubicBezTo>
                    <a:cubicBezTo>
                      <a:pt x="57150" y="266700"/>
                      <a:pt x="52070" y="223520"/>
                      <a:pt x="58420" y="189230"/>
                    </a:cubicBezTo>
                    <a:cubicBezTo>
                      <a:pt x="64770" y="153670"/>
                      <a:pt x="87630" y="113030"/>
                      <a:pt x="104140" y="88900"/>
                    </a:cubicBezTo>
                    <a:cubicBezTo>
                      <a:pt x="115570" y="72390"/>
                      <a:pt x="125730" y="62230"/>
                      <a:pt x="142240" y="50800"/>
                    </a:cubicBezTo>
                    <a:cubicBezTo>
                      <a:pt x="166370" y="34290"/>
                      <a:pt x="207010" y="12700"/>
                      <a:pt x="242570" y="6350"/>
                    </a:cubicBezTo>
                    <a:cubicBezTo>
                      <a:pt x="276860" y="0"/>
                      <a:pt x="322580" y="6350"/>
                      <a:pt x="351790" y="13970"/>
                    </a:cubicBezTo>
                    <a:cubicBezTo>
                      <a:pt x="372110" y="19050"/>
                      <a:pt x="387350" y="27940"/>
                      <a:pt x="402590" y="36830"/>
                    </a:cubicBezTo>
                    <a:cubicBezTo>
                      <a:pt x="417830" y="45720"/>
                      <a:pt x="431800" y="54610"/>
                      <a:pt x="445770" y="69850"/>
                    </a:cubicBezTo>
                    <a:cubicBezTo>
                      <a:pt x="464820" y="91440"/>
                      <a:pt x="487680" y="121920"/>
                      <a:pt x="501650" y="163830"/>
                    </a:cubicBezTo>
                    <a:cubicBezTo>
                      <a:pt x="524510" y="231140"/>
                      <a:pt x="518160" y="355600"/>
                      <a:pt x="533400" y="444500"/>
                    </a:cubicBezTo>
                    <a:cubicBezTo>
                      <a:pt x="547370" y="525780"/>
                      <a:pt x="575310" y="594360"/>
                      <a:pt x="589280" y="674370"/>
                    </a:cubicBezTo>
                    <a:cubicBezTo>
                      <a:pt x="603250" y="759460"/>
                      <a:pt x="610870" y="852170"/>
                      <a:pt x="614680" y="939800"/>
                    </a:cubicBezTo>
                    <a:cubicBezTo>
                      <a:pt x="618490" y="1024890"/>
                      <a:pt x="608330" y="1132840"/>
                      <a:pt x="615950" y="1191260"/>
                    </a:cubicBezTo>
                    <a:cubicBezTo>
                      <a:pt x="619760" y="1223010"/>
                      <a:pt x="635000" y="1238250"/>
                      <a:pt x="635000" y="1264920"/>
                    </a:cubicBezTo>
                    <a:cubicBezTo>
                      <a:pt x="635000" y="1296670"/>
                      <a:pt x="622300" y="1344930"/>
                      <a:pt x="609600" y="1371600"/>
                    </a:cubicBezTo>
                    <a:cubicBezTo>
                      <a:pt x="600710" y="1390650"/>
                      <a:pt x="593090" y="1402080"/>
                      <a:pt x="577850" y="1417320"/>
                    </a:cubicBezTo>
                    <a:cubicBezTo>
                      <a:pt x="556260" y="1438910"/>
                      <a:pt x="520700" y="1466850"/>
                      <a:pt x="487680" y="1479550"/>
                    </a:cubicBezTo>
                    <a:cubicBezTo>
                      <a:pt x="454660" y="1492250"/>
                      <a:pt x="415290" y="1496060"/>
                      <a:pt x="379730" y="1492250"/>
                    </a:cubicBezTo>
                    <a:cubicBezTo>
                      <a:pt x="344170" y="1488440"/>
                      <a:pt x="306070" y="1473200"/>
                      <a:pt x="276860" y="1452880"/>
                    </a:cubicBezTo>
                    <a:cubicBezTo>
                      <a:pt x="247650" y="1432560"/>
                      <a:pt x="220980" y="1403350"/>
                      <a:pt x="204470" y="1371600"/>
                    </a:cubicBezTo>
                    <a:cubicBezTo>
                      <a:pt x="187960" y="1339850"/>
                      <a:pt x="176530" y="1301750"/>
                      <a:pt x="177800" y="1264920"/>
                    </a:cubicBezTo>
                    <a:cubicBezTo>
                      <a:pt x="179070" y="1225550"/>
                      <a:pt x="181610" y="1154430"/>
                      <a:pt x="213360" y="1143000"/>
                    </a:cubicBezTo>
                    <a:cubicBezTo>
                      <a:pt x="273050" y="1120140"/>
                      <a:pt x="539750" y="1410970"/>
                      <a:pt x="599440" y="1388110"/>
                    </a:cubicBezTo>
                    <a:cubicBezTo>
                      <a:pt x="631190" y="1376680"/>
                      <a:pt x="633730" y="1264920"/>
                      <a:pt x="635000" y="1264920"/>
                    </a:cubicBezTo>
                    <a:cubicBezTo>
                      <a:pt x="636270" y="1264920"/>
                      <a:pt x="622300" y="1344930"/>
                      <a:pt x="609600" y="1371600"/>
                    </a:cubicBezTo>
                    <a:cubicBezTo>
                      <a:pt x="600710" y="1390650"/>
                      <a:pt x="593090" y="1402080"/>
                      <a:pt x="577850" y="1417320"/>
                    </a:cubicBezTo>
                    <a:cubicBezTo>
                      <a:pt x="556260" y="1438910"/>
                      <a:pt x="514350" y="1466850"/>
                      <a:pt x="487680" y="1479550"/>
                    </a:cubicBezTo>
                    <a:cubicBezTo>
                      <a:pt x="468630" y="1488440"/>
                      <a:pt x="455930" y="1490980"/>
                      <a:pt x="434340" y="1492250"/>
                    </a:cubicBezTo>
                    <a:cubicBezTo>
                      <a:pt x="405130" y="1493520"/>
                      <a:pt x="358140" y="1492250"/>
                      <a:pt x="325120" y="1479550"/>
                    </a:cubicBezTo>
                    <a:cubicBezTo>
                      <a:pt x="292100" y="1466850"/>
                      <a:pt x="255270" y="1438910"/>
                      <a:pt x="234950" y="1417320"/>
                    </a:cubicBezTo>
                    <a:cubicBezTo>
                      <a:pt x="219710" y="1402080"/>
                      <a:pt x="213360" y="1388110"/>
                      <a:pt x="204470" y="1371600"/>
                    </a:cubicBezTo>
                    <a:cubicBezTo>
                      <a:pt x="195580" y="1355090"/>
                      <a:pt x="190500" y="1343660"/>
                      <a:pt x="184150" y="1319530"/>
                    </a:cubicBezTo>
                    <a:cubicBezTo>
                      <a:pt x="171450" y="1268730"/>
                      <a:pt x="162560" y="1162050"/>
                      <a:pt x="158750" y="1079500"/>
                    </a:cubicBezTo>
                    <a:cubicBezTo>
                      <a:pt x="154940" y="994410"/>
                      <a:pt x="172720" y="905510"/>
                      <a:pt x="161290" y="816610"/>
                    </a:cubicBezTo>
                    <a:cubicBezTo>
                      <a:pt x="149860" y="722630"/>
                      <a:pt x="102870" y="633730"/>
                      <a:pt x="85090" y="533400"/>
                    </a:cubicBezTo>
                    <a:cubicBezTo>
                      <a:pt x="66040" y="425450"/>
                      <a:pt x="50800" y="252730"/>
                      <a:pt x="58420" y="189230"/>
                    </a:cubicBezTo>
                    <a:cubicBezTo>
                      <a:pt x="60960" y="163830"/>
                      <a:pt x="64770" y="156210"/>
                      <a:pt x="74930" y="137160"/>
                    </a:cubicBezTo>
                    <a:cubicBezTo>
                      <a:pt x="88900" y="110490"/>
                      <a:pt x="114300" y="72390"/>
                      <a:pt x="142240" y="50800"/>
                    </a:cubicBezTo>
                    <a:cubicBezTo>
                      <a:pt x="170180" y="29210"/>
                      <a:pt x="213360" y="12700"/>
                      <a:pt x="242570" y="6350"/>
                    </a:cubicBezTo>
                    <a:cubicBezTo>
                      <a:pt x="262890" y="1270"/>
                      <a:pt x="276860" y="1270"/>
                      <a:pt x="297180" y="3810"/>
                    </a:cubicBezTo>
                    <a:cubicBezTo>
                      <a:pt x="326390" y="7620"/>
                      <a:pt x="375920" y="21590"/>
                      <a:pt x="402590" y="35560"/>
                    </a:cubicBezTo>
                    <a:cubicBezTo>
                      <a:pt x="421640" y="45720"/>
                      <a:pt x="431800" y="53340"/>
                      <a:pt x="445770" y="69850"/>
                    </a:cubicBezTo>
                    <a:cubicBezTo>
                      <a:pt x="464820" y="92710"/>
                      <a:pt x="487680" y="130810"/>
                      <a:pt x="501650" y="163830"/>
                    </a:cubicBezTo>
                    <a:cubicBezTo>
                      <a:pt x="514350" y="194310"/>
                      <a:pt x="516890" y="218440"/>
                      <a:pt x="527050" y="259080"/>
                    </a:cubicBezTo>
                    <a:cubicBezTo>
                      <a:pt x="544830" y="330200"/>
                      <a:pt x="581660" y="455930"/>
                      <a:pt x="596900" y="557530"/>
                    </a:cubicBezTo>
                    <a:cubicBezTo>
                      <a:pt x="612140" y="661670"/>
                      <a:pt x="613410" y="751840"/>
                      <a:pt x="615950" y="875030"/>
                    </a:cubicBezTo>
                    <a:cubicBezTo>
                      <a:pt x="619760" y="1045210"/>
                      <a:pt x="636270" y="1366520"/>
                      <a:pt x="610870" y="1482090"/>
                    </a:cubicBezTo>
                    <a:cubicBezTo>
                      <a:pt x="599440" y="1531620"/>
                      <a:pt x="586740" y="1554480"/>
                      <a:pt x="565150" y="1582420"/>
                    </a:cubicBezTo>
                    <a:cubicBezTo>
                      <a:pt x="543560" y="1610360"/>
                      <a:pt x="505460" y="1635760"/>
                      <a:pt x="478790" y="1649730"/>
                    </a:cubicBezTo>
                    <a:cubicBezTo>
                      <a:pt x="459740" y="1658620"/>
                      <a:pt x="447040" y="1662430"/>
                      <a:pt x="426720" y="1664970"/>
                    </a:cubicBezTo>
                    <a:cubicBezTo>
                      <a:pt x="397510" y="1668780"/>
                      <a:pt x="351790" y="1667510"/>
                      <a:pt x="317500" y="1657350"/>
                    </a:cubicBezTo>
                    <a:cubicBezTo>
                      <a:pt x="283210" y="1647190"/>
                      <a:pt x="248920" y="1625600"/>
                      <a:pt x="223520" y="1600200"/>
                    </a:cubicBezTo>
                    <a:cubicBezTo>
                      <a:pt x="198120" y="1574800"/>
                      <a:pt x="177800" y="1534160"/>
                      <a:pt x="167640" y="1506220"/>
                    </a:cubicBezTo>
                    <a:cubicBezTo>
                      <a:pt x="160020" y="1487170"/>
                      <a:pt x="153670" y="1455420"/>
                      <a:pt x="158750" y="1452880"/>
                    </a:cubicBezTo>
                    <a:cubicBezTo>
                      <a:pt x="165100" y="1449070"/>
                      <a:pt x="218440" y="1529080"/>
                      <a:pt x="223520" y="1525270"/>
                    </a:cubicBezTo>
                    <a:cubicBezTo>
                      <a:pt x="232410" y="1520190"/>
                      <a:pt x="149860" y="1380490"/>
                      <a:pt x="128270" y="1299210"/>
                    </a:cubicBezTo>
                    <a:cubicBezTo>
                      <a:pt x="105410" y="1212850"/>
                      <a:pt x="100330" y="1141730"/>
                      <a:pt x="95250" y="1022350"/>
                    </a:cubicBezTo>
                    <a:cubicBezTo>
                      <a:pt x="86360" y="805180"/>
                      <a:pt x="0" y="231140"/>
                      <a:pt x="132080" y="104140"/>
                    </a:cubicBezTo>
                    <a:cubicBezTo>
                      <a:pt x="226060" y="13970"/>
                      <a:pt x="594360" y="104140"/>
                      <a:pt x="594360" y="10414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864221" y="1201693"/>
              <a:ext cx="694690" cy="600710"/>
              <a:chOff x="0" y="0"/>
              <a:chExt cx="694690" cy="60071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-24130" y="50800"/>
                <a:ext cx="746760" cy="584200"/>
              </a:xfrm>
              <a:custGeom>
                <a:avLst/>
                <a:gdLst/>
                <a:ahLst/>
                <a:cxnLst/>
                <a:rect l="l" t="t" r="r" b="b"/>
                <a:pathLst>
                  <a:path w="746760" h="584200">
                    <a:moveTo>
                      <a:pt x="113030" y="0"/>
                    </a:moveTo>
                    <a:cubicBezTo>
                      <a:pt x="746760" y="128270"/>
                      <a:pt x="744220" y="424180"/>
                      <a:pt x="661670" y="499110"/>
                    </a:cubicBezTo>
                    <a:cubicBezTo>
                      <a:pt x="568960" y="584200"/>
                      <a:pt x="158750" y="557530"/>
                      <a:pt x="74930" y="459740"/>
                    </a:cubicBezTo>
                    <a:cubicBezTo>
                      <a:pt x="0" y="373380"/>
                      <a:pt x="113030" y="0"/>
                      <a:pt x="113030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9991731" y="249193"/>
              <a:ext cx="631190" cy="746760"/>
              <a:chOff x="0" y="0"/>
              <a:chExt cx="631190" cy="74676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50800" y="45720"/>
                <a:ext cx="532130" cy="697230"/>
              </a:xfrm>
              <a:custGeom>
                <a:avLst/>
                <a:gdLst/>
                <a:ahLst/>
                <a:cxnLst/>
                <a:rect l="l" t="t" r="r" b="b"/>
                <a:pathLst>
                  <a:path w="532130" h="697230">
                    <a:moveTo>
                      <a:pt x="0" y="604520"/>
                    </a:moveTo>
                    <a:cubicBezTo>
                      <a:pt x="31750" y="402590"/>
                      <a:pt x="86360" y="270510"/>
                      <a:pt x="138430" y="187960"/>
                    </a:cubicBezTo>
                    <a:cubicBezTo>
                      <a:pt x="184150" y="115570"/>
                      <a:pt x="242570" y="0"/>
                      <a:pt x="297180" y="5080"/>
                    </a:cubicBezTo>
                    <a:cubicBezTo>
                      <a:pt x="372110" y="11430"/>
                      <a:pt x="525780" y="299720"/>
                      <a:pt x="529590" y="396240"/>
                    </a:cubicBezTo>
                    <a:cubicBezTo>
                      <a:pt x="532130" y="450850"/>
                      <a:pt x="478790" y="482600"/>
                      <a:pt x="467360" y="527050"/>
                    </a:cubicBezTo>
                    <a:cubicBezTo>
                      <a:pt x="457200" y="567690"/>
                      <a:pt x="488950" y="626110"/>
                      <a:pt x="459740" y="650240"/>
                    </a:cubicBezTo>
                    <a:cubicBezTo>
                      <a:pt x="403860" y="697230"/>
                      <a:pt x="0" y="604520"/>
                      <a:pt x="0" y="60452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552518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0498" y="1901522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638629" y="1542412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4110263" y="9565787"/>
            <a:ext cx="10365909" cy="17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5"/>
              </a:lnSpc>
            </a:pPr>
            <a:r>
              <a:rPr lang="en-US" sz="1200">
                <a:solidFill>
                  <a:srgbClr val="FFFFFF"/>
                </a:solidFill>
                <a:latin typeface="Open Sans Extra Bold"/>
              </a:rPr>
              <a:t>HTTPS://WWW.GOOGLE.COM/SEARCH?Q=DMO-+ATAKTICK%C3%A1+FORMA+-+OBR%C3%A1ZKY</a:t>
            </a:r>
          </a:p>
        </p:txBody>
      </p:sp>
      <p:sp>
        <p:nvSpPr>
          <p:cNvPr id="9" name="Freeform 9"/>
          <p:cNvSpPr/>
          <p:nvPr/>
        </p:nvSpPr>
        <p:spPr>
          <a:xfrm>
            <a:off x="3578218" y="2491040"/>
            <a:ext cx="11430000" cy="6429375"/>
          </a:xfrm>
          <a:custGeom>
            <a:avLst/>
            <a:gdLst/>
            <a:ahLst/>
            <a:cxnLst/>
            <a:rect l="l" t="t" r="r" b="b"/>
            <a:pathLst>
              <a:path w="11430000" h="6429375">
                <a:moveTo>
                  <a:pt x="0" y="0"/>
                </a:moveTo>
                <a:lnTo>
                  <a:pt x="11430000" y="0"/>
                </a:lnTo>
                <a:lnTo>
                  <a:pt x="11430000" y="6429375"/>
                </a:lnTo>
                <a:lnTo>
                  <a:pt x="0" y="6429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-1633644" y="-1763096"/>
            <a:ext cx="8539229" cy="8765675"/>
          </a:xfrm>
          <a:custGeom>
            <a:avLst/>
            <a:gdLst/>
            <a:ahLst/>
            <a:cxnLst/>
            <a:rect l="l" t="t" r="r" b="b"/>
            <a:pathLst>
              <a:path w="8539229" h="8765675">
                <a:moveTo>
                  <a:pt x="0" y="0"/>
                </a:moveTo>
                <a:lnTo>
                  <a:pt x="8539229" y="0"/>
                </a:lnTo>
                <a:lnTo>
                  <a:pt x="8539229" y="8765675"/>
                </a:lnTo>
                <a:lnTo>
                  <a:pt x="0" y="87656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2638629" y="4533553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TextBox 12"/>
          <p:cNvSpPr txBox="1"/>
          <p:nvPr/>
        </p:nvSpPr>
        <p:spPr>
          <a:xfrm>
            <a:off x="5901499" y="952500"/>
            <a:ext cx="6783437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FFFFFF"/>
                </a:solidFill>
                <a:latin typeface="Open Sans Extra Bold"/>
              </a:rPr>
              <a:t>DMO- cerebellární forma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192" b="-4219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7184462" y="-1746896"/>
            <a:ext cx="15621001" cy="13857130"/>
          </a:xfrm>
          <a:custGeom>
            <a:avLst/>
            <a:gdLst/>
            <a:ahLst/>
            <a:cxnLst/>
            <a:rect l="l" t="t" r="r" b="b"/>
            <a:pathLst>
              <a:path w="15621001" h="13857130">
                <a:moveTo>
                  <a:pt x="0" y="0"/>
                </a:moveTo>
                <a:lnTo>
                  <a:pt x="15621001" y="0"/>
                </a:lnTo>
                <a:lnTo>
                  <a:pt x="15621001" y="13857129"/>
                </a:lnTo>
                <a:lnTo>
                  <a:pt x="0" y="1385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6147781" y="3088763"/>
            <a:ext cx="11111519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Jsou odrazem dozrávání CNS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Abnormní svalový tonus a nedokonalá koordinace pohybu</a:t>
            </a:r>
          </a:p>
          <a:p>
            <a:pPr algn="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89203" y="1612596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187363" y="2057881"/>
            <a:ext cx="16071937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VÝVOJOVÉ TONUSOVÉ A HYBNÉ SYNDROMY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08988" y="5431278"/>
            <a:ext cx="9950312" cy="202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86"/>
              </a:lnSpc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Hypotonický syndrom </a:t>
            </a:r>
          </a:p>
          <a:p>
            <a:pPr algn="r">
              <a:lnSpc>
                <a:spcPts val="3286"/>
              </a:lnSpc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Hypertonický syndrom</a:t>
            </a:r>
          </a:p>
          <a:p>
            <a:pPr algn="r">
              <a:lnSpc>
                <a:spcPts val="3286"/>
              </a:lnSpc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Cerebellární syndrom</a:t>
            </a:r>
          </a:p>
          <a:p>
            <a:pPr algn="r">
              <a:lnSpc>
                <a:spcPts val="3286"/>
              </a:lnSpc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Extrapyramidový syndrom</a:t>
            </a:r>
          </a:p>
          <a:p>
            <a:pPr algn="r">
              <a:lnSpc>
                <a:spcPts val="3286"/>
              </a:lnSpc>
            </a:pPr>
            <a:endParaRPr lang="en-US" sz="2347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192" b="-4219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7184462" y="-1746896"/>
            <a:ext cx="15621001" cy="13857130"/>
          </a:xfrm>
          <a:custGeom>
            <a:avLst/>
            <a:gdLst/>
            <a:ahLst/>
            <a:cxnLst/>
            <a:rect l="l" t="t" r="r" b="b"/>
            <a:pathLst>
              <a:path w="15621001" h="13857130">
                <a:moveTo>
                  <a:pt x="0" y="0"/>
                </a:moveTo>
                <a:lnTo>
                  <a:pt x="15621001" y="0"/>
                </a:lnTo>
                <a:lnTo>
                  <a:pt x="15621001" y="13857129"/>
                </a:lnTo>
                <a:lnTo>
                  <a:pt x="0" y="1385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6147781" y="3088763"/>
            <a:ext cx="11111519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Docílit maximální možný pohyb, a udržet jej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podíl na běžných denních činnostech, maximální samostatnost, ev. nezávislost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Kognitivní vývoj ,sociální integrace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předcházení komplikacím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Dosažení co nejlepší kvality života</a:t>
            </a:r>
          </a:p>
          <a:p>
            <a:pPr algn="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Komplexní multioborová péče</a:t>
            </a:r>
          </a:p>
          <a:p>
            <a:pPr algn="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489203" y="1612596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317963" y="2057881"/>
            <a:ext cx="16071937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DMO- LÉČBA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7810501" y="-2315765"/>
            <a:ext cx="15621001" cy="13857130"/>
          </a:xfrm>
          <a:custGeom>
            <a:avLst/>
            <a:gdLst/>
            <a:ahLst/>
            <a:cxnLst/>
            <a:rect l="l" t="t" r="r" b="b"/>
            <a:pathLst>
              <a:path w="15621001" h="13857130">
                <a:moveTo>
                  <a:pt x="0" y="0"/>
                </a:moveTo>
                <a:lnTo>
                  <a:pt x="15621002" y="0"/>
                </a:lnTo>
                <a:lnTo>
                  <a:pt x="15621002" y="13857129"/>
                </a:lnTo>
                <a:lnTo>
                  <a:pt x="0" y="13857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2341819" y="1612596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6338617" y="2057881"/>
            <a:ext cx="10920683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DMO- LÉČBA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99419" y="2966210"/>
            <a:ext cx="9950312" cy="366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Rehabilitace ( Vojtův princip, Bobath koncept)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Ortézy, ortop. pomůcky ( MIV , sedací zařízení, vertikalizační stojan atd)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Medikamenty- Baclofen, BTX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Operace ( fixní kontraktury, , sek. kostní deformity)</a:t>
            </a:r>
          </a:p>
          <a:p>
            <a:pPr marL="506773" lvl="1" indent="-253387" algn="just">
              <a:lnSpc>
                <a:spcPts val="3286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Open Sans"/>
              </a:rPr>
              <a:t>Poruchy příjmu stravy, bolest, epilepsie, oční a sluchové vady , sfinkterové obtíže, psychologická psychiatrická péče, respitní péče,logopedie , lázně, OLÚ</a:t>
            </a:r>
          </a:p>
          <a:p>
            <a:pPr algn="just">
              <a:lnSpc>
                <a:spcPts val="3286"/>
              </a:lnSpc>
            </a:pPr>
            <a:endParaRPr lang="en-US" sz="2347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388" b="-16388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552518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3217649" y="4564550"/>
            <a:ext cx="5280282" cy="7052130"/>
          </a:xfrm>
          <a:custGeom>
            <a:avLst/>
            <a:gdLst/>
            <a:ahLst/>
            <a:cxnLst/>
            <a:rect l="l" t="t" r="r" b="b"/>
            <a:pathLst>
              <a:path w="5280282" h="7052130">
                <a:moveTo>
                  <a:pt x="5280282" y="0"/>
                </a:moveTo>
                <a:lnTo>
                  <a:pt x="0" y="0"/>
                </a:lnTo>
                <a:lnTo>
                  <a:pt x="0" y="7052130"/>
                </a:lnTo>
                <a:lnTo>
                  <a:pt x="5280282" y="7052130"/>
                </a:lnTo>
                <a:lnTo>
                  <a:pt x="528028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209931" y="1612596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 flipH="1">
            <a:off x="-2295645" y="-2057400"/>
            <a:ext cx="6648689" cy="6172200"/>
          </a:xfrm>
          <a:custGeom>
            <a:avLst/>
            <a:gdLst/>
            <a:ahLst/>
            <a:cxnLst/>
            <a:rect l="l" t="t" r="r" b="b"/>
            <a:pathLst>
              <a:path w="6648689" h="6172200">
                <a:moveTo>
                  <a:pt x="6648690" y="0"/>
                </a:moveTo>
                <a:lnTo>
                  <a:pt x="0" y="0"/>
                </a:lnTo>
                <a:lnTo>
                  <a:pt x="0" y="6172200"/>
                </a:lnTo>
                <a:lnTo>
                  <a:pt x="6648690" y="6172200"/>
                </a:lnTo>
                <a:lnTo>
                  <a:pt x="66486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493190" y="-552518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20" y="0"/>
                </a:lnTo>
                <a:lnTo>
                  <a:pt x="9589620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2087280" y="1933397"/>
            <a:ext cx="12994937" cy="821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5600">
                <a:solidFill>
                  <a:srgbClr val="FFFFFF"/>
                </a:solidFill>
                <a:latin typeface="Open Sans Extra Bold"/>
              </a:rPr>
              <a:t>HYPOTONICKÝ SYNDROM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4602650"/>
            <a:ext cx="17693669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3" lvl="1" indent="-302261" algn="just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Open Sans Extra Bold"/>
              </a:rPr>
              <a:t>Hypotonický sy </a:t>
            </a:r>
          </a:p>
          <a:p>
            <a:pPr algn="just">
              <a:lnSpc>
                <a:spcPts val="3920"/>
              </a:lnSpc>
            </a:pPr>
            <a:r>
              <a:rPr lang="en-US" sz="2800" spc="-109">
                <a:solidFill>
                  <a:srgbClr val="FFFFFF"/>
                </a:solidFill>
                <a:latin typeface="Open Sans Extra Bold"/>
              </a:rPr>
              <a:t>centrální x periferní</a:t>
            </a:r>
          </a:p>
          <a:p>
            <a:pPr algn="just">
              <a:lnSpc>
                <a:spcPts val="3920"/>
              </a:lnSpc>
            </a:pPr>
            <a:r>
              <a:rPr lang="en-US" sz="2800" spc="-109">
                <a:solidFill>
                  <a:srgbClr val="FFFFFF"/>
                </a:solidFill>
                <a:latin typeface="Open Sans Extra Bold"/>
              </a:rPr>
              <a:t>- centrální - postižení centr. motoneuronu </a:t>
            </a:r>
          </a:p>
          <a:p>
            <a:pPr algn="just">
              <a:lnSpc>
                <a:spcPts val="3920"/>
              </a:lnSpc>
            </a:pPr>
            <a:r>
              <a:rPr lang="en-US" sz="2800" spc="-109">
                <a:solidFill>
                  <a:srgbClr val="FFFFFF"/>
                </a:solidFill>
                <a:latin typeface="Open Sans Extra Bold"/>
              </a:rPr>
              <a:t>snížený sval tonus, normální nebo zvýšené reflexy, hyperexkurzibilita v kloubech </a:t>
            </a:r>
          </a:p>
          <a:p>
            <a:pPr algn="just">
              <a:lnSpc>
                <a:spcPts val="3920"/>
              </a:lnSpc>
            </a:pPr>
            <a:endParaRPr lang="en-US" sz="2800" spc="-109">
              <a:solidFill>
                <a:srgbClr val="FFFFFF"/>
              </a:solidFill>
              <a:latin typeface="Open Sans Extr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7058456"/>
            <a:ext cx="9950312" cy="120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86"/>
              </a:lnSpc>
            </a:pPr>
            <a:r>
              <a:rPr lang="en-US" sz="2347" spc="-91">
                <a:solidFill>
                  <a:srgbClr val="FFFFFF"/>
                </a:solidFill>
                <a:latin typeface="Open Sans"/>
              </a:rPr>
              <a:t>- periferní – postižení refl. oblouku</a:t>
            </a:r>
          </a:p>
          <a:p>
            <a:pPr algn="just">
              <a:lnSpc>
                <a:spcPts val="3286"/>
              </a:lnSpc>
            </a:pPr>
            <a:r>
              <a:rPr lang="en-US" sz="2347" spc="-91">
                <a:solidFill>
                  <a:srgbClr val="FFFFFF"/>
                </a:solidFill>
                <a:latin typeface="Open Sans"/>
              </a:rPr>
              <a:t>snížený sval tonus, areflexie šs, nízká sval síla, chudá spont. hybnost</a:t>
            </a:r>
          </a:p>
          <a:p>
            <a:pPr algn="just">
              <a:lnSpc>
                <a:spcPts val="3286"/>
              </a:lnSpc>
            </a:pPr>
            <a:endParaRPr lang="en-US" sz="2347" spc="-91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552518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60784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30498" y="1901522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-1633644" y="-1763096"/>
            <a:ext cx="8539229" cy="8765675"/>
          </a:xfrm>
          <a:custGeom>
            <a:avLst/>
            <a:gdLst/>
            <a:ahLst/>
            <a:cxnLst/>
            <a:rect l="l" t="t" r="r" b="b"/>
            <a:pathLst>
              <a:path w="8539229" h="8765675">
                <a:moveTo>
                  <a:pt x="0" y="0"/>
                </a:moveTo>
                <a:lnTo>
                  <a:pt x="8539229" y="0"/>
                </a:lnTo>
                <a:lnTo>
                  <a:pt x="8539229" y="8765675"/>
                </a:lnTo>
                <a:lnTo>
                  <a:pt x="0" y="87656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2638629" y="4533553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2638629" y="1542412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5296014" y="2762616"/>
            <a:ext cx="8417751" cy="6734201"/>
          </a:xfrm>
          <a:custGeom>
            <a:avLst/>
            <a:gdLst/>
            <a:ahLst/>
            <a:cxnLst/>
            <a:rect l="l" t="t" r="r" b="b"/>
            <a:pathLst>
              <a:path w="8417751" h="6734201">
                <a:moveTo>
                  <a:pt x="0" y="0"/>
                </a:moveTo>
                <a:lnTo>
                  <a:pt x="8417751" y="0"/>
                </a:lnTo>
                <a:lnTo>
                  <a:pt x="8417751" y="6734201"/>
                </a:lnTo>
                <a:lnTo>
                  <a:pt x="0" y="67342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TextBox 11"/>
          <p:cNvSpPr txBox="1"/>
          <p:nvPr/>
        </p:nvSpPr>
        <p:spPr>
          <a:xfrm>
            <a:off x="4321935" y="1066800"/>
            <a:ext cx="10365909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HYPOTONICKÝ SYNDROM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70" b="-9370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-514350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283933" y="1066800"/>
            <a:ext cx="10139997" cy="69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HYPOTONICKÝ SYNDROM</a:t>
            </a:r>
          </a:p>
        </p:txBody>
      </p:sp>
      <p:sp>
        <p:nvSpPr>
          <p:cNvPr id="7" name="Freeform 7"/>
          <p:cNvSpPr/>
          <p:nvPr/>
        </p:nvSpPr>
        <p:spPr>
          <a:xfrm>
            <a:off x="-2483103" y="136286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852554" y="5923012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19" y="0"/>
                </a:lnTo>
                <a:lnTo>
                  <a:pt x="9589619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3971091" y="3107517"/>
            <a:ext cx="4929222" cy="4929222"/>
          </a:xfrm>
          <a:custGeom>
            <a:avLst/>
            <a:gdLst/>
            <a:ahLst/>
            <a:cxnLst/>
            <a:rect l="l" t="t" r="r" b="b"/>
            <a:pathLst>
              <a:path w="4929222" h="4929222">
                <a:moveTo>
                  <a:pt x="0" y="0"/>
                </a:moveTo>
                <a:lnTo>
                  <a:pt x="4929222" y="0"/>
                </a:lnTo>
                <a:lnTo>
                  <a:pt x="4929222" y="4929222"/>
                </a:lnTo>
                <a:lnTo>
                  <a:pt x="0" y="49292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9436098" y="3428988"/>
            <a:ext cx="5300673" cy="3786195"/>
          </a:xfrm>
          <a:custGeom>
            <a:avLst/>
            <a:gdLst/>
            <a:ahLst/>
            <a:cxnLst/>
            <a:rect l="l" t="t" r="r" b="b"/>
            <a:pathLst>
              <a:path w="5300673" h="3786195">
                <a:moveTo>
                  <a:pt x="0" y="0"/>
                </a:moveTo>
                <a:lnTo>
                  <a:pt x="5300673" y="0"/>
                </a:lnTo>
                <a:lnTo>
                  <a:pt x="5300673" y="3786195"/>
                </a:lnTo>
                <a:lnTo>
                  <a:pt x="0" y="37861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-1641763" y="2802175"/>
            <a:ext cx="6473861" cy="8646225"/>
          </a:xfrm>
          <a:custGeom>
            <a:avLst/>
            <a:gdLst/>
            <a:ahLst/>
            <a:cxnLst/>
            <a:rect l="l" t="t" r="r" b="b"/>
            <a:pathLst>
              <a:path w="6473861" h="8646225">
                <a:moveTo>
                  <a:pt x="0" y="0"/>
                </a:moveTo>
                <a:lnTo>
                  <a:pt x="6473860" y="0"/>
                </a:lnTo>
                <a:lnTo>
                  <a:pt x="6473860" y="8646224"/>
                </a:lnTo>
                <a:lnTo>
                  <a:pt x="0" y="86462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4438248" y="-2248548"/>
            <a:ext cx="8539229" cy="8765675"/>
          </a:xfrm>
          <a:custGeom>
            <a:avLst/>
            <a:gdLst/>
            <a:ahLst/>
            <a:cxnLst/>
            <a:rect l="l" t="t" r="r" b="b"/>
            <a:pathLst>
              <a:path w="8539229" h="8765675">
                <a:moveTo>
                  <a:pt x="0" y="0"/>
                </a:moveTo>
                <a:lnTo>
                  <a:pt x="8539228" y="0"/>
                </a:lnTo>
                <a:lnTo>
                  <a:pt x="8539228" y="8765675"/>
                </a:lnTo>
                <a:lnTo>
                  <a:pt x="0" y="87656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419862" y="-456224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419862" y="1519874"/>
            <a:ext cx="7315200" cy="718220"/>
          </a:xfrm>
          <a:custGeom>
            <a:avLst/>
            <a:gdLst/>
            <a:ahLst/>
            <a:cxnLst/>
            <a:rect l="l" t="t" r="r" b="b"/>
            <a:pathLst>
              <a:path w="7315200" h="718220">
                <a:moveTo>
                  <a:pt x="0" y="0"/>
                </a:moveTo>
                <a:lnTo>
                  <a:pt x="7315200" y="0"/>
                </a:lnTo>
                <a:lnTo>
                  <a:pt x="7315200" y="718219"/>
                </a:lnTo>
                <a:lnTo>
                  <a:pt x="0" y="718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4630400" y="7108988"/>
            <a:ext cx="7315200" cy="1542842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2663280" y="2315416"/>
            <a:ext cx="5382876" cy="7177168"/>
          </a:xfrm>
          <a:custGeom>
            <a:avLst/>
            <a:gdLst/>
            <a:ahLst/>
            <a:cxnLst/>
            <a:rect l="l" t="t" r="r" b="b"/>
            <a:pathLst>
              <a:path w="5382876" h="7177168">
                <a:moveTo>
                  <a:pt x="0" y="0"/>
                </a:moveTo>
                <a:lnTo>
                  <a:pt x="5382876" y="0"/>
                </a:lnTo>
                <a:lnTo>
                  <a:pt x="5382876" y="7177169"/>
                </a:lnTo>
                <a:lnTo>
                  <a:pt x="0" y="71771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-3710162" y="3937519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>
            <a:off x="13207294" y="-3336674"/>
            <a:ext cx="9090583" cy="8730748"/>
          </a:xfrm>
          <a:custGeom>
            <a:avLst/>
            <a:gdLst/>
            <a:ahLst/>
            <a:cxnLst/>
            <a:rect l="l" t="t" r="r" b="b"/>
            <a:pathLst>
              <a:path w="9090583" h="8730748">
                <a:moveTo>
                  <a:pt x="0" y="0"/>
                </a:moveTo>
                <a:lnTo>
                  <a:pt x="9090583" y="0"/>
                </a:lnTo>
                <a:lnTo>
                  <a:pt x="9090583" y="8730748"/>
                </a:lnTo>
                <a:lnTo>
                  <a:pt x="0" y="8730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D44CEA7D-A0D2-086B-9B46-51728B8E8F14}"/>
              </a:ext>
            </a:extLst>
          </p:cNvPr>
          <p:cNvGrpSpPr/>
          <p:nvPr/>
        </p:nvGrpSpPr>
        <p:grpSpPr>
          <a:xfrm>
            <a:off x="8258616" y="4132521"/>
            <a:ext cx="6782436" cy="3815121"/>
            <a:chOff x="8258616" y="4132521"/>
            <a:chExt cx="6782436" cy="3815121"/>
          </a:xfrm>
        </p:grpSpPr>
        <p:sp>
          <p:nvSpPr>
            <p:cNvPr id="10" name="Freeform 10"/>
            <p:cNvSpPr/>
            <p:nvPr/>
          </p:nvSpPr>
          <p:spPr>
            <a:xfrm>
              <a:off x="8258616" y="4132521"/>
              <a:ext cx="6782436" cy="3815121"/>
            </a:xfrm>
            <a:custGeom>
              <a:avLst/>
              <a:gdLst/>
              <a:ahLst/>
              <a:cxnLst/>
              <a:rect l="l" t="t" r="r" b="b"/>
              <a:pathLst>
                <a:path w="6782436" h="3815121">
                  <a:moveTo>
                    <a:pt x="0" y="0"/>
                  </a:moveTo>
                  <a:lnTo>
                    <a:pt x="6782436" y="0"/>
                  </a:lnTo>
                  <a:lnTo>
                    <a:pt x="6782436" y="3815121"/>
                  </a:lnTo>
                  <a:lnTo>
                    <a:pt x="0" y="3815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0FCF9C0E-DB8E-2511-81F8-1E9AA7265DF5}"/>
                </a:ext>
              </a:extLst>
            </p:cNvPr>
            <p:cNvSpPr/>
            <p:nvPr/>
          </p:nvSpPr>
          <p:spPr>
            <a:xfrm rot="4095860">
              <a:off x="10133378" y="5848906"/>
              <a:ext cx="685800" cy="22860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353" b="-4435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-209931" y="-154231"/>
            <a:ext cx="18707862" cy="11392037"/>
            <a:chOff x="0" y="0"/>
            <a:chExt cx="4927174" cy="3000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27174" cy="3000372"/>
            </a:xfrm>
            <a:custGeom>
              <a:avLst/>
              <a:gdLst/>
              <a:ahLst/>
              <a:cxnLst/>
              <a:rect l="l" t="t" r="r" b="b"/>
              <a:pathLst>
                <a:path w="4927174" h="3000372">
                  <a:moveTo>
                    <a:pt x="0" y="0"/>
                  </a:moveTo>
                  <a:lnTo>
                    <a:pt x="4927174" y="0"/>
                  </a:lnTo>
                  <a:lnTo>
                    <a:pt x="4927174" y="3000372"/>
                  </a:lnTo>
                  <a:lnTo>
                    <a:pt x="0" y="3000372"/>
                  </a:lnTo>
                  <a:close/>
                </a:path>
              </a:pathLst>
            </a:custGeom>
            <a:solidFill>
              <a:srgbClr val="430B78">
                <a:alpha val="48627"/>
              </a:srgbClr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337620" y="0"/>
            <a:ext cx="9589619" cy="3120985"/>
          </a:xfrm>
          <a:custGeom>
            <a:avLst/>
            <a:gdLst/>
            <a:ahLst/>
            <a:cxnLst/>
            <a:rect l="l" t="t" r="r" b="b"/>
            <a:pathLst>
              <a:path w="9589619" h="3120985">
                <a:moveTo>
                  <a:pt x="0" y="0"/>
                </a:moveTo>
                <a:lnTo>
                  <a:pt x="9589619" y="0"/>
                </a:lnTo>
                <a:lnTo>
                  <a:pt x="9589619" y="3120985"/>
                </a:lnTo>
                <a:lnTo>
                  <a:pt x="0" y="31209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12773802" y="-4388085"/>
            <a:ext cx="6224313" cy="15625891"/>
          </a:xfrm>
          <a:custGeom>
            <a:avLst/>
            <a:gdLst/>
            <a:ahLst/>
            <a:cxnLst/>
            <a:rect l="l" t="t" r="r" b="b"/>
            <a:pathLst>
              <a:path w="6224313" h="15625891">
                <a:moveTo>
                  <a:pt x="0" y="0"/>
                </a:moveTo>
                <a:lnTo>
                  <a:pt x="6224313" y="0"/>
                </a:lnTo>
                <a:lnTo>
                  <a:pt x="6224313" y="15625891"/>
                </a:lnTo>
                <a:lnTo>
                  <a:pt x="0" y="156258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-3920093" y="-1902028"/>
            <a:ext cx="7420325" cy="8267771"/>
          </a:xfrm>
          <a:custGeom>
            <a:avLst/>
            <a:gdLst/>
            <a:ahLst/>
            <a:cxnLst/>
            <a:rect l="l" t="t" r="r" b="b"/>
            <a:pathLst>
              <a:path w="7420325" h="8267771">
                <a:moveTo>
                  <a:pt x="0" y="0"/>
                </a:moveTo>
                <a:lnTo>
                  <a:pt x="7420324" y="0"/>
                </a:lnTo>
                <a:lnTo>
                  <a:pt x="7420324" y="8267771"/>
                </a:lnTo>
                <a:lnTo>
                  <a:pt x="0" y="8267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2633806" y="2755824"/>
            <a:ext cx="10139997" cy="137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3"/>
              </a:lnSpc>
            </a:pPr>
            <a:r>
              <a:rPr lang="en-US" sz="4800">
                <a:solidFill>
                  <a:srgbClr val="FFFFFF"/>
                </a:solidFill>
                <a:latin typeface="Open Sans Extra Bold"/>
              </a:rPr>
              <a:t>CENTRÁLNÍ HYPERTONICKÝ SYNDROM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33806" y="4585203"/>
            <a:ext cx="13829745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Extra Bold"/>
              </a:rPr>
              <a:t>Zvýšené svalové napětí, vyšší šs reflexy, přetrvávání primitivních rr. nad věkovou hranici výbavnosti, dystonické ataky, pyramidové jevy , spasticita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1033</Words>
  <Application>Microsoft Office PowerPoint</Application>
  <PresentationFormat>Vlastní</PresentationFormat>
  <Paragraphs>149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7" baseType="lpstr">
      <vt:lpstr>Open Sans</vt:lpstr>
      <vt:lpstr>Arial</vt:lpstr>
      <vt:lpstr>Calibri</vt:lpstr>
      <vt:lpstr>Open Sans Extra Bold</vt:lpstr>
      <vt:lpstr>Open Sans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Poruchy hybnosti centrálního původu</dc:title>
  <cp:lastModifiedBy>Renáa Slana</cp:lastModifiedBy>
  <cp:revision>3</cp:revision>
  <dcterms:created xsi:type="dcterms:W3CDTF">2006-08-16T00:00:00Z</dcterms:created>
  <dcterms:modified xsi:type="dcterms:W3CDTF">2023-09-26T19:07:01Z</dcterms:modified>
  <dc:identifier>DAFrWFJC0E0</dc:identifier>
</cp:coreProperties>
</file>