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5" r:id="rId10"/>
    <p:sldId id="263" r:id="rId11"/>
    <p:sldId id="27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anose="00000500000000000000" pitchFamily="2" charset="-18"/>
      <p:regular r:id="rId25"/>
      <p:bold r:id="rId26"/>
      <p:italic r:id="rId27"/>
      <p:boldItalic r:id="rId28"/>
    </p:embeddedFont>
    <p:embeddedFont>
      <p:font typeface="Montserrat Bold" panose="00000800000000000000" charset="-18"/>
      <p:regular r:id="rId29"/>
      <p:bold r:id="rId30"/>
    </p:embeddedFont>
    <p:embeddedFont>
      <p:font typeface="Montserrat Classic Bold" panose="020B0604020202020204" charset="-18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84D7E-A981-4B7E-8753-F90CDEB74D2F}" v="4" dt="2023-10-16T18:32:22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38" y="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áa Slana" userId="a2148769e1520924" providerId="LiveId" clId="{1B884D7E-A981-4B7E-8753-F90CDEB74D2F}"/>
    <pc:docChg chg="custSel addSld delSld modSld">
      <pc:chgData name="Renáa Slana" userId="a2148769e1520924" providerId="LiveId" clId="{1B884D7E-A981-4B7E-8753-F90CDEB74D2F}" dt="2023-10-16T18:38:16.146" v="3234" actId="20577"/>
      <pc:docMkLst>
        <pc:docMk/>
      </pc:docMkLst>
      <pc:sldChg chg="modSp mod">
        <pc:chgData name="Renáa Slana" userId="a2148769e1520924" providerId="LiveId" clId="{1B884D7E-A981-4B7E-8753-F90CDEB74D2F}" dt="2023-10-12T18:04:29.761" v="3" actId="113"/>
        <pc:sldMkLst>
          <pc:docMk/>
          <pc:sldMk cId="0" sldId="257"/>
        </pc:sldMkLst>
        <pc:spChg chg="mod">
          <ac:chgData name="Renáa Slana" userId="a2148769e1520924" providerId="LiveId" clId="{1B884D7E-A981-4B7E-8753-F90CDEB74D2F}" dt="2023-10-12T18:04:29.761" v="3" actId="113"/>
          <ac:spMkLst>
            <pc:docMk/>
            <pc:sldMk cId="0" sldId="257"/>
            <ac:spMk id="7" creationId="{00000000-0000-0000-0000-000000000000}"/>
          </ac:spMkLst>
        </pc:spChg>
      </pc:sldChg>
      <pc:sldChg chg="modSp mod">
        <pc:chgData name="Renáa Slana" userId="a2148769e1520924" providerId="LiveId" clId="{1B884D7E-A981-4B7E-8753-F90CDEB74D2F}" dt="2023-10-12T18:05:29.053" v="4" actId="14100"/>
        <pc:sldMkLst>
          <pc:docMk/>
          <pc:sldMk cId="0" sldId="258"/>
        </pc:sldMkLst>
        <pc:spChg chg="mod">
          <ac:chgData name="Renáa Slana" userId="a2148769e1520924" providerId="LiveId" clId="{1B884D7E-A981-4B7E-8753-F90CDEB74D2F}" dt="2023-10-12T18:05:29.053" v="4" actId="14100"/>
          <ac:spMkLst>
            <pc:docMk/>
            <pc:sldMk cId="0" sldId="258"/>
            <ac:spMk id="7" creationId="{00000000-0000-0000-0000-000000000000}"/>
          </ac:spMkLst>
        </pc:spChg>
      </pc:sldChg>
      <pc:sldChg chg="modSp mod">
        <pc:chgData name="Renáa Slana" userId="a2148769e1520924" providerId="LiveId" clId="{1B884D7E-A981-4B7E-8753-F90CDEB74D2F}" dt="2023-10-12T18:11:07.174" v="52" actId="20577"/>
        <pc:sldMkLst>
          <pc:docMk/>
          <pc:sldMk cId="0" sldId="260"/>
        </pc:sldMkLst>
        <pc:spChg chg="mod">
          <ac:chgData name="Renáa Slana" userId="a2148769e1520924" providerId="LiveId" clId="{1B884D7E-A981-4B7E-8753-F90CDEB74D2F}" dt="2023-10-12T18:11:07.174" v="52" actId="20577"/>
          <ac:spMkLst>
            <pc:docMk/>
            <pc:sldMk cId="0" sldId="260"/>
            <ac:spMk id="9" creationId="{00000000-0000-0000-0000-000000000000}"/>
          </ac:spMkLst>
        </pc:spChg>
      </pc:sldChg>
      <pc:sldChg chg="modSp mod">
        <pc:chgData name="Renáa Slana" userId="a2148769e1520924" providerId="LiveId" clId="{1B884D7E-A981-4B7E-8753-F90CDEB74D2F}" dt="2023-10-12T18:11:45.419" v="55" actId="20577"/>
        <pc:sldMkLst>
          <pc:docMk/>
          <pc:sldMk cId="0" sldId="261"/>
        </pc:sldMkLst>
        <pc:spChg chg="mod">
          <ac:chgData name="Renáa Slana" userId="a2148769e1520924" providerId="LiveId" clId="{1B884D7E-A981-4B7E-8753-F90CDEB74D2F}" dt="2023-10-12T18:11:45.419" v="55" actId="20577"/>
          <ac:spMkLst>
            <pc:docMk/>
            <pc:sldMk cId="0" sldId="261"/>
            <ac:spMk id="11" creationId="{00000000-0000-0000-0000-000000000000}"/>
          </ac:spMkLst>
        </pc:spChg>
      </pc:sldChg>
      <pc:sldChg chg="modSp mod">
        <pc:chgData name="Renáa Slana" userId="a2148769e1520924" providerId="LiveId" clId="{1B884D7E-A981-4B7E-8753-F90CDEB74D2F}" dt="2023-10-16T18:06:49.840" v="1540" actId="20577"/>
        <pc:sldMkLst>
          <pc:docMk/>
          <pc:sldMk cId="0" sldId="265"/>
        </pc:sldMkLst>
        <pc:spChg chg="mod">
          <ac:chgData name="Renáa Slana" userId="a2148769e1520924" providerId="LiveId" clId="{1B884D7E-A981-4B7E-8753-F90CDEB74D2F}" dt="2023-10-16T18:06:49.840" v="1540" actId="20577"/>
          <ac:spMkLst>
            <pc:docMk/>
            <pc:sldMk cId="0" sldId="265"/>
            <ac:spMk id="9" creationId="{00000000-0000-0000-0000-000000000000}"/>
          </ac:spMkLst>
        </pc:spChg>
      </pc:sldChg>
      <pc:sldChg chg="del">
        <pc:chgData name="Renáa Slana" userId="a2148769e1520924" providerId="LiveId" clId="{1B884D7E-A981-4B7E-8753-F90CDEB74D2F}" dt="2023-10-16T17:59:46.513" v="1354" actId="47"/>
        <pc:sldMkLst>
          <pc:docMk/>
          <pc:sldMk cId="0" sldId="266"/>
        </pc:sldMkLst>
      </pc:sldChg>
      <pc:sldChg chg="modSp mod">
        <pc:chgData name="Renáa Slana" userId="a2148769e1520924" providerId="LiveId" clId="{1B884D7E-A981-4B7E-8753-F90CDEB74D2F}" dt="2023-10-16T18:05:02.071" v="1435" actId="20577"/>
        <pc:sldMkLst>
          <pc:docMk/>
          <pc:sldMk cId="0" sldId="267"/>
        </pc:sldMkLst>
        <pc:spChg chg="mod">
          <ac:chgData name="Renáa Slana" userId="a2148769e1520924" providerId="LiveId" clId="{1B884D7E-A981-4B7E-8753-F90CDEB74D2F}" dt="2023-10-16T18:05:02.071" v="1435" actId="20577"/>
          <ac:spMkLst>
            <pc:docMk/>
            <pc:sldMk cId="0" sldId="267"/>
            <ac:spMk id="10" creationId="{00000000-0000-0000-0000-000000000000}"/>
          </ac:spMkLst>
        </pc:spChg>
      </pc:sldChg>
      <pc:sldChg chg="modSp mod">
        <pc:chgData name="Renáa Slana" userId="a2148769e1520924" providerId="LiveId" clId="{1B884D7E-A981-4B7E-8753-F90CDEB74D2F}" dt="2023-10-16T18:29:22.842" v="2674" actId="20577"/>
        <pc:sldMkLst>
          <pc:docMk/>
          <pc:sldMk cId="0" sldId="270"/>
        </pc:sldMkLst>
        <pc:spChg chg="mod">
          <ac:chgData name="Renáa Slana" userId="a2148769e1520924" providerId="LiveId" clId="{1B884D7E-A981-4B7E-8753-F90CDEB74D2F}" dt="2023-10-16T18:29:22.842" v="2674" actId="20577"/>
          <ac:spMkLst>
            <pc:docMk/>
            <pc:sldMk cId="0" sldId="270"/>
            <ac:spMk id="7" creationId="{00000000-0000-0000-0000-000000000000}"/>
          </ac:spMkLst>
        </pc:spChg>
      </pc:sldChg>
      <pc:sldChg chg="modSp mod">
        <pc:chgData name="Renáa Slana" userId="a2148769e1520924" providerId="LiveId" clId="{1B884D7E-A981-4B7E-8753-F90CDEB74D2F}" dt="2023-10-12T18:08:45.141" v="51" actId="20577"/>
        <pc:sldMkLst>
          <pc:docMk/>
          <pc:sldMk cId="0" sldId="272"/>
        </pc:sldMkLst>
        <pc:spChg chg="mod">
          <ac:chgData name="Renáa Slana" userId="a2148769e1520924" providerId="LiveId" clId="{1B884D7E-A981-4B7E-8753-F90CDEB74D2F}" dt="2023-10-12T18:08:45.141" v="51" actId="20577"/>
          <ac:spMkLst>
            <pc:docMk/>
            <pc:sldMk cId="0" sldId="272"/>
            <ac:spMk id="11" creationId="{00000000-0000-0000-0000-000000000000}"/>
          </ac:spMkLst>
        </pc:spChg>
      </pc:sldChg>
      <pc:sldChg chg="delSp modSp add del mod setBg">
        <pc:chgData name="Renáa Slana" userId="a2148769e1520924" providerId="LiveId" clId="{1B884D7E-A981-4B7E-8753-F90CDEB74D2F}" dt="2023-10-12T18:15:59.203" v="67" actId="47"/>
        <pc:sldMkLst>
          <pc:docMk/>
          <pc:sldMk cId="2510054706" sldId="274"/>
        </pc:sldMkLst>
        <pc:spChg chg="mod">
          <ac:chgData name="Renáa Slana" userId="a2148769e1520924" providerId="LiveId" clId="{1B884D7E-A981-4B7E-8753-F90CDEB74D2F}" dt="2023-10-12T18:15:42.159" v="65" actId="20577"/>
          <ac:spMkLst>
            <pc:docMk/>
            <pc:sldMk cId="2510054706" sldId="274"/>
            <ac:spMk id="6" creationId="{00000000-0000-0000-0000-000000000000}"/>
          </ac:spMkLst>
        </pc:spChg>
        <pc:grpChg chg="del">
          <ac:chgData name="Renáa Slana" userId="a2148769e1520924" providerId="LiveId" clId="{1B884D7E-A981-4B7E-8753-F90CDEB74D2F}" dt="2023-10-12T18:15:48.792" v="66" actId="478"/>
          <ac:grpSpMkLst>
            <pc:docMk/>
            <pc:sldMk cId="2510054706" sldId="274"/>
            <ac:grpSpMk id="2" creationId="{00000000-0000-0000-0000-000000000000}"/>
          </ac:grpSpMkLst>
        </pc:grpChg>
        <pc:grpChg chg="del">
          <ac:chgData name="Renáa Slana" userId="a2148769e1520924" providerId="LiveId" clId="{1B884D7E-A981-4B7E-8753-F90CDEB74D2F}" dt="2023-10-12T18:15:35.593" v="57" actId="478"/>
          <ac:grpSpMkLst>
            <pc:docMk/>
            <pc:sldMk cId="2510054706" sldId="274"/>
            <ac:grpSpMk id="7" creationId="{00000000-0000-0000-0000-000000000000}"/>
          </ac:grpSpMkLst>
        </pc:grpChg>
      </pc:sldChg>
      <pc:sldChg chg="modSp add mod setBg">
        <pc:chgData name="Renáa Slana" userId="a2148769e1520924" providerId="LiveId" clId="{1B884D7E-A981-4B7E-8753-F90CDEB74D2F}" dt="2023-10-16T18:38:16.146" v="3234" actId="20577"/>
        <pc:sldMkLst>
          <pc:docMk/>
          <pc:sldMk cId="3963471906" sldId="274"/>
        </pc:sldMkLst>
        <pc:spChg chg="mod">
          <ac:chgData name="Renáa Slana" userId="a2148769e1520924" providerId="LiveId" clId="{1B884D7E-A981-4B7E-8753-F90CDEB74D2F}" dt="2023-10-12T18:26:05.444" v="1193" actId="1076"/>
          <ac:spMkLst>
            <pc:docMk/>
            <pc:sldMk cId="3963471906" sldId="274"/>
            <ac:spMk id="4" creationId="{00000000-0000-0000-0000-000000000000}"/>
          </ac:spMkLst>
        </pc:spChg>
        <pc:spChg chg="mod">
          <ac:chgData name="Renáa Slana" userId="a2148769e1520924" providerId="LiveId" clId="{1B884D7E-A981-4B7E-8753-F90CDEB74D2F}" dt="2023-10-16T18:38:16.146" v="3234" actId="20577"/>
          <ac:spMkLst>
            <pc:docMk/>
            <pc:sldMk cId="3963471906" sldId="274"/>
            <ac:spMk id="7" creationId="{00000000-0000-0000-0000-000000000000}"/>
          </ac:spMkLst>
        </pc:spChg>
      </pc:sldChg>
      <pc:sldChg chg="modSp add mod setBg">
        <pc:chgData name="Renáa Slana" userId="a2148769e1520924" providerId="LiveId" clId="{1B884D7E-A981-4B7E-8753-F90CDEB74D2F}" dt="2023-10-16T18:25:57.809" v="2630" actId="1076"/>
        <pc:sldMkLst>
          <pc:docMk/>
          <pc:sldMk cId="1866792227" sldId="275"/>
        </pc:sldMkLst>
        <pc:spChg chg="mod">
          <ac:chgData name="Renáa Slana" userId="a2148769e1520924" providerId="LiveId" clId="{1B884D7E-A981-4B7E-8753-F90CDEB74D2F}" dt="2023-10-16T18:17:30.717" v="1961" actId="6549"/>
          <ac:spMkLst>
            <pc:docMk/>
            <pc:sldMk cId="1866792227" sldId="275"/>
            <ac:spMk id="4" creationId="{00000000-0000-0000-0000-000000000000}"/>
          </ac:spMkLst>
        </pc:spChg>
        <pc:spChg chg="mod">
          <ac:chgData name="Renáa Slana" userId="a2148769e1520924" providerId="LiveId" clId="{1B884D7E-A981-4B7E-8753-F90CDEB74D2F}" dt="2023-10-16T18:25:57.809" v="2630" actId="1076"/>
          <ac:spMkLst>
            <pc:docMk/>
            <pc:sldMk cId="1866792227" sldId="275"/>
            <ac:spMk id="9" creationId="{00000000-0000-0000-0000-000000000000}"/>
          </ac:spMkLst>
        </pc:spChg>
      </pc:sldChg>
      <pc:sldChg chg="modSp add mod setBg">
        <pc:chgData name="Renáa Slana" userId="a2148769e1520924" providerId="LiveId" clId="{1B884D7E-A981-4B7E-8753-F90CDEB74D2F}" dt="2023-10-16T18:37:02.745" v="3187" actId="20577"/>
        <pc:sldMkLst>
          <pc:docMk/>
          <pc:sldMk cId="3048219568" sldId="276"/>
        </pc:sldMkLst>
        <pc:spChg chg="mod">
          <ac:chgData name="Renáa Slana" userId="a2148769e1520924" providerId="LiveId" clId="{1B884D7E-A981-4B7E-8753-F90CDEB74D2F}" dt="2023-10-16T18:35:22.317" v="3161" actId="1076"/>
          <ac:spMkLst>
            <pc:docMk/>
            <pc:sldMk cId="3048219568" sldId="276"/>
            <ac:spMk id="5" creationId="{00000000-0000-0000-0000-000000000000}"/>
          </ac:spMkLst>
        </pc:spChg>
        <pc:spChg chg="mod">
          <ac:chgData name="Renáa Slana" userId="a2148769e1520924" providerId="LiveId" clId="{1B884D7E-A981-4B7E-8753-F90CDEB74D2F}" dt="2023-10-16T18:37:02.745" v="3187" actId="20577"/>
          <ac:spMkLst>
            <pc:docMk/>
            <pc:sldMk cId="3048219568" sldId="276"/>
            <ac:spMk id="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20546" t="21875" r="-205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717" t="19705" r="14030" b="2010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9120716" y="6971954"/>
            <a:ext cx="7054985" cy="3890611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144000" y="6420073"/>
            <a:ext cx="7031701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MUDr. Renata Slaná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4064644"/>
            <a:ext cx="8930326" cy="1899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00"/>
              </a:lnSpc>
            </a:pPr>
            <a:r>
              <a:rPr lang="en-US" sz="7300">
                <a:solidFill>
                  <a:srgbClr val="FFFFFF"/>
                </a:solidFill>
                <a:latin typeface="Montserrat Classic Bold"/>
              </a:rPr>
              <a:t>PORUCHY VĚDOMÍ A AKUTNÍ STAVY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98674" y="-913177"/>
            <a:ext cx="13793272" cy="1379321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76698" y="595250"/>
            <a:ext cx="4818183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GLASGOW COMA SCALE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93442" y="9827262"/>
            <a:ext cx="12533759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Kršek, Pavel, Základy dětské neurologie, Galén, 2021, ISBN 978-80-7492-510-8, str.127,tab.8.2</a:t>
            </a:r>
          </a:p>
        </p:txBody>
      </p:sp>
      <p:sp>
        <p:nvSpPr>
          <p:cNvPr id="6" name="AutoShape 6"/>
          <p:cNvSpPr/>
          <p:nvPr/>
        </p:nvSpPr>
        <p:spPr>
          <a:xfrm>
            <a:off x="10427169" y="442850"/>
            <a:ext cx="5836380" cy="4349971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10693442" y="964129"/>
            <a:ext cx="6120084" cy="8675364"/>
            <a:chOff x="0" y="0"/>
            <a:chExt cx="8160112" cy="1156715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194" r="26083"/>
            <a:stretch>
              <a:fillRect/>
            </a:stretch>
          </p:blipFill>
          <p:spPr>
            <a:xfrm>
              <a:off x="0" y="0"/>
              <a:ext cx="8160112" cy="11567152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0557447" y="547625"/>
            <a:ext cx="9293651" cy="512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6850" lvl="1" indent="-148425" algn="l">
              <a:lnSpc>
                <a:spcPts val="2767"/>
              </a:lnSpc>
              <a:buFont typeface="Arial"/>
              <a:buChar char="•"/>
            </a:pPr>
            <a:r>
              <a:rPr lang="en-US" sz="2306" spc="-91">
                <a:solidFill>
                  <a:srgbClr val="000000"/>
                </a:solidFill>
                <a:latin typeface="Open Sans"/>
              </a:rPr>
              <a:t>Škála pro určení stupně poruchy vědomí</a:t>
            </a:r>
          </a:p>
          <a:p>
            <a:pPr marL="296850" lvl="1" indent="-148425" algn="l">
              <a:lnSpc>
                <a:spcPts val="2767"/>
              </a:lnSpc>
            </a:pPr>
            <a:endParaRPr lang="en-US" sz="2306" spc="-9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76698" y="2399136"/>
            <a:ext cx="5241286" cy="379389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/>
          <p:nvPr/>
        </p:nvGrpSpPr>
        <p:grpSpPr>
          <a:xfrm>
            <a:off x="986125" y="2708562"/>
            <a:ext cx="5241286" cy="6549738"/>
            <a:chOff x="0" y="0"/>
            <a:chExt cx="6988381" cy="873298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l="1196" r="53090"/>
            <a:stretch>
              <a:fillRect/>
            </a:stretch>
          </p:blipFill>
          <p:spPr>
            <a:xfrm>
              <a:off x="0" y="0"/>
              <a:ext cx="6988381" cy="87329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173200" y="-2207465"/>
            <a:ext cx="16262185" cy="1626212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987" r="-389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09807" y="677521"/>
            <a:ext cx="1194844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cs-CZ" sz="5000" dirty="0">
                <a:solidFill>
                  <a:srgbClr val="FFFFFF"/>
                </a:solidFill>
                <a:latin typeface="Montserrat Bold"/>
              </a:rPr>
              <a:t>EDÉM MOZKU </a:t>
            </a:r>
            <a:endParaRPr lang="en-US" sz="50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0" y="2028809"/>
            <a:ext cx="12270703" cy="318968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5825037" y="4269096"/>
            <a:ext cx="6445666" cy="5357126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6281345" y="4814269"/>
            <a:ext cx="14134594" cy="5767171"/>
            <a:chOff x="0" y="0"/>
            <a:chExt cx="18846125" cy="768956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3731" b="13731"/>
            <a:stretch>
              <a:fillRect/>
            </a:stretch>
          </p:blipFill>
          <p:spPr>
            <a:xfrm>
              <a:off x="0" y="0"/>
              <a:ext cx="18846125" cy="7689562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09807" y="2038252"/>
            <a:ext cx="10830460" cy="555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Vasogení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 - v prvních hodinách  po traumatu  mozku 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cs-CZ" sz="2100" dirty="0">
                <a:solidFill>
                  <a:srgbClr val="FFFFFF"/>
                </a:solidFill>
                <a:latin typeface="Montserrat"/>
              </a:rPr>
              <a:t>zvýšený průnik  proteinů přes stěnu endotelových buněk kapilár do extracelulárního prostoru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dirty="0">
                <a:solidFill>
                  <a:srgbClr val="FFFFFF"/>
                </a:solidFill>
                <a:latin typeface="Montserrat"/>
              </a:rPr>
              <a:t>Cytotoxický  - únik intracelulárních metabolitů  do extracelulárního prostoru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cs-CZ" sz="2100" dirty="0">
                <a:solidFill>
                  <a:srgbClr val="FFFFFF"/>
                </a:solidFill>
                <a:latin typeface="Montserrat"/>
              </a:rPr>
              <a:t>- při hypoxicko-ischemickém poškození – vede k buněčné smrti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dirty="0">
                <a:solidFill>
                  <a:srgbClr val="FFFFFF"/>
                </a:solidFill>
                <a:latin typeface="Montserrat"/>
              </a:rPr>
              <a:t>Intersticiální edém – resorpce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liquoru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z komorového systému  do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periventrikulárního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prostoru – při hydrocefalu  se zvýšeným  komorovým tlakem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Hypoosmotický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edém- hromadění vody v astrocytech  - při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hyponatrémii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 </a:t>
            </a:r>
          </a:p>
          <a:p>
            <a:pPr marL="226698" lvl="1">
              <a:lnSpc>
                <a:spcPts val="2940"/>
              </a:lnSpc>
            </a:pPr>
            <a:r>
              <a:rPr lang="cs-CZ" sz="21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226698" lvl="1">
              <a:lnSpc>
                <a:spcPts val="2940"/>
              </a:lnSpc>
            </a:pPr>
            <a:r>
              <a:rPr lang="cs-CZ" sz="2100" dirty="0">
                <a:solidFill>
                  <a:srgbClr val="FFFFFF"/>
                </a:solidFill>
                <a:latin typeface="Montserrat"/>
              </a:rPr>
              <a:t>   </a:t>
            </a:r>
          </a:p>
          <a:p>
            <a:pPr marL="226698" lvl="1">
              <a:lnSpc>
                <a:spcPts val="2940"/>
              </a:lnSpc>
            </a:pPr>
            <a:endParaRPr lang="cs-CZ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endParaRPr lang="cs-CZ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endParaRPr lang="cs-CZ" sz="21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6679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124880" y="-2329032"/>
            <a:ext cx="10401582" cy="7472532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433017" y="1562780"/>
            <a:ext cx="8864026" cy="886399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3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9779956" y="5103712"/>
            <a:ext cx="12561331" cy="1916430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779956" y="3697187"/>
            <a:ext cx="8666086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INTRAKRANIÁLNÍ HYPERTENZE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79956" y="5185628"/>
            <a:ext cx="9963316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Intrakraniální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objem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194313" lvl="1"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80%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mozkový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parenchym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 marL="194313" lvl="1"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20%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krev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v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tepnách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žilách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likvor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Objem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intrakraniálního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prostoru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konstantní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- po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uzávěru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VF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Zvýšení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IC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tlaku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sníží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průtok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krve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mozkem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…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ischemie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infarkt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100"/>
              </a:lnSpc>
            </a:pPr>
            <a:endParaRPr lang="en-US" sz="18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1888811" y="1964865"/>
            <a:ext cx="11183880" cy="15608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981798" y="-1227954"/>
            <a:ext cx="13793272" cy="1379321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76698" y="595250"/>
            <a:ext cx="9035894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TYPY HERNIACÍ MOZKU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441374"/>
            <a:ext cx="12533759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Kršek, Pavel, Základy dětské neurologie, Galén, 2021, ISBN 978-80-7492-510-8, str.129,obr.8.3</a:t>
            </a:r>
          </a:p>
        </p:txBody>
      </p:sp>
      <p:sp>
        <p:nvSpPr>
          <p:cNvPr id="6" name="AutoShape 6"/>
          <p:cNvSpPr/>
          <p:nvPr/>
        </p:nvSpPr>
        <p:spPr>
          <a:xfrm>
            <a:off x="676698" y="2399136"/>
            <a:ext cx="5241286" cy="379389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986125" y="2708562"/>
            <a:ext cx="5241286" cy="6549738"/>
            <a:chOff x="0" y="0"/>
            <a:chExt cx="6988381" cy="873298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6564" r="6564"/>
            <a:stretch>
              <a:fillRect/>
            </a:stretch>
          </p:blipFill>
          <p:spPr>
            <a:xfrm>
              <a:off x="0" y="0"/>
              <a:ext cx="6988381" cy="87329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407833" y="-1461642"/>
            <a:ext cx="13210336" cy="1321028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0" y="3175025"/>
                  </a:moveTo>
                  <a:cubicBezTo>
                    <a:pt x="0" y="4928451"/>
                    <a:pt x="1421524" y="6349974"/>
                    <a:pt x="3175000" y="6349974"/>
                  </a:cubicBezTo>
                  <a:cubicBezTo>
                    <a:pt x="4928502" y="6349974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9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933" b="-29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964484" y="4165434"/>
            <a:ext cx="12561331" cy="358933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4977630" y="7329706"/>
            <a:ext cx="6194636" cy="135513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34361" y="2579852"/>
            <a:ext cx="8991844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INTRAKRANIÁLNÍ HYPERTENZE – PŘÍZNAKY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9208" y="4469444"/>
            <a:ext cx="9963316" cy="34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Kojenci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chudý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nález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neprospívání</a:t>
            </a:r>
            <a:r>
              <a:rPr lang="cs-CZ" dirty="0">
                <a:solidFill>
                  <a:srgbClr val="FFFFFF"/>
                </a:solidFill>
                <a:latin typeface="Montserrat"/>
              </a:rPr>
              <a:t>, 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rozestup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švů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vyklenutí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VF,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zvětšení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OH</a:t>
            </a:r>
          </a:p>
          <a:p>
            <a:pPr marL="194313" lvl="1"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příznak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zapadajícího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slunce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endParaRPr lang="cs-CZ" sz="1800" spc="-70" dirty="0">
              <a:solidFill>
                <a:srgbClr val="FFFFFF"/>
              </a:solidFill>
              <a:latin typeface="Montserrat"/>
            </a:endParaRPr>
          </a:p>
          <a:p>
            <a:pPr marL="194313" lvl="1">
              <a:lnSpc>
                <a:spcPts val="2520"/>
              </a:lnSpc>
            </a:pP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Starší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děti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adolescenti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–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bolest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hlavy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zvracení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diplopie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ztuhnutí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šíje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podrážděnost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zmatenost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změny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chování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194313" lvl="1">
              <a:lnSpc>
                <a:spcPts val="2520"/>
              </a:lnSpc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  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Porucha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vědomí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194313" lvl="1">
              <a:lnSpc>
                <a:spcPts val="2520"/>
              </a:lnSpc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  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Městnání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očním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pozadí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– u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kojenců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cs-CZ" sz="1800" dirty="0">
                <a:solidFill>
                  <a:srgbClr val="FFFFFF"/>
                </a:solidFill>
                <a:latin typeface="Montserrat"/>
              </a:rPr>
              <a:t>často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chybí</a:t>
            </a:r>
            <a:endParaRPr lang="cs-CZ" dirty="0">
              <a:solidFill>
                <a:srgbClr val="FFFFFF"/>
              </a:solidFill>
              <a:latin typeface="Montserrat"/>
            </a:endParaRPr>
          </a:p>
          <a:p>
            <a:pPr marL="194313" lvl="1">
              <a:lnSpc>
                <a:spcPts val="2520"/>
              </a:lnSpc>
            </a:pP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 marL="194313" lvl="1">
              <a:lnSpc>
                <a:spcPts val="2520"/>
              </a:lnSpc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  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Okcipitální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konus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dilatované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zornice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hyperventilace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nepravidelné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dýchání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cs-CZ" sz="1800" dirty="0">
                <a:solidFill>
                  <a:srgbClr val="FFFFFF"/>
                </a:solidFill>
                <a:latin typeface="Montserrat"/>
              </a:rPr>
              <a:t>    </a:t>
            </a:r>
          </a:p>
          <a:p>
            <a:pPr marL="194313" lvl="1">
              <a:lnSpc>
                <a:spcPts val="2520"/>
              </a:lnSpc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  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hypertenze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bradykardie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smrt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100"/>
              </a:lnSpc>
            </a:pPr>
            <a:endParaRPr lang="en-US" sz="18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532193" y="-2600253"/>
            <a:ext cx="17393769" cy="1739370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77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13054844" y="1285878"/>
            <a:ext cx="6337417" cy="1017698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6677084" y="2767579"/>
            <a:ext cx="7435377" cy="5290826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6872106" y="2934894"/>
            <a:ext cx="11415894" cy="6323406"/>
            <a:chOff x="0" y="0"/>
            <a:chExt cx="15221192" cy="84312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763" b="763"/>
            <a:stretch>
              <a:fillRect/>
            </a:stretch>
          </p:blipFill>
          <p:spPr>
            <a:xfrm>
              <a:off x="0" y="0"/>
              <a:ext cx="15221192" cy="8431208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6181784" y="8115555"/>
            <a:ext cx="13347750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Montserrat Classic Bold"/>
              </a:rPr>
              <a:t>LÉČBA </a:t>
            </a:r>
          </a:p>
        </p:txBody>
      </p:sp>
      <p:sp>
        <p:nvSpPr>
          <p:cNvPr id="9" name="AutoShape 9"/>
          <p:cNvSpPr/>
          <p:nvPr/>
        </p:nvSpPr>
        <p:spPr>
          <a:xfrm>
            <a:off x="9197567" y="7582616"/>
            <a:ext cx="9941024" cy="1918682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9197567" y="7719034"/>
            <a:ext cx="10523886" cy="184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Eliminace příčiny bezvědomí 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snížení ICH, korekce metab. poruch, eliminace toxinů..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Symptomatická léčba 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stabilizace vitálních funkcí- respirace, oběh, léčení bolesti, teploty.. 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5241286" cy="379389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916716" y="-2194712"/>
            <a:ext cx="14461936" cy="1446187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99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4820792" y="3350383"/>
            <a:ext cx="12561331" cy="337168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1338126" y="1338126"/>
            <a:ext cx="5241286" cy="6549738"/>
            <a:chOff x="0" y="0"/>
            <a:chExt cx="6988381" cy="873298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48035"/>
            <a:stretch>
              <a:fillRect/>
            </a:stretch>
          </p:blipFill>
          <p:spPr>
            <a:xfrm>
              <a:off x="0" y="0"/>
              <a:ext cx="6988381" cy="8732984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4686162" y="6722070"/>
            <a:ext cx="6194636" cy="135513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4904651" y="6927930"/>
            <a:ext cx="940641" cy="943410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6798760" y="2640533"/>
            <a:ext cx="12723692" cy="61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0"/>
              </a:lnSpc>
            </a:pPr>
            <a:r>
              <a:rPr lang="en-US" sz="4400">
                <a:solidFill>
                  <a:srgbClr val="FFFFFF"/>
                </a:solidFill>
                <a:latin typeface="Montserrat Bold"/>
              </a:rPr>
              <a:t>SMRT MOZKU- KLINICKÉ PŘÍZNAKY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80892" y="3765511"/>
            <a:ext cx="9775223" cy="3320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dirty="0">
                <a:solidFill>
                  <a:srgbClr val="FFFFFF"/>
                </a:solidFill>
                <a:latin typeface="Montserrat"/>
              </a:rPr>
              <a:t>Ireverzibilní ztráta všech mozkových funkcí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Hluboké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bezvědomí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GCS 3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zornicová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korneální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vestibulookulární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areflexie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Apnoe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Absence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motorických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projevů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algický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podnět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v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inervaci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hl.nn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. –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n.V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Absence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kašlacího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r. 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hluboké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odsávání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Vyloučeno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ovlivnění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tlumícími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relaxačními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léčivy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podchlazení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intoxikace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metabolický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nebo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endokrinní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rozvrat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149356" y="1367446"/>
            <a:ext cx="10401582" cy="7472532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80136" y="1342246"/>
            <a:ext cx="7522963" cy="7522933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3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9779956" y="5143500"/>
            <a:ext cx="12561331" cy="1916430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779956" y="2424869"/>
            <a:ext cx="8666086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SMRT MOZKU- VYŠETŘENÍ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79956" y="5225416"/>
            <a:ext cx="8454542" cy="1834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1 z vyšetření: Angiografie mozkových tepen nebo CT- angiografie,mozková perfuzní scintigrafie, TCD, BAEP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U dětí do 1 roku : 2 klinická vyšetření v odstupu nejméně 48 hodin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Dg. Smrt , ukončena podpora životních fcí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spc="-70">
                <a:solidFill>
                  <a:srgbClr val="FFFFFF"/>
                </a:solidFill>
                <a:latin typeface="Montserrat"/>
              </a:rPr>
              <a:t>ev. indikace darování orgánů</a:t>
            </a:r>
          </a:p>
          <a:p>
            <a:pPr>
              <a:lnSpc>
                <a:spcPts val="2100"/>
              </a:lnSpc>
            </a:pPr>
            <a:endParaRPr lang="en-US" sz="1800" spc="-7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5077812" y="2323883"/>
            <a:ext cx="11183880" cy="15608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407833" y="-1461642"/>
            <a:ext cx="13210336" cy="1321028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0" y="3175025"/>
                  </a:moveTo>
                  <a:cubicBezTo>
                    <a:pt x="0" y="4928451"/>
                    <a:pt x="1421524" y="6349974"/>
                    <a:pt x="3175000" y="6349974"/>
                  </a:cubicBezTo>
                  <a:cubicBezTo>
                    <a:pt x="4928502" y="6349974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9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933" b="-29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946779" y="4417932"/>
            <a:ext cx="12561331" cy="358933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4977630" y="7329706"/>
            <a:ext cx="6194636" cy="135513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34361" y="2579852"/>
            <a:ext cx="8991844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INTRAKRANIÁLNÍ HYPERTENZE – PŘÍZNAKY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9208" y="4469444"/>
            <a:ext cx="9963316" cy="350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b="1" dirty="0">
                <a:solidFill>
                  <a:srgbClr val="FFFFFF"/>
                </a:solidFill>
                <a:latin typeface="Montserrat"/>
              </a:rPr>
              <a:t>Opakování   -   Epileptický záchvat – první pomoc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endParaRPr lang="cs-CZ" b="1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Zajištění volného dýchání -  uvolnit oblečení , límec kolem krku atd.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Odstranit všechny nebezpečné předměty z okolí ,  podložit hlavu  pacienta k prevenci zranění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Nebránit křečím ani záškubům, nesnažit se rozevírat  čelisti, pokud jsou v křeči 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Pokud je  ordinováno lékařem , je  možné  podat   diazepam  v rektálním roztoku  nebo </a:t>
            </a:r>
            <a:r>
              <a:rPr lang="cs-CZ" sz="1800" spc="-70" dirty="0" err="1">
                <a:solidFill>
                  <a:srgbClr val="FFFFFF"/>
                </a:solidFill>
                <a:latin typeface="Montserrat"/>
              </a:rPr>
              <a:t>Buccolam</a:t>
            </a: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na sliznici  dutiny ústní 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pc="-70" dirty="0">
                <a:solidFill>
                  <a:srgbClr val="FFFFFF"/>
                </a:solidFill>
                <a:latin typeface="Montserrat"/>
              </a:rPr>
              <a:t>Všímat si projevů záchvatu -  postavení očí,  lokalizace  křečí,  postavení  končetin, bezvědomí apod..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spc="-70" dirty="0" err="1">
                <a:solidFill>
                  <a:srgbClr val="FFFFFF"/>
                </a:solidFill>
                <a:latin typeface="Montserrat"/>
              </a:rPr>
              <a:t>Meřit</a:t>
            </a: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dobu trvání záchvatu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63471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149356" y="1367446"/>
            <a:ext cx="10401582" cy="7472532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80136" y="1342246"/>
            <a:ext cx="7522963" cy="7522933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3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9372600" y="5278777"/>
            <a:ext cx="12561331" cy="1916430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779956" y="2424869"/>
            <a:ext cx="8666086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SMRT MOZKU- VYŠETŘENÍ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20808" y="5264123"/>
            <a:ext cx="8454542" cy="2541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b="1" dirty="0">
                <a:solidFill>
                  <a:srgbClr val="FFFFFF"/>
                </a:solidFill>
                <a:latin typeface="Montserrat"/>
              </a:rPr>
              <a:t>Epileptický záchvat    přivolání RZP: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Záchvat trvající více než 5 minut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Opakování záchvatu do hodiny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Jedná se o první záchvat v životě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Zranění při záchvatu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Těhotná pacientka 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endParaRPr lang="cs-CZ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Těhotná pacientka 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5077812" y="2323883"/>
            <a:ext cx="11183880" cy="15608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21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584865" y="-1011565"/>
            <a:ext cx="13210336" cy="1321028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600200" y="4288692"/>
            <a:ext cx="12561331" cy="405225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7120776" y="7586883"/>
            <a:ext cx="6194636" cy="135513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3260979"/>
            <a:ext cx="8666086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VĚDOMÍ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3547" y="4516200"/>
            <a:ext cx="9963316" cy="379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Důsledek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nervových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funkcí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které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umožňují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přijímat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ze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zevního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prostředí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podněty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tyto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informace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zpracovat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ukládat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ve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formě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paměťových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stop a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přiměřeně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ně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reagovat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endParaRPr lang="cs-CZ" sz="180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Vigilita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bdělost-schopnost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adekvátně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reagovat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změny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vnějšího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prostředí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  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fyziologická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změna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vigility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spánek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  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porucha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vigility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kvantitativní</a:t>
            </a:r>
            <a:r>
              <a:rPr lang="en-US" sz="1800" b="1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poruchy</a:t>
            </a:r>
            <a:r>
              <a:rPr lang="en-US" sz="1800" b="1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vědomí</a:t>
            </a:r>
            <a:endParaRPr lang="en-US" sz="1800" b="1" spc="-7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endParaRPr lang="cs-CZ" sz="180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Lucidita-jasnost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vědomí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schopnost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uvědomění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sama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sebe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, a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poznatky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z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okolí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správně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interpretovat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  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porucha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lucidity –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kvalitativní</a:t>
            </a:r>
            <a:r>
              <a:rPr lang="en-US" sz="1800" b="1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poruchy</a:t>
            </a:r>
            <a:r>
              <a:rPr lang="en-US" sz="1800" b="1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vědomí</a:t>
            </a:r>
            <a:endParaRPr lang="en-US" sz="1800" b="1" spc="-7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100"/>
              </a:lnSpc>
            </a:pPr>
            <a:endParaRPr lang="en-US" sz="1800" spc="-7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5930" y="2095216"/>
            <a:ext cx="8567714" cy="6096568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67774" y="711505"/>
            <a:ext cx="8864026" cy="886399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9779956" y="7171511"/>
            <a:ext cx="12561331" cy="1686225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932583" y="6343939"/>
            <a:ext cx="8666086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VĚDOMÍ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86800" y="7475521"/>
            <a:ext cx="1105647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Biologická podmínka – bdělost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Normální funkce obou mozkových hemisfér a ascendentní retikulární formace,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spc="-70">
                <a:solidFill>
                  <a:srgbClr val="FFFFFF"/>
                </a:solidFill>
                <a:latin typeface="Montserrat"/>
              </a:rPr>
              <a:t>dobře fungující percepce (smysly,interoreceptory, vestib. aparát …)</a:t>
            </a:r>
          </a:p>
          <a:p>
            <a:pPr>
              <a:lnSpc>
                <a:spcPts val="2100"/>
              </a:lnSpc>
            </a:pPr>
            <a:endParaRPr lang="en-US" sz="1800" spc="-7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2963303" y="5340867"/>
            <a:ext cx="6194636" cy="15608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126935" y="-2936618"/>
            <a:ext cx="8804019" cy="880398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11950583" y="956526"/>
            <a:ext cx="6337417" cy="1017698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6677084" y="2767579"/>
            <a:ext cx="7435377" cy="5290826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6872106" y="2934894"/>
            <a:ext cx="11415894" cy="6323406"/>
            <a:chOff x="0" y="0"/>
            <a:chExt cx="15221192" cy="84312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13072" b="13072"/>
            <a:stretch>
              <a:fillRect/>
            </a:stretch>
          </p:blipFill>
          <p:spPr>
            <a:xfrm>
              <a:off x="0" y="0"/>
              <a:ext cx="15221192" cy="8431208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031411" y="3601036"/>
            <a:ext cx="13347750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Montserrat Classic Bold"/>
              </a:rPr>
              <a:t>KLASIFIKACE PORUCH VĚDOMÍ</a:t>
            </a:r>
          </a:p>
        </p:txBody>
      </p:sp>
      <p:sp>
        <p:nvSpPr>
          <p:cNvPr id="9" name="AutoShape 9"/>
          <p:cNvSpPr/>
          <p:nvPr/>
        </p:nvSpPr>
        <p:spPr>
          <a:xfrm>
            <a:off x="-797024" y="4819422"/>
            <a:ext cx="9941024" cy="339316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619927" y="5018675"/>
            <a:ext cx="10523886" cy="2956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Kvantitativní poruchy vědomí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somnolence, sopor, kóma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synkopa, apalický syndrom- vigilní kóma, 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smrt mozku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Kvalitativní poruchy vědomí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zmatenost( amence), delirium, mrákotné stavy( obnubilace)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77224" y="-870141"/>
            <a:ext cx="7818169" cy="781813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r="-3333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09807" y="677521"/>
            <a:ext cx="11948443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KVANTITATIVNÍ PORUCHY VĚDOMÍ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2028809"/>
            <a:ext cx="11926074" cy="318968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895406" y="5143500"/>
            <a:ext cx="4355420" cy="361987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1203740" y="5511880"/>
            <a:ext cx="9550928" cy="3896952"/>
            <a:chOff x="0" y="0"/>
            <a:chExt cx="12734570" cy="519593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22798" b="22798"/>
            <a:stretch>
              <a:fillRect/>
            </a:stretch>
          </p:blipFill>
          <p:spPr>
            <a:xfrm>
              <a:off x="0" y="0"/>
              <a:ext cx="12734570" cy="5195936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09807" y="2207858"/>
            <a:ext cx="10830460" cy="2956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Somnolence: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pacient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usíná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–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probuditelný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oslovením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Sopor: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pacient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reaguje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bolestivý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podnět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Kóma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chybí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korová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aktivita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pacient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nereaguje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vnější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podněty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jen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reflexní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reakce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mozkového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kmene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Synkopa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krátké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bezvědomí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globální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mozková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hypoperfuze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Apalický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syndrom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porucha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uvědomování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sebe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sama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a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svého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okolí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en-US" sz="2100" dirty="0">
                <a:solidFill>
                  <a:srgbClr val="FFFFFF"/>
                </a:solidFill>
                <a:latin typeface="Montserrat"/>
              </a:rPr>
              <a:t>(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nerozumí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řeči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nemluví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inkontinence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EP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záchvaty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dystonie,spasticita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…)</a:t>
            </a: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5241286" cy="379389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310651" y="-1358644"/>
            <a:ext cx="14461936" cy="1446187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4820792" y="3350383"/>
            <a:ext cx="12561331" cy="5512975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1338126" y="1338126"/>
            <a:ext cx="5241286" cy="6549738"/>
            <a:chOff x="0" y="0"/>
            <a:chExt cx="6988381" cy="873298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3325" r="23325"/>
            <a:stretch>
              <a:fillRect/>
            </a:stretch>
          </p:blipFill>
          <p:spPr>
            <a:xfrm>
              <a:off x="0" y="0"/>
              <a:ext cx="6988381" cy="8732984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10412648" y="7903170"/>
            <a:ext cx="6194636" cy="135513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10631137" y="8109030"/>
            <a:ext cx="940641" cy="943410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7606900" y="1870974"/>
            <a:ext cx="9123207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KVALITATIVNÍ PORUCHY VĚDOMÍ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80892" y="3765511"/>
            <a:ext cx="9775223" cy="369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Amence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zmatenost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desorientace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místem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časem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osobou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amnezie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dobu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amence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Delirium 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organická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duševní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porucha,halucinace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sluchové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zrakové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kinestetické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desorganizace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myšlení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spánku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časem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místem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osobou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abnormní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PM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aktivita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(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děti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s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horečkou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)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Obnubilace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(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mrákotný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stav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):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náhlá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ztráta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a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návrat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vědomí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amnesie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stav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(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např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.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somnambulismus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)</a:t>
            </a: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U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malých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dětí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prakticky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neodlišitelné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687578" y="-2033430"/>
            <a:ext cx="18439631" cy="1843955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11950583" y="956526"/>
            <a:ext cx="6337417" cy="1017698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6677084" y="2767579"/>
            <a:ext cx="7435377" cy="5290826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6872106" y="2934894"/>
            <a:ext cx="11415894" cy="6323406"/>
            <a:chOff x="0" y="0"/>
            <a:chExt cx="15221192" cy="84312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23839" b="23839"/>
            <a:stretch>
              <a:fillRect/>
            </a:stretch>
          </p:blipFill>
          <p:spPr>
            <a:xfrm>
              <a:off x="0" y="0"/>
              <a:ext cx="15221192" cy="8431208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031411" y="3601036"/>
            <a:ext cx="13347750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Montserrat Classic Bold"/>
              </a:rPr>
              <a:t>PŘÍČINY PORUCHY VĚDOMÍ</a:t>
            </a:r>
          </a:p>
        </p:txBody>
      </p:sp>
      <p:sp>
        <p:nvSpPr>
          <p:cNvPr id="9" name="AutoShape 9"/>
          <p:cNvSpPr/>
          <p:nvPr/>
        </p:nvSpPr>
        <p:spPr>
          <a:xfrm>
            <a:off x="-548905" y="4510991"/>
            <a:ext cx="9941024" cy="4781925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619927" y="5018675"/>
            <a:ext cx="10523886" cy="443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rgbClr val="FFFFFF"/>
                </a:solidFill>
                <a:latin typeface="Montserrat Bold"/>
              </a:rPr>
              <a:t>Primární</a:t>
            </a:r>
            <a:r>
              <a:rPr lang="en-US" sz="21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 Bold"/>
              </a:rPr>
              <a:t>poškození</a:t>
            </a:r>
            <a:endParaRPr lang="en-US" sz="2100" dirty="0">
              <a:solidFill>
                <a:srgbClr val="FFFFFF"/>
              </a:solidFill>
              <a:latin typeface="Montserrat Bold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trauma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mozku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cévní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mozkové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příhody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záněty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hypoxie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intoxikace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tumory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…</a:t>
            </a:r>
          </a:p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rgbClr val="FFFFFF"/>
                </a:solidFill>
                <a:latin typeface="Montserrat Bold"/>
              </a:rPr>
              <a:t>Sekundární</a:t>
            </a:r>
            <a:r>
              <a:rPr lang="en-US" sz="21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 Bold"/>
              </a:rPr>
              <a:t>poškození</a:t>
            </a:r>
            <a:endParaRPr lang="en-US" sz="2100" dirty="0">
              <a:solidFill>
                <a:srgbClr val="FFFFFF"/>
              </a:solidFill>
              <a:latin typeface="Montserrat Bold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edém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mozku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- ICH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předchází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nebo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následuje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syndrom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nitrolební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hyperten</a:t>
            </a:r>
            <a:r>
              <a:rPr lang="cs-CZ" sz="2100" spc="-81" dirty="0">
                <a:solidFill>
                  <a:srgbClr val="FFFFFF"/>
                </a:solidFill>
                <a:latin typeface="Montserrat"/>
              </a:rPr>
              <a:t>z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e</a:t>
            </a:r>
            <a:endParaRPr lang="cs-CZ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spc="-81" dirty="0">
                <a:solidFill>
                  <a:srgbClr val="FFFFFF"/>
                </a:solidFill>
                <a:latin typeface="Montserrat"/>
              </a:rPr>
              <a:t>Smrt mozku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940"/>
              </a:lnSpc>
            </a:pPr>
            <a:endParaRPr lang="en-US" sz="2100" spc="-81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301853" y="3536736"/>
            <a:ext cx="10401582" cy="7472532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587324" y="-1626221"/>
            <a:ext cx="8864026" cy="886399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3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9779956" y="5103712"/>
            <a:ext cx="12561331" cy="2859405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779956" y="4160979"/>
            <a:ext cx="8666086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DIAGNOSTICKÝ POSTUP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79956" y="5185628"/>
            <a:ext cx="9963316" cy="2777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Zajištění vitálních funkcí - ABC ( airway , breathing, circulation)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Léčba EP záchvatu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Laboratoř –glykemie , Astrup, laktát, elektrolyty , atd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Interní vyšetření- EKG, dechy, teplota, Tk, břicho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Neurologické vyšetření- GCS, ložiskové příznaky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CT mozku, ev. MR CNS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Rozšířená biochemie,toxikologie , EEG , oční pozadí ,RTG plic..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Rozšířená anamnéza </a:t>
            </a:r>
          </a:p>
          <a:p>
            <a:pPr>
              <a:lnSpc>
                <a:spcPts val="2100"/>
              </a:lnSpc>
            </a:pPr>
            <a:endParaRPr lang="en-US" sz="18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5077812" y="2323883"/>
            <a:ext cx="11183880" cy="15608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173200" y="-2207465"/>
            <a:ext cx="16262185" cy="1626212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987" r="-389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09807" y="677521"/>
            <a:ext cx="11948443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dirty="0">
                <a:solidFill>
                  <a:srgbClr val="FFFFFF"/>
                </a:solidFill>
                <a:latin typeface="Montserrat Bold"/>
              </a:rPr>
              <a:t>NEUROLOGICKÉ VYŠETŘENÍ PACIENTA V BEZVĚDOMÍ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2028809"/>
            <a:ext cx="12270703" cy="318968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5825037" y="4269096"/>
            <a:ext cx="6445666" cy="5357126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6281345" y="4814269"/>
            <a:ext cx="14134594" cy="5767171"/>
            <a:chOff x="0" y="0"/>
            <a:chExt cx="18846125" cy="768956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3731" b="13731"/>
            <a:stretch>
              <a:fillRect/>
            </a:stretch>
          </p:blipFill>
          <p:spPr>
            <a:xfrm>
              <a:off x="0" y="0"/>
              <a:ext cx="18846125" cy="7689562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09807" y="2207858"/>
            <a:ext cx="10830460" cy="369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G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lasgow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Coma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Scale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  13-15bb lehká porucha vědomí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cs-CZ" sz="2100" dirty="0">
                <a:solidFill>
                  <a:srgbClr val="FFFFFF"/>
                </a:solidFill>
                <a:latin typeface="Montserrat"/>
              </a:rPr>
              <a:t>                                           9-12bb středně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težká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cs-CZ" sz="2100" dirty="0">
                <a:solidFill>
                  <a:srgbClr val="FFFFFF"/>
                </a:solidFill>
                <a:latin typeface="Montserrat"/>
              </a:rPr>
              <a:t>                                           8 a méně   těžká porucha vědomí 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cs-CZ" sz="2100" dirty="0">
                <a:solidFill>
                  <a:srgbClr val="FFFFFF"/>
                </a:solidFill>
                <a:latin typeface="Montserrat"/>
              </a:rPr>
              <a:t>                                           3-4 kritická 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Vyšetření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kmenových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reflexů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–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nepodmíněné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rr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nevyžadují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spolupráci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pacienta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Vyšetření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hybnosti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bolestivou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stimulaci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Zhodnocení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topiky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poruchy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vědomí-kraniokaudální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deteriorace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Pátrání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po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příčině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poruchy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vědomí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927</Words>
  <Application>Microsoft Office PowerPoint</Application>
  <PresentationFormat>Vlastní</PresentationFormat>
  <Paragraphs>128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Montserrat Classic Bold</vt:lpstr>
      <vt:lpstr>Montserrat</vt:lpstr>
      <vt:lpstr>Montserrat Bold</vt:lpstr>
      <vt:lpstr>Open Sans</vt:lpstr>
      <vt:lpstr>Calibri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Poruchy vědomí a akutní stavy</dc:title>
  <cp:lastModifiedBy>Renáa Slana</cp:lastModifiedBy>
  <cp:revision>6</cp:revision>
  <dcterms:created xsi:type="dcterms:W3CDTF">2006-08-16T00:00:00Z</dcterms:created>
  <dcterms:modified xsi:type="dcterms:W3CDTF">2023-10-16T18:38:24Z</dcterms:modified>
  <dc:identifier>DAFo_DoQLuI</dc:identifier>
</cp:coreProperties>
</file>