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ument Ultra-Bold" panose="020B0604020202020204" charset="0"/>
      <p:regular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25" y="3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DB804-B3ED-4A12-AADA-7AD987132CCC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00531-12E1-43D7-B57A-F09A6E2F6E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2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00531-12E1-43D7-B57A-F09A6E2F6EE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396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02640" y="7085177"/>
            <a:ext cx="9453189" cy="4705659"/>
          </a:xfrm>
          <a:custGeom>
            <a:avLst/>
            <a:gdLst/>
            <a:ahLst/>
            <a:cxnLst/>
            <a:rect l="l" t="t" r="r" b="b"/>
            <a:pathLst>
              <a:path w="9453189" h="4705659">
                <a:moveTo>
                  <a:pt x="0" y="0"/>
                </a:moveTo>
                <a:lnTo>
                  <a:pt x="9453189" y="0"/>
                </a:lnTo>
                <a:lnTo>
                  <a:pt x="9453189" y="4705659"/>
                </a:lnTo>
                <a:lnTo>
                  <a:pt x="0" y="47056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9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615374" y="-1472072"/>
            <a:ext cx="10126556" cy="5001544"/>
          </a:xfrm>
          <a:custGeom>
            <a:avLst/>
            <a:gdLst/>
            <a:ahLst/>
            <a:cxnLst/>
            <a:rect l="l" t="t" r="r" b="b"/>
            <a:pathLst>
              <a:path w="10126556" h="5001544">
                <a:moveTo>
                  <a:pt x="0" y="0"/>
                </a:moveTo>
                <a:lnTo>
                  <a:pt x="10126557" y="0"/>
                </a:lnTo>
                <a:lnTo>
                  <a:pt x="10126557" y="5001544"/>
                </a:lnTo>
                <a:lnTo>
                  <a:pt x="0" y="5001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37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AutoShape 4"/>
          <p:cNvSpPr/>
          <p:nvPr/>
        </p:nvSpPr>
        <p:spPr>
          <a:xfrm>
            <a:off x="1949827" y="5911635"/>
            <a:ext cx="13667383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9214621" y="1028700"/>
            <a:ext cx="7593291" cy="8229600"/>
          </a:xfrm>
          <a:custGeom>
            <a:avLst/>
            <a:gdLst/>
            <a:ahLst/>
            <a:cxnLst/>
            <a:rect l="l" t="t" r="r" b="b"/>
            <a:pathLst>
              <a:path w="7593291" h="8229600">
                <a:moveTo>
                  <a:pt x="0" y="0"/>
                </a:moveTo>
                <a:lnTo>
                  <a:pt x="7593291" y="0"/>
                </a:lnTo>
                <a:lnTo>
                  <a:pt x="75932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949827" y="2945213"/>
            <a:ext cx="14529587" cy="2665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84"/>
              </a:lnSpc>
            </a:pPr>
            <a:r>
              <a:rPr lang="en-US" sz="9705" spc="970">
                <a:solidFill>
                  <a:srgbClr val="FFFFFF"/>
                </a:solidFill>
                <a:latin typeface="Monument Ultra-Bold"/>
              </a:rPr>
              <a:t>ROZTROUŠENÁ SKLERÓZA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97933" y="6376610"/>
            <a:ext cx="15718642" cy="47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2"/>
              </a:lnSpc>
            </a:pPr>
            <a:r>
              <a:rPr lang="en-US" sz="2723">
                <a:solidFill>
                  <a:srgbClr val="FFFFFF"/>
                </a:solidFill>
                <a:latin typeface="Open Sans"/>
              </a:rPr>
              <a:t>MUDr. Renata Slaná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35818" y="-3086100"/>
            <a:ext cx="12305944" cy="8229600"/>
          </a:xfrm>
          <a:custGeom>
            <a:avLst/>
            <a:gdLst/>
            <a:ahLst/>
            <a:cxnLst/>
            <a:rect l="l" t="t" r="r" b="b"/>
            <a:pathLst>
              <a:path w="12305944" h="8229600">
                <a:moveTo>
                  <a:pt x="0" y="0"/>
                </a:moveTo>
                <a:lnTo>
                  <a:pt x="12305944" y="0"/>
                </a:lnTo>
                <a:lnTo>
                  <a:pt x="12305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864164" y="0"/>
            <a:ext cx="7933300" cy="10648820"/>
          </a:xfrm>
          <a:custGeom>
            <a:avLst/>
            <a:gdLst/>
            <a:ahLst/>
            <a:cxnLst/>
            <a:rect l="l" t="t" r="r" b="b"/>
            <a:pathLst>
              <a:path w="7933300" h="10648820">
                <a:moveTo>
                  <a:pt x="0" y="0"/>
                </a:moveTo>
                <a:lnTo>
                  <a:pt x="7933300" y="0"/>
                </a:lnTo>
                <a:lnTo>
                  <a:pt x="7933300" y="10648820"/>
                </a:lnTo>
                <a:lnTo>
                  <a:pt x="0" y="10648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856" r="-7750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8449049" y="5958010"/>
            <a:ext cx="8679482" cy="2078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Centra pro léčbu demyelinizačních onemocnění</a:t>
            </a:r>
          </a:p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Methylprednisolon i.v. </a:t>
            </a:r>
          </a:p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Při neúčinnosti plazmaferéza , popř. IG i.v. </a:t>
            </a:r>
          </a:p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V l. linii dlouhodobé léčby Interferon beta nebo glatiramer acetát</a:t>
            </a:r>
          </a:p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Ve 2. linii -natalizumab , fingolimod</a:t>
            </a:r>
          </a:p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Symptomatická léčba </a:t>
            </a:r>
          </a:p>
          <a:p>
            <a:pPr>
              <a:lnSpc>
                <a:spcPts val="2350"/>
              </a:lnSpc>
            </a:pPr>
            <a:endParaRPr lang="en-US" sz="2136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429413" y="3528809"/>
            <a:ext cx="8699118" cy="2164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7"/>
              </a:lnSpc>
            </a:pPr>
            <a:r>
              <a:rPr lang="en-US" sz="7848" spc="784">
                <a:solidFill>
                  <a:srgbClr val="FFFFFF"/>
                </a:solidFill>
                <a:latin typeface="Monument Ultra-Bold"/>
              </a:rPr>
              <a:t>LÉČBA RS U DĚTÍ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02640" y="7085177"/>
            <a:ext cx="9453189" cy="4705659"/>
          </a:xfrm>
          <a:custGeom>
            <a:avLst/>
            <a:gdLst/>
            <a:ahLst/>
            <a:cxnLst/>
            <a:rect l="l" t="t" r="r" b="b"/>
            <a:pathLst>
              <a:path w="9453189" h="4705659">
                <a:moveTo>
                  <a:pt x="0" y="0"/>
                </a:moveTo>
                <a:lnTo>
                  <a:pt x="9453189" y="0"/>
                </a:lnTo>
                <a:lnTo>
                  <a:pt x="9453189" y="4705659"/>
                </a:lnTo>
                <a:lnTo>
                  <a:pt x="0" y="47056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9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615374" y="-1472072"/>
            <a:ext cx="10126556" cy="5001544"/>
          </a:xfrm>
          <a:custGeom>
            <a:avLst/>
            <a:gdLst/>
            <a:ahLst/>
            <a:cxnLst/>
            <a:rect l="l" t="t" r="r" b="b"/>
            <a:pathLst>
              <a:path w="10126556" h="5001544">
                <a:moveTo>
                  <a:pt x="0" y="0"/>
                </a:moveTo>
                <a:lnTo>
                  <a:pt x="10126557" y="0"/>
                </a:lnTo>
                <a:lnTo>
                  <a:pt x="10126557" y="5001544"/>
                </a:lnTo>
                <a:lnTo>
                  <a:pt x="0" y="5001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370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249208" y="1126408"/>
            <a:ext cx="5933175" cy="8131892"/>
            <a:chOff x="0" y="0"/>
            <a:chExt cx="6383249" cy="8748753"/>
          </a:xfrm>
        </p:grpSpPr>
        <p:sp>
          <p:nvSpPr>
            <p:cNvPr id="5" name="Freeform 5"/>
            <p:cNvSpPr/>
            <p:nvPr/>
          </p:nvSpPr>
          <p:spPr>
            <a:xfrm>
              <a:off x="648908" y="396173"/>
              <a:ext cx="5085446" cy="7956401"/>
            </a:xfrm>
            <a:custGeom>
              <a:avLst/>
              <a:gdLst/>
              <a:ahLst/>
              <a:cxnLst/>
              <a:rect l="l" t="t" r="r" b="b"/>
              <a:pathLst>
                <a:path w="5085446" h="7956401">
                  <a:moveTo>
                    <a:pt x="2542716" y="7956401"/>
                  </a:moveTo>
                  <a:cubicBezTo>
                    <a:pt x="1140657" y="7956401"/>
                    <a:pt x="0" y="6815733"/>
                    <a:pt x="0" y="5413673"/>
                  </a:cubicBezTo>
                  <a:lnTo>
                    <a:pt x="0" y="2542723"/>
                  </a:lnTo>
                  <a:cubicBezTo>
                    <a:pt x="0" y="1140663"/>
                    <a:pt x="1140655" y="0"/>
                    <a:pt x="2542716" y="0"/>
                  </a:cubicBezTo>
                  <a:cubicBezTo>
                    <a:pt x="3944777" y="0"/>
                    <a:pt x="5085444" y="1140662"/>
                    <a:pt x="5085444" y="2542723"/>
                  </a:cubicBezTo>
                  <a:lnTo>
                    <a:pt x="5085444" y="5413673"/>
                  </a:lnTo>
                  <a:cubicBezTo>
                    <a:pt x="5085445" y="6815733"/>
                    <a:pt x="3944777" y="7956401"/>
                    <a:pt x="2542716" y="7956401"/>
                  </a:cubicBezTo>
                  <a:close/>
                </a:path>
              </a:pathLst>
            </a:custGeom>
            <a:blipFill>
              <a:blip r:embed="rId3"/>
              <a:stretch>
                <a:fillRect l="-93093" r="-41587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>
            <a:xfrm>
              <a:off x="14" y="5650"/>
              <a:ext cx="6383236" cy="8737452"/>
            </a:xfrm>
            <a:custGeom>
              <a:avLst/>
              <a:gdLst/>
              <a:ahLst/>
              <a:cxnLst/>
              <a:rect l="l" t="t" r="r" b="b"/>
              <a:pathLst>
                <a:path w="6383236" h="8737452">
                  <a:moveTo>
                    <a:pt x="3191610" y="380999"/>
                  </a:moveTo>
                  <a:cubicBezTo>
                    <a:pt x="1784298" y="380999"/>
                    <a:pt x="639369" y="1525933"/>
                    <a:pt x="639369" y="2933247"/>
                  </a:cubicBezTo>
                  <a:lnTo>
                    <a:pt x="639369" y="5804197"/>
                  </a:lnTo>
                  <a:cubicBezTo>
                    <a:pt x="639369" y="7211516"/>
                    <a:pt x="1784298" y="8356450"/>
                    <a:pt x="3191610" y="8356450"/>
                  </a:cubicBezTo>
                  <a:cubicBezTo>
                    <a:pt x="4598929" y="8356450"/>
                    <a:pt x="5743863" y="7211516"/>
                    <a:pt x="5743863" y="5804198"/>
                  </a:cubicBezTo>
                  <a:lnTo>
                    <a:pt x="5743863" y="2933246"/>
                  </a:lnTo>
                  <a:cubicBezTo>
                    <a:pt x="5743864" y="1525933"/>
                    <a:pt x="4598929" y="380999"/>
                    <a:pt x="3191610" y="380999"/>
                  </a:cubicBezTo>
                  <a:close/>
                  <a:moveTo>
                    <a:pt x="5724814" y="5804196"/>
                  </a:moveTo>
                  <a:cubicBezTo>
                    <a:pt x="5724814" y="7201011"/>
                    <a:pt x="4588425" y="8337399"/>
                    <a:pt x="3191612" y="8337399"/>
                  </a:cubicBezTo>
                  <a:cubicBezTo>
                    <a:pt x="1794803" y="8337399"/>
                    <a:pt x="658420" y="7201009"/>
                    <a:pt x="658420" y="5804196"/>
                  </a:cubicBezTo>
                  <a:lnTo>
                    <a:pt x="658420" y="2933246"/>
                  </a:lnTo>
                  <a:cubicBezTo>
                    <a:pt x="658420" y="1536437"/>
                    <a:pt x="1794803" y="400048"/>
                    <a:pt x="3191612" y="400048"/>
                  </a:cubicBezTo>
                  <a:cubicBezTo>
                    <a:pt x="4588426" y="400048"/>
                    <a:pt x="5724814" y="1536437"/>
                    <a:pt x="5724814" y="2933246"/>
                  </a:cubicBezTo>
                  <a:lnTo>
                    <a:pt x="5724814" y="5804196"/>
                  </a:lnTo>
                  <a:close/>
                  <a:moveTo>
                    <a:pt x="6124864" y="4188866"/>
                  </a:moveTo>
                  <a:lnTo>
                    <a:pt x="6124864" y="2933247"/>
                  </a:lnTo>
                  <a:cubicBezTo>
                    <a:pt x="6124864" y="2149753"/>
                    <a:pt x="5819754" y="1413147"/>
                    <a:pt x="5265741" y="859135"/>
                  </a:cubicBezTo>
                  <a:cubicBezTo>
                    <a:pt x="4711717" y="305110"/>
                    <a:pt x="3975117" y="0"/>
                    <a:pt x="3191610" y="0"/>
                  </a:cubicBezTo>
                  <a:cubicBezTo>
                    <a:pt x="2408111" y="0"/>
                    <a:pt x="1671511" y="305110"/>
                    <a:pt x="1117492" y="859135"/>
                  </a:cubicBezTo>
                  <a:cubicBezTo>
                    <a:pt x="563479" y="1413147"/>
                    <a:pt x="258369" y="2149753"/>
                    <a:pt x="258369" y="2933247"/>
                  </a:cubicBezTo>
                  <a:lnTo>
                    <a:pt x="258369" y="4188869"/>
                  </a:lnTo>
                  <a:cubicBezTo>
                    <a:pt x="217862" y="4278875"/>
                    <a:pt x="142047" y="4365847"/>
                    <a:pt x="0" y="4386273"/>
                  </a:cubicBezTo>
                  <a:cubicBezTo>
                    <a:pt x="142047" y="4406698"/>
                    <a:pt x="217862" y="4493670"/>
                    <a:pt x="258369" y="4583676"/>
                  </a:cubicBezTo>
                  <a:lnTo>
                    <a:pt x="258369" y="5804197"/>
                  </a:lnTo>
                  <a:cubicBezTo>
                    <a:pt x="258369" y="6587703"/>
                    <a:pt x="563479" y="7324303"/>
                    <a:pt x="1117492" y="7878328"/>
                  </a:cubicBezTo>
                  <a:cubicBezTo>
                    <a:pt x="1671511" y="8432340"/>
                    <a:pt x="2408110" y="8737452"/>
                    <a:pt x="3191610" y="8737452"/>
                  </a:cubicBezTo>
                  <a:cubicBezTo>
                    <a:pt x="3975117" y="8737452"/>
                    <a:pt x="4711717" y="8432342"/>
                    <a:pt x="5265741" y="7878328"/>
                  </a:cubicBezTo>
                  <a:cubicBezTo>
                    <a:pt x="5819753" y="7324303"/>
                    <a:pt x="6124864" y="6587703"/>
                    <a:pt x="6124864" y="5804198"/>
                  </a:cubicBezTo>
                  <a:lnTo>
                    <a:pt x="6124864" y="4583678"/>
                  </a:lnTo>
                  <a:cubicBezTo>
                    <a:pt x="6165374" y="4493672"/>
                    <a:pt x="6241189" y="4406699"/>
                    <a:pt x="6383236" y="4386273"/>
                  </a:cubicBezTo>
                  <a:cubicBezTo>
                    <a:pt x="6241189" y="4365846"/>
                    <a:pt x="6165374" y="4278873"/>
                    <a:pt x="6124864" y="4188866"/>
                  </a:cubicBezTo>
                  <a:close/>
                  <a:moveTo>
                    <a:pt x="5252260" y="7864846"/>
                  </a:moveTo>
                  <a:cubicBezTo>
                    <a:pt x="4701845" y="8415275"/>
                    <a:pt x="3970019" y="8718400"/>
                    <a:pt x="3191610" y="8718400"/>
                  </a:cubicBezTo>
                  <a:cubicBezTo>
                    <a:pt x="2413202" y="8718400"/>
                    <a:pt x="1681384" y="8415274"/>
                    <a:pt x="1130960" y="7864846"/>
                  </a:cubicBezTo>
                  <a:cubicBezTo>
                    <a:pt x="580545" y="7314431"/>
                    <a:pt x="277419" y="6582605"/>
                    <a:pt x="277419" y="5804196"/>
                  </a:cubicBezTo>
                  <a:lnTo>
                    <a:pt x="277419" y="4583669"/>
                  </a:lnTo>
                  <a:cubicBezTo>
                    <a:pt x="317928" y="4493665"/>
                    <a:pt x="393743" y="4406697"/>
                    <a:pt x="535784" y="4386272"/>
                  </a:cubicBezTo>
                  <a:cubicBezTo>
                    <a:pt x="393743" y="4365846"/>
                    <a:pt x="317927" y="4278877"/>
                    <a:pt x="277419" y="4188873"/>
                  </a:cubicBezTo>
                  <a:lnTo>
                    <a:pt x="277419" y="2933246"/>
                  </a:lnTo>
                  <a:cubicBezTo>
                    <a:pt x="277419" y="2154837"/>
                    <a:pt x="580545" y="1423019"/>
                    <a:pt x="1130960" y="872602"/>
                  </a:cubicBezTo>
                  <a:cubicBezTo>
                    <a:pt x="1681383" y="322180"/>
                    <a:pt x="2413202" y="19049"/>
                    <a:pt x="3191610" y="19049"/>
                  </a:cubicBezTo>
                  <a:cubicBezTo>
                    <a:pt x="3970019" y="19049"/>
                    <a:pt x="4701844" y="322181"/>
                    <a:pt x="5252260" y="872603"/>
                  </a:cubicBezTo>
                  <a:cubicBezTo>
                    <a:pt x="5802688" y="1423019"/>
                    <a:pt x="6105815" y="2154838"/>
                    <a:pt x="6105815" y="2933247"/>
                  </a:cubicBezTo>
                  <a:lnTo>
                    <a:pt x="6105815" y="4188877"/>
                  </a:lnTo>
                  <a:cubicBezTo>
                    <a:pt x="6065306" y="4278881"/>
                    <a:pt x="5989491" y="4365849"/>
                    <a:pt x="5847448" y="4386273"/>
                  </a:cubicBezTo>
                  <a:cubicBezTo>
                    <a:pt x="5989489" y="4406697"/>
                    <a:pt x="6065306" y="4493665"/>
                    <a:pt x="6105815" y="4583669"/>
                  </a:cubicBezTo>
                  <a:lnTo>
                    <a:pt x="6105815" y="5804198"/>
                  </a:lnTo>
                  <a:cubicBezTo>
                    <a:pt x="6105814" y="6582604"/>
                    <a:pt x="5802688" y="7314430"/>
                    <a:pt x="5252260" y="786484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Freeform 7"/>
          <p:cNvSpPr/>
          <p:nvPr/>
        </p:nvSpPr>
        <p:spPr>
          <a:xfrm>
            <a:off x="7897338" y="1492125"/>
            <a:ext cx="9144000" cy="8229600"/>
          </a:xfrm>
          <a:custGeom>
            <a:avLst/>
            <a:gdLst/>
            <a:ahLst/>
            <a:cxnLst/>
            <a:rect l="l" t="t" r="r" b="b"/>
            <a:pathLst>
              <a:path w="9144000" h="8229600">
                <a:moveTo>
                  <a:pt x="0" y="0"/>
                </a:moveTo>
                <a:lnTo>
                  <a:pt x="9144000" y="0"/>
                </a:lnTo>
                <a:lnTo>
                  <a:pt x="9144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8714432" y="2834910"/>
            <a:ext cx="8326906" cy="145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2"/>
              </a:lnSpc>
            </a:pPr>
            <a:r>
              <a:rPr lang="en-US" sz="5375" spc="537">
                <a:solidFill>
                  <a:srgbClr val="FFFFFF"/>
                </a:solidFill>
                <a:latin typeface="Monument Ultra-Bold"/>
              </a:rPr>
              <a:t>ROZTROUŠENÁ SKLERÓZA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22554" y="4604139"/>
            <a:ext cx="8293568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9322" lvl="1" indent="-239661">
              <a:lnSpc>
                <a:spcPts val="2442"/>
              </a:lnSpc>
              <a:buFont typeface="Arial"/>
              <a:buChar char="•"/>
            </a:pPr>
            <a:r>
              <a:rPr lang="en-US" sz="2220" dirty="0" err="1">
                <a:solidFill>
                  <a:srgbClr val="FFFFFF"/>
                </a:solidFill>
                <a:latin typeface="Open Sans"/>
              </a:rPr>
              <a:t>Zánětlivé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onemocnění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CNS </a:t>
            </a:r>
            <a:endParaRPr lang="cs-CZ" sz="2220" dirty="0">
              <a:solidFill>
                <a:srgbClr val="FFFFFF"/>
              </a:solidFill>
              <a:latin typeface="Open Sans"/>
            </a:endParaRPr>
          </a:p>
          <a:p>
            <a:pPr marL="479322" lvl="1" indent="-239661">
              <a:lnSpc>
                <a:spcPts val="2442"/>
              </a:lnSpc>
              <a:buFont typeface="Arial"/>
              <a:buChar char="•"/>
            </a:pPr>
            <a:endParaRPr lang="cs-CZ" sz="2220" dirty="0">
              <a:solidFill>
                <a:srgbClr val="FFFFFF"/>
              </a:solidFill>
              <a:latin typeface="Open Sans"/>
            </a:endParaRPr>
          </a:p>
          <a:p>
            <a:pPr marL="479322" lvl="1" indent="-239661">
              <a:lnSpc>
                <a:spcPts val="2442"/>
              </a:lnSpc>
              <a:buFont typeface="Arial"/>
              <a:buChar char="•"/>
            </a:pPr>
            <a:r>
              <a:rPr lang="en-US" sz="2220" dirty="0">
                <a:solidFill>
                  <a:srgbClr val="FFFFFF"/>
                </a:solidFill>
                <a:latin typeface="Open Sans"/>
              </a:rPr>
              <a:t>V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případě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neléčení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způsobuje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devastující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postižení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,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invalidizaci</a:t>
            </a:r>
            <a:endParaRPr lang="cs-CZ" sz="2220" dirty="0">
              <a:solidFill>
                <a:srgbClr val="FFFFFF"/>
              </a:solidFill>
              <a:latin typeface="Open Sans"/>
            </a:endParaRPr>
          </a:p>
          <a:p>
            <a:pPr marL="479322" lvl="1" indent="-239661">
              <a:lnSpc>
                <a:spcPts val="2442"/>
              </a:lnSpc>
              <a:buFont typeface="Arial"/>
              <a:buChar char="•"/>
            </a:pPr>
            <a:endParaRPr lang="cs-CZ" sz="2220" dirty="0">
              <a:solidFill>
                <a:srgbClr val="FFFFFF"/>
              </a:solidFill>
              <a:latin typeface="Open Sans"/>
            </a:endParaRPr>
          </a:p>
          <a:p>
            <a:pPr marL="479322" lvl="1" indent="-239661">
              <a:lnSpc>
                <a:spcPts val="2442"/>
              </a:lnSpc>
              <a:buFont typeface="Arial"/>
              <a:buChar char="•"/>
            </a:pPr>
            <a:r>
              <a:rPr lang="en-US" sz="2220" dirty="0" err="1">
                <a:solidFill>
                  <a:srgbClr val="FFFFFF"/>
                </a:solidFill>
                <a:latin typeface="Open Sans"/>
              </a:rPr>
              <a:t>Patogeneze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: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chybná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antigenní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stimulace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T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lymfocytů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zapojeny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i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B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lymfocyty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.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Produkují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se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protilátky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proti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myelinu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.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Rozvine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se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autoimunitní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zánět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dochází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k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rozpadu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myelinu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a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přetrhání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axonů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. </a:t>
            </a:r>
          </a:p>
          <a:p>
            <a:pPr marL="479322" lvl="1" indent="-239661">
              <a:lnSpc>
                <a:spcPts val="2442"/>
              </a:lnSpc>
              <a:buFont typeface="Arial"/>
              <a:buChar char="•"/>
            </a:pPr>
            <a:endParaRPr lang="cs-CZ" sz="2220" dirty="0">
              <a:solidFill>
                <a:srgbClr val="FFFFFF"/>
              </a:solidFill>
              <a:latin typeface="Open Sans"/>
            </a:endParaRPr>
          </a:p>
          <a:p>
            <a:pPr marL="479322" lvl="1" indent="-239661">
              <a:lnSpc>
                <a:spcPts val="2442"/>
              </a:lnSpc>
              <a:buFont typeface="Arial"/>
              <a:buChar char="•"/>
            </a:pPr>
            <a:r>
              <a:rPr lang="en-US" sz="2220" dirty="0" err="1">
                <a:solidFill>
                  <a:srgbClr val="FFFFFF"/>
                </a:solidFill>
                <a:latin typeface="Open Sans"/>
              </a:rPr>
              <a:t>cílem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léčby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je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kompletní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remise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onemocnění</a:t>
            </a:r>
            <a:endParaRPr lang="en-US" sz="2220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2442"/>
              </a:lnSpc>
            </a:pPr>
            <a:r>
              <a:rPr lang="cs-CZ" sz="2220" spc="-86" dirty="0">
                <a:solidFill>
                  <a:srgbClr val="FFFFFF"/>
                </a:solidFill>
                <a:latin typeface="Open Sans"/>
              </a:rPr>
              <a:t>       </a:t>
            </a:r>
            <a:r>
              <a:rPr lang="en-US" sz="2220" spc="-86" dirty="0">
                <a:solidFill>
                  <a:srgbClr val="FFFFFF"/>
                </a:solidFill>
                <a:latin typeface="Open Sans"/>
              </a:rPr>
              <a:t>No Evidence of Disease Activity ( NEDA) </a:t>
            </a:r>
          </a:p>
          <a:p>
            <a:pPr>
              <a:lnSpc>
                <a:spcPts val="2442"/>
              </a:lnSpc>
            </a:pPr>
            <a:endParaRPr lang="en-US" sz="2220" spc="-86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2442"/>
              </a:lnSpc>
            </a:pPr>
            <a:endParaRPr lang="en-US" sz="2220" spc="-86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15374" y="-1472072"/>
            <a:ext cx="10126556" cy="5001544"/>
          </a:xfrm>
          <a:custGeom>
            <a:avLst/>
            <a:gdLst/>
            <a:ahLst/>
            <a:cxnLst/>
            <a:rect l="l" t="t" r="r" b="b"/>
            <a:pathLst>
              <a:path w="10126556" h="5001544">
                <a:moveTo>
                  <a:pt x="0" y="0"/>
                </a:moveTo>
                <a:lnTo>
                  <a:pt x="10126557" y="0"/>
                </a:lnTo>
                <a:lnTo>
                  <a:pt x="10126557" y="5001544"/>
                </a:lnTo>
                <a:lnTo>
                  <a:pt x="0" y="5001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37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405303" y="-983535"/>
            <a:ext cx="7882697" cy="11270535"/>
          </a:xfrm>
          <a:custGeom>
            <a:avLst/>
            <a:gdLst/>
            <a:ahLst/>
            <a:cxnLst/>
            <a:rect l="l" t="t" r="r" b="b"/>
            <a:pathLst>
              <a:path w="7882697" h="11270535">
                <a:moveTo>
                  <a:pt x="0" y="0"/>
                </a:moveTo>
                <a:lnTo>
                  <a:pt x="7882697" y="0"/>
                </a:lnTo>
                <a:lnTo>
                  <a:pt x="7882697" y="11270535"/>
                </a:lnTo>
                <a:lnTo>
                  <a:pt x="0" y="112705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 l="-25959" r="-9773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28700" y="2276649"/>
            <a:ext cx="9841784" cy="1037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28"/>
              </a:lnSpc>
            </a:pPr>
            <a:r>
              <a:rPr lang="en-US" sz="7316" spc="731">
                <a:solidFill>
                  <a:srgbClr val="FFFFFF"/>
                </a:solidFill>
                <a:latin typeface="Monument Ultra-Bold"/>
              </a:rPr>
              <a:t>RS U DĚTÍ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7184" y="3558047"/>
            <a:ext cx="9226095" cy="521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691" lvl="1" indent="-361846">
              <a:lnSpc>
                <a:spcPts val="3687"/>
              </a:lnSpc>
              <a:buFont typeface="Arial"/>
              <a:buChar char="•"/>
            </a:pPr>
            <a:r>
              <a:rPr lang="en-US" sz="3351" dirty="0">
                <a:solidFill>
                  <a:srgbClr val="FFFFFF"/>
                </a:solidFill>
                <a:latin typeface="Open Sans"/>
              </a:rPr>
              <a:t>2-10%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první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manifestace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před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18.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rokem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687"/>
              </a:lnSpc>
            </a:pPr>
            <a:r>
              <a:rPr lang="cs-CZ" sz="3351" spc="-130" dirty="0">
                <a:solidFill>
                  <a:srgbClr val="FFFFFF"/>
                </a:solidFill>
                <a:latin typeface="Open Sans"/>
              </a:rPr>
              <a:t>       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adolescentní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RS </a:t>
            </a:r>
            <a:endParaRPr lang="cs-CZ" sz="3351" spc="-130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3687"/>
              </a:lnSpc>
            </a:pPr>
            <a:r>
              <a:rPr lang="cs-CZ" sz="3351" spc="-130" dirty="0">
                <a:solidFill>
                  <a:srgbClr val="FFFFFF"/>
                </a:solidFill>
                <a:latin typeface="Open Sans"/>
              </a:rPr>
              <a:t>        </a:t>
            </a:r>
            <a:br>
              <a:rPr lang="cs-CZ" sz="3351" spc="-130" dirty="0">
                <a:solidFill>
                  <a:srgbClr val="FFFFFF"/>
                </a:solidFill>
                <a:latin typeface="Open Sans"/>
              </a:rPr>
            </a:br>
            <a:r>
              <a:rPr lang="cs-CZ" sz="3351" spc="-130" dirty="0">
                <a:solidFill>
                  <a:srgbClr val="FFFFFF"/>
                </a:solidFill>
                <a:latin typeface="Open Sans"/>
              </a:rPr>
              <a:t>        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U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dětí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mladších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11 let –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dětská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RS</a:t>
            </a:r>
          </a:p>
          <a:p>
            <a:pPr>
              <a:lnSpc>
                <a:spcPts val="3687"/>
              </a:lnSpc>
            </a:pPr>
            <a:r>
              <a:rPr lang="cs-CZ" sz="3351" spc="-130" dirty="0">
                <a:solidFill>
                  <a:srgbClr val="FFFFFF"/>
                </a:solidFill>
                <a:latin typeface="Open Sans"/>
              </a:rPr>
              <a:t>        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U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dětí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11-18 let-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adolescentní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RS</a:t>
            </a:r>
          </a:p>
          <a:p>
            <a:pPr marL="723691" lvl="1" indent="-361846">
              <a:lnSpc>
                <a:spcPts val="3687"/>
              </a:lnSpc>
              <a:buFont typeface="Arial"/>
              <a:buChar char="•"/>
            </a:pPr>
            <a:endParaRPr lang="cs-CZ" sz="3351" dirty="0">
              <a:solidFill>
                <a:srgbClr val="FFFFFF"/>
              </a:solidFill>
              <a:latin typeface="Open Sans"/>
            </a:endParaRPr>
          </a:p>
          <a:p>
            <a:pPr marL="723691" lvl="1" indent="-361846">
              <a:lnSpc>
                <a:spcPts val="3687"/>
              </a:lnSpc>
              <a:buFont typeface="Arial"/>
              <a:buChar char="•"/>
            </a:pPr>
            <a:r>
              <a:rPr lang="en-US" sz="3351" dirty="0" err="1">
                <a:solidFill>
                  <a:srgbClr val="FFFFFF"/>
                </a:solidFill>
                <a:latin typeface="Open Sans"/>
              </a:rPr>
              <a:t>Rizikové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faktory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-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puberta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pohlavní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hormony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obezita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nedostatek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vit D,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expozice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virům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(EBV) ,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kouření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,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strava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genetické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vlivy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687"/>
              </a:lnSpc>
            </a:pPr>
            <a:endParaRPr lang="en-US" sz="335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62812" y="-429378"/>
            <a:ext cx="12305944" cy="8229600"/>
          </a:xfrm>
          <a:custGeom>
            <a:avLst/>
            <a:gdLst/>
            <a:ahLst/>
            <a:cxnLst/>
            <a:rect l="l" t="t" r="r" b="b"/>
            <a:pathLst>
              <a:path w="12305944" h="8229600">
                <a:moveTo>
                  <a:pt x="0" y="0"/>
                </a:moveTo>
                <a:lnTo>
                  <a:pt x="12305944" y="0"/>
                </a:lnTo>
                <a:lnTo>
                  <a:pt x="12305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864164" y="0"/>
            <a:ext cx="7933300" cy="10648820"/>
          </a:xfrm>
          <a:custGeom>
            <a:avLst/>
            <a:gdLst/>
            <a:ahLst/>
            <a:cxnLst/>
            <a:rect l="l" t="t" r="r" b="b"/>
            <a:pathLst>
              <a:path w="7933300" h="10648820">
                <a:moveTo>
                  <a:pt x="0" y="0"/>
                </a:moveTo>
                <a:lnTo>
                  <a:pt x="7933300" y="0"/>
                </a:lnTo>
                <a:lnTo>
                  <a:pt x="7933300" y="10648820"/>
                </a:lnTo>
                <a:lnTo>
                  <a:pt x="0" y="10648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672" r="-5067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8449049" y="5958010"/>
            <a:ext cx="8679482" cy="178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97% dětí - relabující –remitentní forma </a:t>
            </a:r>
          </a:p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Klinicky izolovaný syndrom </a:t>
            </a:r>
          </a:p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epileptické křeče , bolest hlavy , horečky, zvracení, letargie </a:t>
            </a:r>
          </a:p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Kratší interval mezi 1. a 2. atakou ( do l-2let)</a:t>
            </a:r>
          </a:p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Dg- MR mozku a míchy, více než 2 oligoklon. pásy v liquoru a VEP </a:t>
            </a:r>
          </a:p>
          <a:p>
            <a:pPr>
              <a:lnSpc>
                <a:spcPts val="2350"/>
              </a:lnSpc>
            </a:pPr>
            <a:endParaRPr lang="en-US" sz="2136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858043" y="4325199"/>
            <a:ext cx="8699118" cy="146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22"/>
              </a:lnSpc>
            </a:pPr>
            <a:r>
              <a:rPr lang="en-US" sz="5348" spc="534">
                <a:solidFill>
                  <a:srgbClr val="FFFFFF"/>
                </a:solidFill>
                <a:latin typeface="Monument Ultra-Bold"/>
              </a:rPr>
              <a:t>RS U DĚTÍ-POKRAČOVÁNÍ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02640" y="7085177"/>
            <a:ext cx="9453189" cy="4705659"/>
          </a:xfrm>
          <a:custGeom>
            <a:avLst/>
            <a:gdLst/>
            <a:ahLst/>
            <a:cxnLst/>
            <a:rect l="l" t="t" r="r" b="b"/>
            <a:pathLst>
              <a:path w="9453189" h="4705659">
                <a:moveTo>
                  <a:pt x="0" y="0"/>
                </a:moveTo>
                <a:lnTo>
                  <a:pt x="9453189" y="0"/>
                </a:lnTo>
                <a:lnTo>
                  <a:pt x="9453189" y="4705659"/>
                </a:lnTo>
                <a:lnTo>
                  <a:pt x="0" y="47056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9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615374" y="-1472072"/>
            <a:ext cx="10126556" cy="5001544"/>
          </a:xfrm>
          <a:custGeom>
            <a:avLst/>
            <a:gdLst/>
            <a:ahLst/>
            <a:cxnLst/>
            <a:rect l="l" t="t" r="r" b="b"/>
            <a:pathLst>
              <a:path w="10126556" h="5001544">
                <a:moveTo>
                  <a:pt x="0" y="0"/>
                </a:moveTo>
                <a:lnTo>
                  <a:pt x="10126557" y="0"/>
                </a:lnTo>
                <a:lnTo>
                  <a:pt x="10126557" y="5001544"/>
                </a:lnTo>
                <a:lnTo>
                  <a:pt x="0" y="5001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37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5860879" y="1551307"/>
            <a:ext cx="7972146" cy="7886700"/>
          </a:xfrm>
          <a:custGeom>
            <a:avLst/>
            <a:gdLst/>
            <a:ahLst/>
            <a:cxnLst/>
            <a:rect l="l" t="t" r="r" b="b"/>
            <a:pathLst>
              <a:path w="7972146" h="7886700">
                <a:moveTo>
                  <a:pt x="0" y="0"/>
                </a:moveTo>
                <a:lnTo>
                  <a:pt x="7972146" y="0"/>
                </a:lnTo>
                <a:lnTo>
                  <a:pt x="7972146" y="7886700"/>
                </a:lnTo>
                <a:lnTo>
                  <a:pt x="0" y="7886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444882" y="683889"/>
            <a:ext cx="8699118" cy="146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22"/>
              </a:lnSpc>
            </a:pPr>
            <a:r>
              <a:rPr lang="en-US" sz="5348" spc="534">
                <a:solidFill>
                  <a:srgbClr val="FFFFFF"/>
                </a:solidFill>
                <a:latin typeface="Monument Ultra-Bold"/>
              </a:rPr>
              <a:t>ROZTROUŠENÁ SKLEROSA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943" b="79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5649" y="659827"/>
            <a:ext cx="13155025" cy="242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15"/>
              </a:lnSpc>
            </a:pPr>
            <a:r>
              <a:rPr lang="en-US" sz="8799" spc="879">
                <a:solidFill>
                  <a:srgbClr val="FFFFFF"/>
                </a:solidFill>
                <a:latin typeface="Monument Ultra-Bold"/>
              </a:rPr>
              <a:t>ROZTROUŠENÁ SKLEROSA </a:t>
            </a:r>
          </a:p>
        </p:txBody>
      </p:sp>
      <p:sp>
        <p:nvSpPr>
          <p:cNvPr id="4" name="Freeform 4"/>
          <p:cNvSpPr/>
          <p:nvPr/>
        </p:nvSpPr>
        <p:spPr>
          <a:xfrm>
            <a:off x="9865874" y="1953376"/>
            <a:ext cx="7729599" cy="7696390"/>
          </a:xfrm>
          <a:custGeom>
            <a:avLst/>
            <a:gdLst/>
            <a:ahLst/>
            <a:cxnLst/>
            <a:rect l="l" t="t" r="r" b="b"/>
            <a:pathLst>
              <a:path w="7729599" h="7696390">
                <a:moveTo>
                  <a:pt x="0" y="0"/>
                </a:moveTo>
                <a:lnTo>
                  <a:pt x="7729599" y="0"/>
                </a:lnTo>
                <a:lnTo>
                  <a:pt x="7729599" y="7696390"/>
                </a:lnTo>
                <a:lnTo>
                  <a:pt x="0" y="76963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713858" y="3081589"/>
            <a:ext cx="8726826" cy="22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Seidl Zdeněk, Diagnostická radiologie, Grada,2014, ISBN978-80-247-4546-6, obr1.5.3d, str.192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2916" y="-3835381"/>
            <a:ext cx="12953723" cy="12516325"/>
          </a:xfrm>
          <a:custGeom>
            <a:avLst/>
            <a:gdLst/>
            <a:ahLst/>
            <a:cxnLst/>
            <a:rect l="l" t="t" r="r" b="b"/>
            <a:pathLst>
              <a:path w="12953723" h="12516325">
                <a:moveTo>
                  <a:pt x="0" y="0"/>
                </a:moveTo>
                <a:lnTo>
                  <a:pt x="12953723" y="0"/>
                </a:lnTo>
                <a:lnTo>
                  <a:pt x="12953723" y="12516325"/>
                </a:lnTo>
                <a:lnTo>
                  <a:pt x="0" y="12516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769828" y="762139"/>
            <a:ext cx="16748345" cy="163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13"/>
              </a:lnSpc>
            </a:pPr>
            <a:r>
              <a:rPr lang="en-US" sz="5900" spc="590">
                <a:solidFill>
                  <a:srgbClr val="FFFFFF"/>
                </a:solidFill>
                <a:latin typeface="Monument Ultra-Bold"/>
              </a:rPr>
              <a:t>RS- </a:t>
            </a:r>
          </a:p>
          <a:p>
            <a:pPr>
              <a:lnSpc>
                <a:spcPts val="6313"/>
              </a:lnSpc>
            </a:pPr>
            <a:r>
              <a:rPr lang="en-US" sz="5900" spc="590">
                <a:solidFill>
                  <a:srgbClr val="FFFFFF"/>
                </a:solidFill>
                <a:latin typeface="Monument Ultra-Bold"/>
              </a:rPr>
              <a:t>INTRAMEDULÁRNĚ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69828" y="2588004"/>
            <a:ext cx="9310181" cy="13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9"/>
              </a:lnSpc>
            </a:pPr>
            <a:r>
              <a:rPr lang="en-US" sz="999">
                <a:solidFill>
                  <a:srgbClr val="FFFFFF"/>
                </a:solidFill>
                <a:latin typeface="Open Sans"/>
              </a:rPr>
              <a:t>Seidl Zdeněk, Diagnostická radiologie, Grada,2014, ISBN978-80-247-4546-6, obr1.5.3i, str.194</a:t>
            </a:r>
          </a:p>
        </p:txBody>
      </p:sp>
      <p:sp>
        <p:nvSpPr>
          <p:cNvPr id="5" name="Freeform 5"/>
          <p:cNvSpPr/>
          <p:nvPr/>
        </p:nvSpPr>
        <p:spPr>
          <a:xfrm>
            <a:off x="11518644" y="1129000"/>
            <a:ext cx="5426577" cy="8029000"/>
          </a:xfrm>
          <a:custGeom>
            <a:avLst/>
            <a:gdLst/>
            <a:ahLst/>
            <a:cxnLst/>
            <a:rect l="l" t="t" r="r" b="b"/>
            <a:pathLst>
              <a:path w="5426577" h="8029000">
                <a:moveTo>
                  <a:pt x="0" y="0"/>
                </a:moveTo>
                <a:lnTo>
                  <a:pt x="5426577" y="0"/>
                </a:lnTo>
                <a:lnTo>
                  <a:pt x="5426577" y="8029000"/>
                </a:lnTo>
                <a:lnTo>
                  <a:pt x="0" y="802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27688" y="144671"/>
            <a:ext cx="23034945" cy="11466459"/>
          </a:xfrm>
          <a:custGeom>
            <a:avLst/>
            <a:gdLst/>
            <a:ahLst/>
            <a:cxnLst/>
            <a:rect l="l" t="t" r="r" b="b"/>
            <a:pathLst>
              <a:path w="23034945" h="11466459">
                <a:moveTo>
                  <a:pt x="0" y="0"/>
                </a:moveTo>
                <a:lnTo>
                  <a:pt x="23034945" y="0"/>
                </a:lnTo>
                <a:lnTo>
                  <a:pt x="23034945" y="11466459"/>
                </a:lnTo>
                <a:lnTo>
                  <a:pt x="0" y="11466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9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615374" y="-1472072"/>
            <a:ext cx="10126556" cy="5001544"/>
          </a:xfrm>
          <a:custGeom>
            <a:avLst/>
            <a:gdLst/>
            <a:ahLst/>
            <a:cxnLst/>
            <a:rect l="l" t="t" r="r" b="b"/>
            <a:pathLst>
              <a:path w="10126556" h="5001544">
                <a:moveTo>
                  <a:pt x="0" y="0"/>
                </a:moveTo>
                <a:lnTo>
                  <a:pt x="10126557" y="0"/>
                </a:lnTo>
                <a:lnTo>
                  <a:pt x="10126557" y="5001544"/>
                </a:lnTo>
                <a:lnTo>
                  <a:pt x="0" y="5001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37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733417" y="701724"/>
            <a:ext cx="10411069" cy="1901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83"/>
              </a:lnSpc>
            </a:pPr>
            <a:r>
              <a:rPr lang="en-US" sz="6900" spc="690">
                <a:solidFill>
                  <a:srgbClr val="FFFFFF"/>
                </a:solidFill>
                <a:latin typeface="Monument Ultra-Bold"/>
              </a:rPr>
              <a:t>RS- </a:t>
            </a:r>
          </a:p>
          <a:p>
            <a:pPr>
              <a:lnSpc>
                <a:spcPts val="7383"/>
              </a:lnSpc>
            </a:pPr>
            <a:r>
              <a:rPr lang="en-US" sz="6900" spc="690">
                <a:solidFill>
                  <a:srgbClr val="FFFFFF"/>
                </a:solidFill>
                <a:latin typeface="Monument Ultra-Bold"/>
              </a:rPr>
              <a:t>PO PODÁNÍ K.L.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9494" y="2612813"/>
            <a:ext cx="10141613" cy="16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0"/>
              </a:lnSpc>
            </a:pPr>
            <a:r>
              <a:rPr lang="en-US" sz="1200">
                <a:solidFill>
                  <a:srgbClr val="FFFFFF"/>
                </a:solidFill>
                <a:latin typeface="Open Sans"/>
              </a:rPr>
              <a:t>Seidl Zdeněk, Diagnostická radiologie, Grada,2014, ISBN978-80-247-4546-6, obr1.5.3k, str.194</a:t>
            </a:r>
          </a:p>
        </p:txBody>
      </p:sp>
      <p:sp>
        <p:nvSpPr>
          <p:cNvPr id="6" name="Freeform 6"/>
          <p:cNvSpPr/>
          <p:nvPr/>
        </p:nvSpPr>
        <p:spPr>
          <a:xfrm>
            <a:off x="10095646" y="2780453"/>
            <a:ext cx="6788944" cy="6788944"/>
          </a:xfrm>
          <a:custGeom>
            <a:avLst/>
            <a:gdLst/>
            <a:ahLst/>
            <a:cxnLst/>
            <a:rect l="l" t="t" r="r" b="b"/>
            <a:pathLst>
              <a:path w="6788944" h="6788944">
                <a:moveTo>
                  <a:pt x="0" y="0"/>
                </a:moveTo>
                <a:lnTo>
                  <a:pt x="6788945" y="0"/>
                </a:lnTo>
                <a:lnTo>
                  <a:pt x="6788945" y="6788944"/>
                </a:lnTo>
                <a:lnTo>
                  <a:pt x="0" y="6788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15374" y="-1472072"/>
            <a:ext cx="10126556" cy="5001544"/>
          </a:xfrm>
          <a:custGeom>
            <a:avLst/>
            <a:gdLst/>
            <a:ahLst/>
            <a:cxnLst/>
            <a:rect l="l" t="t" r="r" b="b"/>
            <a:pathLst>
              <a:path w="10126556" h="5001544">
                <a:moveTo>
                  <a:pt x="0" y="0"/>
                </a:moveTo>
                <a:lnTo>
                  <a:pt x="10126557" y="0"/>
                </a:lnTo>
                <a:lnTo>
                  <a:pt x="10126557" y="5001544"/>
                </a:lnTo>
                <a:lnTo>
                  <a:pt x="0" y="5001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237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405303" y="-983535"/>
            <a:ext cx="7882697" cy="11270535"/>
          </a:xfrm>
          <a:custGeom>
            <a:avLst/>
            <a:gdLst/>
            <a:ahLst/>
            <a:cxnLst/>
            <a:rect l="l" t="t" r="r" b="b"/>
            <a:pathLst>
              <a:path w="7882697" h="11270535">
                <a:moveTo>
                  <a:pt x="0" y="0"/>
                </a:moveTo>
                <a:lnTo>
                  <a:pt x="7882697" y="0"/>
                </a:lnTo>
                <a:lnTo>
                  <a:pt x="7882697" y="11270535"/>
                </a:lnTo>
                <a:lnTo>
                  <a:pt x="0" y="112705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 l="-57233" r="-5723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28700" y="2276649"/>
            <a:ext cx="9841784" cy="1037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28"/>
              </a:lnSpc>
            </a:pPr>
            <a:r>
              <a:rPr lang="en-US" sz="7316" spc="731">
                <a:solidFill>
                  <a:srgbClr val="FFFFFF"/>
                </a:solidFill>
                <a:latin typeface="Monument Ultra-Bold"/>
              </a:rPr>
              <a:t>LÉČBA 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0103" y="3839516"/>
            <a:ext cx="8180240" cy="616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691" lvl="1" indent="-361846">
              <a:lnSpc>
                <a:spcPts val="3687"/>
              </a:lnSpc>
              <a:buFont typeface="Arial"/>
              <a:buChar char="•"/>
            </a:pPr>
            <a:r>
              <a:rPr lang="en-US" sz="3351" dirty="0" err="1">
                <a:solidFill>
                  <a:srgbClr val="FFFFFF"/>
                </a:solidFill>
                <a:latin typeface="Open Sans"/>
              </a:rPr>
              <a:t>Podle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mechanismu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účinku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:</a:t>
            </a:r>
          </a:p>
          <a:p>
            <a:pPr>
              <a:lnSpc>
                <a:spcPts val="3687"/>
              </a:lnSpc>
            </a:pP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léky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kontinuálně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podávané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-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ovlivní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imunitní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systém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jen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při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probíhající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léčbě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( INF beta, , glatiramer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acetát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teriflunomid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) </a:t>
            </a:r>
          </a:p>
          <a:p>
            <a:pPr>
              <a:lnSpc>
                <a:spcPts val="3687"/>
              </a:lnSpc>
            </a:pP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léky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podávané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pulsně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, v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cyklech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(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cladribin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, alemtuzumab)</a:t>
            </a:r>
          </a:p>
          <a:p>
            <a:pPr>
              <a:lnSpc>
                <a:spcPts val="3687"/>
              </a:lnSpc>
            </a:pPr>
            <a:endParaRPr lang="en-US" sz="3351" spc="-130" dirty="0">
              <a:solidFill>
                <a:srgbClr val="FFFFFF"/>
              </a:solidFill>
              <a:latin typeface="Open Sans"/>
            </a:endParaRPr>
          </a:p>
          <a:p>
            <a:pPr marL="723691" lvl="1" indent="-361846">
              <a:lnSpc>
                <a:spcPts val="3687"/>
              </a:lnSpc>
              <a:buFont typeface="Arial"/>
              <a:buChar char="•"/>
            </a:pPr>
            <a:r>
              <a:rPr lang="en-US" sz="3351" dirty="0" err="1">
                <a:solidFill>
                  <a:srgbClr val="FFFFFF"/>
                </a:solidFill>
                <a:latin typeface="Open Sans"/>
              </a:rPr>
              <a:t>Zatím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platí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: </a:t>
            </a:r>
          </a:p>
          <a:p>
            <a:pPr>
              <a:lnSpc>
                <a:spcPts val="3687"/>
              </a:lnSpc>
            </a:pP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včasné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zahájení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léčby</a:t>
            </a:r>
            <a:r>
              <a:rPr lang="cs-CZ" sz="3351" spc="-130" dirty="0">
                <a:solidFill>
                  <a:srgbClr val="FFFFFF"/>
                </a:solidFill>
                <a:latin typeface="Open Sans"/>
              </a:rPr>
              <a:t>, zachránit co nejvíce axonů</a:t>
            </a:r>
            <a:endParaRPr lang="en-US" sz="3351" spc="-130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3687"/>
              </a:lnSpc>
            </a:pP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monitorace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léčby</a:t>
            </a:r>
            <a:endParaRPr lang="en-US" sz="3351" spc="-130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3687"/>
              </a:lnSpc>
            </a:pP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včasná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eskalace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, je-li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efekt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nedostatečný</a:t>
            </a:r>
            <a:endParaRPr lang="en-US" sz="3351" spc="-130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3687"/>
              </a:lnSpc>
            </a:pPr>
            <a:endParaRPr lang="en-US" sz="3351" spc="-130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344</Words>
  <Application>Microsoft Office PowerPoint</Application>
  <PresentationFormat>Vlastní</PresentationFormat>
  <Paragraphs>50</Paragraphs>
  <Slides>10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Open Sans</vt:lpstr>
      <vt:lpstr>Calibri</vt:lpstr>
      <vt:lpstr>Arial</vt:lpstr>
      <vt:lpstr>Monument Ultra-Bold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Roztroušená skleróza</dc:title>
  <cp:lastModifiedBy>Renáa Slana</cp:lastModifiedBy>
  <cp:revision>5</cp:revision>
  <dcterms:created xsi:type="dcterms:W3CDTF">2006-08-16T00:00:00Z</dcterms:created>
  <dcterms:modified xsi:type="dcterms:W3CDTF">2023-10-18T16:32:28Z</dcterms:modified>
  <dc:identifier>DAFo9h24Gd0</dc:identifier>
</cp:coreProperties>
</file>