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0" r:id="rId18"/>
    <p:sldId id="271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oper Hewitt" panose="020B0604020202020204" charset="-18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swald Bold" panose="020B0604020202020204" charset="-18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A6062C-9CCE-4E67-9C12-478788BB98F9}" v="5" dt="2023-09-25T19:40:57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22" autoAdjust="0"/>
  </p:normalViewPr>
  <p:slideViewPr>
    <p:cSldViewPr>
      <p:cViewPr varScale="1">
        <p:scale>
          <a:sx n="46" d="100"/>
          <a:sy n="46" d="100"/>
        </p:scale>
        <p:origin x="48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áa Slana" userId="a2148769e1520924" providerId="LiveId" clId="{F8A6062C-9CCE-4E67-9C12-478788BB98F9}"/>
    <pc:docChg chg="custSel addSld delSld modSld sldOrd">
      <pc:chgData name="Renáa Slana" userId="a2148769e1520924" providerId="LiveId" clId="{F8A6062C-9CCE-4E67-9C12-478788BB98F9}" dt="2023-09-25T19:40:57.935" v="1025" actId="1076"/>
      <pc:docMkLst>
        <pc:docMk/>
      </pc:docMkLst>
      <pc:sldChg chg="modSp mod ord">
        <pc:chgData name="Renáa Slana" userId="a2148769e1520924" providerId="LiveId" clId="{F8A6062C-9CCE-4E67-9C12-478788BB98F9}" dt="2023-09-25T18:44:09.354" v="5" actId="688"/>
        <pc:sldMkLst>
          <pc:docMk/>
          <pc:sldMk cId="0" sldId="260"/>
        </pc:sldMkLst>
        <pc:spChg chg="mod">
          <ac:chgData name="Renáa Slana" userId="a2148769e1520924" providerId="LiveId" clId="{F8A6062C-9CCE-4E67-9C12-478788BB98F9}" dt="2023-09-25T18:44:09.354" v="5" actId="688"/>
          <ac:spMkLst>
            <pc:docMk/>
            <pc:sldMk cId="0" sldId="260"/>
            <ac:spMk id="8" creationId="{00000000-0000-0000-0000-000000000000}"/>
          </ac:spMkLst>
        </pc:spChg>
      </pc:sldChg>
      <pc:sldChg chg="ord">
        <pc:chgData name="Renáa Slana" userId="a2148769e1520924" providerId="LiveId" clId="{F8A6062C-9CCE-4E67-9C12-478788BB98F9}" dt="2023-09-25T18:43:53.917" v="3"/>
        <pc:sldMkLst>
          <pc:docMk/>
          <pc:sldMk cId="0" sldId="261"/>
        </pc:sldMkLst>
      </pc:sldChg>
      <pc:sldChg chg="modSp mod">
        <pc:chgData name="Renáa Slana" userId="a2148769e1520924" providerId="LiveId" clId="{F8A6062C-9CCE-4E67-9C12-478788BB98F9}" dt="2023-09-25T19:05:36.879" v="245" actId="20577"/>
        <pc:sldMkLst>
          <pc:docMk/>
          <pc:sldMk cId="0" sldId="269"/>
        </pc:sldMkLst>
        <pc:spChg chg="mod">
          <ac:chgData name="Renáa Slana" userId="a2148769e1520924" providerId="LiveId" clId="{F8A6062C-9CCE-4E67-9C12-478788BB98F9}" dt="2023-09-25T19:05:36.879" v="245" actId="20577"/>
          <ac:spMkLst>
            <pc:docMk/>
            <pc:sldMk cId="0" sldId="269"/>
            <ac:spMk id="6" creationId="{00000000-0000-0000-0000-000000000000}"/>
          </ac:spMkLst>
        </pc:spChg>
      </pc:sldChg>
      <pc:sldChg chg="modSp mod ord">
        <pc:chgData name="Renáa Slana" userId="a2148769e1520924" providerId="LiveId" clId="{F8A6062C-9CCE-4E67-9C12-478788BB98F9}" dt="2023-09-25T19:15:53.010" v="577" actId="20577"/>
        <pc:sldMkLst>
          <pc:docMk/>
          <pc:sldMk cId="0" sldId="272"/>
        </pc:sldMkLst>
        <pc:spChg chg="mod">
          <ac:chgData name="Renáa Slana" userId="a2148769e1520924" providerId="LiveId" clId="{F8A6062C-9CCE-4E67-9C12-478788BB98F9}" dt="2023-09-25T19:15:53.010" v="577" actId="20577"/>
          <ac:spMkLst>
            <pc:docMk/>
            <pc:sldMk cId="0" sldId="272"/>
            <ac:spMk id="25" creationId="{00000000-0000-0000-0000-000000000000}"/>
          </ac:spMkLst>
        </pc:spChg>
      </pc:sldChg>
      <pc:sldChg chg="ord">
        <pc:chgData name="Renáa Slana" userId="a2148769e1520924" providerId="LiveId" clId="{F8A6062C-9CCE-4E67-9C12-478788BB98F9}" dt="2023-09-25T19:16:31.178" v="579"/>
        <pc:sldMkLst>
          <pc:docMk/>
          <pc:sldMk cId="0" sldId="273"/>
        </pc:sldMkLst>
      </pc:sldChg>
      <pc:sldChg chg="ord">
        <pc:chgData name="Renáa Slana" userId="a2148769e1520924" providerId="LiveId" clId="{F8A6062C-9CCE-4E67-9C12-478788BB98F9}" dt="2023-09-25T19:18:15.939" v="581"/>
        <pc:sldMkLst>
          <pc:docMk/>
          <pc:sldMk cId="0" sldId="275"/>
        </pc:sldMkLst>
      </pc:sldChg>
      <pc:sldChg chg="addSp delSp modSp mod">
        <pc:chgData name="Renáa Slana" userId="a2148769e1520924" providerId="LiveId" clId="{F8A6062C-9CCE-4E67-9C12-478788BB98F9}" dt="2023-09-25T19:30:47.894" v="994" actId="1076"/>
        <pc:sldMkLst>
          <pc:docMk/>
          <pc:sldMk cId="0" sldId="276"/>
        </pc:sldMkLst>
        <pc:spChg chg="mod">
          <ac:chgData name="Renáa Slana" userId="a2148769e1520924" providerId="LiveId" clId="{F8A6062C-9CCE-4E67-9C12-478788BB98F9}" dt="2023-09-25T19:30:32.103" v="993" actId="255"/>
          <ac:spMkLst>
            <pc:docMk/>
            <pc:sldMk cId="0" sldId="276"/>
            <ac:spMk id="9" creationId="{00000000-0000-0000-0000-000000000000}"/>
          </ac:spMkLst>
        </pc:spChg>
        <pc:spChg chg="mod">
          <ac:chgData name="Renáa Slana" userId="a2148769e1520924" providerId="LiveId" clId="{F8A6062C-9CCE-4E67-9C12-478788BB98F9}" dt="2023-09-25T19:22:07.070" v="652" actId="255"/>
          <ac:spMkLst>
            <pc:docMk/>
            <pc:sldMk cId="0" sldId="276"/>
            <ac:spMk id="10" creationId="{00000000-0000-0000-0000-000000000000}"/>
          </ac:spMkLst>
        </pc:spChg>
        <pc:spChg chg="mod">
          <ac:chgData name="Renáa Slana" userId="a2148769e1520924" providerId="LiveId" clId="{F8A6062C-9CCE-4E67-9C12-478788BB98F9}" dt="2023-09-25T19:30:47.894" v="994" actId="1076"/>
          <ac:spMkLst>
            <pc:docMk/>
            <pc:sldMk cId="0" sldId="276"/>
            <ac:spMk id="11" creationId="{00000000-0000-0000-0000-000000000000}"/>
          </ac:spMkLst>
        </pc:spChg>
        <pc:spChg chg="add del mod">
          <ac:chgData name="Renáa Slana" userId="a2148769e1520924" providerId="LiveId" clId="{F8A6062C-9CCE-4E67-9C12-478788BB98F9}" dt="2023-09-25T19:21:42.969" v="650" actId="478"/>
          <ac:spMkLst>
            <pc:docMk/>
            <pc:sldMk cId="0" sldId="276"/>
            <ac:spMk id="13" creationId="{163B9ED2-D7D5-58BD-0173-C7A38116D4C1}"/>
          </ac:spMkLst>
        </pc:spChg>
        <pc:spChg chg="add del mod">
          <ac:chgData name="Renáa Slana" userId="a2148769e1520924" providerId="LiveId" clId="{F8A6062C-9CCE-4E67-9C12-478788BB98F9}" dt="2023-09-25T19:29:25.935" v="987" actId="478"/>
          <ac:spMkLst>
            <pc:docMk/>
            <pc:sldMk cId="0" sldId="276"/>
            <ac:spMk id="15" creationId="{AB51E37E-0B10-B17B-4C3A-0AD09CC4BF3C}"/>
          </ac:spMkLst>
        </pc:spChg>
      </pc:sldChg>
      <pc:sldChg chg="addSp delSp modSp mod">
        <pc:chgData name="Renáa Slana" userId="a2148769e1520924" providerId="LiveId" clId="{F8A6062C-9CCE-4E67-9C12-478788BB98F9}" dt="2023-09-25T19:40:57.935" v="1025" actId="1076"/>
        <pc:sldMkLst>
          <pc:docMk/>
          <pc:sldMk cId="0" sldId="277"/>
        </pc:sldMkLst>
        <pc:spChg chg="mod">
          <ac:chgData name="Renáa Slana" userId="a2148769e1520924" providerId="LiveId" clId="{F8A6062C-9CCE-4E67-9C12-478788BB98F9}" dt="2023-09-25T19:40:52.578" v="1024" actId="1076"/>
          <ac:spMkLst>
            <pc:docMk/>
            <pc:sldMk cId="0" sldId="277"/>
            <ac:spMk id="18" creationId="{00000000-0000-0000-0000-000000000000}"/>
          </ac:spMkLst>
        </pc:spChg>
        <pc:spChg chg="mod">
          <ac:chgData name="Renáa Slana" userId="a2148769e1520924" providerId="LiveId" clId="{F8A6062C-9CCE-4E67-9C12-478788BB98F9}" dt="2023-09-25T19:40:41.685" v="1023" actId="1076"/>
          <ac:spMkLst>
            <pc:docMk/>
            <pc:sldMk cId="0" sldId="277"/>
            <ac:spMk id="19" creationId="{00000000-0000-0000-0000-000000000000}"/>
          </ac:spMkLst>
        </pc:spChg>
        <pc:grpChg chg="del mod">
          <ac:chgData name="Renáa Slana" userId="a2148769e1520924" providerId="LiveId" clId="{F8A6062C-9CCE-4E67-9C12-478788BB98F9}" dt="2023-09-25T19:40:27.360" v="1021" actId="478"/>
          <ac:grpSpMkLst>
            <pc:docMk/>
            <pc:sldMk cId="0" sldId="277"/>
            <ac:grpSpMk id="6" creationId="{00000000-0000-0000-0000-000000000000}"/>
          </ac:grpSpMkLst>
        </pc:grpChg>
        <pc:picChg chg="add mod">
          <ac:chgData name="Renáa Slana" userId="a2148769e1520924" providerId="LiveId" clId="{F8A6062C-9CCE-4E67-9C12-478788BB98F9}" dt="2023-09-25T19:40:57.935" v="1025" actId="1076"/>
          <ac:picMkLst>
            <pc:docMk/>
            <pc:sldMk cId="0" sldId="277"/>
            <ac:picMk id="1026" creationId="{4446ED9C-663C-60CC-8ED3-7AED88D70A26}"/>
          </ac:picMkLst>
        </pc:picChg>
      </pc:sldChg>
      <pc:sldChg chg="addSp new del mod">
        <pc:chgData name="Renáa Slana" userId="a2148769e1520924" providerId="LiveId" clId="{F8A6062C-9CCE-4E67-9C12-478788BB98F9}" dt="2023-09-25T19:32:06.617" v="996" actId="47"/>
        <pc:sldMkLst>
          <pc:docMk/>
          <pc:sldMk cId="2731960773" sldId="282"/>
        </pc:sldMkLst>
        <pc:spChg chg="add">
          <ac:chgData name="Renáa Slana" userId="a2148769e1520924" providerId="LiveId" clId="{F8A6062C-9CCE-4E67-9C12-478788BB98F9}" dt="2023-09-25T19:08:29.949" v="250" actId="22"/>
          <ac:spMkLst>
            <pc:docMk/>
            <pc:sldMk cId="2731960773" sldId="282"/>
            <ac:spMk id="3" creationId="{D866DE9B-3F93-3212-B273-085A275D2FA3}"/>
          </ac:spMkLst>
        </pc:spChg>
      </pc:sldChg>
      <pc:sldChg chg="new del">
        <pc:chgData name="Renáa Slana" userId="a2148769e1520924" providerId="LiveId" clId="{F8A6062C-9CCE-4E67-9C12-478788BB98F9}" dt="2023-09-25T19:31:26.620" v="995" actId="47"/>
        <pc:sldMkLst>
          <pc:docMk/>
          <pc:sldMk cId="1033542531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50605" y="-85725"/>
            <a:ext cx="11337395" cy="12754570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/>
              <a:stretch>
                <a:fillRect l="-34375" r="-3437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06871" y="7586662"/>
            <a:ext cx="8239896" cy="4626084"/>
            <a:chOff x="0" y="0"/>
            <a:chExt cx="812800" cy="456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87468" y="7250922"/>
            <a:ext cx="8239896" cy="4626084"/>
            <a:chOff x="0" y="0"/>
            <a:chExt cx="812800" cy="456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89594" y="-248810"/>
            <a:ext cx="10403659" cy="1677560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157996" y="-85725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0"/>
                </a:moveTo>
                <a:lnTo>
                  <a:pt x="6874875" y="0"/>
                </a:lnTo>
                <a:lnTo>
                  <a:pt x="6874875" y="2672608"/>
                </a:lnTo>
                <a:lnTo>
                  <a:pt x="0" y="2672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5" name="Group 15"/>
          <p:cNvGrpSpPr/>
          <p:nvPr/>
        </p:nvGrpSpPr>
        <p:grpSpPr>
          <a:xfrm>
            <a:off x="4799119" y="-601235"/>
            <a:ext cx="10403659" cy="1677560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 flipV="1">
            <a:off x="771957" y="9563964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9" name="AutoShape 19"/>
          <p:cNvSpPr/>
          <p:nvPr/>
        </p:nvSpPr>
        <p:spPr>
          <a:xfrm>
            <a:off x="12654197" y="7625737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0" name="AutoShape 20"/>
          <p:cNvSpPr/>
          <p:nvPr/>
        </p:nvSpPr>
        <p:spPr>
          <a:xfrm>
            <a:off x="12333162" y="8017994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1" name="TextBox 21"/>
          <p:cNvSpPr txBox="1"/>
          <p:nvPr/>
        </p:nvSpPr>
        <p:spPr>
          <a:xfrm>
            <a:off x="1028700" y="3589185"/>
            <a:ext cx="8628779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60"/>
              </a:lnSpc>
            </a:pPr>
            <a:r>
              <a:rPr lang="en-US" sz="7800">
                <a:solidFill>
                  <a:srgbClr val="051D64"/>
                </a:solidFill>
                <a:latin typeface="Oswald Bold"/>
              </a:rPr>
              <a:t>VROZENÉ VÝVOJOVÉ VADY CNS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6030836"/>
            <a:ext cx="1146464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0"/>
              </a:lnSpc>
            </a:pPr>
            <a:r>
              <a:rPr lang="en-US" sz="2900" spc="-113">
                <a:solidFill>
                  <a:srgbClr val="03060B"/>
                </a:solidFill>
                <a:latin typeface="Cooper Hewitt"/>
              </a:rPr>
              <a:t>ODCHYLKY RŮSTU A DIFERENCIACE STRUKTUR CNS</a:t>
            </a:r>
          </a:p>
          <a:p>
            <a:pPr>
              <a:lnSpc>
                <a:spcPts val="3480"/>
              </a:lnSpc>
            </a:pPr>
            <a:r>
              <a:rPr lang="en-US" sz="2900" spc="-113">
                <a:solidFill>
                  <a:srgbClr val="03060B"/>
                </a:solidFill>
                <a:latin typeface="Cooper Hewitt"/>
              </a:rPr>
              <a:t>Vznik v prenatálním období genetickými nebo exogenními vlivy</a:t>
            </a:r>
          </a:p>
          <a:p>
            <a:pPr>
              <a:lnSpc>
                <a:spcPts val="3480"/>
              </a:lnSpc>
            </a:pPr>
            <a:endParaRPr lang="en-US" sz="2900" spc="-113">
              <a:solidFill>
                <a:srgbClr val="03060B"/>
              </a:solidFill>
              <a:latin typeface="Cooper Hewit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71588" y="8930553"/>
            <a:ext cx="1146464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0"/>
              </a:lnSpc>
            </a:pPr>
            <a:r>
              <a:rPr lang="en-US" sz="2900" spc="-113">
                <a:solidFill>
                  <a:srgbClr val="03060B"/>
                </a:solidFill>
                <a:latin typeface="Cooper Hewitt"/>
              </a:rPr>
              <a:t>MUDr. Renata Slaná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1960665" cy="10337215"/>
            <a:chOff x="0" y="0"/>
            <a:chExt cx="17952872" cy="155160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52847" cy="15516098"/>
            </a:xfrm>
            <a:custGeom>
              <a:avLst/>
              <a:gdLst/>
              <a:ahLst/>
              <a:cxnLst/>
              <a:rect l="l" t="t" r="r" b="b"/>
              <a:pathLst>
                <a:path w="17952847" h="15516098">
                  <a:moveTo>
                    <a:pt x="0" y="0"/>
                  </a:moveTo>
                  <a:lnTo>
                    <a:pt x="0" y="15516098"/>
                  </a:lnTo>
                  <a:lnTo>
                    <a:pt x="17952847" y="15516098"/>
                  </a:lnTo>
                  <a:lnTo>
                    <a:pt x="2928493" y="0"/>
                  </a:lnTo>
                  <a:close/>
                </a:path>
              </a:pathLst>
            </a:custGeom>
            <a:blipFill>
              <a:blip r:embed="rId2"/>
              <a:stretch>
                <a:fillRect l="-3425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593208" y="0"/>
            <a:ext cx="8696213" cy="4941954"/>
            <a:chOff x="0" y="0"/>
            <a:chExt cx="27303184" cy="155160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303223" cy="15516098"/>
            </a:xfrm>
            <a:custGeom>
              <a:avLst/>
              <a:gdLst/>
              <a:ahLst/>
              <a:cxnLst/>
              <a:rect l="l" t="t" r="r" b="b"/>
              <a:pathLst>
                <a:path w="27303223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7303223" y="15516098"/>
                  </a:lnTo>
                  <a:lnTo>
                    <a:pt x="12278868" y="0"/>
                  </a:lnTo>
                  <a:close/>
                </a:path>
              </a:pathLst>
            </a:custGeom>
            <a:blipFill>
              <a:blip r:embed="rId3"/>
              <a:stretch>
                <a:fillRect t="-37983" b="-3798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46899" y="7254522"/>
            <a:ext cx="7499226" cy="3722217"/>
            <a:chOff x="0" y="0"/>
            <a:chExt cx="812800" cy="4034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39352" y="6948960"/>
            <a:ext cx="7499226" cy="4027778"/>
            <a:chOff x="0" y="0"/>
            <a:chExt cx="812800" cy="4365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7467496" y="7290084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17175318" y="7647082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698284" y="5345046"/>
            <a:ext cx="8696213" cy="4941954"/>
            <a:chOff x="0" y="0"/>
            <a:chExt cx="27303184" cy="155160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303223" cy="15516098"/>
            </a:xfrm>
            <a:custGeom>
              <a:avLst/>
              <a:gdLst/>
              <a:ahLst/>
              <a:cxnLst/>
              <a:rect l="l" t="t" r="r" b="b"/>
              <a:pathLst>
                <a:path w="27303223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7303223" y="15516098"/>
                  </a:lnTo>
                  <a:lnTo>
                    <a:pt x="12278868" y="0"/>
                  </a:lnTo>
                  <a:close/>
                </a:path>
              </a:pathLst>
            </a:custGeom>
            <a:blipFill>
              <a:blip r:embed="rId4"/>
              <a:stretch>
                <a:fillRect t="-37983" b="-3798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9739" y="468996"/>
            <a:ext cx="7142366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>
                <a:solidFill>
                  <a:srgbClr val="051D64"/>
                </a:solidFill>
                <a:latin typeface="Oswald Bold"/>
              </a:rPr>
              <a:t>PORUCHY NEURULACE-POKRAČOVÁNÍ</a:t>
            </a:r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6540126" y="-1801727"/>
            <a:ext cx="7499226" cy="3722217"/>
            <a:chOff x="0" y="0"/>
            <a:chExt cx="812800" cy="4034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5647673" y="-1801727"/>
            <a:ext cx="7499226" cy="4027778"/>
            <a:chOff x="0" y="0"/>
            <a:chExt cx="812800" cy="4365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H="1" flipV="1">
            <a:off x="8578149" y="618186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4" name="AutoShape 24"/>
          <p:cNvSpPr/>
          <p:nvPr/>
        </p:nvSpPr>
        <p:spPr>
          <a:xfrm flipH="1" flipV="1">
            <a:off x="8870327" y="261187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5" name="TextBox 25"/>
          <p:cNvSpPr txBox="1"/>
          <p:nvPr/>
        </p:nvSpPr>
        <p:spPr>
          <a:xfrm>
            <a:off x="10716745" y="2111751"/>
            <a:ext cx="6715360" cy="311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3060B"/>
                </a:solidFill>
                <a:latin typeface="Cooper Hewitt"/>
              </a:rPr>
              <a:t>Chiari malformace – prolaps mozečku přes foramen magnum. Typ I,II,III</a:t>
            </a:r>
          </a:p>
          <a:p>
            <a:pPr algn="r">
              <a:lnSpc>
                <a:spcPts val="3499"/>
              </a:lnSpc>
            </a:pPr>
            <a:r>
              <a:rPr lang="en-US" sz="2499" spc="-97">
                <a:solidFill>
                  <a:srgbClr val="03060B"/>
                </a:solidFill>
                <a:latin typeface="Cooper Hewitt"/>
              </a:rPr>
              <a:t>(bolest hlavy, závratě, opistotonus, torticollis)</a:t>
            </a:r>
          </a:p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3060B"/>
                </a:solidFill>
                <a:latin typeface="Cooper Hewitt"/>
              </a:rPr>
              <a:t>Holoprosencefalie – neoddělené hemisféry a thalamy , chybí IH rýha ( PMR epilepsie, rigidita, hydrocefalus )</a:t>
            </a:r>
          </a:p>
          <a:p>
            <a:pPr algn="r">
              <a:lnSpc>
                <a:spcPts val="3499"/>
              </a:lnSpc>
            </a:pPr>
            <a:endParaRPr lang="en-US" sz="2499">
              <a:solidFill>
                <a:srgbClr val="03060B"/>
              </a:solidFill>
              <a:latin typeface="Cooper Hewit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330795"/>
            <a:chOff x="0" y="0"/>
            <a:chExt cx="24384000" cy="44410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3834" b="33834"/>
            <a:stretch>
              <a:fillRect/>
            </a:stretch>
          </p:blipFill>
          <p:spPr>
            <a:xfrm>
              <a:off x="0" y="0"/>
              <a:ext cx="24384000" cy="444106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59446" y="9125412"/>
            <a:ext cx="6132387" cy="3086100"/>
            <a:chOff x="0" y="0"/>
            <a:chExt cx="161511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5114" cy="812800"/>
            </a:xfrm>
            <a:custGeom>
              <a:avLst/>
              <a:gdLst/>
              <a:ahLst/>
              <a:cxnLst/>
              <a:rect l="l" t="t" r="r" b="b"/>
              <a:pathLst>
                <a:path w="1615114" h="812800">
                  <a:moveTo>
                    <a:pt x="0" y="0"/>
                  </a:moveTo>
                  <a:lnTo>
                    <a:pt x="1615114" y="0"/>
                  </a:lnTo>
                  <a:lnTo>
                    <a:pt x="161511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 flipV="1">
            <a:off x="11413125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6874875" y="2672608"/>
                </a:moveTo>
                <a:lnTo>
                  <a:pt x="0" y="2672608"/>
                </a:lnTo>
                <a:lnTo>
                  <a:pt x="0" y="0"/>
                </a:lnTo>
                <a:lnTo>
                  <a:pt x="6874875" y="0"/>
                </a:lnTo>
                <a:lnTo>
                  <a:pt x="6874875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6011846" y="9435132"/>
            <a:ext cx="6132387" cy="2928780"/>
            <a:chOff x="0" y="0"/>
            <a:chExt cx="1615114" cy="7713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5114" cy="771366"/>
            </a:xfrm>
            <a:custGeom>
              <a:avLst/>
              <a:gdLst/>
              <a:ahLst/>
              <a:cxnLst/>
              <a:rect l="l" t="t" r="r" b="b"/>
              <a:pathLst>
                <a:path w="1615114" h="771366">
                  <a:moveTo>
                    <a:pt x="0" y="0"/>
                  </a:moveTo>
                  <a:lnTo>
                    <a:pt x="1615114" y="0"/>
                  </a:lnTo>
                  <a:lnTo>
                    <a:pt x="1615114" y="771366"/>
                  </a:lnTo>
                  <a:lnTo>
                    <a:pt x="0" y="771366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V="1">
            <a:off x="0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2672608"/>
                </a:moveTo>
                <a:lnTo>
                  <a:pt x="6874875" y="2672608"/>
                </a:lnTo>
                <a:lnTo>
                  <a:pt x="6874875" y="0"/>
                </a:lnTo>
                <a:lnTo>
                  <a:pt x="0" y="0"/>
                </a:lnTo>
                <a:lnTo>
                  <a:pt x="0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1565281" y="3332017"/>
            <a:ext cx="1502551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CHIARIHO MALFORMACE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1609618" y="2951693"/>
            <a:ext cx="5952668" cy="959850"/>
            <a:chOff x="0" y="0"/>
            <a:chExt cx="812800" cy="131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604169" y="2750046"/>
            <a:ext cx="5952668" cy="959850"/>
            <a:chOff x="0" y="0"/>
            <a:chExt cx="812800" cy="131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5145065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0" name="AutoShape 20"/>
          <p:cNvSpPr/>
          <p:nvPr/>
        </p:nvSpPr>
        <p:spPr>
          <a:xfrm>
            <a:off x="15486283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1" name="AutoShape 21"/>
          <p:cNvSpPr/>
          <p:nvPr/>
        </p:nvSpPr>
        <p:spPr>
          <a:xfrm>
            <a:off x="15827501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2" name="AutoShape 22"/>
          <p:cNvSpPr/>
          <p:nvPr/>
        </p:nvSpPr>
        <p:spPr>
          <a:xfrm>
            <a:off x="16168719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3" name="AutoShape 23"/>
          <p:cNvSpPr/>
          <p:nvPr/>
        </p:nvSpPr>
        <p:spPr>
          <a:xfrm>
            <a:off x="16509937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4" name="AutoShape 24"/>
          <p:cNvSpPr/>
          <p:nvPr/>
        </p:nvSpPr>
        <p:spPr>
          <a:xfrm>
            <a:off x="16851156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5" name="AutoShape 25"/>
          <p:cNvSpPr/>
          <p:nvPr/>
        </p:nvSpPr>
        <p:spPr>
          <a:xfrm>
            <a:off x="17192374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6" name="AutoShape 26"/>
          <p:cNvSpPr/>
          <p:nvPr/>
        </p:nvSpPr>
        <p:spPr>
          <a:xfrm>
            <a:off x="17533592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7" name="TextBox 27"/>
          <p:cNvSpPr txBox="1"/>
          <p:nvPr/>
        </p:nvSpPr>
        <p:spPr>
          <a:xfrm>
            <a:off x="1718851" y="8518116"/>
            <a:ext cx="14765742" cy="52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endParaRPr/>
          </a:p>
          <a:p>
            <a:pPr algn="ctr">
              <a:lnSpc>
                <a:spcPts val="1399"/>
              </a:lnSpc>
            </a:pPr>
            <a:r>
              <a:rPr lang="en-US" sz="999" spc="-38">
                <a:solidFill>
                  <a:srgbClr val="03060B"/>
                </a:solidFill>
                <a:latin typeface="Cooper Hewitt"/>
              </a:rPr>
              <a:t>Seidl Zdeněk, Diagnostická radiologie, Grada,2014, ISBN978-80-247-4546-6, obr1.1.7a, str26a</a:t>
            </a:r>
          </a:p>
          <a:p>
            <a:pPr algn="ctr">
              <a:lnSpc>
                <a:spcPts val="1399"/>
              </a:lnSpc>
            </a:pPr>
            <a:endParaRPr lang="en-US" sz="999" spc="-38">
              <a:solidFill>
                <a:srgbClr val="03060B"/>
              </a:solidFill>
              <a:latin typeface="Cooper Hewitt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7041903" y="4425497"/>
            <a:ext cx="4072273" cy="4050473"/>
          </a:xfrm>
          <a:custGeom>
            <a:avLst/>
            <a:gdLst/>
            <a:ahLst/>
            <a:cxnLst/>
            <a:rect l="l" t="t" r="r" b="b"/>
            <a:pathLst>
              <a:path w="4072273" h="4050473">
                <a:moveTo>
                  <a:pt x="0" y="0"/>
                </a:moveTo>
                <a:lnTo>
                  <a:pt x="4072273" y="0"/>
                </a:lnTo>
                <a:lnTo>
                  <a:pt x="4072273" y="4050473"/>
                </a:lnTo>
                <a:lnTo>
                  <a:pt x="0" y="40504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83067"/>
            <a:ext cx="18288000" cy="3429000"/>
          </a:xfrm>
          <a:custGeom>
            <a:avLst/>
            <a:gdLst/>
            <a:ahLst/>
            <a:cxnLst/>
            <a:rect l="l" t="t" r="r" b="b"/>
            <a:pathLst>
              <a:path w="18288000" h="3429000">
                <a:moveTo>
                  <a:pt x="0" y="0"/>
                </a:moveTo>
                <a:lnTo>
                  <a:pt x="18288000" y="0"/>
                </a:lnTo>
                <a:lnTo>
                  <a:pt x="18288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5015774" y="1574383"/>
            <a:ext cx="8256452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HOLOPROZENCEFALIE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-1184919" y="9605961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4846501" y="9715497"/>
            <a:ext cx="14959109" cy="1677560"/>
            <a:chOff x="0" y="0"/>
            <a:chExt cx="1168701" cy="1310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701" cy="131062"/>
            </a:xfrm>
            <a:custGeom>
              <a:avLst/>
              <a:gdLst/>
              <a:ahLst/>
              <a:cxnLst/>
              <a:rect l="l" t="t" r="r" b="b"/>
              <a:pathLst>
                <a:path w="1168701" h="131062">
                  <a:moveTo>
                    <a:pt x="203200" y="0"/>
                  </a:moveTo>
                  <a:lnTo>
                    <a:pt x="1168701" y="0"/>
                  </a:lnTo>
                  <a:lnTo>
                    <a:pt x="965501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846501" y="8655309"/>
            <a:ext cx="870248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Seidl Zdeněk, Diagnostická radiologie, Grada,2014, ISBN978-80-247-4546-6, obr1.1.5a, str.22</a:t>
            </a:r>
          </a:p>
        </p:txBody>
      </p:sp>
      <p:sp>
        <p:nvSpPr>
          <p:cNvPr id="9" name="Freeform 9"/>
          <p:cNvSpPr/>
          <p:nvPr/>
        </p:nvSpPr>
        <p:spPr>
          <a:xfrm>
            <a:off x="6284618" y="2742610"/>
            <a:ext cx="5718764" cy="5712674"/>
          </a:xfrm>
          <a:custGeom>
            <a:avLst/>
            <a:gdLst/>
            <a:ahLst/>
            <a:cxnLst/>
            <a:rect l="l" t="t" r="r" b="b"/>
            <a:pathLst>
              <a:path w="5718764" h="5712674">
                <a:moveTo>
                  <a:pt x="0" y="0"/>
                </a:moveTo>
                <a:lnTo>
                  <a:pt x="5718764" y="0"/>
                </a:lnTo>
                <a:lnTo>
                  <a:pt x="5718764" y="5712674"/>
                </a:lnTo>
                <a:lnTo>
                  <a:pt x="0" y="5712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1080674" y="-2954558"/>
            <a:ext cx="16196115" cy="1619611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  <a:ln w="95250">
              <a:solidFill>
                <a:srgbClr val="F9B680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2"/>
              <a:stretch>
                <a:fillRect l="-15789" r="-1578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-131986" y="839292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8"/>
                </a:moveTo>
                <a:lnTo>
                  <a:pt x="7406742" y="2765858"/>
                </a:lnTo>
                <a:lnTo>
                  <a:pt x="7406742" y="0"/>
                </a:lnTo>
                <a:lnTo>
                  <a:pt x="0" y="0"/>
                </a:lnTo>
                <a:lnTo>
                  <a:pt x="0" y="276585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131986" y="-71241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0"/>
                </a:moveTo>
                <a:lnTo>
                  <a:pt x="7406742" y="0"/>
                </a:lnTo>
                <a:lnTo>
                  <a:pt x="7406742" y="2765858"/>
                </a:lnTo>
                <a:lnTo>
                  <a:pt x="0" y="276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652849" y="1615290"/>
            <a:ext cx="1184180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5900">
                <a:solidFill>
                  <a:srgbClr val="051D64"/>
                </a:solidFill>
                <a:latin typeface="Oswald Bold"/>
              </a:rPr>
              <a:t>DANDY- WALKER ABNORMITA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2849" y="8478653"/>
            <a:ext cx="8339036" cy="22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Seidl Zdeněk, Diagnostická radiologie, Grada,2014, ISBN978-80-247-4546-6, obr1.1.8f,str.31</a:t>
            </a:r>
          </a:p>
        </p:txBody>
      </p:sp>
      <p:sp>
        <p:nvSpPr>
          <p:cNvPr id="11" name="Freeform 11"/>
          <p:cNvSpPr/>
          <p:nvPr/>
        </p:nvSpPr>
        <p:spPr>
          <a:xfrm>
            <a:off x="652849" y="2699281"/>
            <a:ext cx="5236322" cy="5495480"/>
          </a:xfrm>
          <a:custGeom>
            <a:avLst/>
            <a:gdLst/>
            <a:ahLst/>
            <a:cxnLst/>
            <a:rect l="l" t="t" r="r" b="b"/>
            <a:pathLst>
              <a:path w="5236322" h="5495480">
                <a:moveTo>
                  <a:pt x="0" y="0"/>
                </a:moveTo>
                <a:lnTo>
                  <a:pt x="5236321" y="0"/>
                </a:lnTo>
                <a:lnTo>
                  <a:pt x="5236321" y="5495481"/>
                </a:lnTo>
                <a:lnTo>
                  <a:pt x="0" y="5495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31986" y="8010653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7"/>
                </a:moveTo>
                <a:lnTo>
                  <a:pt x="7406742" y="2765857"/>
                </a:lnTo>
                <a:lnTo>
                  <a:pt x="7406742" y="0"/>
                </a:lnTo>
                <a:lnTo>
                  <a:pt x="0" y="0"/>
                </a:lnTo>
                <a:lnTo>
                  <a:pt x="0" y="27658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389948"/>
            <a:ext cx="8910142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MALFORMACE KORTIKÁLNÍHO VÝVOJE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4"/>
              <a:stretch>
                <a:fillRect l="-38954" r="-389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96860" y="3409884"/>
            <a:ext cx="7426446" cy="471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03060B"/>
                </a:solidFill>
                <a:latin typeface="Cooper Hewitt"/>
              </a:rPr>
              <a:t>2.-5.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gestační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cs-CZ" sz="2200" dirty="0">
                <a:solidFill>
                  <a:srgbClr val="03060B"/>
                </a:solidFill>
                <a:latin typeface="Cooper Hewitt"/>
              </a:rPr>
              <a:t>měsíc</a:t>
            </a:r>
            <a:endParaRPr lang="en-US" sz="2200" dirty="0">
              <a:solidFill>
                <a:srgbClr val="03060B"/>
              </a:solidFill>
              <a:latin typeface="Cooper Hewitt"/>
            </a:endParaRP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Porucha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vytváření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neuronů</a:t>
            </a:r>
            <a:endParaRPr lang="en-US" sz="2200" dirty="0">
              <a:solidFill>
                <a:srgbClr val="03060B"/>
              </a:solidFill>
              <a:latin typeface="Cooper Hewitt"/>
            </a:endParaRPr>
          </a:p>
          <a:p>
            <a:pPr marL="237490" lvl="1">
              <a:lnSpc>
                <a:spcPts val="3080"/>
              </a:lnSpc>
            </a:pP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     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-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poruchy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neuronální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a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gliální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proliferace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( </a:t>
            </a: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mikrocefalie,    makrocefalie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,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hemimegalencefalie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) 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Neuroblasty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nedosáhnou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místa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svého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určení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-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poruchy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neuronální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migrace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</a:t>
            </a:r>
          </a:p>
          <a:p>
            <a:pPr marL="237490" lvl="1">
              <a:lnSpc>
                <a:spcPts val="3080"/>
              </a:lnSpc>
            </a:pP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     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(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heterotopie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,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lissencefalie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)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Poruchy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organizace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neuron.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sítě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(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fokální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kortikální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dysplasie</a:t>
            </a:r>
            <a:r>
              <a:rPr lang="cs-CZ" sz="2200" dirty="0">
                <a:solidFill>
                  <a:srgbClr val="03060B"/>
                </a:solidFill>
                <a:latin typeface="Cooper Hewitt"/>
              </a:rPr>
              <a:t>, </a:t>
            </a:r>
            <a:r>
              <a:rPr lang="cs-CZ" sz="2200" dirty="0" err="1">
                <a:solidFill>
                  <a:srgbClr val="03060B"/>
                </a:solidFill>
                <a:latin typeface="Cooper Hewitt"/>
              </a:rPr>
              <a:t>polymikrogyrie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)</a:t>
            </a:r>
            <a:endParaRPr lang="cs-CZ" sz="2200" dirty="0">
              <a:solidFill>
                <a:srgbClr val="03060B"/>
              </a:solidFill>
              <a:latin typeface="Cooper Hewitt"/>
            </a:endParaRP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cs-CZ" sz="2200" dirty="0" err="1">
                <a:solidFill>
                  <a:srgbClr val="03060B"/>
                </a:solidFill>
                <a:latin typeface="Cooper Hewitt"/>
              </a:rPr>
              <a:t>Schisencefalie</a:t>
            </a:r>
            <a:r>
              <a:rPr lang="cs-CZ" sz="2200" dirty="0">
                <a:solidFill>
                  <a:srgbClr val="03060B"/>
                </a:solidFill>
                <a:latin typeface="Cooper Hewitt"/>
              </a:rPr>
              <a:t>- zvl. forma  mozkových malformací- nejednotná etiologie- všechny výše uvedené</a:t>
            </a:r>
            <a:endParaRPr lang="en-US" sz="2200" dirty="0">
              <a:solidFill>
                <a:srgbClr val="03060B"/>
              </a:solidFill>
              <a:latin typeface="Cooper Hewitt"/>
            </a:endParaRPr>
          </a:p>
          <a:p>
            <a:pPr>
              <a:lnSpc>
                <a:spcPts val="2660"/>
              </a:lnSpc>
            </a:pPr>
            <a:endParaRPr lang="en-US" sz="2200" dirty="0">
              <a:solidFill>
                <a:srgbClr val="03060B"/>
              </a:solidFill>
              <a:latin typeface="Cooper Hewitt"/>
            </a:endParaRP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7081683" y="-1769871"/>
            <a:ext cx="7499226" cy="3722217"/>
            <a:chOff x="0" y="0"/>
            <a:chExt cx="812800" cy="4034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6189229" y="-1769871"/>
            <a:ext cx="7499226" cy="4027778"/>
            <a:chOff x="0" y="0"/>
            <a:chExt cx="812800" cy="4365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H="1" flipV="1">
            <a:off x="9119706" y="650042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AutoShape 14"/>
          <p:cNvSpPr/>
          <p:nvPr/>
        </p:nvSpPr>
        <p:spPr>
          <a:xfrm flipH="1" flipV="1">
            <a:off x="9411884" y="293043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1960665" cy="10337215"/>
            <a:chOff x="0" y="0"/>
            <a:chExt cx="17952872" cy="155160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52847" cy="15516098"/>
            </a:xfrm>
            <a:custGeom>
              <a:avLst/>
              <a:gdLst/>
              <a:ahLst/>
              <a:cxnLst/>
              <a:rect l="l" t="t" r="r" b="b"/>
              <a:pathLst>
                <a:path w="17952847" h="15516098">
                  <a:moveTo>
                    <a:pt x="0" y="0"/>
                  </a:moveTo>
                  <a:lnTo>
                    <a:pt x="0" y="15516098"/>
                  </a:lnTo>
                  <a:lnTo>
                    <a:pt x="17952847" y="15516098"/>
                  </a:lnTo>
                  <a:lnTo>
                    <a:pt x="2928493" y="0"/>
                  </a:lnTo>
                  <a:close/>
                </a:path>
              </a:pathLst>
            </a:custGeom>
            <a:blipFill>
              <a:blip r:embed="rId2"/>
              <a:stretch>
                <a:fillRect t="-7852" b="-785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593208" y="0"/>
            <a:ext cx="8696213" cy="4941954"/>
            <a:chOff x="0" y="0"/>
            <a:chExt cx="27303184" cy="155160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303223" cy="15516098"/>
            </a:xfrm>
            <a:custGeom>
              <a:avLst/>
              <a:gdLst/>
              <a:ahLst/>
              <a:cxnLst/>
              <a:rect l="l" t="t" r="r" b="b"/>
              <a:pathLst>
                <a:path w="27303223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7303223" y="15516098"/>
                  </a:lnTo>
                  <a:lnTo>
                    <a:pt x="12278868" y="0"/>
                  </a:lnTo>
                  <a:close/>
                </a:path>
              </a:pathLst>
            </a:custGeom>
            <a:blipFill>
              <a:blip r:embed="rId3"/>
              <a:stretch>
                <a:fillRect t="-37983" b="-3798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46899" y="7254522"/>
            <a:ext cx="7499226" cy="3722217"/>
            <a:chOff x="0" y="0"/>
            <a:chExt cx="812800" cy="4034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355287" y="6948961"/>
            <a:ext cx="7499226" cy="4027778"/>
            <a:chOff x="0" y="0"/>
            <a:chExt cx="812800" cy="4365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7467496" y="7290084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17175318" y="7647082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711880" y="5345046"/>
            <a:ext cx="8696213" cy="4941954"/>
            <a:chOff x="0" y="0"/>
            <a:chExt cx="27303184" cy="155160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303223" cy="15516098"/>
            </a:xfrm>
            <a:custGeom>
              <a:avLst/>
              <a:gdLst/>
              <a:ahLst/>
              <a:cxnLst/>
              <a:rect l="l" t="t" r="r" b="b"/>
              <a:pathLst>
                <a:path w="27303223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7303223" y="15516098"/>
                  </a:lnTo>
                  <a:lnTo>
                    <a:pt x="12278868" y="0"/>
                  </a:lnTo>
                  <a:close/>
                </a:path>
              </a:pathLst>
            </a:custGeom>
            <a:blipFill>
              <a:blip r:embed="rId4"/>
              <a:stretch>
                <a:fillRect t="-15987" b="-159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747994" y="706024"/>
            <a:ext cx="7142366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>
                <a:solidFill>
                  <a:srgbClr val="051D64"/>
                </a:solidFill>
                <a:latin typeface="Oswald Bold"/>
              </a:rPr>
              <a:t>PORUCHY neuronální</a:t>
            </a:r>
          </a:p>
          <a:p>
            <a:pPr algn="r">
              <a:lnSpc>
                <a:spcPts val="5759"/>
              </a:lnSpc>
            </a:pPr>
            <a:r>
              <a:rPr lang="en-US" sz="4800">
                <a:solidFill>
                  <a:srgbClr val="051D64"/>
                </a:solidFill>
                <a:latin typeface="Oswald Bold"/>
              </a:rPr>
              <a:t> a gliální proliferace</a:t>
            </a:r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6540126" y="-1801727"/>
            <a:ext cx="7499226" cy="3722217"/>
            <a:chOff x="0" y="0"/>
            <a:chExt cx="812800" cy="4034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5647673" y="-1801727"/>
            <a:ext cx="7499226" cy="4027778"/>
            <a:chOff x="0" y="0"/>
            <a:chExt cx="812800" cy="4365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H="1" flipV="1">
            <a:off x="8578149" y="618186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4" name="AutoShape 24"/>
          <p:cNvSpPr/>
          <p:nvPr/>
        </p:nvSpPr>
        <p:spPr>
          <a:xfrm flipH="1" flipV="1">
            <a:off x="8870327" y="261187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5" name="TextBox 25"/>
          <p:cNvSpPr txBox="1"/>
          <p:nvPr/>
        </p:nvSpPr>
        <p:spPr>
          <a:xfrm>
            <a:off x="11175000" y="2357220"/>
            <a:ext cx="6715360" cy="355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308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Megalencefalie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-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zvětšení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části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nebo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celé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hsf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</a:p>
          <a:p>
            <a:pPr>
              <a:lnSpc>
                <a:spcPts val="3080"/>
              </a:lnSpc>
            </a:pP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      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nebo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i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větších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části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mozku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(</a:t>
            </a: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  </a:t>
            </a:r>
            <a:r>
              <a:rPr lang="cs-CZ" sz="2200" spc="-85" dirty="0" err="1">
                <a:solidFill>
                  <a:srgbClr val="03060B"/>
                </a:solidFill>
                <a:latin typeface="Cooper Hewitt"/>
              </a:rPr>
              <a:t>neurodegener</a:t>
            </a: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., </a:t>
            </a:r>
            <a:r>
              <a:rPr lang="cs-CZ" sz="2200" spc="-85" dirty="0" err="1">
                <a:solidFill>
                  <a:srgbClr val="03060B"/>
                </a:solidFill>
                <a:latin typeface="Cooper Hewitt"/>
              </a:rPr>
              <a:t>metab</a:t>
            </a: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,     </a:t>
            </a:r>
          </a:p>
          <a:p>
            <a:pPr>
              <a:lnSpc>
                <a:spcPts val="3080"/>
              </a:lnSpc>
            </a:pP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       onemocnění,  genetické syndromy-TS apod, </a:t>
            </a:r>
            <a:br>
              <a:rPr lang="cs-CZ" sz="2200" spc="-85" dirty="0">
                <a:solidFill>
                  <a:srgbClr val="03060B"/>
                </a:solidFill>
                <a:latin typeface="Cooper Hewitt"/>
              </a:rPr>
            </a:b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       klinicky  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PMR,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epilepsie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, </a:t>
            </a:r>
            <a:r>
              <a:rPr lang="en-US" sz="2200" spc="-85" dirty="0" err="1">
                <a:solidFill>
                  <a:srgbClr val="03060B"/>
                </a:solidFill>
                <a:latin typeface="Cooper Hewitt"/>
              </a:rPr>
              <a:t>hemiparesa</a:t>
            </a: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….</a:t>
            </a:r>
            <a:r>
              <a:rPr lang="en-US" sz="2200" spc="-85" dirty="0">
                <a:solidFill>
                  <a:srgbClr val="03060B"/>
                </a:solidFill>
                <a:latin typeface="Cooper Hewitt"/>
              </a:rPr>
              <a:t>)</a:t>
            </a:r>
            <a:endParaRPr lang="cs-CZ" sz="2200" spc="-85" dirty="0">
              <a:solidFill>
                <a:srgbClr val="03060B"/>
              </a:solidFill>
              <a:latin typeface="Cooper Hewitt"/>
            </a:endParaRPr>
          </a:p>
          <a:p>
            <a:pPr marL="342900" indent="-342900">
              <a:lnSpc>
                <a:spcPts val="3080"/>
              </a:lnSpc>
              <a:buFont typeface="Arial" panose="020B0604020202020204" pitchFamily="34" charset="0"/>
              <a:buChar char="•"/>
            </a:pP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Primární mikrocefalie-  izolovaně  nebo </a:t>
            </a:r>
            <a:r>
              <a:rPr lang="cs-CZ" sz="2200" spc="-85" dirty="0" err="1">
                <a:solidFill>
                  <a:srgbClr val="03060B"/>
                </a:solidFill>
                <a:latin typeface="Cooper Hewitt"/>
              </a:rPr>
              <a:t>syndromicky</a:t>
            </a:r>
            <a:r>
              <a:rPr lang="cs-CZ" sz="2200" spc="-85" dirty="0">
                <a:solidFill>
                  <a:srgbClr val="03060B"/>
                </a:solidFill>
                <a:latin typeface="Cooper Hewitt"/>
              </a:rPr>
              <a:t>- chrom.  aberace apod </a:t>
            </a:r>
          </a:p>
          <a:p>
            <a:pPr>
              <a:lnSpc>
                <a:spcPts val="3080"/>
              </a:lnSpc>
            </a:pPr>
            <a:endParaRPr lang="en-US" sz="2200" spc="-85" dirty="0">
              <a:solidFill>
                <a:srgbClr val="03060B"/>
              </a:solidFill>
              <a:latin typeface="Cooper Hewitt"/>
            </a:endParaRPr>
          </a:p>
          <a:p>
            <a:pPr algn="r">
              <a:lnSpc>
                <a:spcPts val="3080"/>
              </a:lnSpc>
            </a:pPr>
            <a:endParaRPr lang="cs-CZ" sz="2200" dirty="0">
              <a:solidFill>
                <a:srgbClr val="03060B"/>
              </a:solidFill>
              <a:latin typeface="Cooper Hewitt"/>
            </a:endParaRPr>
          </a:p>
          <a:p>
            <a:pPr algn="r">
              <a:lnSpc>
                <a:spcPts val="3080"/>
              </a:lnSpc>
            </a:pPr>
            <a:endParaRPr lang="en-US" sz="2200" dirty="0">
              <a:solidFill>
                <a:srgbClr val="03060B"/>
              </a:solidFill>
              <a:latin typeface="Cooper Hewitt"/>
            </a:endParaRPr>
          </a:p>
        </p:txBody>
      </p:sp>
      <p:pic>
        <p:nvPicPr>
          <p:cNvPr id="26" name="Obrázek 25" descr="Obsah obrázku Zobrazovací metoda v lékařství, radiologie, Lékařská radiografie, rentgenový snímek&#10;&#10;Popis byl vytvořen automaticky">
            <a:extLst>
              <a:ext uri="{FF2B5EF4-FFF2-40B4-BE49-F238E27FC236}">
                <a16:creationId xmlns:a16="http://schemas.microsoft.com/office/drawing/2014/main" id="{B1211E94-3A14-9A44-2B74-DD4D7DB2D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974" y="4792760"/>
            <a:ext cx="5547353" cy="5494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31986" y="8010653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7"/>
                </a:moveTo>
                <a:lnTo>
                  <a:pt x="7406742" y="2765857"/>
                </a:lnTo>
                <a:lnTo>
                  <a:pt x="7406742" y="0"/>
                </a:lnTo>
                <a:lnTo>
                  <a:pt x="0" y="0"/>
                </a:lnTo>
                <a:lnTo>
                  <a:pt x="0" y="27658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423748" y="1462877"/>
            <a:ext cx="8115300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PORUCHY NEURONÁLNÍ MIGRACE 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4"/>
              <a:stretch>
                <a:fillRect l="-39020" r="-3902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05990" y="3564497"/>
            <a:ext cx="7426446" cy="272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Periventrikulární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nebo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subkortikální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heterotopie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-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uzlíky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šedé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hmoty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prominující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do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postranních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komor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( EP, PMR)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Lisencefalie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-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vyhlazená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gyrifikace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(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agyrie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),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ztluštělé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gyry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(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pachygyrie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),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desorganizace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kůry</a:t>
            </a:r>
            <a:endParaRPr lang="en-US" sz="2200" dirty="0">
              <a:solidFill>
                <a:srgbClr val="03060B"/>
              </a:solidFill>
              <a:latin typeface="Cooper Hewitt"/>
            </a:endParaRP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Polymikrogyrie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-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zmnožené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gyry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,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drobnější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,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narušené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korové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vrstvy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 ( EP, PMR, </a:t>
            </a:r>
            <a:r>
              <a:rPr lang="en-US" sz="2200" dirty="0" err="1">
                <a:solidFill>
                  <a:srgbClr val="03060B"/>
                </a:solidFill>
                <a:latin typeface="Cooper Hewitt"/>
              </a:rPr>
              <a:t>spasticita</a:t>
            </a:r>
            <a:r>
              <a:rPr lang="en-US" sz="2200" dirty="0">
                <a:solidFill>
                  <a:srgbClr val="03060B"/>
                </a:solidFill>
                <a:latin typeface="Cooper Hewitt"/>
              </a:rPr>
              <a:t>)</a:t>
            </a:r>
          </a:p>
          <a:p>
            <a:pPr>
              <a:lnSpc>
                <a:spcPts val="2660"/>
              </a:lnSpc>
            </a:pPr>
            <a:endParaRPr lang="en-US" sz="2200" dirty="0">
              <a:solidFill>
                <a:srgbClr val="03060B"/>
              </a:solidFill>
              <a:latin typeface="Cooper Hewitt"/>
            </a:endParaRP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7081683" y="-1769871"/>
            <a:ext cx="7499226" cy="3722217"/>
            <a:chOff x="0" y="0"/>
            <a:chExt cx="812800" cy="4034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6189229" y="-1769871"/>
            <a:ext cx="7499226" cy="4027778"/>
            <a:chOff x="0" y="0"/>
            <a:chExt cx="812800" cy="4365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H="1" flipV="1">
            <a:off x="9119706" y="650042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AutoShape 14"/>
          <p:cNvSpPr/>
          <p:nvPr/>
        </p:nvSpPr>
        <p:spPr>
          <a:xfrm flipH="1" flipV="1">
            <a:off x="9411884" y="293043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1080674" y="-2954558"/>
            <a:ext cx="16196115" cy="1619611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  <a:ln w="95250">
              <a:solidFill>
                <a:srgbClr val="F9B680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-131986" y="839292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8"/>
                </a:moveTo>
                <a:lnTo>
                  <a:pt x="7406742" y="2765858"/>
                </a:lnTo>
                <a:lnTo>
                  <a:pt x="7406742" y="0"/>
                </a:lnTo>
                <a:lnTo>
                  <a:pt x="0" y="0"/>
                </a:lnTo>
                <a:lnTo>
                  <a:pt x="0" y="276585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131986" y="-71241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0"/>
                </a:moveTo>
                <a:lnTo>
                  <a:pt x="7406742" y="0"/>
                </a:lnTo>
                <a:lnTo>
                  <a:pt x="7406742" y="2765858"/>
                </a:lnTo>
                <a:lnTo>
                  <a:pt x="0" y="276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734569" y="2661728"/>
            <a:ext cx="5673632" cy="5570587"/>
          </a:xfrm>
          <a:custGeom>
            <a:avLst/>
            <a:gdLst/>
            <a:ahLst/>
            <a:cxnLst/>
            <a:rect l="l" t="t" r="r" b="b"/>
            <a:pathLst>
              <a:path w="5673632" h="5570587">
                <a:moveTo>
                  <a:pt x="0" y="0"/>
                </a:moveTo>
                <a:lnTo>
                  <a:pt x="5673632" y="0"/>
                </a:lnTo>
                <a:lnTo>
                  <a:pt x="5673632" y="5570587"/>
                </a:lnTo>
                <a:lnTo>
                  <a:pt x="0" y="55705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652849" y="1615290"/>
            <a:ext cx="1184180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5900">
                <a:solidFill>
                  <a:srgbClr val="051D64"/>
                </a:solidFill>
                <a:latin typeface="Oswald Bold"/>
              </a:rPr>
              <a:t>HETEROTOPIE ŠEDÉ HMOTY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2849" y="8478653"/>
            <a:ext cx="8339036" cy="22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Seidl Zdeněk, Diagnostická radiologie, Grada,2014, ISBN978-80-247-4546-6, obr1.1.3f, str.17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83067"/>
            <a:ext cx="18288000" cy="3429000"/>
          </a:xfrm>
          <a:custGeom>
            <a:avLst/>
            <a:gdLst/>
            <a:ahLst/>
            <a:cxnLst/>
            <a:rect l="l" t="t" r="r" b="b"/>
            <a:pathLst>
              <a:path w="18288000" h="3429000">
                <a:moveTo>
                  <a:pt x="0" y="0"/>
                </a:moveTo>
                <a:lnTo>
                  <a:pt x="18288000" y="0"/>
                </a:lnTo>
                <a:lnTo>
                  <a:pt x="18288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3720017" y="1574383"/>
            <a:ext cx="1084796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AGENESE CORPUS CALLOSUM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-1184919" y="9605961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4846501" y="9715497"/>
            <a:ext cx="14959109" cy="1677560"/>
            <a:chOff x="0" y="0"/>
            <a:chExt cx="1168701" cy="1310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701" cy="131062"/>
            </a:xfrm>
            <a:custGeom>
              <a:avLst/>
              <a:gdLst/>
              <a:ahLst/>
              <a:cxnLst/>
              <a:rect l="l" t="t" r="r" b="b"/>
              <a:pathLst>
                <a:path w="1168701" h="131062">
                  <a:moveTo>
                    <a:pt x="203200" y="0"/>
                  </a:moveTo>
                  <a:lnTo>
                    <a:pt x="1168701" y="0"/>
                  </a:lnTo>
                  <a:lnTo>
                    <a:pt x="965501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846501" y="8655309"/>
            <a:ext cx="870248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Seidl Zdeněk, Diagnostická radiologie, Grada,2014, ISBN978-80-247-4546-6, obr1.1.2c, str13</a:t>
            </a:r>
          </a:p>
        </p:txBody>
      </p:sp>
      <p:sp>
        <p:nvSpPr>
          <p:cNvPr id="9" name="Freeform 9"/>
          <p:cNvSpPr/>
          <p:nvPr/>
        </p:nvSpPr>
        <p:spPr>
          <a:xfrm>
            <a:off x="6312511" y="2700686"/>
            <a:ext cx="5662978" cy="5638622"/>
          </a:xfrm>
          <a:custGeom>
            <a:avLst/>
            <a:gdLst/>
            <a:ahLst/>
            <a:cxnLst/>
            <a:rect l="l" t="t" r="r" b="b"/>
            <a:pathLst>
              <a:path w="5662978" h="5638622">
                <a:moveTo>
                  <a:pt x="0" y="0"/>
                </a:moveTo>
                <a:lnTo>
                  <a:pt x="5662978" y="0"/>
                </a:lnTo>
                <a:lnTo>
                  <a:pt x="5662978" y="5638622"/>
                </a:lnTo>
                <a:lnTo>
                  <a:pt x="0" y="5638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330795"/>
            <a:chOff x="0" y="0"/>
            <a:chExt cx="24384000" cy="44410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3928" b="43928"/>
            <a:stretch>
              <a:fillRect/>
            </a:stretch>
          </p:blipFill>
          <p:spPr>
            <a:xfrm>
              <a:off x="0" y="0"/>
              <a:ext cx="24384000" cy="444106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59446" y="9125412"/>
            <a:ext cx="6132387" cy="3086100"/>
            <a:chOff x="0" y="0"/>
            <a:chExt cx="161511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5114" cy="812800"/>
            </a:xfrm>
            <a:custGeom>
              <a:avLst/>
              <a:gdLst/>
              <a:ahLst/>
              <a:cxnLst/>
              <a:rect l="l" t="t" r="r" b="b"/>
              <a:pathLst>
                <a:path w="1615114" h="812800">
                  <a:moveTo>
                    <a:pt x="0" y="0"/>
                  </a:moveTo>
                  <a:lnTo>
                    <a:pt x="1615114" y="0"/>
                  </a:lnTo>
                  <a:lnTo>
                    <a:pt x="161511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 flipV="1">
            <a:off x="11413125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6874875" y="2672608"/>
                </a:moveTo>
                <a:lnTo>
                  <a:pt x="0" y="2672608"/>
                </a:lnTo>
                <a:lnTo>
                  <a:pt x="0" y="0"/>
                </a:lnTo>
                <a:lnTo>
                  <a:pt x="6874875" y="0"/>
                </a:lnTo>
                <a:lnTo>
                  <a:pt x="6874875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6011846" y="9435132"/>
            <a:ext cx="6132387" cy="2928780"/>
            <a:chOff x="0" y="0"/>
            <a:chExt cx="1615114" cy="7713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5114" cy="771366"/>
            </a:xfrm>
            <a:custGeom>
              <a:avLst/>
              <a:gdLst/>
              <a:ahLst/>
              <a:cxnLst/>
              <a:rect l="l" t="t" r="r" b="b"/>
              <a:pathLst>
                <a:path w="1615114" h="771366">
                  <a:moveTo>
                    <a:pt x="0" y="0"/>
                  </a:moveTo>
                  <a:lnTo>
                    <a:pt x="1615114" y="0"/>
                  </a:lnTo>
                  <a:lnTo>
                    <a:pt x="1615114" y="771366"/>
                  </a:lnTo>
                  <a:lnTo>
                    <a:pt x="0" y="771366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V="1">
            <a:off x="0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2672608"/>
                </a:moveTo>
                <a:lnTo>
                  <a:pt x="6874875" y="2672608"/>
                </a:lnTo>
                <a:lnTo>
                  <a:pt x="6874875" y="0"/>
                </a:lnTo>
                <a:lnTo>
                  <a:pt x="0" y="0"/>
                </a:lnTo>
                <a:lnTo>
                  <a:pt x="0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1565281" y="3332017"/>
            <a:ext cx="1502551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LISSENCEFALIE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1609618" y="2951693"/>
            <a:ext cx="5952668" cy="959850"/>
            <a:chOff x="0" y="0"/>
            <a:chExt cx="812800" cy="131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604169" y="2750046"/>
            <a:ext cx="5952668" cy="959850"/>
            <a:chOff x="0" y="0"/>
            <a:chExt cx="812800" cy="131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5145065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0" name="AutoShape 20"/>
          <p:cNvSpPr/>
          <p:nvPr/>
        </p:nvSpPr>
        <p:spPr>
          <a:xfrm>
            <a:off x="15486283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1" name="AutoShape 21"/>
          <p:cNvSpPr/>
          <p:nvPr/>
        </p:nvSpPr>
        <p:spPr>
          <a:xfrm>
            <a:off x="15827501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2" name="AutoShape 22"/>
          <p:cNvSpPr/>
          <p:nvPr/>
        </p:nvSpPr>
        <p:spPr>
          <a:xfrm>
            <a:off x="16168719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3" name="AutoShape 23"/>
          <p:cNvSpPr/>
          <p:nvPr/>
        </p:nvSpPr>
        <p:spPr>
          <a:xfrm>
            <a:off x="16509937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4" name="AutoShape 24"/>
          <p:cNvSpPr/>
          <p:nvPr/>
        </p:nvSpPr>
        <p:spPr>
          <a:xfrm>
            <a:off x="16851156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5" name="AutoShape 25"/>
          <p:cNvSpPr/>
          <p:nvPr/>
        </p:nvSpPr>
        <p:spPr>
          <a:xfrm>
            <a:off x="17192374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6" name="AutoShape 26"/>
          <p:cNvSpPr/>
          <p:nvPr/>
        </p:nvSpPr>
        <p:spPr>
          <a:xfrm>
            <a:off x="17533592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7" name="TextBox 27"/>
          <p:cNvSpPr txBox="1"/>
          <p:nvPr/>
        </p:nvSpPr>
        <p:spPr>
          <a:xfrm>
            <a:off x="1718851" y="8518116"/>
            <a:ext cx="14765742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endParaRPr/>
          </a:p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3060B"/>
                </a:solidFill>
                <a:latin typeface="Cooper Hewitt"/>
              </a:rPr>
              <a:t>Seidl Zdeněk, Diagnostická radiologie, Grada,2014, ISBN978-80-247-4546-6, obr1.1.4b,str. 19</a:t>
            </a:r>
          </a:p>
        </p:txBody>
      </p:sp>
      <p:sp>
        <p:nvSpPr>
          <p:cNvPr id="28" name="Freeform 28"/>
          <p:cNvSpPr/>
          <p:nvPr/>
        </p:nvSpPr>
        <p:spPr>
          <a:xfrm>
            <a:off x="6998866" y="4303567"/>
            <a:ext cx="4290269" cy="4253482"/>
          </a:xfrm>
          <a:custGeom>
            <a:avLst/>
            <a:gdLst/>
            <a:ahLst/>
            <a:cxnLst/>
            <a:rect l="l" t="t" r="r" b="b"/>
            <a:pathLst>
              <a:path w="4290269" h="4253482">
                <a:moveTo>
                  <a:pt x="0" y="0"/>
                </a:moveTo>
                <a:lnTo>
                  <a:pt x="4290268" y="0"/>
                </a:lnTo>
                <a:lnTo>
                  <a:pt x="4290268" y="4253482"/>
                </a:lnTo>
                <a:lnTo>
                  <a:pt x="0" y="4253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31986" y="8010653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7"/>
                </a:moveTo>
                <a:lnTo>
                  <a:pt x="7406742" y="2765857"/>
                </a:lnTo>
                <a:lnTo>
                  <a:pt x="7406742" y="0"/>
                </a:lnTo>
                <a:lnTo>
                  <a:pt x="0" y="0"/>
                </a:lnTo>
                <a:lnTo>
                  <a:pt x="0" y="27658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389948"/>
            <a:ext cx="625088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VVV CNS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4"/>
              <a:stretch>
                <a:fillRect l="-12500" r="-125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588184"/>
            <a:ext cx="7426446" cy="468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V časných obdobích ontogeneze - závažné strukturální deformity CNS 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V pozdějších obdobích - postižena migrace a proliferace neuroblastů mozkové kůry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Aplasie- úplné chybění části mozku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Dysplasie- částečná strukturální porucha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Dystopie, heterotopie- jemnější léze ( poruchy migrace)</a:t>
            </a:r>
          </a:p>
          <a:p>
            <a:pPr>
              <a:lnSpc>
                <a:spcPts val="3080"/>
              </a:lnSpc>
            </a:pPr>
            <a:endParaRPr lang="en-US" sz="2200">
              <a:solidFill>
                <a:srgbClr val="03060B"/>
              </a:solidFill>
              <a:latin typeface="Cooper Hewitt"/>
            </a:endParaRP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3% novorozenců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75% úmrtí ve fetálním období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40% úmrtí během l. roku života </a:t>
            </a:r>
          </a:p>
          <a:p>
            <a:pPr>
              <a:lnSpc>
                <a:spcPts val="2660"/>
              </a:lnSpc>
            </a:pPr>
            <a:endParaRPr lang="en-US" sz="2200">
              <a:solidFill>
                <a:srgbClr val="03060B"/>
              </a:solidFill>
              <a:latin typeface="Cooper Hewitt"/>
            </a:endParaRP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7081683" y="-1769871"/>
            <a:ext cx="7499226" cy="3722217"/>
            <a:chOff x="0" y="0"/>
            <a:chExt cx="812800" cy="4034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6189229" y="-1769871"/>
            <a:ext cx="7499226" cy="4027778"/>
            <a:chOff x="0" y="0"/>
            <a:chExt cx="812800" cy="4365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H="1" flipV="1">
            <a:off x="9119706" y="650042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AutoShape 14"/>
          <p:cNvSpPr/>
          <p:nvPr/>
        </p:nvSpPr>
        <p:spPr>
          <a:xfrm flipH="1" flipV="1">
            <a:off x="9411884" y="293043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1080674" y="-2954558"/>
            <a:ext cx="16196115" cy="1619611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  <a:ln w="95250">
              <a:solidFill>
                <a:srgbClr val="F9B680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-131986" y="839292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8"/>
                </a:moveTo>
                <a:lnTo>
                  <a:pt x="7406742" y="2765858"/>
                </a:lnTo>
                <a:lnTo>
                  <a:pt x="7406742" y="0"/>
                </a:lnTo>
                <a:lnTo>
                  <a:pt x="0" y="0"/>
                </a:lnTo>
                <a:lnTo>
                  <a:pt x="0" y="276585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131986" y="-71241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0"/>
                </a:moveTo>
                <a:lnTo>
                  <a:pt x="7406742" y="0"/>
                </a:lnTo>
                <a:lnTo>
                  <a:pt x="7406742" y="2765858"/>
                </a:lnTo>
                <a:lnTo>
                  <a:pt x="0" y="276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652849" y="1615290"/>
            <a:ext cx="9076464" cy="625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5900" dirty="0">
                <a:solidFill>
                  <a:srgbClr val="051D64"/>
                </a:solidFill>
                <a:latin typeface="Oswald Bold"/>
              </a:rPr>
              <a:t>FOKÁLNÍ KORTIKÁLNÍ </a:t>
            </a:r>
            <a:r>
              <a:rPr lang="cs-CZ" sz="5900" dirty="0">
                <a:solidFill>
                  <a:srgbClr val="051D64"/>
                </a:solidFill>
                <a:latin typeface="Oswald Bold"/>
              </a:rPr>
              <a:t>DYSPLASIE  -typ I,II</a:t>
            </a:r>
          </a:p>
          <a:p>
            <a:pPr>
              <a:lnSpc>
                <a:spcPts val="7080"/>
              </a:lnSpc>
            </a:pPr>
            <a:r>
              <a:rPr lang="cs-CZ" sz="3200" dirty="0">
                <a:solidFill>
                  <a:srgbClr val="03060B"/>
                </a:solidFill>
                <a:latin typeface="Cooper Hewitt"/>
              </a:rPr>
              <a:t>Dle histologie  :    Typ I  :  abnormní migrace, neurony mají  poměrně </a:t>
            </a:r>
            <a:r>
              <a:rPr lang="cs-CZ" sz="3200" dirty="0" err="1">
                <a:solidFill>
                  <a:srgbClr val="03060B"/>
                </a:solidFill>
                <a:latin typeface="Cooper Hewitt"/>
              </a:rPr>
              <a:t>norm</a:t>
            </a:r>
            <a:r>
              <a:rPr lang="cs-CZ" sz="3200" dirty="0">
                <a:solidFill>
                  <a:srgbClr val="03060B"/>
                </a:solidFill>
                <a:latin typeface="Cooper Hewitt"/>
              </a:rPr>
              <a:t> vzhled ,   </a:t>
            </a:r>
            <a:br>
              <a:rPr lang="cs-CZ" sz="3200" dirty="0">
                <a:solidFill>
                  <a:srgbClr val="03060B"/>
                </a:solidFill>
                <a:latin typeface="Cooper Hewitt"/>
              </a:rPr>
            </a:br>
            <a:r>
              <a:rPr lang="cs-CZ" sz="3200" dirty="0">
                <a:solidFill>
                  <a:srgbClr val="03060B"/>
                </a:solidFill>
                <a:latin typeface="Cooper Hewitt"/>
              </a:rPr>
              <a:t>nejčastěji T lalok  </a:t>
            </a:r>
            <a:br>
              <a:rPr lang="cs-CZ" sz="3200" dirty="0">
                <a:solidFill>
                  <a:srgbClr val="03060B"/>
                </a:solidFill>
                <a:latin typeface="Cooper Hewitt"/>
              </a:rPr>
            </a:br>
            <a:r>
              <a:rPr lang="cs-CZ" sz="3200" dirty="0">
                <a:solidFill>
                  <a:srgbClr val="03060B"/>
                </a:solidFill>
                <a:latin typeface="Cooper Hewitt"/>
              </a:rPr>
              <a:t>Typ II   : </a:t>
            </a:r>
            <a:r>
              <a:rPr lang="en-US" sz="3200" dirty="0" err="1">
                <a:solidFill>
                  <a:srgbClr val="03060B"/>
                </a:solidFill>
                <a:latin typeface="Cooper Hewitt"/>
              </a:rPr>
              <a:t>abnormní</a:t>
            </a:r>
            <a:r>
              <a:rPr lang="en-US" sz="3200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cs-CZ" sz="3200" dirty="0">
                <a:solidFill>
                  <a:srgbClr val="03060B"/>
                </a:solidFill>
                <a:latin typeface="Cooper Hewitt"/>
              </a:rPr>
              <a:t> balonové buňky, nejčastěji F lalok , závažnější průběh </a:t>
            </a:r>
            <a:endParaRPr lang="en-US" sz="3200" dirty="0">
              <a:solidFill>
                <a:srgbClr val="051D64"/>
              </a:solidFill>
              <a:latin typeface="Oswa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2849" y="8478653"/>
            <a:ext cx="8339036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 dirty="0">
                <a:solidFill>
                  <a:srgbClr val="000000"/>
                </a:solidFill>
                <a:latin typeface="Open Sans"/>
              </a:rPr>
              <a:t>www.</a:t>
            </a:r>
            <a:r>
              <a:rPr lang="en-US" sz="1400" spc="-59" dirty="0">
                <a:solidFill>
                  <a:srgbClr val="000000"/>
                </a:solidFill>
                <a:latin typeface="Open Sans"/>
              </a:rPr>
              <a:t>radiologyassistant</a:t>
            </a:r>
            <a:r>
              <a:rPr lang="en-US" sz="1500" spc="-59" dirty="0">
                <a:solidFill>
                  <a:srgbClr val="000000"/>
                </a:solidFill>
                <a:latin typeface="Open Sans"/>
              </a:rPr>
              <a:t>.nl</a:t>
            </a:r>
          </a:p>
        </p:txBody>
      </p:sp>
      <p:sp>
        <p:nvSpPr>
          <p:cNvPr id="11" name="Freeform 11"/>
          <p:cNvSpPr/>
          <p:nvPr/>
        </p:nvSpPr>
        <p:spPr>
          <a:xfrm>
            <a:off x="9532889" y="6031761"/>
            <a:ext cx="7073500" cy="4166860"/>
          </a:xfrm>
          <a:custGeom>
            <a:avLst/>
            <a:gdLst/>
            <a:ahLst/>
            <a:cxnLst/>
            <a:rect l="l" t="t" r="r" b="b"/>
            <a:pathLst>
              <a:path w="7073500" h="4166860">
                <a:moveTo>
                  <a:pt x="0" y="0"/>
                </a:moveTo>
                <a:lnTo>
                  <a:pt x="7073500" y="0"/>
                </a:lnTo>
                <a:lnTo>
                  <a:pt x="7073500" y="4166861"/>
                </a:lnTo>
                <a:lnTo>
                  <a:pt x="0" y="4166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83067"/>
            <a:ext cx="18288000" cy="3429000"/>
          </a:xfrm>
          <a:custGeom>
            <a:avLst/>
            <a:gdLst/>
            <a:ahLst/>
            <a:cxnLst/>
            <a:rect l="l" t="t" r="r" b="b"/>
            <a:pathLst>
              <a:path w="18288000" h="3429000">
                <a:moveTo>
                  <a:pt x="0" y="0"/>
                </a:moveTo>
                <a:lnTo>
                  <a:pt x="18288000" y="0"/>
                </a:lnTo>
                <a:lnTo>
                  <a:pt x="18288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5015774" y="1574383"/>
            <a:ext cx="8256452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SCHIZENCEFALIE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-1184919" y="9605961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4846501" y="9715497"/>
            <a:ext cx="14959109" cy="1677560"/>
            <a:chOff x="0" y="0"/>
            <a:chExt cx="1168701" cy="1310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701" cy="131062"/>
            </a:xfrm>
            <a:custGeom>
              <a:avLst/>
              <a:gdLst/>
              <a:ahLst/>
              <a:cxnLst/>
              <a:rect l="l" t="t" r="r" b="b"/>
              <a:pathLst>
                <a:path w="1168701" h="131062">
                  <a:moveTo>
                    <a:pt x="203200" y="0"/>
                  </a:moveTo>
                  <a:lnTo>
                    <a:pt x="1168701" y="0"/>
                  </a:lnTo>
                  <a:lnTo>
                    <a:pt x="965501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74533" y="8656914"/>
            <a:ext cx="870248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Seidl Zdeněk, Diagnostická radiologie, Grada,2014, ISBN978-80-247-4546-6, obr1.1.6c, str.24</a:t>
            </a:r>
          </a:p>
        </p:txBody>
      </p:sp>
      <p:sp>
        <p:nvSpPr>
          <p:cNvPr id="9" name="Freeform 9"/>
          <p:cNvSpPr/>
          <p:nvPr/>
        </p:nvSpPr>
        <p:spPr>
          <a:xfrm>
            <a:off x="6179914" y="2772928"/>
            <a:ext cx="5691716" cy="5655387"/>
          </a:xfrm>
          <a:custGeom>
            <a:avLst/>
            <a:gdLst/>
            <a:ahLst/>
            <a:cxnLst/>
            <a:rect l="l" t="t" r="r" b="b"/>
            <a:pathLst>
              <a:path w="5691716" h="5655387">
                <a:moveTo>
                  <a:pt x="0" y="0"/>
                </a:moveTo>
                <a:lnTo>
                  <a:pt x="5691717" y="0"/>
                </a:lnTo>
                <a:lnTo>
                  <a:pt x="5691717" y="5655386"/>
                </a:lnTo>
                <a:lnTo>
                  <a:pt x="0" y="5655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6748" y="-317503"/>
            <a:ext cx="22406886" cy="834714"/>
            <a:chOff x="0" y="0"/>
            <a:chExt cx="5901402" cy="219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1402" cy="219842"/>
            </a:xfrm>
            <a:custGeom>
              <a:avLst/>
              <a:gdLst/>
              <a:ahLst/>
              <a:cxnLst/>
              <a:rect l="l" t="t" r="r" b="b"/>
              <a:pathLst>
                <a:path w="5901402" h="219842">
                  <a:moveTo>
                    <a:pt x="0" y="0"/>
                  </a:moveTo>
                  <a:lnTo>
                    <a:pt x="5901402" y="0"/>
                  </a:lnTo>
                  <a:lnTo>
                    <a:pt x="5901402" y="219842"/>
                  </a:lnTo>
                  <a:lnTo>
                    <a:pt x="0" y="219842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 flipH="1">
            <a:off x="14195093" y="9321007"/>
            <a:ext cx="6128414" cy="2288499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6128414" y="0"/>
                </a:moveTo>
                <a:lnTo>
                  <a:pt x="0" y="0"/>
                </a:lnTo>
                <a:lnTo>
                  <a:pt x="0" y="2288499"/>
                </a:lnTo>
                <a:lnTo>
                  <a:pt x="6128414" y="2288499"/>
                </a:lnTo>
                <a:lnTo>
                  <a:pt x="61284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80027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1141493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1482711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/>
          <p:cNvSpPr/>
          <p:nvPr/>
        </p:nvSpPr>
        <p:spPr>
          <a:xfrm>
            <a:off x="1823929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2165147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AutoShape 14"/>
          <p:cNvSpPr/>
          <p:nvPr/>
        </p:nvSpPr>
        <p:spPr>
          <a:xfrm>
            <a:off x="2506365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5" name="AutoShape 15"/>
          <p:cNvSpPr/>
          <p:nvPr/>
        </p:nvSpPr>
        <p:spPr>
          <a:xfrm>
            <a:off x="284758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6" name="AutoShape 16"/>
          <p:cNvSpPr/>
          <p:nvPr/>
        </p:nvSpPr>
        <p:spPr>
          <a:xfrm>
            <a:off x="3188802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>
            <a:off x="10744155" y="0"/>
            <a:ext cx="7543845" cy="1471050"/>
          </a:xfrm>
          <a:custGeom>
            <a:avLst/>
            <a:gdLst/>
            <a:ahLst/>
            <a:cxnLst/>
            <a:rect l="l" t="t" r="r" b="b"/>
            <a:pathLst>
              <a:path w="7543845" h="1471050">
                <a:moveTo>
                  <a:pt x="0" y="0"/>
                </a:moveTo>
                <a:lnTo>
                  <a:pt x="7543845" y="0"/>
                </a:lnTo>
                <a:lnTo>
                  <a:pt x="7543845" y="1471050"/>
                </a:lnTo>
                <a:lnTo>
                  <a:pt x="0" y="147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TextBox 18"/>
          <p:cNvSpPr txBox="1"/>
          <p:nvPr/>
        </p:nvSpPr>
        <p:spPr>
          <a:xfrm>
            <a:off x="8305800" y="2317505"/>
            <a:ext cx="9743420" cy="93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cs-CZ" sz="6399" dirty="0" err="1">
                <a:solidFill>
                  <a:srgbClr val="051D64"/>
                </a:solidFill>
                <a:latin typeface="Oswald Bold"/>
              </a:rPr>
              <a:t>Kraniostenosy</a:t>
            </a:r>
            <a:endParaRPr lang="en-US" sz="6399" dirty="0">
              <a:solidFill>
                <a:srgbClr val="051D64"/>
              </a:solidFill>
              <a:latin typeface="Oswal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427688" y="4381500"/>
            <a:ext cx="7687362" cy="3455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999"/>
              </a:lnSpc>
              <a:buFont typeface="Arial"/>
              <a:buChar char="•"/>
            </a:pPr>
            <a:r>
              <a:rPr lang="en-US" sz="2499" dirty="0" err="1">
                <a:solidFill>
                  <a:srgbClr val="03060B"/>
                </a:solidFill>
                <a:latin typeface="Cooper Hewitt"/>
              </a:rPr>
              <a:t>srostlé</a:t>
            </a:r>
            <a:r>
              <a:rPr lang="en-US" sz="2499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dirty="0" err="1">
                <a:solidFill>
                  <a:srgbClr val="03060B"/>
                </a:solidFill>
                <a:latin typeface="Cooper Hewitt"/>
              </a:rPr>
              <a:t>švy</a:t>
            </a:r>
            <a:endParaRPr lang="en-US" sz="2499" dirty="0">
              <a:solidFill>
                <a:srgbClr val="03060B"/>
              </a:solidFill>
              <a:latin typeface="Cooper Hewitt"/>
            </a:endParaRPr>
          </a:p>
          <a:p>
            <a:pPr>
              <a:lnSpc>
                <a:spcPts val="2999"/>
              </a:lnSpc>
            </a:pP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simplexní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–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srostlý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1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šev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-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nejběžnější</a:t>
            </a:r>
            <a:endParaRPr lang="en-US" sz="2499" spc="-97" dirty="0">
              <a:solidFill>
                <a:srgbClr val="03060B"/>
              </a:solidFill>
              <a:latin typeface="Cooper Hewitt"/>
            </a:endParaRPr>
          </a:p>
          <a:p>
            <a:pPr>
              <a:lnSpc>
                <a:spcPts val="2999"/>
              </a:lnSpc>
            </a:pP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komplexní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-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srůst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více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švů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</a:t>
            </a:r>
          </a:p>
          <a:p>
            <a:pPr>
              <a:lnSpc>
                <a:spcPts val="2999"/>
              </a:lnSpc>
            </a:pP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               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syndromové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,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geneticky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vázané</a:t>
            </a:r>
            <a:endParaRPr lang="cs-CZ" sz="2499" spc="-97" dirty="0">
              <a:solidFill>
                <a:srgbClr val="03060B"/>
              </a:solidFill>
              <a:latin typeface="Cooper Hewitt"/>
            </a:endParaRPr>
          </a:p>
          <a:p>
            <a:pPr>
              <a:lnSpc>
                <a:spcPts val="2999"/>
              </a:lnSpc>
            </a:pPr>
            <a:endParaRPr lang="en-US" sz="2499" spc="-97" dirty="0">
              <a:solidFill>
                <a:srgbClr val="03060B"/>
              </a:solidFill>
              <a:latin typeface="Cooper Hewitt"/>
            </a:endParaRPr>
          </a:p>
          <a:p>
            <a:pPr marL="539749" lvl="1" indent="-269875">
              <a:lnSpc>
                <a:spcPts val="2999"/>
              </a:lnSpc>
              <a:buFont typeface="Arial"/>
              <a:buChar char="•"/>
            </a:pPr>
            <a:r>
              <a:rPr lang="en-US" sz="2499" dirty="0" err="1">
                <a:solidFill>
                  <a:srgbClr val="03060B"/>
                </a:solidFill>
                <a:latin typeface="Cooper Hewitt"/>
              </a:rPr>
              <a:t>Skafocefalie</a:t>
            </a:r>
            <a:r>
              <a:rPr lang="en-US" sz="2499" dirty="0">
                <a:solidFill>
                  <a:srgbClr val="03060B"/>
                </a:solidFill>
                <a:latin typeface="Cooper Hewitt"/>
              </a:rPr>
              <a:t>- </a:t>
            </a:r>
            <a:r>
              <a:rPr lang="en-US" sz="2499" dirty="0" err="1">
                <a:solidFill>
                  <a:srgbClr val="03060B"/>
                </a:solidFill>
                <a:latin typeface="Cooper Hewitt"/>
              </a:rPr>
              <a:t>předčasný</a:t>
            </a:r>
            <a:r>
              <a:rPr lang="en-US" sz="2499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dirty="0" err="1">
                <a:solidFill>
                  <a:srgbClr val="03060B"/>
                </a:solidFill>
                <a:latin typeface="Cooper Hewitt"/>
              </a:rPr>
              <a:t>srůst</a:t>
            </a:r>
            <a:r>
              <a:rPr lang="en-US" sz="2499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dirty="0" err="1">
                <a:solidFill>
                  <a:srgbClr val="03060B"/>
                </a:solidFill>
                <a:latin typeface="Cooper Hewitt"/>
              </a:rPr>
              <a:t>sagitálního</a:t>
            </a:r>
            <a:r>
              <a:rPr lang="en-US" sz="2499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dirty="0" err="1">
                <a:solidFill>
                  <a:srgbClr val="03060B"/>
                </a:solidFill>
                <a:latin typeface="Cooper Hewitt"/>
              </a:rPr>
              <a:t>švu</a:t>
            </a:r>
            <a:endParaRPr lang="cs-CZ" sz="2499" dirty="0">
              <a:solidFill>
                <a:srgbClr val="03060B"/>
              </a:solidFill>
              <a:latin typeface="Cooper Hewitt"/>
            </a:endParaRPr>
          </a:p>
          <a:p>
            <a:pPr marL="539749" lvl="1" indent="-269875">
              <a:lnSpc>
                <a:spcPts val="2999"/>
              </a:lnSpc>
              <a:buFont typeface="Arial"/>
              <a:buChar char="•"/>
            </a:pP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Brachycefalie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–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srůst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koronárního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švu</a:t>
            </a:r>
            <a:endParaRPr lang="cs-CZ" sz="2499" spc="-97" dirty="0">
              <a:solidFill>
                <a:srgbClr val="03060B"/>
              </a:solidFill>
              <a:latin typeface="Cooper Hewitt"/>
            </a:endParaRPr>
          </a:p>
          <a:p>
            <a:pPr marL="539749" lvl="1" indent="-269875">
              <a:lnSpc>
                <a:spcPts val="2999"/>
              </a:lnSpc>
              <a:buFont typeface="Arial"/>
              <a:buChar char="•"/>
            </a:pP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trigonocefalie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-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srůst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metopického</a:t>
            </a:r>
            <a:r>
              <a:rPr lang="en-US" sz="2499" spc="-97" dirty="0">
                <a:solidFill>
                  <a:srgbClr val="03060B"/>
                </a:solidFill>
                <a:latin typeface="Cooper Hewitt"/>
              </a:rPr>
              <a:t> </a:t>
            </a:r>
            <a:r>
              <a:rPr lang="en-US" sz="2499" spc="-97" dirty="0" err="1">
                <a:solidFill>
                  <a:srgbClr val="03060B"/>
                </a:solidFill>
                <a:latin typeface="Cooper Hewitt"/>
              </a:rPr>
              <a:t>švu</a:t>
            </a:r>
            <a:endParaRPr lang="en-US" sz="2499" spc="-97" dirty="0">
              <a:solidFill>
                <a:srgbClr val="03060B"/>
              </a:solidFill>
              <a:latin typeface="Cooper Hewitt"/>
            </a:endParaRPr>
          </a:p>
          <a:p>
            <a:pPr>
              <a:lnSpc>
                <a:spcPts val="2999"/>
              </a:lnSpc>
            </a:pPr>
            <a:endParaRPr lang="en-US" sz="2499" spc="-97" dirty="0">
              <a:solidFill>
                <a:srgbClr val="03060B"/>
              </a:solidFill>
              <a:latin typeface="Cooper Hewit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46ED9C-663C-60CC-8ED3-7AED88D70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34" y="2913263"/>
            <a:ext cx="81954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330795"/>
            <a:chOff x="0" y="0"/>
            <a:chExt cx="24384000" cy="44410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7857" b="37857"/>
            <a:stretch>
              <a:fillRect/>
            </a:stretch>
          </p:blipFill>
          <p:spPr>
            <a:xfrm>
              <a:off x="0" y="0"/>
              <a:ext cx="24384000" cy="444106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59446" y="9125412"/>
            <a:ext cx="6132387" cy="3086100"/>
            <a:chOff x="0" y="0"/>
            <a:chExt cx="161511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5114" cy="812800"/>
            </a:xfrm>
            <a:custGeom>
              <a:avLst/>
              <a:gdLst/>
              <a:ahLst/>
              <a:cxnLst/>
              <a:rect l="l" t="t" r="r" b="b"/>
              <a:pathLst>
                <a:path w="1615114" h="812800">
                  <a:moveTo>
                    <a:pt x="0" y="0"/>
                  </a:moveTo>
                  <a:lnTo>
                    <a:pt x="1615114" y="0"/>
                  </a:lnTo>
                  <a:lnTo>
                    <a:pt x="161511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 flipV="1">
            <a:off x="11413125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6874875" y="2672608"/>
                </a:moveTo>
                <a:lnTo>
                  <a:pt x="0" y="2672608"/>
                </a:lnTo>
                <a:lnTo>
                  <a:pt x="0" y="0"/>
                </a:lnTo>
                <a:lnTo>
                  <a:pt x="6874875" y="0"/>
                </a:lnTo>
                <a:lnTo>
                  <a:pt x="6874875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6011846" y="9435132"/>
            <a:ext cx="6132387" cy="2928780"/>
            <a:chOff x="0" y="0"/>
            <a:chExt cx="1615114" cy="7713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5114" cy="771366"/>
            </a:xfrm>
            <a:custGeom>
              <a:avLst/>
              <a:gdLst/>
              <a:ahLst/>
              <a:cxnLst/>
              <a:rect l="l" t="t" r="r" b="b"/>
              <a:pathLst>
                <a:path w="1615114" h="771366">
                  <a:moveTo>
                    <a:pt x="0" y="0"/>
                  </a:moveTo>
                  <a:lnTo>
                    <a:pt x="1615114" y="0"/>
                  </a:lnTo>
                  <a:lnTo>
                    <a:pt x="1615114" y="771366"/>
                  </a:lnTo>
                  <a:lnTo>
                    <a:pt x="0" y="771366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V="1">
            <a:off x="0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2672608"/>
                </a:moveTo>
                <a:lnTo>
                  <a:pt x="6874875" y="2672608"/>
                </a:lnTo>
                <a:lnTo>
                  <a:pt x="6874875" y="0"/>
                </a:lnTo>
                <a:lnTo>
                  <a:pt x="0" y="0"/>
                </a:lnTo>
                <a:lnTo>
                  <a:pt x="0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1565281" y="3332017"/>
            <a:ext cx="1502551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SKAFOCEFALIE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1609618" y="2951693"/>
            <a:ext cx="5952668" cy="959850"/>
            <a:chOff x="0" y="0"/>
            <a:chExt cx="812800" cy="131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604169" y="2750046"/>
            <a:ext cx="5952668" cy="959850"/>
            <a:chOff x="0" y="0"/>
            <a:chExt cx="812800" cy="131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5145065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0" name="AutoShape 20"/>
          <p:cNvSpPr/>
          <p:nvPr/>
        </p:nvSpPr>
        <p:spPr>
          <a:xfrm>
            <a:off x="15486283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1" name="AutoShape 21"/>
          <p:cNvSpPr/>
          <p:nvPr/>
        </p:nvSpPr>
        <p:spPr>
          <a:xfrm>
            <a:off x="15827501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2" name="AutoShape 22"/>
          <p:cNvSpPr/>
          <p:nvPr/>
        </p:nvSpPr>
        <p:spPr>
          <a:xfrm>
            <a:off x="16168719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3" name="AutoShape 23"/>
          <p:cNvSpPr/>
          <p:nvPr/>
        </p:nvSpPr>
        <p:spPr>
          <a:xfrm>
            <a:off x="16509937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4" name="AutoShape 24"/>
          <p:cNvSpPr/>
          <p:nvPr/>
        </p:nvSpPr>
        <p:spPr>
          <a:xfrm>
            <a:off x="16851156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5" name="AutoShape 25"/>
          <p:cNvSpPr/>
          <p:nvPr/>
        </p:nvSpPr>
        <p:spPr>
          <a:xfrm>
            <a:off x="17192374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6" name="AutoShape 26"/>
          <p:cNvSpPr/>
          <p:nvPr/>
        </p:nvSpPr>
        <p:spPr>
          <a:xfrm>
            <a:off x="17533592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7" name="TextBox 27"/>
          <p:cNvSpPr txBox="1"/>
          <p:nvPr/>
        </p:nvSpPr>
        <p:spPr>
          <a:xfrm>
            <a:off x="1718851" y="8518116"/>
            <a:ext cx="14765742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endParaRPr/>
          </a:p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3060B"/>
                </a:solidFill>
                <a:latin typeface="Cooper Hewitt"/>
              </a:rPr>
              <a:t>Nevšímalová S. , Dětská neurologie, Galén 2021, ISBN 978-80-7492-557-3, str 86, obr.2.4.-10</a:t>
            </a:r>
          </a:p>
        </p:txBody>
      </p:sp>
      <p:sp>
        <p:nvSpPr>
          <p:cNvPr id="28" name="Freeform 28"/>
          <p:cNvSpPr/>
          <p:nvPr/>
        </p:nvSpPr>
        <p:spPr>
          <a:xfrm>
            <a:off x="5242534" y="4714696"/>
            <a:ext cx="4521907" cy="3391430"/>
          </a:xfrm>
          <a:custGeom>
            <a:avLst/>
            <a:gdLst/>
            <a:ahLst/>
            <a:cxnLst/>
            <a:rect l="l" t="t" r="r" b="b"/>
            <a:pathLst>
              <a:path w="4521907" h="3391430">
                <a:moveTo>
                  <a:pt x="0" y="0"/>
                </a:moveTo>
                <a:lnTo>
                  <a:pt x="4521907" y="0"/>
                </a:lnTo>
                <a:lnTo>
                  <a:pt x="4521907" y="3391429"/>
                </a:lnTo>
                <a:lnTo>
                  <a:pt x="0" y="33914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9" name="Freeform 29"/>
          <p:cNvSpPr/>
          <p:nvPr/>
        </p:nvSpPr>
        <p:spPr>
          <a:xfrm rot="-10800000">
            <a:off x="9764441" y="4426713"/>
            <a:ext cx="2844304" cy="4006357"/>
          </a:xfrm>
          <a:custGeom>
            <a:avLst/>
            <a:gdLst/>
            <a:ahLst/>
            <a:cxnLst/>
            <a:rect l="l" t="t" r="r" b="b"/>
            <a:pathLst>
              <a:path w="2844304" h="4006357">
                <a:moveTo>
                  <a:pt x="0" y="0"/>
                </a:moveTo>
                <a:lnTo>
                  <a:pt x="2844304" y="0"/>
                </a:lnTo>
                <a:lnTo>
                  <a:pt x="2844304" y="4006357"/>
                </a:lnTo>
                <a:lnTo>
                  <a:pt x="0" y="40063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" r="-9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83067"/>
            <a:ext cx="18288000" cy="3429000"/>
          </a:xfrm>
          <a:custGeom>
            <a:avLst/>
            <a:gdLst/>
            <a:ahLst/>
            <a:cxnLst/>
            <a:rect l="l" t="t" r="r" b="b"/>
            <a:pathLst>
              <a:path w="18288000" h="3429000">
                <a:moveTo>
                  <a:pt x="0" y="0"/>
                </a:moveTo>
                <a:lnTo>
                  <a:pt x="18288000" y="0"/>
                </a:lnTo>
                <a:lnTo>
                  <a:pt x="18288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5015774" y="1564858"/>
            <a:ext cx="8256452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>
                <a:solidFill>
                  <a:srgbClr val="051D64"/>
                </a:solidFill>
                <a:latin typeface="Oswald Bold"/>
              </a:rPr>
              <a:t>SKAFOCEFALIE 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-1184919" y="9605961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4846501" y="9715497"/>
            <a:ext cx="14959109" cy="1677560"/>
            <a:chOff x="0" y="0"/>
            <a:chExt cx="1168701" cy="1310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701" cy="131062"/>
            </a:xfrm>
            <a:custGeom>
              <a:avLst/>
              <a:gdLst/>
              <a:ahLst/>
              <a:cxnLst/>
              <a:rect l="l" t="t" r="r" b="b"/>
              <a:pathLst>
                <a:path w="1168701" h="131062">
                  <a:moveTo>
                    <a:pt x="203200" y="0"/>
                  </a:moveTo>
                  <a:lnTo>
                    <a:pt x="1168701" y="0"/>
                  </a:lnTo>
                  <a:lnTo>
                    <a:pt x="965501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74533" y="8656914"/>
            <a:ext cx="870248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emimino.cz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015774" y="2896222"/>
            <a:ext cx="8643507" cy="5410403"/>
            <a:chOff x="0" y="0"/>
            <a:chExt cx="11524676" cy="7213871"/>
          </a:xfrm>
        </p:grpSpPr>
        <p:sp>
          <p:nvSpPr>
            <p:cNvPr id="10" name="Freeform 10"/>
            <p:cNvSpPr/>
            <p:nvPr/>
          </p:nvSpPr>
          <p:spPr>
            <a:xfrm rot="5400000">
              <a:off x="5381614" y="1070809"/>
              <a:ext cx="7213871" cy="5072253"/>
            </a:xfrm>
            <a:custGeom>
              <a:avLst/>
              <a:gdLst/>
              <a:ahLst/>
              <a:cxnLst/>
              <a:rect l="l" t="t" r="r" b="b"/>
              <a:pathLst>
                <a:path w="7213871" h="5072253">
                  <a:moveTo>
                    <a:pt x="0" y="0"/>
                  </a:moveTo>
                  <a:lnTo>
                    <a:pt x="7213871" y="0"/>
                  </a:lnTo>
                  <a:lnTo>
                    <a:pt x="7213871" y="5072253"/>
                  </a:lnTo>
                  <a:lnTo>
                    <a:pt x="0" y="50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5125646" cy="7213871"/>
            </a:xfrm>
            <a:custGeom>
              <a:avLst/>
              <a:gdLst/>
              <a:ahLst/>
              <a:cxnLst/>
              <a:rect l="l" t="t" r="r" b="b"/>
              <a:pathLst>
                <a:path w="5125646" h="7213871">
                  <a:moveTo>
                    <a:pt x="0" y="0"/>
                  </a:moveTo>
                  <a:lnTo>
                    <a:pt x="5125646" y="0"/>
                  </a:lnTo>
                  <a:lnTo>
                    <a:pt x="5125646" y="7213871"/>
                  </a:lnTo>
                  <a:lnTo>
                    <a:pt x="0" y="7213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040251" y="2054031"/>
              <a:ext cx="1931670" cy="772160"/>
              <a:chOff x="0" y="0"/>
              <a:chExt cx="1931670" cy="7721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4290" y="34290"/>
                <a:ext cx="1860550" cy="712470"/>
              </a:xfrm>
              <a:custGeom>
                <a:avLst/>
                <a:gdLst/>
                <a:ahLst/>
                <a:cxnLst/>
                <a:rect l="l" t="t" r="r" b="b"/>
                <a:pathLst>
                  <a:path w="1860550" h="712470">
                    <a:moveTo>
                      <a:pt x="16510" y="227330"/>
                    </a:moveTo>
                    <a:cubicBezTo>
                      <a:pt x="908050" y="190500"/>
                      <a:pt x="1087120" y="156210"/>
                      <a:pt x="1228090" y="133350"/>
                    </a:cubicBezTo>
                    <a:cubicBezTo>
                      <a:pt x="1330960" y="116840"/>
                      <a:pt x="1405890" y="105410"/>
                      <a:pt x="1492250" y="86360"/>
                    </a:cubicBezTo>
                    <a:cubicBezTo>
                      <a:pt x="1577340" y="67310"/>
                      <a:pt x="1685290" y="27940"/>
                      <a:pt x="1743710" y="19050"/>
                    </a:cubicBezTo>
                    <a:cubicBezTo>
                      <a:pt x="1774190" y="13970"/>
                      <a:pt x="1798320" y="0"/>
                      <a:pt x="1816100" y="16510"/>
                    </a:cubicBezTo>
                    <a:cubicBezTo>
                      <a:pt x="1860550" y="58420"/>
                      <a:pt x="1804670" y="466090"/>
                      <a:pt x="1826260" y="473710"/>
                    </a:cubicBezTo>
                    <a:cubicBezTo>
                      <a:pt x="1831340" y="476250"/>
                      <a:pt x="1849120" y="453390"/>
                      <a:pt x="1846580" y="449580"/>
                    </a:cubicBezTo>
                    <a:cubicBezTo>
                      <a:pt x="1838960" y="438150"/>
                      <a:pt x="1678940" y="501650"/>
                      <a:pt x="1590040" y="523240"/>
                    </a:cubicBezTo>
                    <a:cubicBezTo>
                      <a:pt x="1497330" y="546100"/>
                      <a:pt x="1414780" y="565150"/>
                      <a:pt x="1301750" y="584200"/>
                    </a:cubicBezTo>
                    <a:cubicBezTo>
                      <a:pt x="1143000" y="612140"/>
                      <a:pt x="914400" y="648970"/>
                      <a:pt x="725170" y="662940"/>
                    </a:cubicBezTo>
                    <a:cubicBezTo>
                      <a:pt x="543560" y="676910"/>
                      <a:pt x="308610" y="662940"/>
                      <a:pt x="190500" y="670560"/>
                    </a:cubicBezTo>
                    <a:cubicBezTo>
                      <a:pt x="132080" y="674370"/>
                      <a:pt x="90170" y="712470"/>
                      <a:pt x="58420" y="687070"/>
                    </a:cubicBezTo>
                    <a:cubicBezTo>
                      <a:pt x="0" y="640080"/>
                      <a:pt x="16510" y="227330"/>
                      <a:pt x="16510" y="22733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8266551" y="4265101"/>
              <a:ext cx="2353310" cy="662940"/>
              <a:chOff x="0" y="0"/>
              <a:chExt cx="2353310" cy="6629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48260" y="50800"/>
                <a:ext cx="2353310" cy="642620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42620">
                    <a:moveTo>
                      <a:pt x="99060" y="0"/>
                    </a:moveTo>
                    <a:cubicBezTo>
                      <a:pt x="1515110" y="3810"/>
                      <a:pt x="1590040" y="2540"/>
                      <a:pt x="1687830" y="16510"/>
                    </a:cubicBezTo>
                    <a:cubicBezTo>
                      <a:pt x="1778000" y="29210"/>
                      <a:pt x="1856740" y="62230"/>
                      <a:pt x="1941830" y="78740"/>
                    </a:cubicBezTo>
                    <a:cubicBezTo>
                      <a:pt x="2026920" y="95250"/>
                      <a:pt x="2147570" y="101600"/>
                      <a:pt x="2198370" y="118110"/>
                    </a:cubicBezTo>
                    <a:cubicBezTo>
                      <a:pt x="2222500" y="125730"/>
                      <a:pt x="2232660" y="133350"/>
                      <a:pt x="2247900" y="143510"/>
                    </a:cubicBezTo>
                    <a:cubicBezTo>
                      <a:pt x="2263140" y="153670"/>
                      <a:pt x="2275840" y="162560"/>
                      <a:pt x="2289810" y="179070"/>
                    </a:cubicBezTo>
                    <a:cubicBezTo>
                      <a:pt x="2308860" y="201930"/>
                      <a:pt x="2334260" y="240030"/>
                      <a:pt x="2343150" y="274320"/>
                    </a:cubicBezTo>
                    <a:cubicBezTo>
                      <a:pt x="2352040" y="308610"/>
                      <a:pt x="2353310" y="349250"/>
                      <a:pt x="2345690" y="383540"/>
                    </a:cubicBezTo>
                    <a:cubicBezTo>
                      <a:pt x="2338070" y="417830"/>
                      <a:pt x="2315210" y="457200"/>
                      <a:pt x="2297430" y="481330"/>
                    </a:cubicBezTo>
                    <a:cubicBezTo>
                      <a:pt x="2284730" y="497840"/>
                      <a:pt x="2272030" y="508000"/>
                      <a:pt x="2256790" y="519430"/>
                    </a:cubicBezTo>
                    <a:cubicBezTo>
                      <a:pt x="2241550" y="529590"/>
                      <a:pt x="2228850" y="539750"/>
                      <a:pt x="2208530" y="546100"/>
                    </a:cubicBezTo>
                    <a:cubicBezTo>
                      <a:pt x="2180590" y="554990"/>
                      <a:pt x="2100580" y="560070"/>
                      <a:pt x="2100580" y="561340"/>
                    </a:cubicBezTo>
                    <a:cubicBezTo>
                      <a:pt x="2100580" y="562610"/>
                      <a:pt x="2146300" y="572770"/>
                      <a:pt x="2157730" y="557530"/>
                    </a:cubicBezTo>
                    <a:cubicBezTo>
                      <a:pt x="2190750" y="515620"/>
                      <a:pt x="2052320" y="149860"/>
                      <a:pt x="2085340" y="109220"/>
                    </a:cubicBezTo>
                    <a:cubicBezTo>
                      <a:pt x="2096770" y="93980"/>
                      <a:pt x="2124710" y="105410"/>
                      <a:pt x="2143760" y="106680"/>
                    </a:cubicBezTo>
                    <a:cubicBezTo>
                      <a:pt x="2162810" y="107950"/>
                      <a:pt x="2179320" y="110490"/>
                      <a:pt x="2198370" y="118110"/>
                    </a:cubicBezTo>
                    <a:cubicBezTo>
                      <a:pt x="2226310" y="129540"/>
                      <a:pt x="2265680" y="152400"/>
                      <a:pt x="2289810" y="179070"/>
                    </a:cubicBezTo>
                    <a:cubicBezTo>
                      <a:pt x="2313940" y="204470"/>
                      <a:pt x="2334260" y="246380"/>
                      <a:pt x="2343150" y="274320"/>
                    </a:cubicBezTo>
                    <a:cubicBezTo>
                      <a:pt x="2349500" y="294640"/>
                      <a:pt x="2350770" y="311150"/>
                      <a:pt x="2350770" y="328930"/>
                    </a:cubicBezTo>
                    <a:cubicBezTo>
                      <a:pt x="2350770" y="346710"/>
                      <a:pt x="2352040" y="363220"/>
                      <a:pt x="2345690" y="383540"/>
                    </a:cubicBezTo>
                    <a:cubicBezTo>
                      <a:pt x="2338070" y="411480"/>
                      <a:pt x="2315210" y="457200"/>
                      <a:pt x="2297430" y="481330"/>
                    </a:cubicBezTo>
                    <a:cubicBezTo>
                      <a:pt x="2284730" y="497840"/>
                      <a:pt x="2274570" y="508000"/>
                      <a:pt x="2256790" y="519430"/>
                    </a:cubicBezTo>
                    <a:cubicBezTo>
                      <a:pt x="2231390" y="535940"/>
                      <a:pt x="2197100" y="553720"/>
                      <a:pt x="2155190" y="560070"/>
                    </a:cubicBezTo>
                    <a:cubicBezTo>
                      <a:pt x="2094230" y="568960"/>
                      <a:pt x="2002790" y="554990"/>
                      <a:pt x="1918970" y="542290"/>
                    </a:cubicBezTo>
                    <a:cubicBezTo>
                      <a:pt x="1822450" y="527050"/>
                      <a:pt x="1752600" y="483870"/>
                      <a:pt x="1609090" y="466090"/>
                    </a:cubicBezTo>
                    <a:cubicBezTo>
                      <a:pt x="1296670" y="427990"/>
                      <a:pt x="278130" y="642620"/>
                      <a:pt x="99060" y="462280"/>
                    </a:cubicBezTo>
                    <a:cubicBezTo>
                      <a:pt x="0" y="363220"/>
                      <a:pt x="99060" y="0"/>
                      <a:pt x="9906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1080674" y="-2954558"/>
            <a:ext cx="16196115" cy="1619611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  <a:ln w="95250">
              <a:solidFill>
                <a:srgbClr val="F9B680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-131986" y="839292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8"/>
                </a:moveTo>
                <a:lnTo>
                  <a:pt x="7406742" y="2765858"/>
                </a:lnTo>
                <a:lnTo>
                  <a:pt x="7406742" y="0"/>
                </a:lnTo>
                <a:lnTo>
                  <a:pt x="0" y="0"/>
                </a:lnTo>
                <a:lnTo>
                  <a:pt x="0" y="276585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131986" y="-71241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0"/>
                </a:moveTo>
                <a:lnTo>
                  <a:pt x="7406742" y="0"/>
                </a:lnTo>
                <a:lnTo>
                  <a:pt x="7406742" y="2765858"/>
                </a:lnTo>
                <a:lnTo>
                  <a:pt x="0" y="276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652849" y="1615290"/>
            <a:ext cx="9076464" cy="178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5900">
                <a:solidFill>
                  <a:srgbClr val="051D64"/>
                </a:solidFill>
                <a:latin typeface="Oswald Bold"/>
              </a:rPr>
              <a:t>MUENKE SYNDROM- BRACHYCEFALIE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2849" y="8478653"/>
            <a:ext cx="8339036" cy="22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chop.edu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85647" y="4043576"/>
            <a:ext cx="6589108" cy="3702241"/>
            <a:chOff x="0" y="0"/>
            <a:chExt cx="8785478" cy="49363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85478" cy="4936322"/>
            </a:xfrm>
            <a:custGeom>
              <a:avLst/>
              <a:gdLst/>
              <a:ahLst/>
              <a:cxnLst/>
              <a:rect l="l" t="t" r="r" b="b"/>
              <a:pathLst>
                <a:path w="8785478" h="4936322">
                  <a:moveTo>
                    <a:pt x="0" y="0"/>
                  </a:moveTo>
                  <a:lnTo>
                    <a:pt x="8785478" y="0"/>
                  </a:lnTo>
                  <a:lnTo>
                    <a:pt x="8785478" y="4936322"/>
                  </a:lnTo>
                  <a:lnTo>
                    <a:pt x="0" y="4936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584404" y="1829786"/>
              <a:ext cx="3592830" cy="850900"/>
              <a:chOff x="0" y="0"/>
              <a:chExt cx="3592830" cy="8509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6510" y="22860"/>
                <a:ext cx="3559810" cy="788670"/>
              </a:xfrm>
              <a:custGeom>
                <a:avLst/>
                <a:gdLst/>
                <a:ahLst/>
                <a:cxnLst/>
                <a:rect l="l" t="t" r="r" b="b"/>
                <a:pathLst>
                  <a:path w="3559810" h="788670">
                    <a:moveTo>
                      <a:pt x="267970" y="115570"/>
                    </a:moveTo>
                    <a:cubicBezTo>
                      <a:pt x="563880" y="162560"/>
                      <a:pt x="641350" y="165100"/>
                      <a:pt x="773430" y="170180"/>
                    </a:cubicBezTo>
                    <a:cubicBezTo>
                      <a:pt x="1031240" y="180340"/>
                      <a:pt x="1610360" y="165100"/>
                      <a:pt x="1913890" y="190500"/>
                    </a:cubicBezTo>
                    <a:cubicBezTo>
                      <a:pt x="2117090" y="207010"/>
                      <a:pt x="2230120" y="248920"/>
                      <a:pt x="2421890" y="266700"/>
                    </a:cubicBezTo>
                    <a:cubicBezTo>
                      <a:pt x="2667000" y="289560"/>
                      <a:pt x="3102610" y="278130"/>
                      <a:pt x="3266440" y="300990"/>
                    </a:cubicBezTo>
                    <a:cubicBezTo>
                      <a:pt x="3335020" y="311150"/>
                      <a:pt x="3370580" y="317500"/>
                      <a:pt x="3411220" y="336550"/>
                    </a:cubicBezTo>
                    <a:cubicBezTo>
                      <a:pt x="3446780" y="351790"/>
                      <a:pt x="3478530" y="372110"/>
                      <a:pt x="3501390" y="398780"/>
                    </a:cubicBezTo>
                    <a:cubicBezTo>
                      <a:pt x="3525520" y="425450"/>
                      <a:pt x="3544570" y="462280"/>
                      <a:pt x="3552190" y="496570"/>
                    </a:cubicBezTo>
                    <a:cubicBezTo>
                      <a:pt x="3559810" y="530860"/>
                      <a:pt x="3556000" y="576580"/>
                      <a:pt x="3550920" y="605790"/>
                    </a:cubicBezTo>
                    <a:cubicBezTo>
                      <a:pt x="3547110" y="626110"/>
                      <a:pt x="3543300" y="640080"/>
                      <a:pt x="3531870" y="657860"/>
                    </a:cubicBezTo>
                    <a:cubicBezTo>
                      <a:pt x="3516630" y="683260"/>
                      <a:pt x="3488690" y="718820"/>
                      <a:pt x="3459480" y="739140"/>
                    </a:cubicBezTo>
                    <a:cubicBezTo>
                      <a:pt x="3430270" y="759460"/>
                      <a:pt x="3401060" y="770890"/>
                      <a:pt x="3356610" y="777240"/>
                    </a:cubicBezTo>
                    <a:cubicBezTo>
                      <a:pt x="3279140" y="788670"/>
                      <a:pt x="3172460" y="763270"/>
                      <a:pt x="3031490" y="759460"/>
                    </a:cubicBezTo>
                    <a:cubicBezTo>
                      <a:pt x="2773680" y="751840"/>
                      <a:pt x="2239010" y="772160"/>
                      <a:pt x="1935480" y="759460"/>
                    </a:cubicBezTo>
                    <a:cubicBezTo>
                      <a:pt x="1720850" y="750570"/>
                      <a:pt x="1595120" y="740410"/>
                      <a:pt x="1384300" y="711200"/>
                    </a:cubicBezTo>
                    <a:cubicBezTo>
                      <a:pt x="1096010" y="670560"/>
                      <a:pt x="607060" y="548640"/>
                      <a:pt x="368300" y="514350"/>
                    </a:cubicBezTo>
                    <a:cubicBezTo>
                      <a:pt x="238760" y="495300"/>
                      <a:pt x="121920" y="546100"/>
                      <a:pt x="67310" y="485140"/>
                    </a:cubicBezTo>
                    <a:cubicBezTo>
                      <a:pt x="0" y="410210"/>
                      <a:pt x="15240" y="80010"/>
                      <a:pt x="68580" y="27940"/>
                    </a:cubicBezTo>
                    <a:cubicBezTo>
                      <a:pt x="96520" y="0"/>
                      <a:pt x="132080" y="21590"/>
                      <a:pt x="195580" y="27940"/>
                    </a:cubicBezTo>
                    <a:cubicBezTo>
                      <a:pt x="400050" y="46990"/>
                      <a:pt x="1212850" y="223520"/>
                      <a:pt x="1466850" y="260350"/>
                    </a:cubicBezTo>
                    <a:cubicBezTo>
                      <a:pt x="1574800" y="275590"/>
                      <a:pt x="1614170" y="278130"/>
                      <a:pt x="1699260" y="284480"/>
                    </a:cubicBezTo>
                    <a:cubicBezTo>
                      <a:pt x="1804670" y="292100"/>
                      <a:pt x="1902460" y="298450"/>
                      <a:pt x="2051050" y="302260"/>
                    </a:cubicBezTo>
                    <a:cubicBezTo>
                      <a:pt x="2310130" y="308610"/>
                      <a:pt x="2890520" y="292100"/>
                      <a:pt x="3119120" y="302260"/>
                    </a:cubicBezTo>
                    <a:cubicBezTo>
                      <a:pt x="3227070" y="307340"/>
                      <a:pt x="3307080" y="314960"/>
                      <a:pt x="3357880" y="323850"/>
                    </a:cubicBezTo>
                    <a:cubicBezTo>
                      <a:pt x="3382010" y="327660"/>
                      <a:pt x="3392170" y="327660"/>
                      <a:pt x="3411220" y="336550"/>
                    </a:cubicBezTo>
                    <a:cubicBezTo>
                      <a:pt x="3437890" y="349250"/>
                      <a:pt x="3478530" y="372110"/>
                      <a:pt x="3501390" y="398780"/>
                    </a:cubicBezTo>
                    <a:cubicBezTo>
                      <a:pt x="3525520" y="425450"/>
                      <a:pt x="3543300" y="467360"/>
                      <a:pt x="3552190" y="496570"/>
                    </a:cubicBezTo>
                    <a:cubicBezTo>
                      <a:pt x="3558540" y="516890"/>
                      <a:pt x="3559810" y="529590"/>
                      <a:pt x="3558540" y="551180"/>
                    </a:cubicBezTo>
                    <a:cubicBezTo>
                      <a:pt x="3556000" y="580390"/>
                      <a:pt x="3548380" y="626110"/>
                      <a:pt x="3531870" y="657860"/>
                    </a:cubicBezTo>
                    <a:cubicBezTo>
                      <a:pt x="3515360" y="689610"/>
                      <a:pt x="3488690" y="718820"/>
                      <a:pt x="3459480" y="739140"/>
                    </a:cubicBezTo>
                    <a:cubicBezTo>
                      <a:pt x="3430270" y="759460"/>
                      <a:pt x="3401060" y="772160"/>
                      <a:pt x="3356610" y="777240"/>
                    </a:cubicBezTo>
                    <a:cubicBezTo>
                      <a:pt x="3284220" y="784860"/>
                      <a:pt x="3173730" y="746760"/>
                      <a:pt x="3061970" y="737870"/>
                    </a:cubicBezTo>
                    <a:cubicBezTo>
                      <a:pt x="2915920" y="726440"/>
                      <a:pt x="2706370" y="739140"/>
                      <a:pt x="2551430" y="730250"/>
                    </a:cubicBezTo>
                    <a:cubicBezTo>
                      <a:pt x="2421890" y="722630"/>
                      <a:pt x="2315210" y="711200"/>
                      <a:pt x="2197100" y="695960"/>
                    </a:cubicBezTo>
                    <a:cubicBezTo>
                      <a:pt x="2078990" y="680720"/>
                      <a:pt x="1993900" y="654050"/>
                      <a:pt x="1842770" y="641350"/>
                    </a:cubicBezTo>
                    <a:cubicBezTo>
                      <a:pt x="1579880" y="619760"/>
                      <a:pt x="1018540" y="638810"/>
                      <a:pt x="754380" y="627380"/>
                    </a:cubicBezTo>
                    <a:cubicBezTo>
                      <a:pt x="601980" y="621030"/>
                      <a:pt x="497840" y="613410"/>
                      <a:pt x="394970" y="601980"/>
                    </a:cubicBezTo>
                    <a:cubicBezTo>
                      <a:pt x="316230" y="593090"/>
                      <a:pt x="222250" y="617220"/>
                      <a:pt x="187960" y="570230"/>
                    </a:cubicBezTo>
                    <a:cubicBezTo>
                      <a:pt x="137160" y="500380"/>
                      <a:pt x="267970" y="115570"/>
                      <a:pt x="267970" y="11557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067504" y="2581626"/>
              <a:ext cx="1297940" cy="816610"/>
              <a:chOff x="0" y="0"/>
              <a:chExt cx="1297940" cy="81661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270" y="50800"/>
                <a:ext cx="1247140" cy="722630"/>
              </a:xfrm>
              <a:custGeom>
                <a:avLst/>
                <a:gdLst/>
                <a:ahLst/>
                <a:cxnLst/>
                <a:rect l="l" t="t" r="r" b="b"/>
                <a:pathLst>
                  <a:path w="1247140" h="722630">
                    <a:moveTo>
                      <a:pt x="209550" y="0"/>
                    </a:moveTo>
                    <a:cubicBezTo>
                      <a:pt x="840740" y="204470"/>
                      <a:pt x="929640" y="213360"/>
                      <a:pt x="1003300" y="237490"/>
                    </a:cubicBezTo>
                    <a:cubicBezTo>
                      <a:pt x="1057910" y="255270"/>
                      <a:pt x="1106170" y="270510"/>
                      <a:pt x="1143000" y="297180"/>
                    </a:cubicBezTo>
                    <a:cubicBezTo>
                      <a:pt x="1174750" y="318770"/>
                      <a:pt x="1201420" y="351790"/>
                      <a:pt x="1217930" y="377190"/>
                    </a:cubicBezTo>
                    <a:cubicBezTo>
                      <a:pt x="1229360" y="394970"/>
                      <a:pt x="1234440" y="407670"/>
                      <a:pt x="1238250" y="427990"/>
                    </a:cubicBezTo>
                    <a:cubicBezTo>
                      <a:pt x="1244600" y="457200"/>
                      <a:pt x="1245870" y="508000"/>
                      <a:pt x="1240790" y="537210"/>
                    </a:cubicBezTo>
                    <a:cubicBezTo>
                      <a:pt x="1236980" y="557530"/>
                      <a:pt x="1231900" y="571500"/>
                      <a:pt x="1221740" y="589280"/>
                    </a:cubicBezTo>
                    <a:cubicBezTo>
                      <a:pt x="1206500" y="614680"/>
                      <a:pt x="1173480" y="654050"/>
                      <a:pt x="1150620" y="673100"/>
                    </a:cubicBezTo>
                    <a:cubicBezTo>
                      <a:pt x="1134110" y="687070"/>
                      <a:pt x="1122680" y="693420"/>
                      <a:pt x="1102360" y="699770"/>
                    </a:cubicBezTo>
                    <a:cubicBezTo>
                      <a:pt x="1074420" y="708660"/>
                      <a:pt x="994410" y="716280"/>
                      <a:pt x="994410" y="715010"/>
                    </a:cubicBezTo>
                    <a:cubicBezTo>
                      <a:pt x="994410" y="713740"/>
                      <a:pt x="1101090" y="722630"/>
                      <a:pt x="1116330" y="693420"/>
                    </a:cubicBezTo>
                    <a:cubicBezTo>
                      <a:pt x="1145540" y="637540"/>
                      <a:pt x="889000" y="337820"/>
                      <a:pt x="918210" y="281940"/>
                    </a:cubicBezTo>
                    <a:cubicBezTo>
                      <a:pt x="933450" y="252730"/>
                      <a:pt x="1008380" y="260350"/>
                      <a:pt x="1040130" y="260350"/>
                    </a:cubicBezTo>
                    <a:cubicBezTo>
                      <a:pt x="1061720" y="260350"/>
                      <a:pt x="1074420" y="264160"/>
                      <a:pt x="1093470" y="271780"/>
                    </a:cubicBezTo>
                    <a:cubicBezTo>
                      <a:pt x="1121410" y="283210"/>
                      <a:pt x="1163320" y="312420"/>
                      <a:pt x="1184910" y="332740"/>
                    </a:cubicBezTo>
                    <a:cubicBezTo>
                      <a:pt x="1200150" y="347980"/>
                      <a:pt x="1209040" y="358140"/>
                      <a:pt x="1217930" y="377190"/>
                    </a:cubicBezTo>
                    <a:cubicBezTo>
                      <a:pt x="1230630" y="403860"/>
                      <a:pt x="1243330" y="453390"/>
                      <a:pt x="1245870" y="482600"/>
                    </a:cubicBezTo>
                    <a:cubicBezTo>
                      <a:pt x="1247140" y="504190"/>
                      <a:pt x="1247140" y="516890"/>
                      <a:pt x="1240790" y="537210"/>
                    </a:cubicBezTo>
                    <a:cubicBezTo>
                      <a:pt x="1233170" y="566420"/>
                      <a:pt x="1209040" y="610870"/>
                      <a:pt x="1191260" y="635000"/>
                    </a:cubicBezTo>
                    <a:cubicBezTo>
                      <a:pt x="1178560" y="651510"/>
                      <a:pt x="1168400" y="661670"/>
                      <a:pt x="1150620" y="673100"/>
                    </a:cubicBezTo>
                    <a:cubicBezTo>
                      <a:pt x="1125220" y="689610"/>
                      <a:pt x="1078230" y="707390"/>
                      <a:pt x="1049020" y="713740"/>
                    </a:cubicBezTo>
                    <a:cubicBezTo>
                      <a:pt x="1028700" y="717550"/>
                      <a:pt x="1016000" y="718820"/>
                      <a:pt x="994410" y="715010"/>
                    </a:cubicBezTo>
                    <a:cubicBezTo>
                      <a:pt x="960120" y="709930"/>
                      <a:pt x="916940" y="684530"/>
                      <a:pt x="866140" y="669290"/>
                    </a:cubicBezTo>
                    <a:cubicBezTo>
                      <a:pt x="792480" y="647700"/>
                      <a:pt x="698500" y="637540"/>
                      <a:pt x="591820" y="608330"/>
                    </a:cubicBezTo>
                    <a:cubicBezTo>
                      <a:pt x="440690" y="567690"/>
                      <a:pt x="104140" y="544830"/>
                      <a:pt x="49530" y="433070"/>
                    </a:cubicBezTo>
                    <a:cubicBezTo>
                      <a:pt x="0" y="332740"/>
                      <a:pt x="209550" y="0"/>
                      <a:pt x="20955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6748" y="-317503"/>
            <a:ext cx="22406886" cy="834714"/>
            <a:chOff x="0" y="0"/>
            <a:chExt cx="5901402" cy="219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1402" cy="219842"/>
            </a:xfrm>
            <a:custGeom>
              <a:avLst/>
              <a:gdLst/>
              <a:ahLst/>
              <a:cxnLst/>
              <a:rect l="l" t="t" r="r" b="b"/>
              <a:pathLst>
                <a:path w="5901402" h="219842">
                  <a:moveTo>
                    <a:pt x="0" y="0"/>
                  </a:moveTo>
                  <a:lnTo>
                    <a:pt x="5901402" y="0"/>
                  </a:lnTo>
                  <a:lnTo>
                    <a:pt x="5901402" y="219842"/>
                  </a:lnTo>
                  <a:lnTo>
                    <a:pt x="0" y="219842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 flipH="1">
            <a:off x="14195093" y="9321007"/>
            <a:ext cx="6128414" cy="2288499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6128414" y="0"/>
                </a:moveTo>
                <a:lnTo>
                  <a:pt x="0" y="0"/>
                </a:lnTo>
                <a:lnTo>
                  <a:pt x="0" y="2288499"/>
                </a:lnTo>
                <a:lnTo>
                  <a:pt x="6128414" y="2288499"/>
                </a:lnTo>
                <a:lnTo>
                  <a:pt x="61284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80027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1141493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>
            <a:off x="1482711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1823929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2165147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2506365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/>
          <p:cNvSpPr/>
          <p:nvPr/>
        </p:nvSpPr>
        <p:spPr>
          <a:xfrm>
            <a:off x="284758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3188802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0744155" y="0"/>
            <a:ext cx="7543845" cy="1471050"/>
          </a:xfrm>
          <a:custGeom>
            <a:avLst/>
            <a:gdLst/>
            <a:ahLst/>
            <a:cxnLst/>
            <a:rect l="l" t="t" r="r" b="b"/>
            <a:pathLst>
              <a:path w="7543845" h="1471050">
                <a:moveTo>
                  <a:pt x="0" y="0"/>
                </a:moveTo>
                <a:lnTo>
                  <a:pt x="7543845" y="0"/>
                </a:lnTo>
                <a:lnTo>
                  <a:pt x="7543845" y="1471050"/>
                </a:lnTo>
                <a:lnTo>
                  <a:pt x="0" y="147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TextBox 15"/>
          <p:cNvSpPr txBox="1"/>
          <p:nvPr/>
        </p:nvSpPr>
        <p:spPr>
          <a:xfrm>
            <a:off x="7515880" y="5143500"/>
            <a:ext cx="974342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TRIGONOCEFALIE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" y="1670052"/>
            <a:ext cx="5121064" cy="7588248"/>
            <a:chOff x="0" y="0"/>
            <a:chExt cx="6828085" cy="10117664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6828085" cy="10117664"/>
              <a:chOff x="0" y="0"/>
              <a:chExt cx="3727450" cy="552323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0" y="63500"/>
                <a:ext cx="3600450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3600450" h="5396230">
                    <a:moveTo>
                      <a:pt x="0" y="0"/>
                    </a:moveTo>
                    <a:lnTo>
                      <a:pt x="3600450" y="0"/>
                    </a:lnTo>
                    <a:lnTo>
                      <a:pt x="3600450" y="5396230"/>
                    </a:lnTo>
                    <a:lnTo>
                      <a:pt x="0" y="539623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042" b="-1042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3727450" cy="5523230"/>
              </a:xfrm>
              <a:custGeom>
                <a:avLst/>
                <a:gdLst/>
                <a:ahLst/>
                <a:cxnLst/>
                <a:rect l="l" t="t" r="r" b="b"/>
                <a:pathLst>
                  <a:path w="3727450" h="5523230">
                    <a:moveTo>
                      <a:pt x="3727450" y="5523230"/>
                    </a:moveTo>
                    <a:lnTo>
                      <a:pt x="0" y="5523230"/>
                    </a:lnTo>
                    <a:lnTo>
                      <a:pt x="0" y="0"/>
                    </a:lnTo>
                    <a:lnTo>
                      <a:pt x="3727450" y="0"/>
                    </a:lnTo>
                    <a:lnTo>
                      <a:pt x="3727450" y="5523230"/>
                    </a:lnTo>
                    <a:close/>
                    <a:moveTo>
                      <a:pt x="127000" y="5396230"/>
                    </a:moveTo>
                    <a:lnTo>
                      <a:pt x="3600450" y="5396230"/>
                    </a:lnTo>
                    <a:lnTo>
                      <a:pt x="3600450" y="127000"/>
                    </a:lnTo>
                    <a:lnTo>
                      <a:pt x="127000" y="127000"/>
                    </a:lnTo>
                    <a:lnTo>
                      <a:pt x="127000" y="5396230"/>
                    </a:lnTo>
                    <a:close/>
                  </a:path>
                </a:pathLst>
              </a:custGeom>
              <a:solidFill>
                <a:srgbClr val="F9B680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47420" y="4763344"/>
              <a:ext cx="3881120" cy="726440"/>
              <a:chOff x="0" y="0"/>
              <a:chExt cx="3881120" cy="7264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-43180" y="50800"/>
                <a:ext cx="3959860" cy="712470"/>
              </a:xfrm>
              <a:custGeom>
                <a:avLst/>
                <a:gdLst/>
                <a:ahLst/>
                <a:cxnLst/>
                <a:rect l="l" t="t" r="r" b="b"/>
                <a:pathLst>
                  <a:path w="3959860" h="712470">
                    <a:moveTo>
                      <a:pt x="123190" y="0"/>
                    </a:moveTo>
                    <a:cubicBezTo>
                      <a:pt x="2042160" y="109220"/>
                      <a:pt x="2256790" y="92710"/>
                      <a:pt x="2493010" y="104140"/>
                    </a:cubicBezTo>
                    <a:cubicBezTo>
                      <a:pt x="2707640" y="114300"/>
                      <a:pt x="2891790" y="146050"/>
                      <a:pt x="3107690" y="156210"/>
                    </a:cubicBezTo>
                    <a:cubicBezTo>
                      <a:pt x="3348990" y="167640"/>
                      <a:pt x="3761740" y="54610"/>
                      <a:pt x="3873500" y="167640"/>
                    </a:cubicBezTo>
                    <a:cubicBezTo>
                      <a:pt x="3959860" y="255270"/>
                      <a:pt x="3953510" y="544830"/>
                      <a:pt x="3873500" y="624840"/>
                    </a:cubicBezTo>
                    <a:cubicBezTo>
                      <a:pt x="3785870" y="712470"/>
                      <a:pt x="3522980" y="631190"/>
                      <a:pt x="3321050" y="623570"/>
                    </a:cubicBezTo>
                    <a:cubicBezTo>
                      <a:pt x="3072130" y="613410"/>
                      <a:pt x="2764790" y="572770"/>
                      <a:pt x="2493010" y="561340"/>
                    </a:cubicBezTo>
                    <a:cubicBezTo>
                      <a:pt x="2231390" y="549910"/>
                      <a:pt x="2026920" y="565150"/>
                      <a:pt x="1722120" y="554990"/>
                    </a:cubicBezTo>
                    <a:cubicBezTo>
                      <a:pt x="1280160" y="541020"/>
                      <a:pt x="270510" y="660400"/>
                      <a:pt x="93980" y="461010"/>
                    </a:cubicBezTo>
                    <a:cubicBezTo>
                      <a:pt x="0" y="354330"/>
                      <a:pt x="123190" y="0"/>
                      <a:pt x="12319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1960665" cy="10337215"/>
            <a:chOff x="0" y="0"/>
            <a:chExt cx="17952872" cy="155160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52847" cy="15516098"/>
            </a:xfrm>
            <a:custGeom>
              <a:avLst/>
              <a:gdLst/>
              <a:ahLst/>
              <a:cxnLst/>
              <a:rect l="l" t="t" r="r" b="b"/>
              <a:pathLst>
                <a:path w="17952847" h="15516098">
                  <a:moveTo>
                    <a:pt x="0" y="0"/>
                  </a:moveTo>
                  <a:lnTo>
                    <a:pt x="0" y="15516098"/>
                  </a:lnTo>
                  <a:lnTo>
                    <a:pt x="17952847" y="15516098"/>
                  </a:lnTo>
                  <a:lnTo>
                    <a:pt x="2928493" y="0"/>
                  </a:lnTo>
                  <a:close/>
                </a:path>
              </a:pathLst>
            </a:custGeom>
            <a:blipFill>
              <a:blip r:embed="rId2"/>
              <a:stretch>
                <a:fillRect l="-22551" r="-2255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593208" y="0"/>
            <a:ext cx="8696213" cy="4941954"/>
            <a:chOff x="0" y="0"/>
            <a:chExt cx="27303184" cy="155160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303223" cy="15516098"/>
            </a:xfrm>
            <a:custGeom>
              <a:avLst/>
              <a:gdLst/>
              <a:ahLst/>
              <a:cxnLst/>
              <a:rect l="l" t="t" r="r" b="b"/>
              <a:pathLst>
                <a:path w="27303223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7303223" y="15516098"/>
                  </a:lnTo>
                  <a:lnTo>
                    <a:pt x="12278868" y="0"/>
                  </a:lnTo>
                  <a:close/>
                </a:path>
              </a:pathLst>
            </a:custGeom>
            <a:blipFill>
              <a:blip r:embed="rId3"/>
              <a:stretch>
                <a:fillRect l="-570" r="-57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46899" y="7254522"/>
            <a:ext cx="7499226" cy="3722217"/>
            <a:chOff x="0" y="0"/>
            <a:chExt cx="812800" cy="4034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39352" y="6948960"/>
            <a:ext cx="7499226" cy="4027778"/>
            <a:chOff x="0" y="0"/>
            <a:chExt cx="812800" cy="4365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7467496" y="7290084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17175318" y="7647082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698284" y="5345046"/>
            <a:ext cx="8696213" cy="4941954"/>
            <a:chOff x="0" y="0"/>
            <a:chExt cx="27303184" cy="155160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303223" cy="15516098"/>
            </a:xfrm>
            <a:custGeom>
              <a:avLst/>
              <a:gdLst/>
              <a:ahLst/>
              <a:cxnLst/>
              <a:rect l="l" t="t" r="r" b="b"/>
              <a:pathLst>
                <a:path w="27303223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7303223" y="15516098"/>
                  </a:lnTo>
                  <a:lnTo>
                    <a:pt x="12278868" y="0"/>
                  </a:lnTo>
                  <a:close/>
                </a:path>
              </a:pathLst>
            </a:custGeom>
            <a:blipFill>
              <a:blip r:embed="rId4"/>
              <a:stretch>
                <a:fillRect t="-260" b="-26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9739" y="1251557"/>
            <a:ext cx="714236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ONTOGENEZE CNS</a:t>
            </a:r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6540126" y="-1801727"/>
            <a:ext cx="7499226" cy="3722217"/>
            <a:chOff x="0" y="0"/>
            <a:chExt cx="812800" cy="4034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5647673" y="-1801727"/>
            <a:ext cx="7499226" cy="4027778"/>
            <a:chOff x="0" y="0"/>
            <a:chExt cx="812800" cy="4365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H="1" flipV="1">
            <a:off x="8578149" y="618186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4" name="AutoShape 24"/>
          <p:cNvSpPr/>
          <p:nvPr/>
        </p:nvSpPr>
        <p:spPr>
          <a:xfrm flipH="1" flipV="1">
            <a:off x="8870327" y="261187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5" name="TextBox 25"/>
          <p:cNvSpPr txBox="1"/>
          <p:nvPr/>
        </p:nvSpPr>
        <p:spPr>
          <a:xfrm>
            <a:off x="9910847" y="2200154"/>
            <a:ext cx="7521257" cy="399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3060B"/>
                </a:solidFill>
                <a:latin typeface="Cooper Hewitt"/>
              </a:rPr>
              <a:t>2. týden – vytvořena neurální ploténka</a:t>
            </a:r>
          </a:p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3060B"/>
                </a:solidFill>
                <a:latin typeface="Cooper Hewitt"/>
              </a:rPr>
              <a:t>24.-26. den gestace- přední mozek </a:t>
            </a:r>
          </a:p>
          <a:p>
            <a:pPr algn="r">
              <a:lnSpc>
                <a:spcPts val="3499"/>
              </a:lnSpc>
            </a:pPr>
            <a:r>
              <a:rPr lang="en-US" sz="2499" spc="-97">
                <a:solidFill>
                  <a:srgbClr val="03060B"/>
                </a:solidFill>
                <a:latin typeface="Cooper Hewitt"/>
              </a:rPr>
              <a:t>( prosencefalon), střední mozek</a:t>
            </a:r>
          </a:p>
          <a:p>
            <a:pPr algn="r">
              <a:lnSpc>
                <a:spcPts val="3499"/>
              </a:lnSpc>
            </a:pPr>
            <a:r>
              <a:rPr lang="en-US" sz="2499" spc="-97">
                <a:solidFill>
                  <a:srgbClr val="03060B"/>
                </a:solidFill>
                <a:latin typeface="Cooper Hewitt"/>
              </a:rPr>
              <a:t>( mezencefalon),zadní mozek (rombencefalon)</a:t>
            </a:r>
          </a:p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3060B"/>
                </a:solidFill>
                <a:latin typeface="Cooper Hewitt"/>
              </a:rPr>
              <a:t>5.týden – prosencefalon –telencefalon</a:t>
            </a:r>
          </a:p>
          <a:p>
            <a:pPr algn="r">
              <a:lnSpc>
                <a:spcPts val="3499"/>
              </a:lnSpc>
            </a:pPr>
            <a:r>
              <a:rPr lang="en-US" sz="2499" spc="-97">
                <a:solidFill>
                  <a:srgbClr val="03060B"/>
                </a:solidFill>
                <a:latin typeface="Cooper Hewitt"/>
              </a:rPr>
              <a:t>( základy mozkových hsf) , diencefalon(oční váčky)</a:t>
            </a:r>
          </a:p>
          <a:p>
            <a:pPr algn="r">
              <a:lnSpc>
                <a:spcPts val="3499"/>
              </a:lnSpc>
            </a:pPr>
            <a:r>
              <a:rPr lang="en-US" sz="2499" spc="-97">
                <a:solidFill>
                  <a:srgbClr val="03060B"/>
                </a:solidFill>
                <a:latin typeface="Cooper Hewitt"/>
              </a:rPr>
              <a:t>rombencefalon- Varolův most, mozeček,</a:t>
            </a:r>
          </a:p>
          <a:p>
            <a:pPr algn="r">
              <a:lnSpc>
                <a:spcPts val="3499"/>
              </a:lnSpc>
            </a:pPr>
            <a:r>
              <a:rPr lang="en-US" sz="2499" spc="-97">
                <a:solidFill>
                  <a:srgbClr val="03060B"/>
                </a:solidFill>
                <a:latin typeface="Cooper Hewitt"/>
              </a:rPr>
              <a:t> prodloužená mícha</a:t>
            </a:r>
          </a:p>
          <a:p>
            <a:pPr algn="r">
              <a:lnSpc>
                <a:spcPts val="3499"/>
              </a:lnSpc>
            </a:pPr>
            <a:endParaRPr lang="en-US" sz="2499" spc="-97">
              <a:solidFill>
                <a:srgbClr val="03060B"/>
              </a:solidFill>
              <a:latin typeface="Cooper Hewit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83067"/>
            <a:ext cx="18288000" cy="3429000"/>
          </a:xfrm>
          <a:custGeom>
            <a:avLst/>
            <a:gdLst/>
            <a:ahLst/>
            <a:cxnLst/>
            <a:rect l="l" t="t" r="r" b="b"/>
            <a:pathLst>
              <a:path w="18288000" h="3429000">
                <a:moveTo>
                  <a:pt x="0" y="0"/>
                </a:moveTo>
                <a:lnTo>
                  <a:pt x="18288000" y="0"/>
                </a:lnTo>
                <a:lnTo>
                  <a:pt x="18288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5015774" y="2545933"/>
            <a:ext cx="8256452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ONTOGENEZE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-1184919" y="9605961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4846501" y="9715497"/>
            <a:ext cx="14959109" cy="1677560"/>
            <a:chOff x="0" y="0"/>
            <a:chExt cx="1168701" cy="1310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701" cy="131062"/>
            </a:xfrm>
            <a:custGeom>
              <a:avLst/>
              <a:gdLst/>
              <a:ahLst/>
              <a:cxnLst/>
              <a:rect l="l" t="t" r="r" b="b"/>
              <a:pathLst>
                <a:path w="1168701" h="131062">
                  <a:moveTo>
                    <a:pt x="203200" y="0"/>
                  </a:moveTo>
                  <a:lnTo>
                    <a:pt x="1168701" y="0"/>
                  </a:lnTo>
                  <a:lnTo>
                    <a:pt x="965501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66800" y="2886932"/>
            <a:ext cx="3385080" cy="2538810"/>
          </a:xfrm>
          <a:custGeom>
            <a:avLst/>
            <a:gdLst/>
            <a:ahLst/>
            <a:cxnLst/>
            <a:rect l="l" t="t" r="r" b="b"/>
            <a:pathLst>
              <a:path w="3385080" h="2538810">
                <a:moveTo>
                  <a:pt x="0" y="0"/>
                </a:moveTo>
                <a:lnTo>
                  <a:pt x="3385080" y="0"/>
                </a:lnTo>
                <a:lnTo>
                  <a:pt x="3385080" y="2538810"/>
                </a:lnTo>
                <a:lnTo>
                  <a:pt x="0" y="2538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-5400000">
            <a:off x="8824002" y="3694677"/>
            <a:ext cx="2922552" cy="3896735"/>
          </a:xfrm>
          <a:custGeom>
            <a:avLst/>
            <a:gdLst/>
            <a:ahLst/>
            <a:cxnLst/>
            <a:rect l="l" t="t" r="r" b="b"/>
            <a:pathLst>
              <a:path w="2922552" h="3896735">
                <a:moveTo>
                  <a:pt x="0" y="0"/>
                </a:moveTo>
                <a:lnTo>
                  <a:pt x="2922552" y="0"/>
                </a:lnTo>
                <a:lnTo>
                  <a:pt x="2922552" y="3896736"/>
                </a:lnTo>
                <a:lnTo>
                  <a:pt x="0" y="389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-5400000">
            <a:off x="13517292" y="3697428"/>
            <a:ext cx="2922552" cy="3896735"/>
          </a:xfrm>
          <a:custGeom>
            <a:avLst/>
            <a:gdLst/>
            <a:ahLst/>
            <a:cxnLst/>
            <a:rect l="l" t="t" r="r" b="b"/>
            <a:pathLst>
              <a:path w="2922552" h="3896735">
                <a:moveTo>
                  <a:pt x="0" y="0"/>
                </a:moveTo>
                <a:lnTo>
                  <a:pt x="2922552" y="0"/>
                </a:lnTo>
                <a:lnTo>
                  <a:pt x="2922552" y="3896735"/>
                </a:lnTo>
                <a:lnTo>
                  <a:pt x="0" y="38967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5015774" y="4172252"/>
            <a:ext cx="2986949" cy="3982597"/>
          </a:xfrm>
          <a:custGeom>
            <a:avLst/>
            <a:gdLst/>
            <a:ahLst/>
            <a:cxnLst/>
            <a:rect l="l" t="t" r="r" b="b"/>
            <a:pathLst>
              <a:path w="2986949" h="3982597">
                <a:moveTo>
                  <a:pt x="0" y="0"/>
                </a:moveTo>
                <a:lnTo>
                  <a:pt x="2986948" y="0"/>
                </a:lnTo>
                <a:lnTo>
                  <a:pt x="2986948" y="3982597"/>
                </a:lnTo>
                <a:lnTo>
                  <a:pt x="0" y="3982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5843588" y="8651961"/>
            <a:ext cx="6600825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Sinělnikov, Atlas anatomie člověka, Avicenum 1970, str. 14-21,obr. 722-729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330795"/>
            <a:chOff x="0" y="0"/>
            <a:chExt cx="24384000" cy="44410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3314" b="23314"/>
            <a:stretch>
              <a:fillRect/>
            </a:stretch>
          </p:blipFill>
          <p:spPr>
            <a:xfrm>
              <a:off x="0" y="0"/>
              <a:ext cx="24384000" cy="444106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59446" y="9125412"/>
            <a:ext cx="6132387" cy="3086100"/>
            <a:chOff x="0" y="0"/>
            <a:chExt cx="161511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5114" cy="812800"/>
            </a:xfrm>
            <a:custGeom>
              <a:avLst/>
              <a:gdLst/>
              <a:ahLst/>
              <a:cxnLst/>
              <a:rect l="l" t="t" r="r" b="b"/>
              <a:pathLst>
                <a:path w="1615114" h="812800">
                  <a:moveTo>
                    <a:pt x="0" y="0"/>
                  </a:moveTo>
                  <a:lnTo>
                    <a:pt x="1615114" y="0"/>
                  </a:lnTo>
                  <a:lnTo>
                    <a:pt x="161511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 flipV="1">
            <a:off x="11413125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6874875" y="2672608"/>
                </a:moveTo>
                <a:lnTo>
                  <a:pt x="0" y="2672608"/>
                </a:lnTo>
                <a:lnTo>
                  <a:pt x="0" y="0"/>
                </a:lnTo>
                <a:lnTo>
                  <a:pt x="6874875" y="0"/>
                </a:lnTo>
                <a:lnTo>
                  <a:pt x="6874875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6011846" y="9435132"/>
            <a:ext cx="6132387" cy="2928780"/>
            <a:chOff x="0" y="0"/>
            <a:chExt cx="1615114" cy="7713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5114" cy="771366"/>
            </a:xfrm>
            <a:custGeom>
              <a:avLst/>
              <a:gdLst/>
              <a:ahLst/>
              <a:cxnLst/>
              <a:rect l="l" t="t" r="r" b="b"/>
              <a:pathLst>
                <a:path w="1615114" h="771366">
                  <a:moveTo>
                    <a:pt x="0" y="0"/>
                  </a:moveTo>
                  <a:lnTo>
                    <a:pt x="1615114" y="0"/>
                  </a:lnTo>
                  <a:lnTo>
                    <a:pt x="1615114" y="771366"/>
                  </a:lnTo>
                  <a:lnTo>
                    <a:pt x="0" y="771366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V="1">
            <a:off x="0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2672608"/>
                </a:moveTo>
                <a:lnTo>
                  <a:pt x="6874875" y="2672608"/>
                </a:lnTo>
                <a:lnTo>
                  <a:pt x="6874875" y="0"/>
                </a:lnTo>
                <a:lnTo>
                  <a:pt x="0" y="0"/>
                </a:lnTo>
                <a:lnTo>
                  <a:pt x="0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1543119" y="3573145"/>
            <a:ext cx="1502551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ONTOGENEZE- POKRAČOVÁNÍ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1609618" y="2951693"/>
            <a:ext cx="5952668" cy="959850"/>
            <a:chOff x="0" y="0"/>
            <a:chExt cx="812800" cy="131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604169" y="2750046"/>
            <a:ext cx="5952668" cy="959850"/>
            <a:chOff x="0" y="0"/>
            <a:chExt cx="812800" cy="131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5145065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0" name="AutoShape 20"/>
          <p:cNvSpPr/>
          <p:nvPr/>
        </p:nvSpPr>
        <p:spPr>
          <a:xfrm>
            <a:off x="15486283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1" name="AutoShape 21"/>
          <p:cNvSpPr/>
          <p:nvPr/>
        </p:nvSpPr>
        <p:spPr>
          <a:xfrm>
            <a:off x="15827501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2" name="AutoShape 22"/>
          <p:cNvSpPr/>
          <p:nvPr/>
        </p:nvSpPr>
        <p:spPr>
          <a:xfrm>
            <a:off x="16168719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3" name="AutoShape 23"/>
          <p:cNvSpPr/>
          <p:nvPr/>
        </p:nvSpPr>
        <p:spPr>
          <a:xfrm>
            <a:off x="16509937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4" name="AutoShape 24"/>
          <p:cNvSpPr/>
          <p:nvPr/>
        </p:nvSpPr>
        <p:spPr>
          <a:xfrm>
            <a:off x="16851156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5" name="AutoShape 25"/>
          <p:cNvSpPr/>
          <p:nvPr/>
        </p:nvSpPr>
        <p:spPr>
          <a:xfrm>
            <a:off x="17192374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6" name="AutoShape 26"/>
          <p:cNvSpPr/>
          <p:nvPr/>
        </p:nvSpPr>
        <p:spPr>
          <a:xfrm>
            <a:off x="17533592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7" name="Freeform 27"/>
          <p:cNvSpPr/>
          <p:nvPr/>
        </p:nvSpPr>
        <p:spPr>
          <a:xfrm rot="-5400000">
            <a:off x="10136233" y="4143933"/>
            <a:ext cx="3794107" cy="5058810"/>
          </a:xfrm>
          <a:custGeom>
            <a:avLst/>
            <a:gdLst/>
            <a:ahLst/>
            <a:cxnLst/>
            <a:rect l="l" t="t" r="r" b="b"/>
            <a:pathLst>
              <a:path w="3794107" h="5058810">
                <a:moveTo>
                  <a:pt x="0" y="0"/>
                </a:moveTo>
                <a:lnTo>
                  <a:pt x="3794107" y="0"/>
                </a:lnTo>
                <a:lnTo>
                  <a:pt x="3794107" y="5058810"/>
                </a:lnTo>
                <a:lnTo>
                  <a:pt x="0" y="50588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8" name="Freeform 28"/>
          <p:cNvSpPr/>
          <p:nvPr/>
        </p:nvSpPr>
        <p:spPr>
          <a:xfrm>
            <a:off x="3288587" y="4776284"/>
            <a:ext cx="5058809" cy="3794107"/>
          </a:xfrm>
          <a:custGeom>
            <a:avLst/>
            <a:gdLst/>
            <a:ahLst/>
            <a:cxnLst/>
            <a:rect l="l" t="t" r="r" b="b"/>
            <a:pathLst>
              <a:path w="5058809" h="3794107">
                <a:moveTo>
                  <a:pt x="0" y="0"/>
                </a:moveTo>
                <a:lnTo>
                  <a:pt x="5058809" y="0"/>
                </a:lnTo>
                <a:lnTo>
                  <a:pt x="5058809" y="3794107"/>
                </a:lnTo>
                <a:lnTo>
                  <a:pt x="0" y="379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9" name="TextBox 29"/>
          <p:cNvSpPr txBox="1"/>
          <p:nvPr/>
        </p:nvSpPr>
        <p:spPr>
          <a:xfrm>
            <a:off x="5755465" y="8763462"/>
            <a:ext cx="6600825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200" spc="-47">
                <a:solidFill>
                  <a:srgbClr val="000000"/>
                </a:solidFill>
                <a:latin typeface="Open Sans"/>
              </a:rPr>
              <a:t>Sinělnikov, Atlas anatomie člověka, Avicenum 1970, str. 14-21,obr. 722-729</a:t>
            </a:r>
          </a:p>
          <a:p>
            <a:pPr algn="ctr">
              <a:lnSpc>
                <a:spcPts val="1440"/>
              </a:lnSpc>
            </a:pPr>
            <a:endParaRPr lang="en-US" sz="1200" spc="-47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56241" y="-346230"/>
            <a:ext cx="14024674" cy="6149275"/>
            <a:chOff x="0" y="0"/>
            <a:chExt cx="477713" cy="2094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713" cy="209459"/>
            </a:xfrm>
            <a:custGeom>
              <a:avLst/>
              <a:gdLst/>
              <a:ahLst/>
              <a:cxnLst/>
              <a:rect l="l" t="t" r="r" b="b"/>
              <a:pathLst>
                <a:path w="477713" h="209459">
                  <a:moveTo>
                    <a:pt x="274513" y="0"/>
                  </a:moveTo>
                  <a:lnTo>
                    <a:pt x="0" y="0"/>
                  </a:lnTo>
                  <a:lnTo>
                    <a:pt x="203200" y="209459"/>
                  </a:lnTo>
                  <a:lnTo>
                    <a:pt x="477713" y="209459"/>
                  </a:lnTo>
                  <a:lnTo>
                    <a:pt x="274513" y="0"/>
                  </a:lnTo>
                  <a:close/>
                </a:path>
              </a:pathLst>
            </a:custGeom>
            <a:solidFill>
              <a:srgbClr val="051D64"/>
            </a:solidFill>
            <a:ln w="95250">
              <a:solidFill>
                <a:srgbClr val="F9B680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6096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385128" y="0"/>
            <a:ext cx="9902872" cy="5456814"/>
            <a:chOff x="0" y="0"/>
            <a:chExt cx="28158199" cy="155161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58185" cy="15516098"/>
            </a:xfrm>
            <a:custGeom>
              <a:avLst/>
              <a:gdLst/>
              <a:ahLst/>
              <a:cxnLst/>
              <a:rect l="l" t="t" r="r" b="b"/>
              <a:pathLst>
                <a:path w="28158185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8158185" y="15516098"/>
                  </a:lnTo>
                  <a:lnTo>
                    <a:pt x="28158185" y="0"/>
                  </a:lnTo>
                  <a:close/>
                </a:path>
              </a:pathLst>
            </a:custGeom>
            <a:blipFill>
              <a:blip r:embed="rId2"/>
              <a:stretch>
                <a:fillRect t="-10454" b="-104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8579" y="6966356"/>
            <a:ext cx="10661134" cy="2671944"/>
            <a:chOff x="0" y="0"/>
            <a:chExt cx="877008" cy="219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7008" cy="219800"/>
            </a:xfrm>
            <a:custGeom>
              <a:avLst/>
              <a:gdLst/>
              <a:ahLst/>
              <a:cxnLst/>
              <a:rect l="l" t="t" r="r" b="b"/>
              <a:pathLst>
                <a:path w="877008" h="219800">
                  <a:moveTo>
                    <a:pt x="673808" y="0"/>
                  </a:moveTo>
                  <a:lnTo>
                    <a:pt x="0" y="0"/>
                  </a:lnTo>
                  <a:lnTo>
                    <a:pt x="203200" y="219800"/>
                  </a:lnTo>
                  <a:lnTo>
                    <a:pt x="877008" y="219800"/>
                  </a:lnTo>
                  <a:lnTo>
                    <a:pt x="673808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6096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4958565" y="6746886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15299783" y="6746886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/>
          <p:cNvSpPr/>
          <p:nvPr/>
        </p:nvSpPr>
        <p:spPr>
          <a:xfrm>
            <a:off x="15641001" y="6746886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15982219" y="6746886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AutoShape 14"/>
          <p:cNvSpPr/>
          <p:nvPr/>
        </p:nvSpPr>
        <p:spPr>
          <a:xfrm>
            <a:off x="16323437" y="6746886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5" name="AutoShape 15"/>
          <p:cNvSpPr/>
          <p:nvPr/>
        </p:nvSpPr>
        <p:spPr>
          <a:xfrm>
            <a:off x="16664656" y="6746886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6" name="AutoShape 16"/>
          <p:cNvSpPr/>
          <p:nvPr/>
        </p:nvSpPr>
        <p:spPr>
          <a:xfrm>
            <a:off x="17005874" y="6746886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7" name="AutoShape 17"/>
          <p:cNvSpPr/>
          <p:nvPr/>
        </p:nvSpPr>
        <p:spPr>
          <a:xfrm>
            <a:off x="17347092" y="6746886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8" name="Group 18"/>
          <p:cNvGrpSpPr/>
          <p:nvPr/>
        </p:nvGrpSpPr>
        <p:grpSpPr>
          <a:xfrm>
            <a:off x="16510980" y="8302328"/>
            <a:ext cx="10661134" cy="2671944"/>
            <a:chOff x="0" y="0"/>
            <a:chExt cx="877008" cy="219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7008" cy="219800"/>
            </a:xfrm>
            <a:custGeom>
              <a:avLst/>
              <a:gdLst/>
              <a:ahLst/>
              <a:cxnLst/>
              <a:rect l="l" t="t" r="r" b="b"/>
              <a:pathLst>
                <a:path w="877008" h="219800">
                  <a:moveTo>
                    <a:pt x="673808" y="0"/>
                  </a:moveTo>
                  <a:lnTo>
                    <a:pt x="0" y="0"/>
                  </a:lnTo>
                  <a:lnTo>
                    <a:pt x="203200" y="219800"/>
                  </a:lnTo>
                  <a:lnTo>
                    <a:pt x="877008" y="219800"/>
                  </a:lnTo>
                  <a:lnTo>
                    <a:pt x="673808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66675"/>
              <a:ext cx="6096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1028700"/>
            <a:ext cx="7356428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ONTOGENEZE- POKRAČOVÁNÍ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01507" y="3504695"/>
            <a:ext cx="7426446" cy="194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8.-16.týden - neurogliální proliferace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10-20. týden – migrace neuronů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Od 24. týdne – neuronální organizace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Od 25. týdne počátek myelinizace </a:t>
            </a:r>
          </a:p>
          <a:p>
            <a:pPr>
              <a:lnSpc>
                <a:spcPts val="2660"/>
              </a:lnSpc>
            </a:pPr>
            <a:endParaRPr lang="en-US" sz="2200">
              <a:solidFill>
                <a:srgbClr val="03060B"/>
              </a:solidFill>
              <a:latin typeface="Cooper Hewit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6748" y="-317503"/>
            <a:ext cx="22406886" cy="834714"/>
            <a:chOff x="0" y="0"/>
            <a:chExt cx="5901402" cy="219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1402" cy="219842"/>
            </a:xfrm>
            <a:custGeom>
              <a:avLst/>
              <a:gdLst/>
              <a:ahLst/>
              <a:cxnLst/>
              <a:rect l="l" t="t" r="r" b="b"/>
              <a:pathLst>
                <a:path w="5901402" h="219842">
                  <a:moveTo>
                    <a:pt x="0" y="0"/>
                  </a:moveTo>
                  <a:lnTo>
                    <a:pt x="5901402" y="0"/>
                  </a:lnTo>
                  <a:lnTo>
                    <a:pt x="5901402" y="219842"/>
                  </a:lnTo>
                  <a:lnTo>
                    <a:pt x="0" y="219842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 flipH="1">
            <a:off x="14195093" y="9321007"/>
            <a:ext cx="6128414" cy="2288499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6128414" y="0"/>
                </a:moveTo>
                <a:lnTo>
                  <a:pt x="0" y="0"/>
                </a:lnTo>
                <a:lnTo>
                  <a:pt x="0" y="2288499"/>
                </a:lnTo>
                <a:lnTo>
                  <a:pt x="6128414" y="2288499"/>
                </a:lnTo>
                <a:lnTo>
                  <a:pt x="61284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1670052"/>
            <a:ext cx="5121064" cy="7588248"/>
            <a:chOff x="0" y="0"/>
            <a:chExt cx="3727450" cy="5523230"/>
          </a:xfrm>
        </p:grpSpPr>
        <p:sp>
          <p:nvSpPr>
            <p:cNvPr id="7" name="Freeform 7"/>
            <p:cNvSpPr/>
            <p:nvPr/>
          </p:nvSpPr>
          <p:spPr>
            <a:xfrm>
              <a:off x="63500" y="63500"/>
              <a:ext cx="3600450" cy="5396230"/>
            </a:xfrm>
            <a:custGeom>
              <a:avLst/>
              <a:gdLst/>
              <a:ahLst/>
              <a:cxnLst/>
              <a:rect l="l" t="t" r="r" b="b"/>
              <a:pathLst>
                <a:path w="3600450" h="5396230">
                  <a:moveTo>
                    <a:pt x="0" y="0"/>
                  </a:moveTo>
                  <a:lnTo>
                    <a:pt x="3600450" y="0"/>
                  </a:lnTo>
                  <a:lnTo>
                    <a:pt x="3600450" y="5396230"/>
                  </a:lnTo>
                  <a:lnTo>
                    <a:pt x="0" y="5396230"/>
                  </a:lnTo>
                  <a:close/>
                </a:path>
              </a:pathLst>
            </a:custGeom>
            <a:blipFill>
              <a:blip r:embed="rId4"/>
              <a:stretch>
                <a:fillRect l="-63542" r="-6354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727450" cy="5523230"/>
            </a:xfrm>
            <a:custGeom>
              <a:avLst/>
              <a:gdLst/>
              <a:ahLst/>
              <a:cxnLst/>
              <a:rect l="l" t="t" r="r" b="b"/>
              <a:pathLst>
                <a:path w="3727450" h="5523230">
                  <a:moveTo>
                    <a:pt x="3727450" y="5523230"/>
                  </a:moveTo>
                  <a:lnTo>
                    <a:pt x="0" y="5523230"/>
                  </a:lnTo>
                  <a:lnTo>
                    <a:pt x="0" y="0"/>
                  </a:lnTo>
                  <a:lnTo>
                    <a:pt x="3727450" y="0"/>
                  </a:lnTo>
                  <a:lnTo>
                    <a:pt x="3727450" y="5523230"/>
                  </a:lnTo>
                  <a:close/>
                  <a:moveTo>
                    <a:pt x="127000" y="5396230"/>
                  </a:moveTo>
                  <a:lnTo>
                    <a:pt x="3600450" y="5396230"/>
                  </a:lnTo>
                  <a:lnTo>
                    <a:pt x="3600450" y="127000"/>
                  </a:lnTo>
                  <a:lnTo>
                    <a:pt x="127000" y="127000"/>
                  </a:lnTo>
                  <a:lnTo>
                    <a:pt x="127000" y="5396230"/>
                  </a:lnTo>
                  <a:close/>
                </a:path>
              </a:pathLst>
            </a:custGeom>
            <a:solidFill>
              <a:srgbClr val="F9B680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AutoShape 9"/>
          <p:cNvSpPr/>
          <p:nvPr/>
        </p:nvSpPr>
        <p:spPr>
          <a:xfrm>
            <a:off x="80027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1141493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1482711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/>
          <p:cNvSpPr/>
          <p:nvPr/>
        </p:nvSpPr>
        <p:spPr>
          <a:xfrm>
            <a:off x="1823929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2165147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AutoShape 14"/>
          <p:cNvSpPr/>
          <p:nvPr/>
        </p:nvSpPr>
        <p:spPr>
          <a:xfrm>
            <a:off x="2506365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5" name="AutoShape 15"/>
          <p:cNvSpPr/>
          <p:nvPr/>
        </p:nvSpPr>
        <p:spPr>
          <a:xfrm>
            <a:off x="284758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6" name="AutoShape 16"/>
          <p:cNvSpPr/>
          <p:nvPr/>
        </p:nvSpPr>
        <p:spPr>
          <a:xfrm>
            <a:off x="3188802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>
            <a:off x="10744155" y="0"/>
            <a:ext cx="7543845" cy="1471050"/>
          </a:xfrm>
          <a:custGeom>
            <a:avLst/>
            <a:gdLst/>
            <a:ahLst/>
            <a:cxnLst/>
            <a:rect l="l" t="t" r="r" b="b"/>
            <a:pathLst>
              <a:path w="7543845" h="1471050">
                <a:moveTo>
                  <a:pt x="0" y="0"/>
                </a:moveTo>
                <a:lnTo>
                  <a:pt x="7543845" y="0"/>
                </a:lnTo>
                <a:lnTo>
                  <a:pt x="7543845" y="1471050"/>
                </a:lnTo>
                <a:lnTo>
                  <a:pt x="0" y="1471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TextBox 18"/>
          <p:cNvSpPr txBox="1"/>
          <p:nvPr/>
        </p:nvSpPr>
        <p:spPr>
          <a:xfrm>
            <a:off x="7316740" y="2282408"/>
            <a:ext cx="9743420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PORUCHY NEURULACE – VYTVÁŘENÍ A UZAVÍRÁNÍ NERVOVÉ TRUBICE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00474" y="5397501"/>
            <a:ext cx="7687362" cy="303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3060B"/>
                </a:solidFill>
                <a:latin typeface="Cooper Hewitt"/>
              </a:rPr>
              <a:t>Anencefalie – chybí mozkové hsf, zůstává mozkový kmen a malformovaný diencefalon, , neslučitelné se životem </a:t>
            </a:r>
          </a:p>
          <a:p>
            <a:pPr marL="539749" lvl="1" indent="-269875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3060B"/>
                </a:solidFill>
                <a:latin typeface="Cooper Hewitt"/>
              </a:rPr>
              <a:t>Meningomyelokéla – chybí uzávěr obratlových oblouků v zadní střední čáře.</a:t>
            </a:r>
          </a:p>
          <a:p>
            <a:pPr>
              <a:lnSpc>
                <a:spcPts val="2999"/>
              </a:lnSpc>
            </a:pPr>
            <a:r>
              <a:rPr lang="en-US" sz="2499" spc="-97">
                <a:solidFill>
                  <a:srgbClr val="03060B"/>
                </a:solidFill>
                <a:latin typeface="Cooper Hewitt"/>
              </a:rPr>
              <a:t>Prolaps mening – meningokéla</a:t>
            </a:r>
          </a:p>
          <a:p>
            <a:pPr>
              <a:lnSpc>
                <a:spcPts val="2999"/>
              </a:lnSpc>
            </a:pPr>
            <a:r>
              <a:rPr lang="en-US" sz="2499" spc="-97">
                <a:solidFill>
                  <a:srgbClr val="03060B"/>
                </a:solidFill>
                <a:latin typeface="Cooper Hewitt"/>
              </a:rPr>
              <a:t>Prolaps mening a míšní tkáně- meningomyelokéla </a:t>
            </a:r>
          </a:p>
          <a:p>
            <a:pPr>
              <a:lnSpc>
                <a:spcPts val="2999"/>
              </a:lnSpc>
            </a:pPr>
            <a:endParaRPr lang="en-US" sz="2499" spc="-97">
              <a:solidFill>
                <a:srgbClr val="03060B"/>
              </a:solidFill>
              <a:latin typeface="Cooper Hewit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31986" y="8010653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7"/>
                </a:moveTo>
                <a:lnTo>
                  <a:pt x="7406742" y="2765857"/>
                </a:lnTo>
                <a:lnTo>
                  <a:pt x="7406742" y="0"/>
                </a:lnTo>
                <a:lnTo>
                  <a:pt x="0" y="0"/>
                </a:lnTo>
                <a:lnTo>
                  <a:pt x="0" y="27658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423748" y="1462877"/>
            <a:ext cx="811530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</a:rPr>
              <a:t>MENINGOMYELOKÉLA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4"/>
              <a:stretch>
                <a:fillRect l="-33916" r="-3391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588184"/>
            <a:ext cx="7426446" cy="3900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95% v LS oblasti 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Skoliosa, kyfotické změny páteře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Deformity DKK- pes equinovarus, calcaneovalgus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Chabá paraparesa DKK, až plegie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Inkontinence moči a stolice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Sdruženo s Chiari malformací, syringomyelií, heterotopií, schisencefalií apod 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Hydrocefalus 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3060B"/>
                </a:solidFill>
                <a:latin typeface="Cooper Hewitt"/>
              </a:rPr>
              <a:t>Časná operace</a:t>
            </a:r>
          </a:p>
          <a:p>
            <a:pPr>
              <a:lnSpc>
                <a:spcPts val="2660"/>
              </a:lnSpc>
            </a:pPr>
            <a:endParaRPr lang="en-US" sz="2200">
              <a:solidFill>
                <a:srgbClr val="03060B"/>
              </a:solidFill>
              <a:latin typeface="Cooper Hewitt"/>
            </a:endParaRP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7081683" y="-1769871"/>
            <a:ext cx="7499226" cy="3722217"/>
            <a:chOff x="0" y="0"/>
            <a:chExt cx="812800" cy="4034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6189229" y="-1769871"/>
            <a:ext cx="7499226" cy="4027778"/>
            <a:chOff x="0" y="0"/>
            <a:chExt cx="812800" cy="4365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H="1" flipV="1">
            <a:off x="9119706" y="650042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AutoShape 14"/>
          <p:cNvSpPr/>
          <p:nvPr/>
        </p:nvSpPr>
        <p:spPr>
          <a:xfrm flipH="1" flipV="1">
            <a:off x="9411884" y="293043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1080674" y="-2954558"/>
            <a:ext cx="16196115" cy="1619611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  <a:ln w="95250">
              <a:solidFill>
                <a:srgbClr val="F9B680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-131986" y="839292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8"/>
                </a:moveTo>
                <a:lnTo>
                  <a:pt x="7406742" y="2765858"/>
                </a:lnTo>
                <a:lnTo>
                  <a:pt x="7406742" y="0"/>
                </a:lnTo>
                <a:lnTo>
                  <a:pt x="0" y="0"/>
                </a:lnTo>
                <a:lnTo>
                  <a:pt x="0" y="276585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131986" y="-71241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0"/>
                </a:moveTo>
                <a:lnTo>
                  <a:pt x="7406742" y="0"/>
                </a:lnTo>
                <a:lnTo>
                  <a:pt x="7406742" y="2765858"/>
                </a:lnTo>
                <a:lnTo>
                  <a:pt x="0" y="276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652849" y="1615290"/>
            <a:ext cx="1184180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5900">
                <a:solidFill>
                  <a:srgbClr val="051D64"/>
                </a:solidFill>
                <a:latin typeface="Oswald Bold"/>
              </a:rPr>
              <a:t>MENINGOMYELOKÉLA</a:t>
            </a:r>
          </a:p>
        </p:txBody>
      </p:sp>
      <p:sp>
        <p:nvSpPr>
          <p:cNvPr id="10" name="Freeform 10"/>
          <p:cNvSpPr/>
          <p:nvPr/>
        </p:nvSpPr>
        <p:spPr>
          <a:xfrm>
            <a:off x="652849" y="2586221"/>
            <a:ext cx="2918536" cy="5806708"/>
          </a:xfrm>
          <a:custGeom>
            <a:avLst/>
            <a:gdLst/>
            <a:ahLst/>
            <a:cxnLst/>
            <a:rect l="l" t="t" r="r" b="b"/>
            <a:pathLst>
              <a:path w="2918536" h="5806708">
                <a:moveTo>
                  <a:pt x="0" y="0"/>
                </a:moveTo>
                <a:lnTo>
                  <a:pt x="2918536" y="0"/>
                </a:lnTo>
                <a:lnTo>
                  <a:pt x="2918536" y="5806707"/>
                </a:lnTo>
                <a:lnTo>
                  <a:pt x="0" y="58067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652849" y="8478653"/>
            <a:ext cx="8339036" cy="22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Seidl Zdeněk, Diagnostická radiologie, Grada,2014, ISBN978-80-247-4546-6, obr1.1.7e, str.27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751</Words>
  <Application>Microsoft Office PowerPoint</Application>
  <PresentationFormat>Vlastní</PresentationFormat>
  <Paragraphs>107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Open Sans</vt:lpstr>
      <vt:lpstr>Arial</vt:lpstr>
      <vt:lpstr>Oswald Bold</vt:lpstr>
      <vt:lpstr>Cooper Hewitt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Vrozené vývojové vady CNS</dc:title>
  <cp:lastModifiedBy>Renáta Slaná</cp:lastModifiedBy>
  <cp:revision>4</cp:revision>
  <dcterms:created xsi:type="dcterms:W3CDTF">2006-08-16T00:00:00Z</dcterms:created>
  <dcterms:modified xsi:type="dcterms:W3CDTF">2023-09-26T18:45:31Z</dcterms:modified>
  <dc:identifier>DAFrWQMB284</dc:identifier>
</cp:coreProperties>
</file>