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2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3" r:id="rId49"/>
    <p:sldId id="304" r:id="rId5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7" d="100"/>
          <a:sy n="157" d="100"/>
        </p:scale>
        <p:origin x="1900" y="8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8466" y="2247583"/>
            <a:ext cx="7322641" cy="1269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marR="0">
              <a:lnSpc>
                <a:spcPts val="4895"/>
              </a:lnSpc>
              <a:spcBef>
                <a:spcPts val="0"/>
              </a:spcBef>
              <a:spcAft>
                <a:spcPts val="0"/>
              </a:spcAft>
            </a:pPr>
            <a:r>
              <a:rPr sz="4000" spc="-34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4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-23" dirty="0">
                <a:solidFill>
                  <a:srgbClr val="000000"/>
                </a:solidFill>
                <a:latin typeface="Calibri"/>
                <a:cs typeface="Calibri"/>
              </a:rPr>
              <a:t>UŽÍVANÁ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 U</a:t>
            </a:r>
            <a:r>
              <a:rPr sz="4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spc="12" dirty="0">
                <a:solidFill>
                  <a:srgbClr val="000000"/>
                </a:solidFill>
                <a:latin typeface="Calibri"/>
                <a:cs typeface="Calibri"/>
              </a:rPr>
              <a:t>ONEMOCNĚNÍ</a:t>
            </a:r>
          </a:p>
          <a:p>
            <a:pPr marL="0" marR="0">
              <a:lnSpc>
                <a:spcPts val="4801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4" dirty="0">
                <a:solidFill>
                  <a:srgbClr val="000000"/>
                </a:solidFill>
                <a:latin typeface="Calibri"/>
                <a:cs typeface="Calibri"/>
              </a:rPr>
              <a:t>NEUROLOGICKÝCH</a:t>
            </a:r>
            <a:r>
              <a:rPr sz="4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4000" spc="-24" dirty="0">
                <a:solidFill>
                  <a:srgbClr val="000000"/>
                </a:solidFill>
                <a:latin typeface="Calibri"/>
                <a:cs typeface="Calibri"/>
              </a:rPr>
              <a:t>PSYCHICKÝCH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56918" y="3926088"/>
            <a:ext cx="5786426" cy="132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ANTIPARKINSONIKA</a:t>
            </a:r>
            <a:r>
              <a:rPr sz="2800" spc="-42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-</a:t>
            </a:r>
            <a:r>
              <a:rPr sz="2800" spc="22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ANTIEPILEPTIKA</a:t>
            </a:r>
            <a:r>
              <a:rPr sz="2800" spc="-24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-</a:t>
            </a:r>
          </a:p>
          <a:p>
            <a:pPr marL="204216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ANTIDEPRESIVA</a:t>
            </a:r>
            <a:r>
              <a:rPr sz="2800" spc="-27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–</a:t>
            </a:r>
            <a:r>
              <a:rPr sz="2800" spc="-13" dirty="0">
                <a:solidFill>
                  <a:srgbClr val="898989"/>
                </a:solidFill>
                <a:latin typeface="Calibri"/>
                <a:cs typeface="Calibri"/>
              </a:rPr>
              <a:t>ANTIPSYCHOTIKA</a:t>
            </a:r>
            <a:r>
              <a:rPr sz="2800" dirty="0">
                <a:solidFill>
                  <a:srgbClr val="898989"/>
                </a:solidFill>
                <a:latin typeface="Calibri"/>
                <a:cs typeface="Calibri"/>
              </a:rPr>
              <a:t> -</a:t>
            </a:r>
          </a:p>
          <a:p>
            <a:pPr marL="1600708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7" dirty="0">
                <a:solidFill>
                  <a:srgbClr val="898989"/>
                </a:solidFill>
                <a:latin typeface="Calibri"/>
                <a:cs typeface="Calibri"/>
              </a:rPr>
              <a:t>HYPNOSEDATIVA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63901" y="1230106"/>
            <a:ext cx="3770439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368D0C-9729-8FE6-965C-DA30F06E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5965730" cy="3871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76050"/>
            <a:ext cx="3627224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podkladem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epileptického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868367"/>
            <a:ext cx="3472193" cy="187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záchvatu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přehnaně</a:t>
            </a:r>
            <a:r>
              <a:rPr sz="24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silná</a:t>
            </a:r>
          </a:p>
          <a:p>
            <a:pPr marL="0" marR="0">
              <a:lnSpc>
                <a:spcPts val="230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synchronizovaná</a:t>
            </a:r>
            <a:r>
              <a:rPr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aktivita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určité</a:t>
            </a:r>
            <a:r>
              <a:rPr sz="24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skupiny</a:t>
            </a:r>
            <a:r>
              <a:rPr sz="24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neuronů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;</a:t>
            </a:r>
          </a:p>
          <a:p>
            <a:pPr marL="0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vyskytuje</a:t>
            </a:r>
            <a:r>
              <a:rPr sz="24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buď</a:t>
            </a:r>
            <a:r>
              <a:rPr sz="24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ložiskově</a:t>
            </a:r>
          </a:p>
          <a:p>
            <a:pPr marL="0" marR="0">
              <a:lnSpc>
                <a:spcPts val="2305"/>
              </a:lnSpc>
              <a:spcBef>
                <a:spcPts val="5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2400" b="1" i="1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400" i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0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generalizovaně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625195"/>
            <a:ext cx="3446187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generalizované</a:t>
            </a:r>
            <a:r>
              <a:rPr sz="2400" b="1" i="1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  <a:r>
              <a:rPr sz="24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3990665"/>
            <a:ext cx="3557832" cy="1874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400" spc="1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2400" b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jsou </a:t>
            </a:r>
            <a:r>
              <a:rPr sz="2400" spc="-24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</a:p>
          <a:p>
            <a:pPr marL="344424" marR="0">
              <a:lnSpc>
                <a:spcPts val="230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symptomatické</a:t>
            </a:r>
            <a:r>
              <a:rPr sz="2400" b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</a:p>
          <a:p>
            <a:pPr marL="344424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různých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forem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epilepsie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2303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protože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00"/>
                </a:solidFill>
                <a:latin typeface="Calibri"/>
                <a:cs typeface="Calibri"/>
              </a:rPr>
              <a:t>zvyšují křečový</a:t>
            </a:r>
          </a:p>
          <a:p>
            <a:pPr marL="344424" marR="0">
              <a:lnSpc>
                <a:spcPts val="2305"/>
              </a:lnSpc>
              <a:spcBef>
                <a:spcPts val="50"/>
              </a:spcBef>
              <a:spcAft>
                <a:spcPts val="0"/>
              </a:spcAft>
            </a:pPr>
            <a:r>
              <a:rPr sz="2400" b="1" spc="-13" dirty="0">
                <a:solidFill>
                  <a:srgbClr val="000000"/>
                </a:solidFill>
                <a:latin typeface="Calibri"/>
                <a:cs typeface="Calibri"/>
              </a:rPr>
              <a:t>práh</a:t>
            </a:r>
            <a:r>
              <a:rPr sz="24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(snižují</a:t>
            </a:r>
            <a:r>
              <a:rPr sz="24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křečovou</a:t>
            </a:r>
          </a:p>
          <a:p>
            <a:pPr marL="344424" marR="0">
              <a:lnSpc>
                <a:spcPts val="2304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pohotovost</a:t>
            </a:r>
            <a:r>
              <a:rPr sz="24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neuronů)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5E8556-21A0-E403-8B88-45F057C4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554" y="1494112"/>
            <a:ext cx="4529659" cy="45116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91738" y="504591"/>
            <a:ext cx="23176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EPILEPSIE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3055"/>
            <a:ext cx="7794806" cy="3021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etiologie: primární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(idiopatické)</a:t>
            </a:r>
          </a:p>
          <a:p>
            <a:pPr marL="1920824" marR="0">
              <a:lnSpc>
                <a:spcPts val="3896"/>
              </a:lnSpc>
              <a:spcBef>
                <a:spcPts val="33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sekundární</a:t>
            </a:r>
          </a:p>
          <a:p>
            <a:pPr marL="0" marR="0">
              <a:lnSpc>
                <a:spcPts val="3899"/>
              </a:lnSpc>
              <a:spcBef>
                <a:spcPts val="3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epilepticus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záchvat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trvající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</a:p>
          <a:p>
            <a:pPr marL="0" marR="0">
              <a:lnSpc>
                <a:spcPts val="3899"/>
              </a:lnSpc>
              <a:spcBef>
                <a:spcPts val="376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minut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intermitentní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</a:p>
          <a:p>
            <a:pPr marL="344424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trvající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více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30</a:t>
            </a:r>
            <a:r>
              <a:rPr sz="3200" spc="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min,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mezi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nimiž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nemocný</a:t>
            </a:r>
          </a:p>
          <a:p>
            <a:pPr marL="34442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nenabude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vědomí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(5 min)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617651"/>
            <a:ext cx="6689466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léčba: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chirurgická,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stimulace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n.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vagus,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5057107"/>
            <a:ext cx="277730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3" dirty="0">
                <a:solidFill>
                  <a:srgbClr val="000000"/>
                </a:solidFill>
                <a:latin typeface="Calibri"/>
                <a:cs typeface="Calibri"/>
              </a:rPr>
              <a:t>farmakoterapie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4936"/>
            <a:ext cx="6995584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farmakologické</a:t>
            </a:r>
            <a:r>
              <a:rPr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antiepileptik: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98237"/>
            <a:ext cx="6506103" cy="1373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000" spc="-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Léky</a:t>
            </a:r>
            <a:r>
              <a:rPr sz="3000" u="sng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přispívající</a:t>
            </a:r>
            <a:r>
              <a:rPr sz="3000" u="sng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92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3000" u="sng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stabilizaci</a:t>
            </a:r>
            <a:r>
              <a:rPr sz="3000" u="sng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membrán</a:t>
            </a:r>
          </a:p>
          <a:p>
            <a:pPr marL="457200" marR="0">
              <a:lnSpc>
                <a:spcPts val="3166"/>
              </a:lnSpc>
              <a:spcBef>
                <a:spcPts val="202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vazba</a:t>
            </a:r>
            <a:r>
              <a:rPr sz="26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na napěťově řízené</a:t>
            </a:r>
            <a:r>
              <a:rPr sz="26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16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1750" dirty="0">
                <a:solidFill>
                  <a:srgbClr val="000000"/>
                </a:solidFill>
                <a:latin typeface="Calibri"/>
                <a:cs typeface="Calibri"/>
              </a:rPr>
              <a:t>+</a:t>
            </a:r>
            <a:r>
              <a:rPr sz="1750" spc="1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kanály</a:t>
            </a:r>
          </a:p>
          <a:p>
            <a:pPr marL="457200" marR="0">
              <a:lnSpc>
                <a:spcPts val="3164"/>
              </a:lnSpc>
              <a:spcBef>
                <a:spcPts val="219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vazba</a:t>
            </a:r>
            <a:r>
              <a:rPr sz="26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na napěťově řízené Ca</a:t>
            </a:r>
            <a:r>
              <a:rPr sz="2650" baseline="30461" dirty="0">
                <a:solidFill>
                  <a:srgbClr val="000000"/>
                </a:solidFill>
                <a:latin typeface="Calibri"/>
                <a:cs typeface="Calibri"/>
              </a:rPr>
              <a:t>2+</a:t>
            </a:r>
            <a:r>
              <a:rPr sz="2650" spc="-242" baseline="304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0000"/>
                </a:solidFill>
                <a:latin typeface="Calibri"/>
                <a:cs typeface="Calibri"/>
              </a:rPr>
              <a:t>kanály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473393"/>
            <a:ext cx="5764750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000" spc="-2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3000" u="sng" spc="-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2" dirty="0">
                <a:solidFill>
                  <a:srgbClr val="000000"/>
                </a:solidFill>
                <a:latin typeface="Calibri"/>
                <a:cs typeface="Calibri"/>
              </a:rPr>
              <a:t>funkce</a:t>
            </a:r>
            <a:r>
              <a:rPr sz="3000" u="sng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neurotransmiterů: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3675" y="4025359"/>
            <a:ext cx="4785412" cy="888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degradace/</a:t>
            </a:r>
            <a:r>
              <a:rPr sz="2600" spc="-23" dirty="0">
                <a:solidFill>
                  <a:srgbClr val="000000"/>
                </a:solidFill>
                <a:latin typeface="Calibri"/>
                <a:cs typeface="Calibri"/>
              </a:rPr>
              <a:t>reuptake</a:t>
            </a:r>
            <a:r>
              <a:rPr sz="26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</a:p>
          <a:p>
            <a:pPr marL="0" marR="0">
              <a:lnSpc>
                <a:spcPts val="3164"/>
              </a:lnSpc>
              <a:spcBef>
                <a:spcPts val="316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-přímá</a:t>
            </a:r>
            <a:r>
              <a:rPr sz="26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stimulace</a:t>
            </a:r>
            <a:r>
              <a:rPr sz="26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 receptoru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915732"/>
            <a:ext cx="772923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historického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hlediska</a:t>
            </a:r>
            <a:r>
              <a:rPr sz="3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antiepi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8" dirty="0">
                <a:solidFill>
                  <a:srgbClr val="000000"/>
                </a:solidFill>
                <a:latin typeface="Calibri"/>
                <a:cs typeface="Calibri"/>
              </a:rPr>
              <a:t>řazena</a:t>
            </a:r>
            <a:r>
              <a:rPr sz="3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 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326947"/>
            <a:ext cx="147598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generací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357743"/>
            <a:ext cx="8856984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2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  <a:r>
              <a:rPr sz="4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8" dirty="0">
                <a:solidFill>
                  <a:srgbClr val="000000"/>
                </a:solidFill>
                <a:latin typeface="Calibri"/>
                <a:cs typeface="Calibri"/>
              </a:rPr>
              <a:t>ÚČINKU</a:t>
            </a:r>
            <a:r>
              <a:rPr lang="cs-CZ" sz="4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</a:t>
            </a:r>
            <a:r>
              <a:rPr lang="cs-CZ" sz="4400" dirty="0">
                <a:solidFill>
                  <a:srgbClr val="000000"/>
                </a:solidFill>
                <a:latin typeface="Calibri"/>
                <a:cs typeface="Calibri"/>
              </a:rPr>
              <a:t>LEPTIK</a:t>
            </a:r>
            <a:endParaRPr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D49F48-E494-DB18-E520-93CCB7540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40768"/>
            <a:ext cx="7128792" cy="47112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5834" y="504591"/>
            <a:ext cx="6770664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4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6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560426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2" dirty="0">
                <a:solidFill>
                  <a:srgbClr val="000000"/>
                </a:solidFill>
                <a:latin typeface="Calibri"/>
                <a:cs typeface="Calibri"/>
              </a:rPr>
              <a:t>fenobarbital</a:t>
            </a:r>
            <a:r>
              <a:rPr sz="3200" i="1" spc="9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1912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(Phenaemal,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7164532" cy="86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Phenaemaletten)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historicky</a:t>
            </a:r>
            <a:r>
              <a:rPr sz="24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nejstarší</a:t>
            </a:r>
            <a:r>
              <a:rPr sz="24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94" dirty="0">
                <a:solidFill>
                  <a:srgbClr val="000000"/>
                </a:solidFill>
                <a:latin typeface="Calibri"/>
                <a:cs typeface="Calibri"/>
              </a:rPr>
              <a:t>LP,</a:t>
            </a:r>
            <a:r>
              <a:rPr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sedativní,</a:t>
            </a:r>
          </a:p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použití</a:t>
            </a:r>
            <a:r>
              <a:rPr sz="2400" spc="-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400" spc="-11" dirty="0">
                <a:solidFill>
                  <a:srgbClr val="000000"/>
                </a:solidFill>
                <a:latin typeface="Calibri"/>
                <a:cs typeface="Calibri"/>
              </a:rPr>
              <a:t>generalizovaných</a:t>
            </a:r>
            <a:r>
              <a:rPr sz="24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tonicko</a:t>
            </a:r>
            <a:r>
              <a:rPr sz="2400" spc="11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klonických</a:t>
            </a:r>
            <a:r>
              <a:rPr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záchvatů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080824"/>
            <a:ext cx="7617149" cy="111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primidon</a:t>
            </a:r>
            <a:r>
              <a:rPr sz="3200" i="1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(Mysoline)</a:t>
            </a:r>
          </a:p>
          <a:p>
            <a:pPr marL="0" marR="0">
              <a:lnSpc>
                <a:spcPts val="3896"/>
              </a:lnSpc>
              <a:spcBef>
                <a:spcPts val="712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20" dirty="0">
                <a:solidFill>
                  <a:srgbClr val="000000"/>
                </a:solidFill>
                <a:latin typeface="Calibri"/>
                <a:cs typeface="Calibri"/>
              </a:rPr>
              <a:t>fenytoin</a:t>
            </a:r>
            <a:r>
              <a:rPr sz="3200" i="1" spc="7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1938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(Epilan-D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GEROT)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hyperplazie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155256"/>
            <a:ext cx="4227804" cy="410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dásní,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srdeční</a:t>
            </a:r>
            <a:r>
              <a:rPr sz="24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arytmie,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teratogen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617651"/>
            <a:ext cx="8069033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ethosuximid</a:t>
            </a:r>
            <a:r>
              <a:rPr sz="3200" i="1" spc="7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1960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(Petinimid)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 lék volby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u absencí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107158"/>
            <a:ext cx="144911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(petit</a:t>
            </a:r>
            <a:r>
              <a:rPr sz="24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mal)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4770" y="504591"/>
            <a:ext cx="702884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68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44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44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44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(70.léta</a:t>
            </a:r>
            <a:r>
              <a:rPr sz="2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20.stol)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452037"/>
            <a:ext cx="7579024" cy="1083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valproát</a:t>
            </a:r>
            <a:r>
              <a:rPr sz="2800" i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(Convulex, Depakine</a:t>
            </a:r>
            <a:r>
              <a:rPr sz="2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chrono)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inhibuje</a:t>
            </a:r>
          </a:p>
          <a:p>
            <a:pPr marL="344424" marR="0">
              <a:lnSpc>
                <a:spcPts val="2434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biodegradační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enzymy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, GIT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toxicita,</a:t>
            </a:r>
            <a:r>
              <a:rPr sz="20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hepatotoxicita,</a:t>
            </a:r>
            <a:r>
              <a:rPr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teratogen;</a:t>
            </a:r>
          </a:p>
          <a:p>
            <a:pPr marL="344424" marR="0">
              <a:lnSpc>
                <a:spcPts val="240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použ:absence,</a:t>
            </a:r>
            <a:r>
              <a:rPr sz="20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parciální a TK</a:t>
            </a:r>
            <a:r>
              <a:rPr sz="2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0000"/>
                </a:solidFill>
                <a:latin typeface="Calibri"/>
                <a:cs typeface="Calibri"/>
              </a:rPr>
              <a:t>záchvaty,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migréna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-profylaxe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573792"/>
            <a:ext cx="7984717" cy="2804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karbamazepin</a:t>
            </a:r>
            <a:r>
              <a:rPr sz="2800" i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(Timonil,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Tegretol)-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odvozen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od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tricykl.AD,</a:t>
            </a:r>
          </a:p>
          <a:p>
            <a:pPr marL="344424" marR="0">
              <a:lnSpc>
                <a:spcPts val="2431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použití</a:t>
            </a:r>
            <a:r>
              <a:rPr sz="2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u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generalizovaných</a:t>
            </a:r>
            <a:r>
              <a:rPr sz="2000" spc="9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tonickoklonických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záchvatů,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neuralgie</a:t>
            </a:r>
          </a:p>
          <a:p>
            <a:pPr marL="344424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trigeminu,</a:t>
            </a:r>
            <a:r>
              <a:rPr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fantomové</a:t>
            </a:r>
            <a:r>
              <a:rPr sz="20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bolesti</a:t>
            </a:r>
          </a:p>
          <a:p>
            <a:pPr marL="0" marR="0">
              <a:lnSpc>
                <a:spcPts val="3427"/>
              </a:lnSpc>
              <a:spcBef>
                <a:spcPts val="60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  <a:p>
            <a:pPr marL="0" marR="0">
              <a:lnSpc>
                <a:spcPts val="2695"/>
              </a:lnSpc>
              <a:spcBef>
                <a:spcPts val="48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Převážně</a:t>
            </a:r>
            <a:r>
              <a:rPr sz="22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hypnosedativa,</a:t>
            </a:r>
            <a:r>
              <a:rPr sz="22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  <a:p>
            <a:pPr marL="0" marR="0">
              <a:lnSpc>
                <a:spcPts val="2695"/>
              </a:lnSpc>
              <a:spcBef>
                <a:spcPts val="422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klonazepam</a:t>
            </a:r>
            <a:r>
              <a:rPr sz="22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(Rivotril)</a:t>
            </a:r>
            <a:r>
              <a:rPr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klobazam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(Frisium)</a:t>
            </a:r>
            <a:r>
              <a:rPr sz="22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diazepam</a:t>
            </a:r>
            <a:r>
              <a:rPr sz="2200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(tbl,rct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sol)</a:t>
            </a:r>
          </a:p>
          <a:p>
            <a:pPr marL="0" marR="0">
              <a:lnSpc>
                <a:spcPts val="2695"/>
              </a:lnSpc>
              <a:spcBef>
                <a:spcPts val="474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NÚ: ospalost,</a:t>
            </a:r>
            <a:r>
              <a:rPr sz="22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letargie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9937" y="532738"/>
            <a:ext cx="6172675" cy="65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92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4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48221" y="750399"/>
            <a:ext cx="1931421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(90.léta</a:t>
            </a:r>
            <a:r>
              <a:rPr sz="22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20.stol)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1641823"/>
            <a:ext cx="7860925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lamotrigin</a:t>
            </a:r>
            <a:r>
              <a:rPr sz="3200" i="1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Lamictal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,..)</a:t>
            </a:r>
            <a:r>
              <a:rPr sz="3200" i="1" spc="12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spc="-12" dirty="0">
                <a:solidFill>
                  <a:srgbClr val="000000"/>
                </a:solidFill>
                <a:latin typeface="Calibri"/>
                <a:cs typeface="Calibri"/>
              </a:rPr>
              <a:t>Širokospektrá</a:t>
            </a:r>
            <a:r>
              <a:rPr sz="2400" u="sng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AE</a:t>
            </a:r>
            <a:r>
              <a:rPr sz="2400" u="sng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4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2400" spc="12" dirty="0">
                <a:solidFill>
                  <a:srgbClr val="000000"/>
                </a:solidFill>
                <a:latin typeface="Calibri"/>
                <a:cs typeface="Calibri"/>
              </a:rPr>
              <a:t> MÚ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1118" y="2037278"/>
            <a:ext cx="3576762" cy="776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parciální</a:t>
            </a:r>
            <a:r>
              <a:rPr sz="24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generalizované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tonicko-</a:t>
            </a:r>
            <a:r>
              <a:rPr sz="2400" spc="-12" dirty="0">
                <a:solidFill>
                  <a:srgbClr val="000000"/>
                </a:solidFill>
                <a:latin typeface="Calibri"/>
                <a:cs typeface="Calibri"/>
              </a:rPr>
              <a:t>klonické</a:t>
            </a:r>
            <a:r>
              <a:rPr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Calibri"/>
                <a:cs typeface="Calibri"/>
              </a:rPr>
              <a:t>záchvaty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227420"/>
            <a:ext cx="4251133" cy="111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1" dirty="0">
                <a:solidFill>
                  <a:srgbClr val="000000"/>
                </a:solidFill>
                <a:latin typeface="Calibri"/>
                <a:cs typeface="Calibri"/>
              </a:rPr>
              <a:t>levetiracetam</a:t>
            </a:r>
            <a:r>
              <a:rPr sz="3200" i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(Keppra)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1" dirty="0">
                <a:solidFill>
                  <a:srgbClr val="000000"/>
                </a:solidFill>
                <a:latin typeface="Calibri"/>
                <a:cs typeface="Calibri"/>
              </a:rPr>
              <a:t>topiramát</a:t>
            </a:r>
            <a:r>
              <a:rPr sz="3200" i="1"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spc="-47" dirty="0">
                <a:solidFill>
                  <a:srgbClr val="000000"/>
                </a:solidFill>
                <a:latin typeface="Calibri"/>
                <a:cs typeface="Calibri"/>
              </a:rPr>
              <a:t>Topamax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3397816"/>
            <a:ext cx="8040197" cy="281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tiagabin</a:t>
            </a:r>
            <a:r>
              <a:rPr sz="3200" i="1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(Gabitril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000" i="1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snižuje</a:t>
            </a:r>
            <a:r>
              <a:rPr sz="2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0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uptake</a:t>
            </a:r>
            <a:r>
              <a:rPr sz="2000" spc="35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Úzkospektrá</a:t>
            </a:r>
            <a:r>
              <a:rPr sz="2400" u="sng" spc="-1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Calibri"/>
                <a:cs typeface="Calibri"/>
              </a:rPr>
              <a:t>AE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vigabatrin</a:t>
            </a:r>
            <a:r>
              <a:rPr sz="3200" i="1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(Sabril)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ireversibilní</a:t>
            </a:r>
            <a:r>
              <a:rPr sz="2000" spc="1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inhibice</a:t>
            </a:r>
            <a:r>
              <a:rPr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transmitázy</a:t>
            </a:r>
          </a:p>
          <a:p>
            <a:pPr marL="0" marR="0">
              <a:lnSpc>
                <a:spcPts val="3899"/>
              </a:lnSpc>
              <a:spcBef>
                <a:spcPts val="71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000000"/>
                </a:solidFill>
                <a:latin typeface="Calibri"/>
                <a:cs typeface="Calibri"/>
              </a:rPr>
              <a:t>gabapentin</a:t>
            </a:r>
            <a:r>
              <a:rPr sz="3200" i="1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(Neurontin)</a:t>
            </a:r>
            <a:r>
              <a:rPr sz="3200" spc="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analog GABA,</a:t>
            </a:r>
            <a:r>
              <a:rPr sz="2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ale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6" dirty="0">
                <a:solidFill>
                  <a:srgbClr val="000000"/>
                </a:solidFill>
                <a:latin typeface="Calibri"/>
                <a:cs typeface="Calibri"/>
              </a:rPr>
              <a:t>váže</a:t>
            </a:r>
            <a:r>
              <a:rPr sz="20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jinde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pregabalin</a:t>
            </a:r>
            <a:r>
              <a:rPr sz="3200" i="1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4" dirty="0">
                <a:solidFill>
                  <a:srgbClr val="000000"/>
                </a:solidFill>
                <a:latin typeface="Calibri"/>
                <a:cs typeface="Calibri"/>
              </a:rPr>
              <a:t>(Lyrica)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MÚ</a:t>
            </a:r>
            <a:r>
              <a:rPr sz="24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přes Ca</a:t>
            </a:r>
            <a:r>
              <a:rPr sz="2400" baseline="30508" dirty="0">
                <a:solidFill>
                  <a:srgbClr val="000000"/>
                </a:solidFill>
                <a:latin typeface="Calibri"/>
                <a:cs typeface="Calibri"/>
              </a:rPr>
              <a:t>2+</a:t>
            </a:r>
            <a:r>
              <a:rPr sz="2400" spc="-190" baseline="3050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kanály</a:t>
            </a: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AE495-C0E0-309D-CD02-AA636D84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892552"/>
          </a:xfrm>
        </p:spPr>
        <p:txBody>
          <a:bodyPr/>
          <a:lstStyle/>
          <a:p>
            <a:r>
              <a:rPr lang="cs-CZ" sz="4000" dirty="0">
                <a:solidFill>
                  <a:srgbClr val="000000"/>
                </a:solidFill>
                <a:latin typeface="Calibri"/>
                <a:cs typeface="Calibri"/>
              </a:rPr>
              <a:t>NOVÁ ANTIEPILEPTIKA</a:t>
            </a:r>
            <a:br>
              <a:rPr lang="cs-CZ" sz="1800" dirty="0">
                <a:solidFill>
                  <a:srgbClr val="000000"/>
                </a:solidFill>
                <a:latin typeface="Calibri"/>
                <a:cs typeface="Calibri"/>
              </a:rPr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BBFC5B-8769-6A5A-7B5A-7B0B7E169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73DE9A-719C-038A-5DE8-2647CB07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46859"/>
            <a:ext cx="4629796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309059"/>
            <a:ext cx="8065599" cy="461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64538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OBECNÉ</a:t>
            </a:r>
            <a:r>
              <a:rPr sz="3000" u="sng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PRINCIPY</a:t>
            </a:r>
            <a:r>
              <a:rPr sz="3000" u="sng" spc="-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000" u="sng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EPI</a:t>
            </a:r>
          </a:p>
          <a:p>
            <a:pPr marL="0" marR="0">
              <a:lnSpc>
                <a:spcPts val="3662"/>
              </a:lnSpc>
              <a:spcBef>
                <a:spcPts val="60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Zahájení</a:t>
            </a:r>
            <a:r>
              <a:rPr sz="30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léčby: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opakovaný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výskyt</a:t>
            </a:r>
            <a:r>
              <a:rPr sz="3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záchvatů,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EEG,</a:t>
            </a:r>
          </a:p>
          <a:p>
            <a:pPr marL="344424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MRI,</a:t>
            </a:r>
            <a:r>
              <a:rPr sz="30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rodinná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anamnéza</a:t>
            </a:r>
          </a:p>
          <a:p>
            <a:pPr marL="0" marR="0">
              <a:lnSpc>
                <a:spcPts val="3665"/>
              </a:lnSpc>
              <a:spcBef>
                <a:spcPts val="607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Začínat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monoterapií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 50%</a:t>
            </a:r>
            <a:r>
              <a:rPr sz="3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úspěšná</a:t>
            </a:r>
          </a:p>
          <a:p>
            <a:pPr marL="0" marR="0">
              <a:lnSpc>
                <a:spcPts val="3665"/>
              </a:lnSpc>
              <a:spcBef>
                <a:spcPts val="60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3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záchvat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přetrvává</a:t>
            </a:r>
            <a:r>
              <a:rPr sz="3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náhrada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56" dirty="0">
                <a:solidFill>
                  <a:srgbClr val="000000"/>
                </a:solidFill>
                <a:latin typeface="Calibri"/>
                <a:cs typeface="Calibri"/>
              </a:rPr>
              <a:t>za</a:t>
            </a:r>
            <a:r>
              <a:rPr sz="3000" spc="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jiné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LP</a:t>
            </a:r>
          </a:p>
          <a:p>
            <a:pPr marL="0" marR="0">
              <a:lnSpc>
                <a:spcPts val="3662"/>
              </a:lnSpc>
              <a:spcBef>
                <a:spcPts val="61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3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selže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druhé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LP →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látek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</a:p>
          <a:p>
            <a:pPr marL="344424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rozdílným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MU</a:t>
            </a:r>
          </a:p>
          <a:p>
            <a:pPr marL="0" marR="0">
              <a:lnSpc>
                <a:spcPts val="3665"/>
              </a:lnSpc>
              <a:spcBef>
                <a:spcPts val="656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Trvání</a:t>
            </a:r>
            <a:r>
              <a:rPr sz="3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typicky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roky,</a:t>
            </a:r>
            <a:r>
              <a:rPr sz="3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pak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dávek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60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přerušení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terapie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opak.záchvatů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25-50%)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275856" y="2204864"/>
            <a:ext cx="4914265" cy="331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409444" y="1138666"/>
            <a:ext cx="4692866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6" dirty="0">
                <a:solidFill>
                  <a:srgbClr val="000000"/>
                </a:solidFill>
                <a:latin typeface="Calibri"/>
                <a:cs typeface="Calibri"/>
              </a:rPr>
              <a:t>ANTIPARKINSONIKA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91681" y="4581129"/>
            <a:ext cx="6139292" cy="836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7762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James</a:t>
            </a:r>
            <a:r>
              <a:rPr sz="1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Parkinson</a:t>
            </a:r>
          </a:p>
          <a:p>
            <a:pPr marL="2433193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1755-1824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1817 –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popsal</a:t>
            </a:r>
            <a:r>
              <a:rPr sz="18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chorobu</a:t>
            </a:r>
            <a:r>
              <a:rPr sz="1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Calibri"/>
                <a:cs typeface="Calibri"/>
              </a:rPr>
              <a:t>později</a:t>
            </a:r>
            <a:r>
              <a:rPr sz="1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nazývanou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Parkinsonova nemoc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6060" y="504591"/>
            <a:ext cx="376846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86271" cy="1508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patří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mezi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3" dirty="0">
                <a:solidFill>
                  <a:srgbClr val="000000"/>
                </a:solidFill>
                <a:latin typeface="Calibri"/>
                <a:cs typeface="Calibri"/>
              </a:rPr>
              <a:t>látky,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které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mají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celou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řadu</a:t>
            </a:r>
            <a:r>
              <a:rPr sz="3200" spc="6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nežádoucích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účinků</a:t>
            </a:r>
            <a:r>
              <a:rPr sz="3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(ať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už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závislých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nezávislých)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interakcí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202744"/>
            <a:ext cx="7107749" cy="53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jejich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plazmatickou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koncentraci</a:t>
            </a:r>
            <a:r>
              <a:rPr sz="3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 nutné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3690968"/>
            <a:ext cx="2213762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monitorovat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9218" y="504591"/>
            <a:ext cx="747607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ANTIEPILEPTIKA</a:t>
            </a:r>
            <a:r>
              <a:rPr sz="4400" spc="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4400" spc="-22" dirty="0">
                <a:solidFill>
                  <a:srgbClr val="000000"/>
                </a:solidFill>
                <a:latin typeface="Calibri"/>
                <a:cs typeface="Calibri"/>
              </a:rPr>
              <a:t>TĚHOTENSTVÍ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8113835" cy="855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cs-CZ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2800" dirty="0">
                <a:solidFill>
                  <a:srgbClr val="000000"/>
                </a:solidFill>
                <a:cs typeface="Arial"/>
              </a:rPr>
              <a:t>těhotenství plánovat, AE léčbu vést pod dohledem lékaře</a:t>
            </a:r>
            <a:endParaRPr sz="28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2852936"/>
            <a:ext cx="8199520" cy="2691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Potenciální </a:t>
            </a:r>
            <a:r>
              <a:rPr sz="2800" b="1" u="sng" spc="-11" dirty="0">
                <a:solidFill>
                  <a:srgbClr val="000000"/>
                </a:solidFill>
                <a:latin typeface="Calibri"/>
                <a:cs typeface="Calibri"/>
              </a:rPr>
              <a:t>teratogenní</a:t>
            </a:r>
            <a:r>
              <a:rPr sz="2800" b="1" u="sng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2800" b="1" u="sng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6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2x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vyšší</a:t>
            </a:r>
            <a:r>
              <a:rPr sz="28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kongenitálních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malformací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(fenytoin,</a:t>
            </a:r>
            <a:r>
              <a:rPr sz="2800" i="1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karbamazepin,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valproát,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 err="1">
                <a:solidFill>
                  <a:srgbClr val="000000"/>
                </a:solidFill>
                <a:latin typeface="Calibri"/>
                <a:cs typeface="Calibri"/>
              </a:rPr>
              <a:t>fenobarbital</a:t>
            </a:r>
            <a:r>
              <a:rPr lang="cs-CZ" sz="28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sz="2800" i="1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427"/>
              </a:lnSpc>
              <a:spcBef>
                <a:spcPts val="65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u="sng" spc="-43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2800" b="1" u="sng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u="sng" spc="-10" dirty="0">
                <a:solidFill>
                  <a:srgbClr val="000000"/>
                </a:solidFill>
                <a:latin typeface="Calibri"/>
                <a:cs typeface="Calibri"/>
              </a:rPr>
              <a:t>zvážení:</a:t>
            </a:r>
            <a:r>
              <a:rPr sz="2800" b="1" u="sng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6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Calibri"/>
                <a:cs typeface="Calibri"/>
              </a:rPr>
              <a:t>vysazení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anti</a:t>
            </a:r>
            <a:r>
              <a:rPr lang="cs-CZ" sz="28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pi,</a:t>
            </a:r>
            <a:r>
              <a:rPr sz="28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monoterapie</a:t>
            </a:r>
            <a:r>
              <a:rPr sz="28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přísně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monitorovanými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hladinami,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suplementace</a:t>
            </a:r>
            <a:r>
              <a:rPr sz="28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kys.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listovou</a:t>
            </a:r>
            <a:r>
              <a:rPr sz="28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(prevence</a:t>
            </a:r>
            <a:r>
              <a:rPr sz="28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defektu</a:t>
            </a:r>
            <a:r>
              <a:rPr sz="28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páteře)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82189" y="942070"/>
            <a:ext cx="3764444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E26F76-11CA-D61C-092E-91C1E2164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47" y="1772816"/>
            <a:ext cx="5147305" cy="46342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74034" y="504591"/>
            <a:ext cx="215993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4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3431"/>
            <a:ext cx="515816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příznaky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depresivní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epizody: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40525"/>
            <a:ext cx="8130801" cy="3753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200" b="1" u="sng" dirty="0">
                <a:solidFill>
                  <a:srgbClr val="000000"/>
                </a:solidFill>
                <a:latin typeface="Calibri"/>
                <a:cs typeface="Calibri"/>
              </a:rPr>
              <a:t>emoční</a:t>
            </a:r>
            <a:r>
              <a:rPr sz="3200" b="1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zřetelné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snížení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zájmu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při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běžných</a:t>
            </a:r>
          </a:p>
          <a:p>
            <a:pPr marL="344424" marR="0">
              <a:lnSpc>
                <a:spcPts val="3071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činnost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ech,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pocity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vlastní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bezcennosti,</a:t>
            </a:r>
            <a:r>
              <a:rPr sz="3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snížená</a:t>
            </a:r>
          </a:p>
          <a:p>
            <a:pPr marL="344424" marR="0">
              <a:lnSpc>
                <a:spcPts val="3074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schopnost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myslet,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1" dirty="0">
                <a:solidFill>
                  <a:srgbClr val="000000"/>
                </a:solidFill>
                <a:latin typeface="Calibri"/>
                <a:cs typeface="Calibri"/>
              </a:rPr>
              <a:t>koncentrovat</a:t>
            </a:r>
            <a:r>
              <a:rPr sz="32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se,</a:t>
            </a:r>
          </a:p>
          <a:p>
            <a:pPr marL="344424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rozhodovat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myšlenky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smrt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(ne</a:t>
            </a:r>
            <a:r>
              <a:rPr sz="32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strach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63" dirty="0">
                <a:solidFill>
                  <a:srgbClr val="000000"/>
                </a:solidFill>
                <a:latin typeface="Calibri"/>
                <a:cs typeface="Calibri"/>
              </a:rPr>
              <a:t>ze</a:t>
            </a:r>
          </a:p>
          <a:p>
            <a:pPr marL="344424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smrti)</a:t>
            </a:r>
          </a:p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200" b="1" u="sng" dirty="0">
                <a:solidFill>
                  <a:srgbClr val="000000"/>
                </a:solidFill>
                <a:latin typeface="Calibri"/>
                <a:cs typeface="Calibri"/>
              </a:rPr>
              <a:t>biologické</a:t>
            </a:r>
            <a:r>
              <a:rPr sz="3200" b="1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signifikantní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hmotnosti</a:t>
            </a:r>
          </a:p>
          <a:p>
            <a:pPr marL="344424" marR="0">
              <a:lnSpc>
                <a:spcPts val="307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(málo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přír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ůstek),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změněná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chuť</a:t>
            </a:r>
            <a:r>
              <a:rPr sz="32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jídlu,</a:t>
            </a:r>
          </a:p>
          <a:p>
            <a:pPr marL="914730" marR="0">
              <a:lnSpc>
                <a:spcPts val="307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spánku,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obvykle</a:t>
            </a:r>
            <a:r>
              <a:rPr sz="3200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nespavost,</a:t>
            </a:r>
          </a:p>
          <a:p>
            <a:pPr marL="914730" marR="0">
              <a:lnSpc>
                <a:spcPts val="307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únava,</a:t>
            </a:r>
            <a:r>
              <a:rPr sz="32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ztráta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energie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84348" y="504591"/>
            <a:ext cx="376247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856"/>
            <a:ext cx="7889915" cy="2583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u="sng" spc="-11" dirty="0">
                <a:solidFill>
                  <a:srgbClr val="000000"/>
                </a:solidFill>
                <a:latin typeface="Calibri"/>
                <a:cs typeface="Calibri"/>
              </a:rPr>
              <a:t>teorie</a:t>
            </a:r>
            <a:r>
              <a:rPr sz="3200" b="1" u="sng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u="sng" spc="-12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3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pravděpodobně</a:t>
            </a:r>
            <a:r>
              <a:rPr sz="3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nedostatek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katecholaminů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(hlavně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NoA)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</a:p>
          <a:p>
            <a:pPr marL="0" marR="0">
              <a:lnSpc>
                <a:spcPts val="3899"/>
              </a:lnSpc>
              <a:spcBef>
                <a:spcPts val="759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pak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různými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mechanismy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zvyšují</a:t>
            </a:r>
            <a:r>
              <a:rPr sz="3200" b="1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22" dirty="0">
                <a:solidFill>
                  <a:srgbClr val="000000"/>
                </a:solidFill>
                <a:latin typeface="Calibri"/>
                <a:cs typeface="Calibri"/>
              </a:rPr>
              <a:t>koncentraci</a:t>
            </a:r>
            <a:r>
              <a:rPr sz="3200" b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katecholaminu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vedou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normalizaci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8944" y="504591"/>
            <a:ext cx="5962982" cy="1289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403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  <a:p>
            <a:pPr marL="0" marR="0">
              <a:lnSpc>
                <a:spcPts val="3899"/>
              </a:lnSpc>
              <a:spcBef>
                <a:spcPts val="59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dělení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antidepresiv: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797193"/>
            <a:ext cx="7489805" cy="533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u="sng" spc="-13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200" u="sng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u="sng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tricyklická</a:t>
            </a:r>
            <a:r>
              <a:rPr sz="3200" spc="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(TCA),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236105"/>
            <a:ext cx="6363180" cy="534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inhibitory monoaminooxidázy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(IMAO)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772933"/>
            <a:ext cx="7836414" cy="2826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u="sng" spc="-15" dirty="0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sz="3200" u="sng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u="sng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AD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 lepší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snášenlivostí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méně</a:t>
            </a:r>
          </a:p>
          <a:p>
            <a:pPr marL="34442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vyjádřenými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  <a:r>
              <a:rPr sz="32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maprotilin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mianserin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i="1" spc="-11" dirty="0">
                <a:solidFill>
                  <a:srgbClr val="000000"/>
                </a:solidFill>
                <a:latin typeface="Calibri"/>
                <a:cs typeface="Calibri"/>
              </a:rPr>
              <a:t>trazodon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9" dirty="0">
                <a:solidFill>
                  <a:srgbClr val="000000"/>
                </a:solidFill>
                <a:latin typeface="Calibri"/>
                <a:cs typeface="Calibri"/>
              </a:rPr>
              <a:t>viloxazin</a:t>
            </a:r>
          </a:p>
          <a:p>
            <a:pPr marL="0" marR="0">
              <a:lnSpc>
                <a:spcPts val="3906"/>
              </a:lnSpc>
              <a:spcBef>
                <a:spcPts val="322"/>
              </a:spcBef>
              <a:spcAft>
                <a:spcPts val="0"/>
              </a:spcAft>
            </a:pPr>
            <a:r>
              <a:rPr sz="3200" u="sng" spc="-15" dirty="0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sz="3200" u="sng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u="sng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2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inhibitory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zpětného</a:t>
            </a:r>
          </a:p>
          <a:p>
            <a:pPr marL="344424" marR="0">
              <a:lnSpc>
                <a:spcPts val="345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2" dirty="0">
                <a:solidFill>
                  <a:srgbClr val="000000"/>
                </a:solidFill>
                <a:latin typeface="Calibri"/>
                <a:cs typeface="Calibri"/>
              </a:rPr>
              <a:t>vychytává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ní </a:t>
            </a:r>
            <a:r>
              <a:rPr sz="3200" b="1" spc="-12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  <a:r>
              <a:rPr sz="3200" b="1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(SSRI-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citalopram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344424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escitalopram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sertralin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6" dirty="0">
                <a:solidFill>
                  <a:srgbClr val="000000"/>
                </a:solidFill>
                <a:latin typeface="Calibri"/>
                <a:cs typeface="Calibri"/>
              </a:rPr>
              <a:t>paroxetin,…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5602671"/>
            <a:ext cx="7912122" cy="973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generace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200" b="1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inhibitory </a:t>
            </a:r>
            <a:r>
              <a:rPr sz="3200" b="1" spc="-11" dirty="0">
                <a:solidFill>
                  <a:srgbClr val="000000"/>
                </a:solidFill>
                <a:latin typeface="Calibri"/>
                <a:cs typeface="Calibri"/>
              </a:rPr>
              <a:t>zpětného</a:t>
            </a:r>
          </a:p>
          <a:p>
            <a:pPr marL="34442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2" dirty="0">
                <a:solidFill>
                  <a:srgbClr val="000000"/>
                </a:solidFill>
                <a:latin typeface="Calibri"/>
                <a:cs typeface="Calibri"/>
              </a:rPr>
              <a:t>vychytává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ní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noradrenalinu</a:t>
            </a:r>
            <a:r>
              <a:rPr sz="3200" b="1" spc="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SNRI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venlafaxin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82010" cy="2777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Tricyklická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nortriptylin,</a:t>
            </a:r>
            <a:r>
              <a:rPr sz="3200" i="1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dosulepin,</a:t>
            </a:r>
            <a:r>
              <a:rPr sz="3200" i="1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amitriptylin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MÚ: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ovlivňují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neurotransmitery-serotonin,</a:t>
            </a:r>
            <a:r>
              <a:rPr sz="3200" spc="9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NA,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DA,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250" spc="-10" baseline="-24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M,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3250" baseline="-24000" dirty="0">
                <a:solidFill>
                  <a:srgbClr val="000000"/>
                </a:solidFill>
                <a:latin typeface="Calibri"/>
                <a:cs typeface="Calibri"/>
              </a:rPr>
              <a:t>1,2</a:t>
            </a:r>
          </a:p>
          <a:p>
            <a:pPr marL="0" marR="0">
              <a:lnSpc>
                <a:spcPts val="3899"/>
              </a:lnSpc>
              <a:spcBef>
                <a:spcPts val="22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3200" b="1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24" dirty="0">
                <a:solidFill>
                  <a:srgbClr val="000000"/>
                </a:solidFill>
                <a:latin typeface="Calibri"/>
                <a:cs typeface="Calibri"/>
              </a:rPr>
              <a:t>QTc</a:t>
            </a:r>
            <a:r>
              <a:rPr sz="3200" b="1" spc="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intervalu</a:t>
            </a:r>
            <a:r>
              <a:rPr sz="3200" b="1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vznik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arytmií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3675" y="4471347"/>
            <a:ext cx="7123288" cy="1606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-anticholinergní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(suchost</a:t>
            </a:r>
            <a:r>
              <a:rPr sz="3200" spc="8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</a:p>
          <a:p>
            <a:pPr marL="0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ústech,obstipace,</a:t>
            </a:r>
            <a:r>
              <a:rPr sz="32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akomodace…)</a:t>
            </a:r>
          </a:p>
          <a:p>
            <a:pPr marL="0" marR="0">
              <a:lnSpc>
                <a:spcPts val="3896"/>
              </a:lnSpc>
              <a:spcBef>
                <a:spcPts val="76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-sedace,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zvýšená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chuť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 jídlu(antihistamin)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6961904" cy="1073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maprotilin,</a:t>
            </a:r>
            <a:r>
              <a:rPr sz="3200" i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mianserin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i="1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spc="-16" dirty="0">
                <a:solidFill>
                  <a:srgbClr val="000000"/>
                </a:solidFill>
                <a:latin typeface="Calibri"/>
                <a:cs typeface="Calibri"/>
              </a:rPr>
              <a:t>viloxazin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stejně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I.gen,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ale méně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sz="3250" spc="-10" baseline="-23999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,M,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3250" baseline="-23999" dirty="0">
                <a:solidFill>
                  <a:srgbClr val="000000"/>
                </a:solidFill>
                <a:latin typeface="Calibri"/>
                <a:cs typeface="Calibri"/>
              </a:rPr>
              <a:t>1,2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397816"/>
            <a:ext cx="7895589" cy="1606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silnějším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účinkem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lepší</a:t>
            </a:r>
          </a:p>
          <a:p>
            <a:pPr marL="344424" marR="0">
              <a:lnSpc>
                <a:spcPts val="384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snášenlivostí</a:t>
            </a:r>
            <a:r>
              <a:rPr sz="32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porovnání</a:t>
            </a:r>
            <a:r>
              <a:rPr sz="3200" b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2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sz="3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000000"/>
                </a:solidFill>
                <a:latin typeface="Calibri"/>
                <a:cs typeface="Calibri"/>
              </a:rPr>
              <a:t>generací.</a:t>
            </a:r>
          </a:p>
          <a:p>
            <a:pPr marL="0" marR="0">
              <a:lnSpc>
                <a:spcPts val="3899"/>
              </a:lnSpc>
              <a:spcBef>
                <a:spcPts val="76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Nepůsobí</a:t>
            </a:r>
            <a:r>
              <a:rPr sz="32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anticholinergně</a:t>
            </a:r>
            <a:r>
              <a:rPr sz="3200" b="1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ani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kardiotoxicky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39489"/>
            <a:ext cx="7385745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SSRI</a:t>
            </a:r>
            <a:r>
              <a:rPr sz="2800" b="1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fluvoxamin,</a:t>
            </a:r>
            <a:r>
              <a:rPr sz="2800" i="1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fluoxetin,</a:t>
            </a:r>
            <a:r>
              <a:rPr sz="2800" i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sertralin,</a:t>
            </a:r>
            <a:r>
              <a:rPr sz="28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0000"/>
                </a:solidFill>
                <a:latin typeface="Calibri"/>
                <a:cs typeface="Calibri"/>
              </a:rPr>
              <a:t>paroxetin,</a:t>
            </a:r>
          </a:p>
          <a:p>
            <a:pPr marL="344424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citalopram,</a:t>
            </a:r>
            <a:r>
              <a:rPr sz="2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escitalopram</a:t>
            </a:r>
          </a:p>
          <a:p>
            <a:pPr marL="0" marR="0">
              <a:lnSpc>
                <a:spcPts val="3430"/>
              </a:lnSpc>
              <a:spcBef>
                <a:spcPts val="60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SARI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trazodon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3090972"/>
            <a:ext cx="583222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LČ</a:t>
            </a:r>
            <a:r>
              <a:rPr sz="2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13" dirty="0">
                <a:solidFill>
                  <a:srgbClr val="000000"/>
                </a:solidFill>
                <a:latin typeface="Calibri"/>
                <a:cs typeface="Calibri"/>
              </a:rPr>
              <a:t>první</a:t>
            </a:r>
            <a:r>
              <a:rPr sz="2800" b="1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volby k terapii</a:t>
            </a:r>
            <a:r>
              <a:rPr sz="28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deprese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603291"/>
            <a:ext cx="7773151" cy="17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Nežádoucí účinky</a:t>
            </a:r>
            <a:r>
              <a:rPr sz="28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jen nepatrně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vyjádřené,</a:t>
            </a:r>
          </a:p>
          <a:p>
            <a:pPr marL="344424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nejčastěji první 3</a:t>
            </a:r>
            <a:r>
              <a:rPr sz="2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Calibri"/>
                <a:cs typeface="Calibri"/>
              </a:rPr>
              <a:t>týdny</a:t>
            </a:r>
            <a:r>
              <a:rPr sz="28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Calibri"/>
                <a:cs typeface="Calibri"/>
              </a:rPr>
              <a:t>léčby,</a:t>
            </a:r>
            <a:r>
              <a:rPr sz="28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poté odeznívají, jsou</a:t>
            </a:r>
          </a:p>
          <a:p>
            <a:pPr marL="344424" marR="0">
              <a:lnSpc>
                <a:spcPts val="336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spojeny se zvýšením</a:t>
            </a:r>
            <a:r>
              <a:rPr sz="28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noradrenalinu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serotoninu</a:t>
            </a:r>
          </a:p>
          <a:p>
            <a:pPr marL="344424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(bolest </a:t>
            </a:r>
            <a:r>
              <a:rPr sz="2800" spc="-34" dirty="0">
                <a:solidFill>
                  <a:srgbClr val="000000"/>
                </a:solidFill>
                <a:latin typeface="Calibri"/>
                <a:cs typeface="Calibri"/>
              </a:rPr>
              <a:t>hlavy,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nauzea,</a:t>
            </a:r>
            <a:r>
              <a:rPr sz="2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průjem..)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5395885"/>
            <a:ext cx="463413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SEROTONINOVÝ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SYNDROM!!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3091" y="504591"/>
            <a:ext cx="677032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4400" spc="-15" dirty="0">
                <a:solidFill>
                  <a:srgbClr val="000000"/>
                </a:solidFill>
                <a:latin typeface="Calibri"/>
                <a:cs typeface="Calibri"/>
              </a:rPr>
              <a:t>4.generace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831963" cy="248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patří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sem </a:t>
            </a:r>
            <a:r>
              <a:rPr sz="3200" spc="-65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3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32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selektivní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inhibicí zpětného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vychytávání</a:t>
            </a:r>
            <a:r>
              <a:rPr sz="3200" spc="1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noradrenalinu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200" b="1" i="1" dirty="0">
                <a:solidFill>
                  <a:srgbClr val="000000"/>
                </a:solidFill>
                <a:latin typeface="Calibri"/>
                <a:cs typeface="Calibri"/>
              </a:rPr>
              <a:t>SNRI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vyznačují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menším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nežádoucím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sedativním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účinkem;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0000"/>
                </a:solidFill>
                <a:latin typeface="Calibri"/>
                <a:cs typeface="Calibri"/>
              </a:rPr>
              <a:t>např.</a:t>
            </a:r>
            <a:r>
              <a:rPr sz="32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venlafaxin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nebo</a:t>
            </a:r>
          </a:p>
          <a:p>
            <a:pPr marL="344424" marR="0">
              <a:lnSpc>
                <a:spcPts val="3841"/>
              </a:lnSpc>
              <a:spcBef>
                <a:spcPts val="50"/>
              </a:spcBef>
              <a:spcAft>
                <a:spcPts val="0"/>
              </a:spcAft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DNRI</a:t>
            </a:r>
            <a:r>
              <a:rPr sz="32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bupropion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179029"/>
            <a:ext cx="5302391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NÚ-obdobné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915245" y="1484783"/>
            <a:ext cx="6203125" cy="537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7148" y="504591"/>
            <a:ext cx="469038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6" dirty="0">
                <a:solidFill>
                  <a:srgbClr val="000000"/>
                </a:solidFill>
                <a:latin typeface="Calibri"/>
                <a:cs typeface="Calibri"/>
              </a:rPr>
              <a:t>ANTIPARKINSONIKA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3747784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Parkinsonova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 nemoc</a:t>
            </a:r>
            <a:r>
              <a:rPr sz="2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980575"/>
            <a:ext cx="202187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neurologická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365294"/>
            <a:ext cx="2986352" cy="2394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4" dirty="0">
                <a:solidFill>
                  <a:srgbClr val="000000"/>
                </a:solidFill>
                <a:latin typeface="Calibri"/>
                <a:cs typeface="Calibri"/>
              </a:rPr>
              <a:t>extrapyramidová</a:t>
            </a:r>
          </a:p>
          <a:p>
            <a:pPr marL="0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způsobená</a:t>
            </a:r>
          </a:p>
          <a:p>
            <a:pPr marL="0" marR="0">
              <a:lnSpc>
                <a:spcPts val="302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neurodegenerací</a:t>
            </a:r>
          </a:p>
          <a:p>
            <a:pPr marL="0" marR="0">
              <a:lnSpc>
                <a:spcPts val="302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dopaminergních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neuronů bazálních</a:t>
            </a:r>
          </a:p>
          <a:p>
            <a:pPr marL="0" marR="0">
              <a:lnSpc>
                <a:spcPts val="3027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ganglií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4755525"/>
            <a:ext cx="3762317" cy="858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dochází k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nerovnováze</a:t>
            </a:r>
          </a:p>
          <a:p>
            <a:pPr marL="344424" marR="0">
              <a:lnSpc>
                <a:spcPts val="3025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dopaminergního 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5523901"/>
            <a:ext cx="3406757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cholinergního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systému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1198" y="504591"/>
            <a:ext cx="587565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5" dirty="0">
                <a:solidFill>
                  <a:srgbClr val="000000"/>
                </a:solidFill>
                <a:latin typeface="Calibri"/>
                <a:cs typeface="Calibri"/>
              </a:rPr>
              <a:t>ANTIDEPRESIVA</a:t>
            </a:r>
            <a:r>
              <a:rPr sz="4400" spc="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4400" spc="10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9" dirty="0">
                <a:solidFill>
                  <a:srgbClr val="000000"/>
                </a:solidFill>
                <a:latin typeface="Calibri"/>
                <a:cs typeface="Calibri"/>
              </a:rPr>
              <a:t>I-MAO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18395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MAO-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monoaminooxidáza</a:t>
            </a:r>
            <a:r>
              <a:rPr sz="3200" spc="9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enzym degradující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2129884"/>
            <a:ext cx="5877896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monoaminy,</a:t>
            </a:r>
            <a:r>
              <a:rPr sz="3200" spc="1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hlavně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katecholaminy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714132"/>
            <a:ext cx="7521339" cy="3240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3200" u="sng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spc="-26" dirty="0">
                <a:solidFill>
                  <a:srgbClr val="000000"/>
                </a:solidFill>
                <a:latin typeface="Calibri"/>
                <a:cs typeface="Calibri"/>
              </a:rPr>
              <a:t>MAO</a:t>
            </a:r>
            <a:r>
              <a:rPr sz="3200" u="sng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7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zabraňují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degradaci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monoaminu</a:t>
            </a:r>
            <a:r>
              <a:rPr sz="3200" spc="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 tím</a:t>
            </a:r>
            <a:r>
              <a:rPr sz="3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zvyšuje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jejich</a:t>
            </a:r>
          </a:p>
          <a:p>
            <a:pPr marL="344424" marR="0">
              <a:lnSpc>
                <a:spcPts val="3842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koncentrace</a:t>
            </a:r>
            <a:r>
              <a:rPr sz="3200" spc="8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místě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působení</a:t>
            </a:r>
          </a:p>
          <a:p>
            <a:pPr marL="0" marR="0">
              <a:lnSpc>
                <a:spcPts val="3906"/>
              </a:lnSpc>
              <a:spcBef>
                <a:spcPts val="706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u="sng" spc="-71" dirty="0">
                <a:solidFill>
                  <a:srgbClr val="000000"/>
                </a:solidFill>
                <a:latin typeface="Calibri"/>
                <a:cs typeface="Calibri"/>
              </a:rPr>
              <a:t>tzv.</a:t>
            </a:r>
            <a:r>
              <a:rPr sz="3200" u="sng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u="sng" dirty="0">
                <a:solidFill>
                  <a:srgbClr val="000000"/>
                </a:solidFill>
                <a:latin typeface="Calibri"/>
                <a:cs typeface="Calibri"/>
              </a:rPr>
              <a:t>RIMA </a:t>
            </a:r>
            <a:r>
              <a:rPr sz="3200" spc="-7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reverzibilní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inhibitory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MAO</a:t>
            </a:r>
            <a:r>
              <a:rPr sz="3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novější</a:t>
            </a:r>
            <a:r>
              <a:rPr sz="32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 s méně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vyjádřenými</a:t>
            </a:r>
            <a:r>
              <a:rPr sz="3200" spc="8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  <a:p>
            <a:pPr marL="0" marR="0">
              <a:lnSpc>
                <a:spcPts val="4397"/>
              </a:lnSpc>
              <a:spcBef>
                <a:spcPts val="778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moclobemid</a:t>
            </a:r>
            <a:r>
              <a:rPr sz="3200" i="1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spc="-14" dirty="0">
                <a:solidFill>
                  <a:srgbClr val="000000"/>
                </a:solidFill>
                <a:latin typeface="Calibri"/>
                <a:cs typeface="Calibri"/>
              </a:rPr>
              <a:t>(AURORIX)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86558" y="1230106"/>
            <a:ext cx="4105075" cy="719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7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35154D-A1DC-2C3D-D21C-68DD9124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060848"/>
            <a:ext cx="6429438" cy="366389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6708" y="504591"/>
            <a:ext cx="410291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519293" cy="3265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používaná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psychóz</a:t>
            </a:r>
            <a:r>
              <a:rPr sz="32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(bludy</a:t>
            </a:r>
            <a:r>
              <a:rPr sz="32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halucinace),</a:t>
            </a:r>
            <a:r>
              <a:rPr sz="32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depresí,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6" dirty="0">
                <a:solidFill>
                  <a:srgbClr val="000000"/>
                </a:solidFill>
                <a:latin typeface="Calibri"/>
                <a:cs typeface="Calibri"/>
              </a:rPr>
              <a:t>úzkosti,</a:t>
            </a:r>
            <a:r>
              <a:rPr sz="32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agitovanosti,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bipolární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afektivní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MÚ: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9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200" b="1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200" b="1" spc="-2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Dříve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označována</a:t>
            </a:r>
            <a:r>
              <a:rPr sz="3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neuroleptika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Dělení: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klasická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8243" y="4959571"/>
            <a:ext cx="1934874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2)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21054" y="504591"/>
            <a:ext cx="6658658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KLASICKÁ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80979"/>
            <a:ext cx="6858238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účinky:</a:t>
            </a:r>
            <a:r>
              <a:rPr sz="22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psychický</a:t>
            </a:r>
            <a:r>
              <a:rPr sz="22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i motorický</a:t>
            </a:r>
            <a:r>
              <a:rPr sz="2200" spc="-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útlum (pozitivní</a:t>
            </a:r>
            <a:r>
              <a:rPr sz="22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symptomy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849203"/>
            <a:ext cx="1610070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schizofrenie)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2184864"/>
            <a:ext cx="7971553" cy="381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200" spc="1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22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muskarinové</a:t>
            </a:r>
            <a:r>
              <a:rPr sz="2200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(sucho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ústech,</a:t>
            </a:r>
            <a:r>
              <a:rPr sz="2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suchost</a:t>
            </a:r>
            <a:r>
              <a:rPr sz="20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sliznic,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porucha</a:t>
            </a:r>
            <a:r>
              <a:rPr sz="20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akomodace,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2453088"/>
            <a:ext cx="6947740" cy="3804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5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000000"/>
                </a:solidFill>
                <a:latin typeface="Calibri"/>
                <a:cs typeface="Calibri"/>
              </a:rPr>
              <a:t>retence</a:t>
            </a:r>
            <a:r>
              <a:rPr sz="2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moči,</a:t>
            </a:r>
            <a:r>
              <a:rPr sz="2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zácpa);</a:t>
            </a:r>
            <a:r>
              <a:rPr sz="2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ortostatická</a:t>
            </a:r>
            <a:r>
              <a:rPr sz="2200" spc="-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hypotenze,</a:t>
            </a:r>
            <a:r>
              <a:rPr sz="22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poruchy erekce,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2722279"/>
            <a:ext cx="7440037" cy="380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5"/>
              </a:lnSpc>
              <a:spcBef>
                <a:spcPts val="0"/>
              </a:spcBef>
              <a:spcAft>
                <a:spcPts val="0"/>
              </a:spcAft>
            </a:pPr>
            <a:r>
              <a:rPr sz="2200" u="sng" dirty="0">
                <a:solidFill>
                  <a:srgbClr val="000000"/>
                </a:solidFill>
                <a:latin typeface="Calibri"/>
                <a:cs typeface="Calibri"/>
              </a:rPr>
              <a:t>extrapyramidové</a:t>
            </a:r>
            <a:r>
              <a:rPr sz="22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(blokáda</a:t>
            </a:r>
            <a:r>
              <a:rPr sz="17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7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spc="-11" dirty="0">
                <a:solidFill>
                  <a:srgbClr val="000000"/>
                </a:solidFill>
                <a:latin typeface="Calibri"/>
                <a:cs typeface="Calibri"/>
              </a:rPr>
              <a:t>rec</a:t>
            </a:r>
            <a:r>
              <a:rPr sz="17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1700" b="1" dirty="0">
                <a:solidFill>
                  <a:srgbClr val="000000"/>
                </a:solidFill>
                <a:latin typeface="Calibri"/>
                <a:cs typeface="Calibri"/>
              </a:rPr>
              <a:t>parkinsonismus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7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akutní </a:t>
            </a:r>
            <a:r>
              <a:rPr sz="1700" spc="-13" dirty="0">
                <a:solidFill>
                  <a:srgbClr val="000000"/>
                </a:solidFill>
                <a:latin typeface="Calibri"/>
                <a:cs typeface="Calibri"/>
              </a:rPr>
              <a:t>dyskineze,</a:t>
            </a:r>
            <a:r>
              <a:rPr sz="17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tarditivní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3005499"/>
            <a:ext cx="1830996" cy="302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75"/>
              </a:lnSpc>
              <a:spcBef>
                <a:spcPts val="0"/>
              </a:spcBef>
              <a:spcAft>
                <a:spcPts val="0"/>
              </a:spcAft>
            </a:pPr>
            <a:r>
              <a:rPr sz="1700" spc="-13" dirty="0">
                <a:solidFill>
                  <a:srgbClr val="000000"/>
                </a:solidFill>
                <a:latin typeface="Calibri"/>
                <a:cs typeface="Calibri"/>
              </a:rPr>
              <a:t>dyskineze,</a:t>
            </a:r>
            <a:r>
              <a:rPr sz="17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Calibri"/>
                <a:cs typeface="Calibri"/>
              </a:rPr>
              <a:t>akatizie)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944" y="3265845"/>
            <a:ext cx="7528993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levomepromazin</a:t>
            </a:r>
            <a:r>
              <a:rPr sz="2000" b="1" i="1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(Tisercin)</a:t>
            </a:r>
            <a:r>
              <a:rPr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zklidňující účinky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−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agresivní</a:t>
            </a:r>
            <a:r>
              <a:rPr sz="2000" spc="5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pacienti,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3509395"/>
            <a:ext cx="1196845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nespavost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944" y="3814739"/>
            <a:ext cx="7442135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flufenazin</a:t>
            </a:r>
            <a:r>
              <a:rPr sz="2000" b="1" i="1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(Afluditen)</a:t>
            </a:r>
            <a:r>
              <a:rPr sz="2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depotně 1 inj</a:t>
            </a:r>
            <a:r>
              <a:rPr sz="2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za4-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6 týdnů,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k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udržovací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3368" y="4058289"/>
            <a:ext cx="1994477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léčbě</a:t>
            </a:r>
            <a:r>
              <a:rPr sz="20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schizofrenie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8944" y="4363761"/>
            <a:ext cx="6152612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chlorprothixen</a:t>
            </a:r>
            <a:r>
              <a:rPr sz="2000" b="1" i="1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vlastnosti</a:t>
            </a:r>
            <a:r>
              <a:rPr sz="20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podobné levomepromazinu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8944" y="4668561"/>
            <a:ext cx="813745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sz="2000" b="1" i="1" spc="-1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000" b="1" i="1" spc="-11" dirty="0" err="1">
                <a:solidFill>
                  <a:srgbClr val="000000"/>
                </a:solidFill>
                <a:latin typeface="Calibri"/>
                <a:cs typeface="Calibri"/>
              </a:rPr>
              <a:t>lupentixol</a:t>
            </a:r>
            <a:r>
              <a:rPr sz="2000" b="1" i="1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(Fluanxol)</a:t>
            </a:r>
            <a:r>
              <a:rPr sz="2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k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terapii</a:t>
            </a:r>
            <a:r>
              <a:rPr sz="20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schizofrenie,deprese,</a:t>
            </a:r>
            <a:r>
              <a:rPr sz="20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úzkosti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podání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p.o.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93368" y="4912110"/>
            <a:ext cx="1585331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i depotně i.m.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8944" y="5217455"/>
            <a:ext cx="7420110" cy="89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haloperidol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velmi</a:t>
            </a:r>
            <a:r>
              <a:rPr sz="20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2" dirty="0">
                <a:solidFill>
                  <a:srgbClr val="000000"/>
                </a:solidFill>
                <a:latin typeface="Calibri"/>
                <a:cs typeface="Calibri"/>
              </a:rPr>
              <a:t>často</a:t>
            </a:r>
            <a:r>
              <a:rPr sz="2000" spc="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24" dirty="0">
                <a:solidFill>
                  <a:srgbClr val="000000"/>
                </a:solidFill>
                <a:latin typeface="Calibri"/>
                <a:cs typeface="Calibri"/>
              </a:rPr>
              <a:t>používaný,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nižší</a:t>
            </a:r>
            <a:r>
              <a:rPr sz="20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2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nežádoucích účinků</a:t>
            </a:r>
          </a:p>
          <a:p>
            <a:pPr marL="344424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(anticholinergních,</a:t>
            </a:r>
            <a:r>
              <a:rPr sz="20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ortostatické</a:t>
            </a:r>
            <a:r>
              <a:rPr sz="2000" spc="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4" dirty="0">
                <a:solidFill>
                  <a:srgbClr val="000000"/>
                </a:solidFill>
                <a:latin typeface="Calibri"/>
                <a:cs typeface="Calibri"/>
              </a:rPr>
              <a:t>hypotenze)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000" spc="15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Calibri"/>
                <a:cs typeface="Calibri"/>
              </a:rPr>
              <a:t>melperon</a:t>
            </a:r>
            <a:r>
              <a:rPr sz="2000" b="1" i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(Buronil)</a:t>
            </a:r>
            <a:r>
              <a:rPr sz="20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b="1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poločas,</a:t>
            </a:r>
            <a:r>
              <a:rPr sz="20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při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nespavosti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958" y="504591"/>
            <a:ext cx="66659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96817"/>
            <a:ext cx="8001894" cy="41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Nižší</a:t>
            </a:r>
            <a:r>
              <a:rPr sz="2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výskyt NÚ</a:t>
            </a:r>
            <a:r>
              <a:rPr sz="2800" b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 err="1">
                <a:solidFill>
                  <a:srgbClr val="000000"/>
                </a:solidFill>
                <a:latin typeface="Calibri"/>
                <a:cs typeface="Calibri"/>
              </a:rPr>
              <a:t>klasická</a:t>
            </a:r>
            <a:endParaRPr sz="2800" spc="-1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8944" y="2065919"/>
            <a:ext cx="7616121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Širší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spektrum</a:t>
            </a:r>
            <a:r>
              <a:rPr sz="28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úč</a:t>
            </a:r>
            <a:r>
              <a:rPr sz="2800" spc="10" dirty="0">
                <a:solidFill>
                  <a:srgbClr val="000000"/>
                </a:solidFill>
                <a:latin typeface="Calibri"/>
                <a:cs typeface="Calibri"/>
              </a:rPr>
              <a:t>.-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pozitivní</a:t>
            </a:r>
            <a:r>
              <a:rPr sz="2800" b="1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i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negativní</a:t>
            </a:r>
            <a:r>
              <a:rPr sz="28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9" dirty="0">
                <a:solidFill>
                  <a:srgbClr val="000000"/>
                </a:solidFill>
                <a:latin typeface="Calibri"/>
                <a:cs typeface="Calibri"/>
              </a:rPr>
              <a:t>symptomy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450348"/>
            <a:ext cx="1899534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schizofrenie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920284"/>
            <a:ext cx="7289653" cy="1327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Ovlivňují jiné neurotransmitery</a:t>
            </a:r>
            <a:r>
              <a:rPr sz="28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a receptory </a:t>
            </a:r>
            <a:r>
              <a:rPr sz="28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</a:p>
          <a:p>
            <a:pPr marL="344424" marR="0">
              <a:lnSpc>
                <a:spcPts val="3023"/>
              </a:lnSpc>
              <a:spcBef>
                <a:spcPts val="5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klasická,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méně</a:t>
            </a:r>
            <a:r>
              <a:rPr sz="2800" b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dopamin,</a:t>
            </a:r>
            <a:r>
              <a:rPr sz="2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28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serotonin</a:t>
            </a:r>
          </a:p>
          <a:p>
            <a:pPr marL="0" marR="0">
              <a:lnSpc>
                <a:spcPts val="3427"/>
              </a:lnSpc>
              <a:spcBef>
                <a:spcPts val="219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800" spc="10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4 </a:t>
            </a: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kategorie: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6144" y="4241272"/>
            <a:ext cx="6034278" cy="1617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24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D2/D3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</a:p>
          <a:p>
            <a:pPr marL="0" marR="0">
              <a:lnSpc>
                <a:spcPts val="2932"/>
              </a:lnSpc>
              <a:spcBef>
                <a:spcPts val="28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2)</a:t>
            </a:r>
            <a:r>
              <a:rPr sz="24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serotoninoví</a:t>
            </a:r>
            <a:r>
              <a:rPr sz="24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4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dopaminoví</a:t>
            </a:r>
            <a:r>
              <a:rPr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24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(SDA)</a:t>
            </a:r>
          </a:p>
          <a:p>
            <a:pPr marL="0" marR="0">
              <a:lnSpc>
                <a:spcPts val="2929"/>
              </a:lnSpc>
              <a:spcBef>
                <a:spcPts val="28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3)</a:t>
            </a:r>
            <a:r>
              <a:rPr sz="24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multireceptoroví</a:t>
            </a:r>
            <a:r>
              <a:rPr sz="2400" spc="-7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2400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Calibri"/>
                <a:cs typeface="Calibri"/>
              </a:rPr>
              <a:t>(MARTA)</a:t>
            </a:r>
          </a:p>
          <a:p>
            <a:pPr marL="0" marR="0">
              <a:lnSpc>
                <a:spcPts val="2932"/>
              </a:lnSpc>
              <a:spcBef>
                <a:spcPts val="23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4)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statní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958" y="504591"/>
            <a:ext cx="66659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8360"/>
            <a:ext cx="4909398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lang="cs-CZ" sz="3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 err="1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000" u="sng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D2/D3</a:t>
            </a:r>
            <a:r>
              <a:rPr sz="3000" u="sng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15270"/>
            <a:ext cx="7419772" cy="1876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amisulprid</a:t>
            </a:r>
            <a:r>
              <a:rPr sz="3000" i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(Amilia),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sulpirid</a:t>
            </a:r>
            <a:r>
              <a:rPr sz="3000" i="1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(Dogmatil)</a:t>
            </a:r>
          </a:p>
          <a:p>
            <a:pPr marL="0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2)</a:t>
            </a:r>
            <a:r>
              <a:rPr lang="cs-CZ" sz="3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 err="1">
                <a:solidFill>
                  <a:srgbClr val="000000"/>
                </a:solidFill>
                <a:latin typeface="Calibri"/>
                <a:cs typeface="Calibri"/>
              </a:rPr>
              <a:t>serotoninoví</a:t>
            </a:r>
            <a:r>
              <a:rPr sz="3000" u="sng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u="sng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dopaminoví</a:t>
            </a:r>
            <a:r>
              <a:rPr sz="3000" u="sng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000" u="sng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15" dirty="0">
                <a:solidFill>
                  <a:srgbClr val="000000"/>
                </a:solidFill>
                <a:latin typeface="Calibri"/>
                <a:cs typeface="Calibri"/>
              </a:rPr>
              <a:t>(SDA)</a:t>
            </a:r>
          </a:p>
          <a:p>
            <a:pPr marL="0" marR="0">
              <a:lnSpc>
                <a:spcPts val="360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risperidon</a:t>
            </a:r>
            <a:r>
              <a:rPr sz="3000" i="1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(Rispen)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ziprasidon</a:t>
            </a:r>
            <a:r>
              <a:rPr sz="3000" i="1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(Zeldox)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u="sng" spc="-10" dirty="0">
                <a:solidFill>
                  <a:srgbClr val="000000"/>
                </a:solidFill>
                <a:latin typeface="Calibri"/>
                <a:cs typeface="Calibri"/>
              </a:rPr>
              <a:t>3)</a:t>
            </a:r>
            <a:r>
              <a:rPr lang="cs-CZ" sz="3000" u="sng" spc="-10" dirty="0">
                <a:solidFill>
                  <a:srgbClr val="000000"/>
                </a:solidFill>
                <a:latin typeface="Calibri"/>
                <a:cs typeface="Calibri"/>
              </a:rPr>
              <a:t> o</a:t>
            </a:r>
            <a:r>
              <a:rPr sz="3000" u="sng" spc="-10" dirty="0" err="1">
                <a:solidFill>
                  <a:srgbClr val="000000"/>
                </a:solidFill>
                <a:latin typeface="Calibri"/>
                <a:cs typeface="Calibri"/>
              </a:rPr>
              <a:t>statní</a:t>
            </a:r>
            <a:r>
              <a:rPr sz="3000" u="sng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zástupci: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844959"/>
            <a:ext cx="670256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Z: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aripiprazol</a:t>
            </a:r>
            <a:r>
              <a:rPr sz="3000" i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(Asduter)</a:t>
            </a:r>
            <a:r>
              <a:rPr sz="30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i="1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D2/D3 dualista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4211390"/>
            <a:ext cx="732261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(parciální</a:t>
            </a:r>
            <a:r>
              <a:rPr sz="30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1" dirty="0">
                <a:solidFill>
                  <a:srgbClr val="000000"/>
                </a:solidFill>
                <a:latin typeface="Calibri"/>
                <a:cs typeface="Calibri"/>
              </a:rPr>
              <a:t>agonista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spc="3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-rec,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pokud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endogenní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64253" y="4424720"/>
            <a:ext cx="280621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4576860"/>
            <a:ext cx="7501221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aktivita</a:t>
            </a:r>
            <a:r>
              <a:rPr sz="3000" b="1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30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nízká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30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3" dirty="0">
                <a:solidFill>
                  <a:srgbClr val="000000"/>
                </a:solidFill>
                <a:latin typeface="Calibri"/>
                <a:cs typeface="Calibri"/>
              </a:rPr>
              <a:t>antagonista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3000" spc="3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19034" y="4790190"/>
            <a:ext cx="280775" cy="347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4943164"/>
            <a:ext cx="696334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pokud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 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tato</a:t>
            </a:r>
            <a:r>
              <a:rPr sz="3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aktivita</a:t>
            </a:r>
            <a:r>
              <a:rPr sz="3000" b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vysoká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),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serotoninový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3368" y="5308659"/>
            <a:ext cx="7125666" cy="1406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spc="-13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3000" spc="-13" dirty="0" err="1">
                <a:solidFill>
                  <a:srgbClr val="000000"/>
                </a:solidFill>
                <a:latin typeface="Calibri"/>
                <a:cs typeface="Calibri"/>
              </a:rPr>
              <a:t>ntagonista</a:t>
            </a:r>
            <a:endParaRPr lang="cs-CZ" sz="3000" spc="-13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marR="0" indent="-457200">
              <a:lnSpc>
                <a:spcPts val="366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3000" spc="-13" dirty="0">
                <a:solidFill>
                  <a:srgbClr val="000000"/>
                </a:solidFill>
                <a:latin typeface="Calibri"/>
                <a:cs typeface="Calibri"/>
              </a:rPr>
              <a:t>v ČR oblíbený </a:t>
            </a:r>
            <a:r>
              <a:rPr lang="cs-CZ" sz="3000" i="1" spc="-13" dirty="0" err="1">
                <a:solidFill>
                  <a:srgbClr val="000000"/>
                </a:solidFill>
                <a:latin typeface="Calibri"/>
                <a:cs typeface="Calibri"/>
              </a:rPr>
              <a:t>tiaprid</a:t>
            </a:r>
            <a:r>
              <a:rPr lang="cs-CZ" sz="3000" i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3000" spc="-13" dirty="0">
                <a:solidFill>
                  <a:srgbClr val="000000"/>
                </a:solidFill>
                <a:latin typeface="Calibri"/>
                <a:cs typeface="Calibri"/>
              </a:rPr>
              <a:t>– D2 receptory – anxiolytický účinek</a:t>
            </a:r>
            <a:endParaRPr sz="3000" spc="-13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4958" y="504591"/>
            <a:ext cx="6665910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8" dirty="0">
                <a:solidFill>
                  <a:srgbClr val="000000"/>
                </a:solidFill>
                <a:latin typeface="Calibri"/>
                <a:cs typeface="Calibri"/>
              </a:rPr>
              <a:t>ANTIPSYCHOTIKA</a:t>
            </a:r>
            <a:r>
              <a:rPr sz="4400" spc="1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45" dirty="0">
                <a:solidFill>
                  <a:srgbClr val="000000"/>
                </a:solidFill>
                <a:latin typeface="Calibri"/>
                <a:cs typeface="Calibri"/>
              </a:rPr>
              <a:t>ATYPICKÁ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64256"/>
            <a:ext cx="6400117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strike="sngStrike" spc="-3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lang="cs-CZ" sz="28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31" dirty="0">
                <a:solidFill>
                  <a:srgbClr val="000000"/>
                </a:solidFill>
                <a:latin typeface="Calibri"/>
                <a:cs typeface="Calibri"/>
              </a:rPr>
              <a:t>MARTA</a:t>
            </a:r>
            <a:r>
              <a:rPr sz="2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(multi</a:t>
            </a:r>
            <a:r>
              <a:rPr sz="2000" u="sng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acting</a:t>
            </a:r>
            <a:r>
              <a:rPr sz="2000" u="sng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spc="-11" dirty="0">
                <a:solidFill>
                  <a:srgbClr val="000000"/>
                </a:solidFill>
                <a:latin typeface="Calibri"/>
                <a:cs typeface="Calibri"/>
              </a:rPr>
              <a:t>receptor</a:t>
            </a:r>
            <a:r>
              <a:rPr sz="2000" u="sng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spc="-11" dirty="0">
                <a:solidFill>
                  <a:srgbClr val="000000"/>
                </a:solidFill>
                <a:latin typeface="Calibri"/>
                <a:cs typeface="Calibri"/>
              </a:rPr>
              <a:t>targeting</a:t>
            </a:r>
            <a:r>
              <a:rPr sz="2000" u="sng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Calibri"/>
                <a:cs typeface="Calibri"/>
              </a:rPr>
              <a:t>antipsychotics)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92606" y="1988813"/>
            <a:ext cx="7088505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Antagonizují</a:t>
            </a:r>
            <a:r>
              <a:rPr sz="16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dopaminové,</a:t>
            </a:r>
            <a:r>
              <a:rPr sz="1600" b="1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serotoninové,</a:t>
            </a:r>
            <a:r>
              <a:rPr sz="16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1600" b="1" spc="5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0000"/>
                </a:solidFill>
                <a:latin typeface="Calibri"/>
                <a:cs typeface="Calibri"/>
              </a:rPr>
              <a:t>adrenergní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16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histaminové</a:t>
            </a:r>
            <a:r>
              <a:rPr sz="16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Calibri"/>
                <a:cs typeface="Calibri"/>
              </a:rPr>
              <a:t>a muskarinové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50892" y="2104330"/>
            <a:ext cx="220372" cy="201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8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2606" y="2183594"/>
            <a:ext cx="961395" cy="287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5"/>
              </a:lnSpc>
              <a:spcBef>
                <a:spcPts val="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Calibri"/>
                <a:cs typeface="Calibri"/>
              </a:rPr>
              <a:t>receptory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2641774"/>
            <a:ext cx="7140626" cy="1161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698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200" b="1" i="1" u="sng" dirty="0" err="1">
                <a:solidFill>
                  <a:srgbClr val="000000"/>
                </a:solidFill>
                <a:latin typeface="Calibri"/>
                <a:cs typeface="Calibri"/>
              </a:rPr>
              <a:t>olanzapin</a:t>
            </a:r>
            <a:r>
              <a:rPr sz="2200" b="1" i="1" spc="-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(Egolanza) –</a:t>
            </a:r>
            <a:r>
              <a:rPr lang="cs-CZ" sz="2200" dirty="0">
                <a:solidFill>
                  <a:srgbClr val="000000"/>
                </a:solidFill>
                <a:latin typeface="Calibri"/>
                <a:cs typeface="Calibri"/>
              </a:rPr>
              <a:t> r</a:t>
            </a:r>
            <a:r>
              <a:rPr sz="2200" dirty="0" err="1">
                <a:solidFill>
                  <a:srgbClr val="000000"/>
                </a:solidFill>
                <a:latin typeface="Calibri"/>
                <a:cs typeface="Calibri"/>
              </a:rPr>
              <a:t>edukuje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24" dirty="0">
                <a:solidFill>
                  <a:srgbClr val="000000"/>
                </a:solidFill>
                <a:latin typeface="Calibri"/>
                <a:cs typeface="Calibri"/>
              </a:rPr>
              <a:t>pozitiv.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i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neg. příznaky</a:t>
            </a:r>
          </a:p>
          <a:p>
            <a:pPr marL="344424" marR="0">
              <a:lnSpc>
                <a:spcPts val="2114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schizofrenie,</a:t>
            </a:r>
            <a:r>
              <a:rPr sz="22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16" dirty="0">
                <a:solidFill>
                  <a:srgbClr val="000000"/>
                </a:solidFill>
                <a:latin typeface="Calibri"/>
                <a:cs typeface="Calibri"/>
              </a:rPr>
              <a:t>má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středně </a:t>
            </a:r>
            <a:r>
              <a:rPr sz="2200" spc="-12" dirty="0">
                <a:solidFill>
                  <a:srgbClr val="000000"/>
                </a:solidFill>
                <a:latin typeface="Calibri"/>
                <a:cs typeface="Calibri"/>
              </a:rPr>
              <a:t>silný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 sedativní,</a:t>
            </a:r>
            <a:r>
              <a:rPr sz="22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anticholinergní</a:t>
            </a:r>
            <a:r>
              <a:rPr sz="2200" spc="-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  <a:p>
            <a:pPr marL="344424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hypotenzní</a:t>
            </a:r>
            <a:r>
              <a:rPr sz="22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 slabé extrapyramidové</a:t>
            </a:r>
            <a:r>
              <a:rPr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Calibri"/>
                <a:cs typeface="Calibri"/>
              </a:rPr>
              <a:t>účinky,</a:t>
            </a:r>
            <a:r>
              <a:rPr sz="2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nehrozí</a:t>
            </a:r>
          </a:p>
          <a:p>
            <a:pPr marL="344424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agranulocytóza,</a:t>
            </a:r>
            <a:r>
              <a:rPr sz="2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nárůst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tělesné</a:t>
            </a:r>
            <a:r>
              <a:rPr sz="2200" b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 err="1">
                <a:solidFill>
                  <a:srgbClr val="000000"/>
                </a:solidFill>
                <a:latin typeface="Calibri"/>
                <a:cs typeface="Calibri"/>
              </a:rPr>
              <a:t>hmotnosti</a:t>
            </a:r>
            <a:endParaRPr lang="cs-CZ" sz="22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568" y="3973539"/>
            <a:ext cx="8005965" cy="1161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marR="0" indent="-342900">
              <a:lnSpc>
                <a:spcPts val="2695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sz="2200" b="1" i="1" u="sng" dirty="0">
                <a:solidFill>
                  <a:srgbClr val="000000"/>
                </a:solidFill>
                <a:latin typeface="Calibri"/>
                <a:cs typeface="Calibri"/>
              </a:rPr>
              <a:t>clozapin</a:t>
            </a:r>
            <a:r>
              <a:rPr sz="2200" b="1" i="1" spc="-6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(Leponex)</a:t>
            </a:r>
            <a:r>
              <a:rPr sz="22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– účinkuje i</a:t>
            </a:r>
            <a:r>
              <a:rPr sz="2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u pacientů,</a:t>
            </a:r>
            <a:r>
              <a:rPr sz="22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kteří</a:t>
            </a:r>
            <a:r>
              <a:rPr sz="22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nereagují</a:t>
            </a:r>
            <a:r>
              <a:rPr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na léčbu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jinými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spc="-18" dirty="0">
                <a:solidFill>
                  <a:srgbClr val="000000"/>
                </a:solidFill>
                <a:latin typeface="Calibri"/>
                <a:cs typeface="Calibri"/>
              </a:rPr>
              <a:t>ntipsychotiky,</a:t>
            </a:r>
            <a:r>
              <a:rPr sz="2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2200" spc="20" dirty="0">
                <a:solidFill>
                  <a:srgbClr val="000000"/>
                </a:solidFill>
                <a:latin typeface="Calibri"/>
                <a:cs typeface="Calibri"/>
              </a:rPr>
              <a:t>1–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2 % případů</a:t>
            </a:r>
            <a:r>
              <a:rPr sz="22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se vyskytuje</a:t>
            </a:r>
            <a:r>
              <a:rPr sz="2200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agranulocytóza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</a:p>
          <a:p>
            <a:pPr marL="0" marR="0">
              <a:lnSpc>
                <a:spcPts val="211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nežádoucí účinky</a:t>
            </a:r>
            <a:r>
              <a:rPr sz="22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extrapyramidální</a:t>
            </a:r>
            <a:r>
              <a:rPr sz="2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0000"/>
                </a:solidFill>
                <a:latin typeface="Calibri"/>
                <a:cs typeface="Calibri"/>
              </a:rPr>
              <a:t>nejsou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ale výrazné</a:t>
            </a:r>
            <a:r>
              <a:rPr sz="22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jsou</a:t>
            </a:r>
          </a:p>
          <a:p>
            <a:pPr marL="0" marR="0">
              <a:lnSpc>
                <a:spcPts val="211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nežádoucí účinky</a:t>
            </a:r>
            <a:r>
              <a:rPr sz="2200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sz="2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blokády</a:t>
            </a:r>
            <a:r>
              <a:rPr sz="22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α</a:t>
            </a:r>
            <a:r>
              <a:rPr sz="2200" spc="2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2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muskarinových</a:t>
            </a:r>
            <a:r>
              <a:rPr sz="22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histaminových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73982" y="4744600"/>
            <a:ext cx="246635" cy="26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3568" y="5124279"/>
            <a:ext cx="7154902" cy="680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98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  <a:r>
              <a:rPr sz="22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ortostatické</a:t>
            </a:r>
            <a:r>
              <a:rPr sz="2200" i="1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000000"/>
                </a:solidFill>
                <a:latin typeface="Calibri"/>
                <a:cs typeface="Calibri"/>
              </a:rPr>
              <a:t>hypotenze, ospalost,</a:t>
            </a:r>
            <a:r>
              <a:rPr sz="2200" i="1" spc="-10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 err="1">
                <a:solidFill>
                  <a:srgbClr val="000000"/>
                </a:solidFill>
                <a:latin typeface="Calibri"/>
                <a:cs typeface="Calibri"/>
              </a:rPr>
              <a:t>nárůst</a:t>
            </a:r>
            <a:r>
              <a:rPr sz="2200" b="1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 err="1">
                <a:solidFill>
                  <a:srgbClr val="000000"/>
                </a:solidFill>
                <a:latin typeface="Calibri"/>
                <a:cs typeface="Calibri"/>
              </a:rPr>
              <a:t>tělesné</a:t>
            </a:r>
            <a:r>
              <a:rPr lang="cs-CZ" sz="2200" b="1" i="1" dirty="0">
                <a:solidFill>
                  <a:srgbClr val="000000"/>
                </a:solidFill>
                <a:latin typeface="Calibri"/>
                <a:cs typeface="Calibri"/>
              </a:rPr>
              <a:t> hmotnosti</a:t>
            </a:r>
            <a:endParaRPr sz="2200" b="1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CBFB1-2C7B-C23F-1DBD-CFFAC5B3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615553"/>
          </a:xfrm>
        </p:spPr>
        <p:txBody>
          <a:bodyPr/>
          <a:lstStyle/>
          <a:p>
            <a:pPr algn="ctr"/>
            <a:r>
              <a:rPr lang="cs-CZ" sz="4000" b="1" dirty="0"/>
              <a:t>QUETIAPIN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FF9A09-F86C-A85E-07D1-DE49DDCEA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7C619E6-DC72-DF8B-CE7A-0B3346C66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" y="1653224"/>
            <a:ext cx="6723915" cy="46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82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59632" y="504591"/>
            <a:ext cx="6696744" cy="1360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spc="-19" dirty="0">
                <a:solidFill>
                  <a:srgbClr val="000000"/>
                </a:solidFill>
                <a:latin typeface="Calibri"/>
                <a:cs typeface="Calibri"/>
              </a:rPr>
              <a:t>Vedlejší (nežádoucí)</a:t>
            </a:r>
            <a:r>
              <a:rPr sz="4400" spc="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účinky</a:t>
            </a:r>
            <a:r>
              <a:rPr sz="44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AP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64DBD3-2161-4F41-BD33-E97319BB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84784"/>
            <a:ext cx="4927638" cy="46816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99593" y="404664"/>
            <a:ext cx="7606946" cy="668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4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4400" spc="-51" dirty="0">
                <a:solidFill>
                  <a:srgbClr val="000000"/>
                </a:solidFill>
                <a:latin typeface="Calibri"/>
                <a:cs typeface="Calibri"/>
              </a:rPr>
              <a:t>SEDATIVA</a:t>
            </a:r>
            <a:r>
              <a:rPr sz="4400" spc="1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89716E-C7F5-4B35-0ECA-65D70901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66295"/>
            <a:ext cx="4039448" cy="50870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7148" y="504591"/>
            <a:ext cx="4690387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6" dirty="0">
                <a:solidFill>
                  <a:srgbClr val="000000"/>
                </a:solidFill>
                <a:latin typeface="Calibri"/>
                <a:cs typeface="Calibri"/>
              </a:rPr>
              <a:t>ANTIPARKINSONIKA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3674"/>
            <a:ext cx="78036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hlavní příznaky: </a:t>
            </a:r>
            <a:r>
              <a:rPr sz="2000" spc="-13" dirty="0">
                <a:solidFill>
                  <a:srgbClr val="000000"/>
                </a:solidFill>
                <a:latin typeface="Calibri"/>
                <a:cs typeface="Calibri"/>
              </a:rPr>
              <a:t>hypokineze,</a:t>
            </a:r>
            <a:r>
              <a:rPr sz="2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9" dirty="0" err="1">
                <a:solidFill>
                  <a:srgbClr val="000000"/>
                </a:solidFill>
                <a:latin typeface="Calibri"/>
                <a:cs typeface="Calibri"/>
              </a:rPr>
              <a:t>svalová</a:t>
            </a:r>
            <a:r>
              <a:rPr sz="20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 err="1">
                <a:solidFill>
                  <a:srgbClr val="000000"/>
                </a:solidFill>
                <a:latin typeface="Calibri"/>
                <a:cs typeface="Calibri"/>
              </a:rPr>
              <a:t>rigidita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tremor</a:t>
            </a:r>
            <a:r>
              <a:rPr sz="2000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(mizící</a:t>
            </a:r>
            <a:r>
              <a:rPr sz="20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jen </a:t>
            </a:r>
            <a:r>
              <a:rPr sz="2000" spc="-31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20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spánku)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30600"/>
            <a:ext cx="3584958" cy="1313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Léčiva:</a:t>
            </a:r>
          </a:p>
          <a:p>
            <a:pPr marL="0" marR="0">
              <a:lnSpc>
                <a:spcPts val="3430"/>
              </a:lnSpc>
              <a:spcBef>
                <a:spcPts val="59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1)</a:t>
            </a:r>
            <a:r>
              <a:rPr sz="2800" spc="11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Dopaminergní látky:</a:t>
            </a:r>
          </a:p>
          <a:p>
            <a:pPr marL="0" marR="0">
              <a:lnSpc>
                <a:spcPts val="2197"/>
              </a:lnSpc>
              <a:spcBef>
                <a:spcPts val="3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L-dopa</a:t>
            </a:r>
            <a:r>
              <a:rPr sz="18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 </a:t>
            </a:r>
            <a:r>
              <a:rPr sz="1800" spc="-15" dirty="0">
                <a:solidFill>
                  <a:srgbClr val="000000"/>
                </a:solidFill>
                <a:latin typeface="Calibri"/>
                <a:cs typeface="Calibri"/>
              </a:rPr>
              <a:t>prekurzor</a:t>
            </a:r>
            <a:r>
              <a:rPr sz="18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944" y="3356118"/>
            <a:ext cx="4879098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bromokriptin,</a:t>
            </a:r>
            <a:r>
              <a:rPr sz="18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rotigotin</a:t>
            </a:r>
            <a:r>
              <a:rPr sz="1800" spc="4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1800" spc="-11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1800" spc="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6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32148" y="348353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3636788"/>
            <a:ext cx="3691573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sz="18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1800" dirty="0" err="1">
                <a:solidFill>
                  <a:srgbClr val="000000"/>
                </a:solidFill>
                <a:latin typeface="Calibri"/>
                <a:cs typeface="Calibri"/>
              </a:rPr>
              <a:t>pomorfin</a:t>
            </a:r>
            <a:r>
              <a:rPr sz="1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1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6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42793" y="376420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944" y="3911109"/>
            <a:ext cx="5308600" cy="591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ropinirol,</a:t>
            </a:r>
            <a:r>
              <a:rPr sz="18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Calibri"/>
                <a:cs typeface="Calibri"/>
              </a:rPr>
              <a:t>pramipexol</a:t>
            </a:r>
            <a:r>
              <a:rPr sz="18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1800" spc="-14" dirty="0">
                <a:solidFill>
                  <a:srgbClr val="000000"/>
                </a:solidFill>
                <a:latin typeface="Calibri"/>
                <a:cs typeface="Calibri"/>
              </a:rPr>
              <a:t>agonisté</a:t>
            </a:r>
            <a:r>
              <a:rPr sz="18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6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amantadin</a:t>
            </a:r>
            <a:r>
              <a:rPr sz="18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↑uvolňování</a:t>
            </a:r>
            <a:r>
              <a:rPr sz="1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sz="18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↓zpětné</a:t>
            </a:r>
            <a:r>
              <a:rPr sz="1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Calibri"/>
                <a:cs typeface="Calibri"/>
              </a:rPr>
              <a:t>vychytávání</a:t>
            </a:r>
            <a:r>
              <a:rPr sz="18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81958" y="4038526"/>
            <a:ext cx="229641" cy="224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8944" y="4460130"/>
            <a:ext cx="4159364" cy="1099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COMT</a:t>
            </a:r>
            <a:r>
              <a:rPr sz="18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spc="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tolkapon,</a:t>
            </a:r>
            <a:r>
              <a:rPr sz="1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Calibri"/>
                <a:cs typeface="Calibri"/>
              </a:rPr>
              <a:t>entakapon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1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MAO-B</a:t>
            </a:r>
            <a:r>
              <a:rPr sz="18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- selegilin</a:t>
            </a:r>
          </a:p>
          <a:p>
            <a:pPr marL="0" marR="0">
              <a:lnSpc>
                <a:spcPts val="3427"/>
              </a:lnSpc>
              <a:spcBef>
                <a:spcPts val="51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2)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Anticholinergní</a:t>
            </a:r>
            <a:r>
              <a:rPr sz="2800" u="sng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8944" y="5569591"/>
            <a:ext cx="2518734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1800" spc="16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biperiden,</a:t>
            </a:r>
            <a:r>
              <a:rPr sz="1800" spc="1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procyklidin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35D0EC61-4E08-FFAD-8B4E-18CF50C7D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25" y="2371546"/>
            <a:ext cx="3014717" cy="419270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63498" y="504591"/>
            <a:ext cx="757253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51" dirty="0">
                <a:solidFill>
                  <a:srgbClr val="000000"/>
                </a:solidFill>
                <a:latin typeface="Calibri"/>
                <a:cs typeface="Calibri"/>
              </a:rPr>
              <a:t>HYPNOSEDATIVA</a:t>
            </a:r>
            <a:r>
              <a:rPr sz="4400" spc="15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&amp; </a:t>
            </a: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ANXIOLYTIKA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0656"/>
            <a:ext cx="7969378" cy="352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HYPNOSEDATIVA-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3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tlumivě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 CNS</a:t>
            </a:r>
          </a:p>
          <a:p>
            <a:pPr marL="344424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závislosti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na </a:t>
            </a:r>
            <a:r>
              <a:rPr sz="3000" spc="-25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3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snižují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vigilitu</a:t>
            </a:r>
            <a:r>
              <a:rPr sz="3000" spc="-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(bdělost)</a:t>
            </a:r>
          </a:p>
          <a:p>
            <a:pPr marL="0" marR="0">
              <a:lnSpc>
                <a:spcPts val="3665"/>
              </a:lnSpc>
              <a:spcBef>
                <a:spcPts val="605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SEDACE</a:t>
            </a:r>
            <a:r>
              <a:rPr sz="30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mírný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stupeň</a:t>
            </a:r>
            <a:r>
              <a:rPr sz="30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útlumu</a:t>
            </a:r>
            <a:r>
              <a:rPr sz="3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fce</a:t>
            </a:r>
            <a:r>
              <a:rPr sz="3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CNS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</a:p>
          <a:p>
            <a:pPr marL="344424" marR="0">
              <a:lnSpc>
                <a:spcPts val="3601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8" dirty="0">
                <a:solidFill>
                  <a:srgbClr val="000000"/>
                </a:solidFill>
                <a:latin typeface="Calibri"/>
                <a:cs typeface="Calibri"/>
              </a:rPr>
              <a:t>navození</a:t>
            </a:r>
            <a:r>
              <a:rPr sz="3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spánku</a:t>
            </a:r>
          </a:p>
          <a:p>
            <a:pPr marL="0" marR="0">
              <a:lnSpc>
                <a:spcPts val="3662"/>
              </a:lnSpc>
              <a:spcBef>
                <a:spcPts val="609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HYPNÓZA-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navozený</a:t>
            </a:r>
            <a:r>
              <a:rPr sz="3000" spc="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6" dirty="0">
                <a:solidFill>
                  <a:srgbClr val="000000"/>
                </a:solidFill>
                <a:latin typeface="Calibri"/>
                <a:cs typeface="Calibri"/>
              </a:rPr>
              <a:t>stav</a:t>
            </a:r>
            <a:r>
              <a:rPr sz="3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více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či méně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podobný</a:t>
            </a:r>
          </a:p>
          <a:p>
            <a:pPr marL="344424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fyziologickému</a:t>
            </a:r>
            <a:r>
              <a:rPr sz="3000" spc="-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spánku</a:t>
            </a:r>
          </a:p>
          <a:p>
            <a:pPr marL="0" marR="0">
              <a:lnSpc>
                <a:spcPts val="3665"/>
              </a:lnSpc>
              <a:spcBef>
                <a:spcPts val="607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závislý</a:t>
            </a:r>
            <a:r>
              <a:rPr sz="3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dávce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 sedace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2400" spc="-14" dirty="0">
                <a:solidFill>
                  <a:srgbClr val="000000"/>
                </a:solidFill>
                <a:latin typeface="Calibri"/>
                <a:cs typeface="Calibri"/>
              </a:rPr>
              <a:t>hypnóza</a:t>
            </a:r>
            <a:r>
              <a:rPr sz="24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5119350"/>
            <a:ext cx="7710372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bezvědomí</a:t>
            </a:r>
            <a:r>
              <a:rPr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→ anestézie→</a:t>
            </a:r>
            <a:r>
              <a:rPr sz="24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kardiovaskulární/respirační</a:t>
            </a:r>
            <a:r>
              <a:rPr sz="2400" spc="-7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selhání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488690" y="504591"/>
            <a:ext cx="239851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82" dirty="0">
                <a:solidFill>
                  <a:srgbClr val="000000"/>
                </a:solidFill>
                <a:latin typeface="Calibri"/>
                <a:cs typeface="Calibri"/>
              </a:rPr>
              <a:t>SEDATIVA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536" y="1124744"/>
            <a:ext cx="7335369" cy="2487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používané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výhradně</a:t>
            </a:r>
            <a:r>
              <a:rPr sz="3200" spc="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1" dirty="0">
                <a:solidFill>
                  <a:srgbClr val="000000"/>
                </a:solidFill>
                <a:latin typeface="Calibri"/>
                <a:cs typeface="Calibri"/>
              </a:rPr>
              <a:t>ke</a:t>
            </a:r>
            <a:r>
              <a:rPr sz="3200" spc="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zklidnění/útlumu</a:t>
            </a:r>
          </a:p>
          <a:p>
            <a:pPr marL="0" marR="0">
              <a:lnSpc>
                <a:spcPts val="3899"/>
              </a:lnSpc>
              <a:spcBef>
                <a:spcPts val="32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Nízká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toxicita: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volně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 err="1">
                <a:solidFill>
                  <a:srgbClr val="000000"/>
                </a:solidFill>
                <a:latin typeface="Calibri"/>
                <a:cs typeface="Calibri"/>
              </a:rPr>
              <a:t>prodejné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 err="1">
                <a:solidFill>
                  <a:srgbClr val="000000"/>
                </a:solidFill>
                <a:latin typeface="Calibri"/>
                <a:cs typeface="Calibri"/>
              </a:rPr>
              <a:t>doplňky</a:t>
            </a:r>
            <a:r>
              <a:rPr lang="cs-CZ"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58" dirty="0" err="1">
                <a:solidFill>
                  <a:srgbClr val="000000"/>
                </a:solidFill>
                <a:latin typeface="Calibri"/>
                <a:cs typeface="Calibri"/>
              </a:rPr>
              <a:t>stravy</a:t>
            </a:r>
            <a:endParaRPr sz="3200" spc="-58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345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0000"/>
                </a:solidFill>
                <a:latin typeface="Calibri"/>
                <a:cs typeface="Calibri"/>
              </a:rPr>
              <a:t>léčiva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přírodního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původu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3633770"/>
            <a:ext cx="6724761" cy="141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Kozlík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lékařský</a:t>
            </a:r>
            <a:r>
              <a:rPr sz="28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4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spc="-14" dirty="0">
                <a:solidFill>
                  <a:srgbClr val="000000"/>
                </a:solidFill>
                <a:latin typeface="Calibri"/>
                <a:cs typeface="Calibri"/>
              </a:rPr>
              <a:t>Valeriana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 officinalis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5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2000" spc="-27" dirty="0">
                <a:solidFill>
                  <a:srgbClr val="000000"/>
                </a:solidFill>
                <a:latin typeface="Calibri"/>
                <a:cs typeface="Calibri"/>
              </a:rPr>
              <a:t>kořen</a:t>
            </a:r>
          </a:p>
          <a:p>
            <a:pPr marL="0" marR="0">
              <a:lnSpc>
                <a:spcPts val="3430"/>
              </a:lnSpc>
              <a:spcBef>
                <a:spcPts val="26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Mučenka</a:t>
            </a:r>
            <a:r>
              <a:rPr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pletní </a:t>
            </a:r>
            <a:r>
              <a:rPr sz="2800" spc="-26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Passiflora</a:t>
            </a:r>
            <a:r>
              <a:rPr sz="2800" i="1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incranata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bylina</a:t>
            </a:r>
          </a:p>
          <a:p>
            <a:pPr marL="0" marR="0">
              <a:lnSpc>
                <a:spcPts val="3430"/>
              </a:lnSpc>
              <a:spcBef>
                <a:spcPts val="26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Chmel</a:t>
            </a:r>
            <a:r>
              <a:rPr sz="28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otáčivý</a:t>
            </a:r>
            <a:r>
              <a:rPr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Humulus</a:t>
            </a:r>
            <a:r>
              <a:rPr sz="2800" i="1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lupulus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2800" spc="-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2000" spc="-16" dirty="0">
                <a:solidFill>
                  <a:srgbClr val="000000"/>
                </a:solidFill>
                <a:latin typeface="Calibri"/>
                <a:cs typeface="Calibri"/>
              </a:rPr>
              <a:t>květ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6144" y="5042581"/>
            <a:ext cx="5913380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Meduňka</a:t>
            </a:r>
            <a:r>
              <a:rPr sz="28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Calibri"/>
                <a:cs typeface="Calibri"/>
              </a:rPr>
              <a:t>lékařská</a:t>
            </a:r>
            <a:r>
              <a:rPr sz="28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29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Melissa</a:t>
            </a:r>
            <a:r>
              <a:rPr sz="2800" i="1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officinalis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572" y="504591"/>
            <a:ext cx="403537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52" dirty="0">
                <a:solidFill>
                  <a:srgbClr val="000000"/>
                </a:solidFill>
                <a:latin typeface="Calibri"/>
                <a:cs typeface="Calibri"/>
              </a:rPr>
              <a:t>HYPNOSEDATIVA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26228" cy="3265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LP užívané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léčbě</a:t>
            </a:r>
            <a:r>
              <a:rPr sz="3200" i="1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insomnie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Neřeší</a:t>
            </a:r>
            <a:r>
              <a:rPr sz="3200" b="1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příčinu </a:t>
            </a:r>
            <a:r>
              <a:rPr sz="3200" b="1" spc="-12" dirty="0">
                <a:solidFill>
                  <a:srgbClr val="000000"/>
                </a:solidFill>
                <a:latin typeface="Calibri"/>
                <a:cs typeface="Calibri"/>
              </a:rPr>
              <a:t>nespavosti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200" spc="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200" spc="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potlačují</a:t>
            </a:r>
          </a:p>
          <a:p>
            <a:pPr marL="344424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insomnii</a:t>
            </a:r>
            <a:r>
              <a:rPr sz="3200" spc="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2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symptom</a:t>
            </a:r>
          </a:p>
          <a:p>
            <a:pPr marL="0" marR="0">
              <a:lnSpc>
                <a:spcPts val="3899"/>
              </a:lnSpc>
              <a:spcBef>
                <a:spcPts val="76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Před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přistoupení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0000"/>
                </a:solidFill>
                <a:latin typeface="Calibri"/>
                <a:cs typeface="Calibri"/>
              </a:rPr>
              <a:t>farmakoterapii</a:t>
            </a:r>
            <a:r>
              <a:rPr sz="3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insomnie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primární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řešit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příčinu</a:t>
            </a:r>
          </a:p>
          <a:p>
            <a:pPr marL="0" marR="0">
              <a:lnSpc>
                <a:spcPts val="3896"/>
              </a:lnSpc>
              <a:spcBef>
                <a:spcPts val="71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8" dirty="0">
                <a:solidFill>
                  <a:srgbClr val="000000"/>
                </a:solidFill>
                <a:latin typeface="Calibri"/>
                <a:cs typeface="Calibri"/>
              </a:rPr>
              <a:t>nikdy</a:t>
            </a:r>
            <a:r>
              <a:rPr sz="3200" spc="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sz="32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dlouhodobá!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(ne</a:t>
            </a:r>
            <a:r>
              <a:rPr sz="32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déle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než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4862035"/>
            <a:ext cx="1204062" cy="532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týdny)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572" y="504591"/>
            <a:ext cx="403537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52" dirty="0">
                <a:solidFill>
                  <a:srgbClr val="000000"/>
                </a:solidFill>
                <a:latin typeface="Calibri"/>
                <a:cs typeface="Calibri"/>
              </a:rPr>
              <a:t>HYPNOSEDATIVA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9192" y="1688257"/>
            <a:ext cx="1756649" cy="473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1.generace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63675" y="2262231"/>
            <a:ext cx="3226096" cy="41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-Barbituráty</a:t>
            </a:r>
            <a:r>
              <a:rPr sz="24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(1903-1960)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6144" y="2716092"/>
            <a:ext cx="4452485" cy="136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-Klometiazol</a:t>
            </a:r>
          </a:p>
          <a:p>
            <a:pPr marL="457530" marR="0">
              <a:lnSpc>
                <a:spcPts val="2929"/>
              </a:lnSpc>
              <a:spcBef>
                <a:spcPts val="57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-Sedativní</a:t>
            </a:r>
            <a:r>
              <a:rPr sz="2400" spc="-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antihistaminika</a:t>
            </a:r>
          </a:p>
          <a:p>
            <a:pPr marL="0" marR="0">
              <a:lnSpc>
                <a:spcPts val="3427"/>
              </a:lnSpc>
              <a:spcBef>
                <a:spcPts val="59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2800" u="sng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6144" y="4164400"/>
            <a:ext cx="6921067" cy="1435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53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-diazepam,</a:t>
            </a:r>
            <a:r>
              <a:rPr sz="2400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midazolam,</a:t>
            </a:r>
            <a:r>
              <a:rPr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flunitrazepam,</a:t>
            </a:r>
            <a:r>
              <a:rPr sz="2400" spc="-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nitrazepam</a:t>
            </a:r>
          </a:p>
          <a:p>
            <a:pPr marL="0" marR="0">
              <a:lnSpc>
                <a:spcPts val="3430"/>
              </a:lnSpc>
              <a:spcBef>
                <a:spcPts val="763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3.generace:</a:t>
            </a:r>
            <a:r>
              <a:rPr sz="28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selektivní agonisté</a:t>
            </a:r>
            <a:r>
              <a:rPr sz="2800" u="sng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000000"/>
                </a:solidFill>
                <a:latin typeface="Calibri"/>
                <a:cs typeface="Calibri"/>
              </a:rPr>
              <a:t>BZD1 </a:t>
            </a:r>
            <a:r>
              <a:rPr sz="2800" u="sng" spc="-11" dirty="0">
                <a:solidFill>
                  <a:srgbClr val="000000"/>
                </a:solidFill>
                <a:latin typeface="Calibri"/>
                <a:cs typeface="Calibri"/>
              </a:rPr>
              <a:t>receptorů</a:t>
            </a:r>
          </a:p>
          <a:p>
            <a:pPr marL="457530" marR="0">
              <a:lnSpc>
                <a:spcPts val="2929"/>
              </a:lnSpc>
              <a:spcBef>
                <a:spcPts val="98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-zolpidem,</a:t>
            </a:r>
            <a:r>
              <a:rPr sz="24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Calibri"/>
                <a:cs typeface="Calibri"/>
              </a:rPr>
              <a:t>zopiklon</a:t>
            </a:r>
            <a:endParaRPr sz="2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6" y="504591"/>
            <a:ext cx="704840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09921" cy="316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cs-CZ" sz="3200" dirty="0">
                <a:solidFill>
                  <a:srgbClr val="000000"/>
                </a:solidFill>
                <a:latin typeface="Calibri"/>
                <a:cs typeface="Calibri"/>
              </a:rPr>
              <a:t>Ú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0000"/>
                </a:solidFill>
                <a:latin typeface="Calibri"/>
                <a:cs typeface="Calibri"/>
              </a:rPr>
              <a:t>vážou</a:t>
            </a:r>
            <a:r>
              <a:rPr sz="32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se na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BZD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46" dirty="0">
                <a:solidFill>
                  <a:srgbClr val="000000"/>
                </a:solidFill>
                <a:latin typeface="Calibri"/>
                <a:cs typeface="Calibri"/>
              </a:rPr>
              <a:t>receptor,</a:t>
            </a:r>
            <a:r>
              <a:rPr sz="3200" spc="8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zvyšují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afinitu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GABA</a:t>
            </a:r>
            <a:r>
              <a:rPr sz="32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k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receptoru</a:t>
            </a:r>
            <a:r>
              <a:rPr sz="3200" spc="10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200" spc="7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zvyšuje se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frekvence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otevírání</a:t>
            </a:r>
            <a:r>
              <a:rPr sz="3200" spc="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Cl</a:t>
            </a:r>
            <a:r>
              <a:rPr sz="3250" baseline="30000"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kanálu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Komplexní</a:t>
            </a:r>
            <a:r>
              <a:rPr sz="32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úč.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CNS-</a:t>
            </a:r>
            <a:r>
              <a:rPr sz="3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anxiolytické, sedativní,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8" dirty="0">
                <a:solidFill>
                  <a:srgbClr val="000000"/>
                </a:solidFill>
                <a:latin typeface="Calibri"/>
                <a:cs typeface="Calibri"/>
              </a:rPr>
              <a:t>hypnotické,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myorelaxační,</a:t>
            </a:r>
            <a:r>
              <a:rPr sz="3200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antikonvulsivní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Lipofilní látky</a:t>
            </a:r>
            <a:r>
              <a:rPr sz="3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výborná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absorpce</a:t>
            </a:r>
            <a:r>
              <a:rPr sz="32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z GIT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4862035"/>
            <a:ext cx="7452196" cy="102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játrech</a:t>
            </a:r>
            <a:r>
              <a:rPr sz="32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6" dirty="0">
                <a:solidFill>
                  <a:srgbClr val="000000"/>
                </a:solidFill>
                <a:latin typeface="Calibri"/>
                <a:cs typeface="Calibri"/>
              </a:rPr>
              <a:t>biotransformace(často</a:t>
            </a:r>
            <a:r>
              <a:rPr sz="3200" spc="9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na aktivní</a:t>
            </a:r>
          </a:p>
          <a:p>
            <a:pPr marL="34442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metabolity!!</a:t>
            </a:r>
            <a:r>
              <a:rPr sz="32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→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prodloužení</a:t>
            </a:r>
            <a:r>
              <a:rPr sz="3200" spc="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1" dirty="0">
                <a:solidFill>
                  <a:srgbClr val="000000"/>
                </a:solidFill>
                <a:latin typeface="Calibri"/>
                <a:cs typeface="Calibri"/>
              </a:rPr>
              <a:t>účinku)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6" y="504591"/>
            <a:ext cx="704840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7721478" cy="3155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34" dirty="0">
                <a:solidFill>
                  <a:srgbClr val="000000"/>
                </a:solidFill>
                <a:latin typeface="Calibri"/>
                <a:cs typeface="Calibri"/>
              </a:rPr>
              <a:t>Krátkodobě</a:t>
            </a:r>
            <a:r>
              <a:rPr sz="3200" spc="9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(2-5h)</a:t>
            </a:r>
          </a:p>
          <a:p>
            <a:pPr marL="457200" marR="0">
              <a:lnSpc>
                <a:spcPts val="3427"/>
              </a:lnSpc>
              <a:spcBef>
                <a:spcPts val="60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Midazolam</a:t>
            </a:r>
            <a:r>
              <a:rPr sz="2800" i="1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(Dormicum),</a:t>
            </a:r>
            <a:r>
              <a:rPr sz="28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tofisopam</a:t>
            </a:r>
            <a:r>
              <a:rPr sz="2800" i="1" spc="-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Grandaxin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marL="0" marR="0">
              <a:lnSpc>
                <a:spcPts val="3896"/>
              </a:lnSpc>
              <a:spcBef>
                <a:spcPts val="72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2" dirty="0">
                <a:solidFill>
                  <a:srgbClr val="000000"/>
                </a:solidFill>
                <a:latin typeface="Calibri"/>
                <a:cs typeface="Calibri"/>
              </a:rPr>
              <a:t>Středně</a:t>
            </a:r>
            <a:r>
              <a:rPr sz="32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dlouze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(6-12h)</a:t>
            </a:r>
          </a:p>
          <a:p>
            <a:pPr marL="457200" marR="0">
              <a:lnSpc>
                <a:spcPts val="3430"/>
              </a:lnSpc>
              <a:spcBef>
                <a:spcPts val="64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spc="-11" dirty="0">
                <a:solidFill>
                  <a:srgbClr val="000000"/>
                </a:solidFill>
                <a:latin typeface="Calibri"/>
                <a:cs typeface="Calibri"/>
              </a:rPr>
              <a:t>Oxazepam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alprazolam</a:t>
            </a:r>
            <a:r>
              <a:rPr sz="2800" i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(Neurol),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bromazepam</a:t>
            </a:r>
          </a:p>
          <a:p>
            <a:pPr marL="743661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(Lexaurin)</a:t>
            </a:r>
          </a:p>
          <a:p>
            <a:pPr marL="0" marR="0">
              <a:lnSpc>
                <a:spcPts val="3896"/>
              </a:lnSpc>
              <a:spcBef>
                <a:spcPts val="721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-13" dirty="0">
                <a:solidFill>
                  <a:srgbClr val="000000"/>
                </a:solidFill>
                <a:latin typeface="Calibri"/>
                <a:cs typeface="Calibri"/>
              </a:rPr>
              <a:t>Dlouze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působící</a:t>
            </a:r>
            <a:r>
              <a:rPr sz="3200" spc="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(16-100h)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4834773"/>
            <a:ext cx="7708080" cy="473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Diazepam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2800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klonazepam </a:t>
            </a:r>
            <a:r>
              <a:rPr sz="2800" dirty="0">
                <a:solidFill>
                  <a:srgbClr val="000000"/>
                </a:solidFill>
                <a:latin typeface="Calibri"/>
                <a:cs typeface="Calibri"/>
              </a:rPr>
              <a:t>(Rivotril),</a:t>
            </a:r>
            <a:r>
              <a:rPr sz="28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i="1" dirty="0">
                <a:solidFill>
                  <a:srgbClr val="000000"/>
                </a:solidFill>
                <a:latin typeface="Calibri"/>
                <a:cs typeface="Calibri"/>
              </a:rPr>
              <a:t>chlordiazaepoxid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5626" y="504591"/>
            <a:ext cx="7048406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13" dirty="0">
                <a:solidFill>
                  <a:srgbClr val="000000"/>
                </a:solidFill>
                <a:latin typeface="Calibri"/>
                <a:cs typeface="Calibri"/>
              </a:rPr>
              <a:t>2.generace</a:t>
            </a:r>
            <a:r>
              <a:rPr sz="4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4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8360"/>
            <a:ext cx="188693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Indikace: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06144" y="2015838"/>
            <a:ext cx="1392585" cy="440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6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Sedace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6144" y="2412750"/>
            <a:ext cx="3178826" cy="202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insomnie</a:t>
            </a:r>
          </a:p>
          <a:p>
            <a:pPr marL="0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000000"/>
                </a:solidFill>
                <a:latin typeface="Calibri"/>
                <a:cs typeface="Calibri"/>
              </a:rPr>
              <a:t>Sy.neklidných</a:t>
            </a:r>
            <a:r>
              <a:rPr sz="26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nohou</a:t>
            </a:r>
          </a:p>
          <a:p>
            <a:pPr marL="0" marR="0">
              <a:lnSpc>
                <a:spcPts val="3119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Epilepsie</a:t>
            </a:r>
          </a:p>
          <a:p>
            <a:pPr marL="0" marR="0">
              <a:lnSpc>
                <a:spcPts val="3122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Febrilní křeče</a:t>
            </a:r>
          </a:p>
          <a:p>
            <a:pPr marL="0" marR="0">
              <a:lnSpc>
                <a:spcPts val="3120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Léčba </a:t>
            </a:r>
            <a:r>
              <a:rPr sz="2600" spc="-21" dirty="0">
                <a:solidFill>
                  <a:srgbClr val="000000"/>
                </a:solidFill>
                <a:latin typeface="Calibri"/>
                <a:cs typeface="Calibri"/>
              </a:rPr>
              <a:t>úzkosti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06144" y="4394838"/>
            <a:ext cx="4783430" cy="439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4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600" spc="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26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akutního</a:t>
            </a:r>
            <a:r>
              <a:rPr sz="26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0000"/>
                </a:solidFill>
                <a:latin typeface="Calibri"/>
                <a:cs typeface="Calibri"/>
              </a:rPr>
              <a:t>abstinenčního</a:t>
            </a:r>
            <a:r>
              <a:rPr sz="26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600" spc="-57" dirty="0">
                <a:solidFill>
                  <a:srgbClr val="000000"/>
                </a:solidFill>
                <a:latin typeface="Calibri"/>
                <a:cs typeface="Calibri"/>
              </a:rPr>
              <a:t>sy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944" y="4790220"/>
            <a:ext cx="801334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vzniku</a:t>
            </a:r>
            <a:r>
              <a:rPr sz="30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závislosti,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solidFill>
                  <a:srgbClr val="000000"/>
                </a:solidFill>
                <a:latin typeface="Calibri"/>
                <a:cs typeface="Calibri"/>
              </a:rPr>
              <a:t>rozvoj</a:t>
            </a:r>
            <a:r>
              <a:rPr sz="30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tolerance,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3368" y="5156234"/>
            <a:ext cx="124492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paměti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944" y="5614054"/>
            <a:ext cx="303563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intoxikace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75916" y="504591"/>
            <a:ext cx="4546483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23" dirty="0">
                <a:solidFill>
                  <a:srgbClr val="000000"/>
                </a:solidFill>
                <a:latin typeface="Calibri"/>
                <a:cs typeface="Calibri"/>
              </a:rPr>
              <a:t>3.Generace</a:t>
            </a:r>
            <a:r>
              <a:rPr sz="4400" spc="8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– „ZET“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97075" y="1558360"/>
            <a:ext cx="5298760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ZOLPIDEM,</a:t>
            </a:r>
            <a:r>
              <a:rPr sz="30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ZOPICLON,</a:t>
            </a:r>
            <a:r>
              <a:rPr sz="3000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ZALEPLON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15270"/>
            <a:ext cx="6581929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MU-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váží</a:t>
            </a:r>
            <a:r>
              <a:rPr sz="30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BZD </a:t>
            </a:r>
            <a:r>
              <a:rPr sz="3000" spc="-37" dirty="0">
                <a:solidFill>
                  <a:srgbClr val="000000"/>
                </a:solidFill>
                <a:latin typeface="Calibri"/>
                <a:cs typeface="Calibri"/>
              </a:rPr>
              <a:t>receptor,</a:t>
            </a:r>
            <a:r>
              <a:rPr sz="3000" spc="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ale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nejsou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381411"/>
            <a:ext cx="2690273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2" dirty="0" err="1">
                <a:solidFill>
                  <a:srgbClr val="000000"/>
                </a:solidFill>
                <a:latin typeface="Calibri"/>
                <a:cs typeface="Calibri"/>
              </a:rPr>
              <a:t>benzodiazepiny</a:t>
            </a:r>
            <a:endParaRPr sz="3000" spc="-12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944" y="2839155"/>
            <a:ext cx="7314650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selektivnější</a:t>
            </a:r>
            <a:r>
              <a:rPr sz="30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sedativní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účinek,</a:t>
            </a:r>
            <a:r>
              <a:rPr sz="30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anxiolytický</a:t>
            </a:r>
            <a:r>
              <a:rPr sz="30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204625"/>
            <a:ext cx="1698397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minimální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3662369"/>
            <a:ext cx="7714421" cy="2782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Nemají</a:t>
            </a:r>
            <a:r>
              <a:rPr sz="30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6" dirty="0">
                <a:solidFill>
                  <a:srgbClr val="000000"/>
                </a:solidFill>
                <a:latin typeface="Calibri"/>
                <a:cs typeface="Calibri"/>
              </a:rPr>
              <a:t>myorelaxační</a:t>
            </a:r>
            <a:r>
              <a:rPr sz="30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ani </a:t>
            </a:r>
            <a:r>
              <a:rPr sz="3000" b="1" spc="-12" dirty="0">
                <a:solidFill>
                  <a:srgbClr val="000000"/>
                </a:solidFill>
                <a:latin typeface="Calibri"/>
                <a:cs typeface="Calibri"/>
              </a:rPr>
              <a:t>antikonvulzivní</a:t>
            </a:r>
            <a:r>
              <a:rPr sz="3000" b="1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úč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10" dirty="0">
                <a:solidFill>
                  <a:srgbClr val="000000"/>
                </a:solidFill>
                <a:latin typeface="Calibri"/>
                <a:cs typeface="Calibri"/>
              </a:rPr>
              <a:t>I: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jako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hypnotika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při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potížích</a:t>
            </a:r>
            <a:r>
              <a:rPr sz="3000" spc="-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3000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usínáním!</a:t>
            </a:r>
          </a:p>
          <a:p>
            <a:pPr marL="0" marR="0">
              <a:lnSpc>
                <a:spcPts val="360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Velmi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rychlý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nástup</a:t>
            </a:r>
            <a:r>
              <a:rPr sz="3000" spc="-4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účinku,</a:t>
            </a:r>
            <a:r>
              <a:rPr sz="3000" spc="-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krátký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t ½</a:t>
            </a:r>
          </a:p>
          <a:p>
            <a:pPr marL="0" marR="0">
              <a:lnSpc>
                <a:spcPts val="360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sz="3000" dirty="0" err="1">
                <a:solidFill>
                  <a:srgbClr val="000000"/>
                </a:solidFill>
                <a:latin typeface="Calibri"/>
                <a:cs typeface="Calibri"/>
              </a:rPr>
              <a:t>ižší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6" dirty="0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000000"/>
                </a:solidFill>
                <a:latin typeface="Calibri"/>
                <a:cs typeface="Calibri"/>
              </a:rPr>
              <a:t>vzniku</a:t>
            </a:r>
            <a:r>
              <a:rPr sz="3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tolerance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13" dirty="0" err="1">
                <a:solidFill>
                  <a:srgbClr val="000000"/>
                </a:solidFill>
                <a:latin typeface="Calibri"/>
                <a:cs typeface="Calibri"/>
              </a:rPr>
              <a:t>závislosti</a:t>
            </a:r>
            <a:r>
              <a:rPr lang="cs-CZ" sz="3000" spc="-13" dirty="0">
                <a:solidFill>
                  <a:srgbClr val="000000"/>
                </a:solidFill>
                <a:latin typeface="Calibri"/>
                <a:cs typeface="Calibri"/>
              </a:rPr>
              <a:t> (ale je)</a:t>
            </a:r>
            <a:endParaRPr sz="3000" spc="-13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Nižší </a:t>
            </a:r>
            <a:r>
              <a:rPr sz="3000" spc="-16" dirty="0" err="1">
                <a:solidFill>
                  <a:srgbClr val="000000"/>
                </a:solidFill>
                <a:latin typeface="Calibri"/>
                <a:cs typeface="Calibri"/>
              </a:rPr>
              <a:t>riziko</a:t>
            </a:r>
            <a:r>
              <a:rPr sz="3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vzniku</a:t>
            </a:r>
            <a:r>
              <a:rPr sz="30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akutní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2" dirty="0" err="1">
                <a:solidFill>
                  <a:srgbClr val="000000"/>
                </a:solidFill>
                <a:latin typeface="Calibri"/>
                <a:cs typeface="Calibri"/>
              </a:rPr>
              <a:t>intoxikace</a:t>
            </a:r>
            <a:r>
              <a:rPr sz="3000" spc="-6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pozor na ostatní sedativně působící látky, např. </a:t>
            </a:r>
            <a:r>
              <a:rPr sz="3000" dirty="0" err="1">
                <a:solidFill>
                  <a:srgbClr val="000000"/>
                </a:solidFill>
                <a:latin typeface="Calibri"/>
                <a:cs typeface="Calibri"/>
              </a:rPr>
              <a:t>alkohol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628C1-416A-3B3A-C5A4-8F201EFC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9"/>
            <a:ext cx="6780122" cy="492443"/>
          </a:xfrm>
        </p:spPr>
        <p:txBody>
          <a:bodyPr/>
          <a:lstStyle/>
          <a:p>
            <a:r>
              <a:rPr lang="cs-CZ" sz="3200" dirty="0"/>
              <a:t>MELATONIN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5A93FC-1365-D00D-9815-20F7F470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576" y="753092"/>
            <a:ext cx="7128792" cy="4011226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elatonin je hormon produkovaný epifýzou (šišinkou) v mozku, který reguluje spánkový cyklus. Jeho produkce se zvyšuje večer a snižuje během dne v reakci na světlo.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elatonin pomáhá synchronizovat biologické hodiny (cirkadiánní rytmus), což je klíčové pro kvalitu spánku. Kromě spánku má vliv i na imunitní funkce a antioxidantní ochranu.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doplněk stravy k léčbě nespavosti či jet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</a:t>
            </a:r>
            <a:endParaRPr lang="cs-CZ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ávkování od 0,5-10 mg, 2-3h před spaním (záleží na lékové formě)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kern="100" dirty="0">
              <a:solidFill>
                <a:srgbClr val="56627B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b="0" i="0" dirty="0">
              <a:solidFill>
                <a:srgbClr val="56627B"/>
              </a:solidFill>
              <a:effectLst/>
              <a:highlight>
                <a:srgbClr val="FFFFFF"/>
              </a:highlight>
              <a:latin typeface="Archivo"/>
            </a:endParaRPr>
          </a:p>
          <a:p>
            <a:br>
              <a:rPr lang="cs-CZ" dirty="0"/>
            </a:b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7AC24A5-DF28-E521-CC45-C4DB2A997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573016"/>
            <a:ext cx="4883928" cy="318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25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4F1B02-A21D-A9AD-226F-10948AF37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66" y="260649"/>
            <a:ext cx="6797992" cy="432047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287DA85-0932-960C-53D6-06F66C48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7992888" cy="5539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Antiparkinsonika</a:t>
            </a:r>
            <a:r>
              <a:rPr lang="cs-CZ" dirty="0"/>
              <a:t> – základní příznaky </a:t>
            </a:r>
            <a:r>
              <a:rPr lang="cs-CZ" dirty="0" err="1"/>
              <a:t>Parkinson.nemoci</a:t>
            </a:r>
            <a:r>
              <a:rPr lang="cs-CZ" dirty="0"/>
              <a:t>, základní strategie léčby (tj. mechanismus účinku), zástupci – z každé skupiny 1, typické NÚ (vychází z mechanismu účinku)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Antiepileptika – </a:t>
            </a:r>
            <a:r>
              <a:rPr lang="cs-CZ" dirty="0" err="1"/>
              <a:t>valproát</a:t>
            </a:r>
            <a:r>
              <a:rPr lang="cs-CZ" dirty="0"/>
              <a:t>, </a:t>
            </a:r>
            <a:r>
              <a:rPr lang="cs-CZ" dirty="0" err="1"/>
              <a:t>karbamazepin</a:t>
            </a:r>
            <a:r>
              <a:rPr lang="cs-CZ" dirty="0"/>
              <a:t>, </a:t>
            </a:r>
            <a:r>
              <a:rPr lang="cs-CZ" dirty="0" err="1"/>
              <a:t>levetiracetam</a:t>
            </a:r>
            <a:r>
              <a:rPr lang="cs-CZ" dirty="0"/>
              <a:t>, </a:t>
            </a:r>
            <a:r>
              <a:rPr lang="cs-CZ" dirty="0" err="1"/>
              <a:t>gabapentin</a:t>
            </a:r>
            <a:r>
              <a:rPr lang="cs-CZ" dirty="0"/>
              <a:t>, </a:t>
            </a:r>
            <a:r>
              <a:rPr lang="cs-CZ" dirty="0" err="1"/>
              <a:t>pregabalin</a:t>
            </a:r>
            <a:r>
              <a:rPr lang="cs-CZ" dirty="0"/>
              <a:t> (vědět, i o jiné než </a:t>
            </a:r>
            <a:r>
              <a:rPr lang="cs-CZ" dirty="0" err="1"/>
              <a:t>antiepileptické</a:t>
            </a:r>
            <a:r>
              <a:rPr lang="cs-CZ" dirty="0"/>
              <a:t> indikaci)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Základní NÚ (není třeba znát dávkování ani přesný MÚ)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Antidepresiva – základní příčina (co chybí),– není třeba znát jednotlivé generace, ale zástupci jednotlivých skupin -TCA, SSRI, základní NÚ + </a:t>
            </a:r>
            <a:r>
              <a:rPr lang="cs-CZ" dirty="0" err="1"/>
              <a:t>trazodon</a:t>
            </a:r>
            <a:r>
              <a:rPr lang="cs-CZ" dirty="0"/>
              <a:t>, </a:t>
            </a:r>
            <a:r>
              <a:rPr lang="cs-CZ" dirty="0" err="1"/>
              <a:t>venlafaxin</a:t>
            </a:r>
            <a:r>
              <a:rPr lang="cs-CZ" dirty="0"/>
              <a:t>, co je MAO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Antipsychotika – základní příčina (dopamin), dělení není třeba znát. Základní zástupci (</a:t>
            </a:r>
            <a:r>
              <a:rPr lang="cs-CZ" dirty="0" err="1"/>
              <a:t>levomepromazin</a:t>
            </a:r>
            <a:r>
              <a:rPr lang="cs-CZ" dirty="0"/>
              <a:t>, </a:t>
            </a:r>
            <a:r>
              <a:rPr lang="cs-CZ" dirty="0" err="1"/>
              <a:t>haloperidol</a:t>
            </a:r>
            <a:r>
              <a:rPr lang="cs-CZ" dirty="0"/>
              <a:t>, </a:t>
            </a:r>
            <a:r>
              <a:rPr lang="cs-CZ" dirty="0" err="1"/>
              <a:t>sulpirid</a:t>
            </a:r>
            <a:r>
              <a:rPr lang="cs-CZ" dirty="0"/>
              <a:t>, </a:t>
            </a:r>
            <a:r>
              <a:rPr lang="cs-CZ" dirty="0" err="1"/>
              <a:t>amisulprid</a:t>
            </a:r>
            <a:r>
              <a:rPr lang="cs-CZ" dirty="0"/>
              <a:t>, </a:t>
            </a:r>
            <a:r>
              <a:rPr lang="cs-CZ" dirty="0" err="1"/>
              <a:t>olanzapin</a:t>
            </a:r>
            <a:r>
              <a:rPr lang="cs-CZ" dirty="0"/>
              <a:t>, </a:t>
            </a:r>
            <a:r>
              <a:rPr lang="cs-CZ" dirty="0" err="1"/>
              <a:t>klozapin,tiparid</a:t>
            </a:r>
            <a:r>
              <a:rPr lang="cs-CZ" dirty="0"/>
              <a:t>, </a:t>
            </a:r>
            <a:r>
              <a:rPr lang="cs-CZ" dirty="0" err="1"/>
              <a:t>quetiapin</a:t>
            </a:r>
            <a:r>
              <a:rPr lang="cs-CZ" dirty="0"/>
              <a:t> – různé dávkování, různé indikace) typické NÚ, co znamená MARTA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Benzodiazepiny – základní účinky (žádoucí i nežádoucí), základní zástupci z každé skupiny dle biologického poločasu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 léčiva – zástupci, základní charakteristika (indikace, rizika)</a:t>
            </a:r>
          </a:p>
        </p:txBody>
      </p:sp>
    </p:spTree>
    <p:extLst>
      <p:ext uri="{BB962C8B-B14F-4D97-AF65-F5344CB8AC3E}">
        <p14:creationId xmlns:p14="http://schemas.microsoft.com/office/powerpoint/2010/main" val="89030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504591"/>
            <a:ext cx="531876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DOPAMINERGNÍ</a:t>
            </a:r>
            <a:r>
              <a:rPr sz="4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69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58360"/>
            <a:ext cx="765486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L-dopa</a:t>
            </a:r>
            <a:r>
              <a:rPr sz="3000" u="sng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(levodopa –</a:t>
            </a:r>
            <a:r>
              <a:rPr sz="3000" u="sng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u="sng" dirty="0">
                <a:solidFill>
                  <a:srgbClr val="000000"/>
                </a:solidFill>
                <a:latin typeface="Calibri"/>
                <a:cs typeface="Calibri"/>
              </a:rPr>
              <a:t>Isicom,</a:t>
            </a:r>
            <a:r>
              <a:rPr sz="3000" i="1" u="sng" spc="-3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u="sng" spc="-17" dirty="0">
                <a:solidFill>
                  <a:srgbClr val="000000"/>
                </a:solidFill>
                <a:latin typeface="Calibri"/>
                <a:cs typeface="Calibri"/>
              </a:rPr>
              <a:t>Nakom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–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lék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volby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944" y="2015270"/>
            <a:ext cx="7636306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7" dirty="0">
                <a:solidFill>
                  <a:srgbClr val="000000"/>
                </a:solidFill>
                <a:latin typeface="Calibri"/>
                <a:cs typeface="Calibri"/>
              </a:rPr>
              <a:t>prekurzor</a:t>
            </a:r>
            <a:r>
              <a:rPr sz="3000" b="1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aktivně</a:t>
            </a:r>
            <a:r>
              <a:rPr sz="30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transportována</a:t>
            </a:r>
            <a:r>
              <a:rPr sz="300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381411"/>
            <a:ext cx="487651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mozku</a:t>
            </a:r>
            <a:r>
              <a:rPr sz="3000" spc="4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6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přeměna 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dopamin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944" y="2839155"/>
            <a:ext cx="727615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NÚ: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 ortostatická</a:t>
            </a:r>
            <a:r>
              <a:rPr sz="30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hypotenze,</a:t>
            </a:r>
            <a:r>
              <a:rPr sz="3000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11" dirty="0">
                <a:solidFill>
                  <a:srgbClr val="000000"/>
                </a:solidFill>
                <a:latin typeface="Calibri"/>
                <a:cs typeface="Calibri"/>
              </a:rPr>
              <a:t>arytmie,</a:t>
            </a:r>
            <a:r>
              <a:rPr sz="3000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2" dirty="0">
                <a:solidFill>
                  <a:srgbClr val="000000"/>
                </a:solidFill>
                <a:latin typeface="Calibri"/>
                <a:cs typeface="Calibri"/>
              </a:rPr>
              <a:t>zvracení,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204625"/>
            <a:ext cx="678716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25" dirty="0">
                <a:solidFill>
                  <a:srgbClr val="000000"/>
                </a:solidFill>
                <a:latin typeface="Calibri"/>
                <a:cs typeface="Calibri"/>
              </a:rPr>
              <a:t>psychické</a:t>
            </a:r>
            <a:r>
              <a:rPr sz="3000" b="1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3" dirty="0">
                <a:solidFill>
                  <a:srgbClr val="000000"/>
                </a:solidFill>
                <a:latin typeface="Calibri"/>
                <a:cs typeface="Calibri"/>
              </a:rPr>
              <a:t>poruchy</a:t>
            </a:r>
            <a:r>
              <a:rPr sz="3000" b="1" spc="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b="1" spc="-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neklid, </a:t>
            </a:r>
            <a:r>
              <a:rPr sz="3000" b="1" spc="-18" dirty="0">
                <a:solidFill>
                  <a:srgbClr val="000000"/>
                </a:solidFill>
                <a:latin typeface="Calibri"/>
                <a:cs typeface="Calibri"/>
              </a:rPr>
              <a:t>úzkost,</a:t>
            </a:r>
            <a:r>
              <a:rPr sz="3000" b="1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agrese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3662369"/>
            <a:ext cx="7687244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 CNS</a:t>
            </a:r>
            <a:r>
              <a:rPr sz="3000" spc="-2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jen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1%,</a:t>
            </a:r>
            <a:r>
              <a:rPr sz="3000" spc="4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zbytek</a:t>
            </a:r>
            <a:r>
              <a:rPr sz="3000" spc="-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18" dirty="0">
                <a:solidFill>
                  <a:srgbClr val="000000"/>
                </a:solidFill>
                <a:latin typeface="Calibri"/>
                <a:cs typeface="Calibri"/>
              </a:rPr>
              <a:t>metabolizován</a:t>
            </a:r>
            <a:r>
              <a:rPr sz="30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na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periférii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027839"/>
            <a:ext cx="6753635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(90%</a:t>
            </a:r>
            <a:r>
              <a:rPr sz="30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stěna</a:t>
            </a:r>
            <a:r>
              <a:rPr sz="30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střeva,</a:t>
            </a:r>
            <a:r>
              <a:rPr sz="30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9%</a:t>
            </a:r>
            <a:r>
              <a:rPr sz="30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1" dirty="0">
                <a:solidFill>
                  <a:srgbClr val="000000"/>
                </a:solidFill>
                <a:latin typeface="Calibri"/>
                <a:cs typeface="Calibri"/>
              </a:rPr>
              <a:t>krev</a:t>
            </a:r>
            <a:r>
              <a:rPr sz="3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ostatní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tkáně)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8944" y="4485420"/>
            <a:ext cx="8141582" cy="2342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proto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0000"/>
                </a:solidFill>
                <a:latin typeface="Calibri"/>
                <a:cs typeface="Calibri"/>
              </a:rPr>
              <a:t>kombinace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 s </a:t>
            </a:r>
            <a:r>
              <a:rPr sz="3000" b="1" u="sng" dirty="0">
                <a:solidFill>
                  <a:srgbClr val="000000"/>
                </a:solidFill>
                <a:latin typeface="Calibri"/>
                <a:cs typeface="Calibri"/>
              </a:rPr>
              <a:t>karbidopou</a:t>
            </a:r>
            <a:r>
              <a:rPr sz="3000" b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nebo </a:t>
            </a:r>
            <a:r>
              <a:rPr sz="3000" b="1" u="sng" dirty="0">
                <a:solidFill>
                  <a:srgbClr val="000000"/>
                </a:solidFill>
                <a:latin typeface="Calibri"/>
                <a:cs typeface="Calibri"/>
              </a:rPr>
              <a:t>benserazidem</a:t>
            </a: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(inhibitory</a:t>
            </a:r>
            <a:r>
              <a:rPr sz="300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dopa-</a:t>
            </a:r>
            <a:r>
              <a:rPr lang="cs-CZ" sz="3000" dirty="0">
                <a:solidFill>
                  <a:srgbClr val="000000"/>
                </a:solidFill>
                <a:latin typeface="Calibri"/>
                <a:cs typeface="Calibri"/>
              </a:rPr>
              <a:t> dekarboxylázy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endParaRPr lang="cs-CZ" sz="3000" spc="-14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4424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000" spc="-14" dirty="0">
                <a:solidFill>
                  <a:srgbClr val="000000"/>
                </a:solidFill>
                <a:latin typeface="Calibri"/>
                <a:cs typeface="Calibri"/>
              </a:rPr>
              <a:t>LP </a:t>
            </a:r>
            <a:r>
              <a:rPr lang="cs-CZ" sz="3000" spc="-14" dirty="0" err="1">
                <a:solidFill>
                  <a:srgbClr val="000000"/>
                </a:solidFill>
                <a:latin typeface="Calibri"/>
                <a:cs typeface="Calibri"/>
              </a:rPr>
              <a:t>Stacapolo</a:t>
            </a:r>
            <a:r>
              <a:rPr lang="cs-CZ" sz="3000" spc="-14" dirty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cs-CZ" sz="3000" spc="-14" dirty="0" err="1">
                <a:solidFill>
                  <a:srgbClr val="000000"/>
                </a:solidFill>
                <a:latin typeface="Calibri"/>
                <a:cs typeface="Calibri"/>
              </a:rPr>
              <a:t>Stalevo</a:t>
            </a:r>
            <a:r>
              <a:rPr lang="cs-CZ" sz="3000" spc="-14" dirty="0">
                <a:solidFill>
                  <a:srgbClr val="000000"/>
                </a:solidFill>
                <a:latin typeface="Calibri"/>
                <a:cs typeface="Calibri"/>
              </a:rPr>
              <a:t> aj</a:t>
            </a:r>
            <a:endParaRPr sz="3000" spc="-14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44" y="5308659"/>
            <a:ext cx="7270503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3-7 </a:t>
            </a:r>
            <a:r>
              <a:rPr sz="3000" spc="-17" dirty="0">
                <a:solidFill>
                  <a:srgbClr val="000000"/>
                </a:solidFill>
                <a:latin typeface="Calibri"/>
                <a:cs typeface="Calibri"/>
              </a:rPr>
              <a:t>dávek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v</a:t>
            </a: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průběhu</a:t>
            </a:r>
            <a:r>
              <a:rPr sz="3000" spc="-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dne, </a:t>
            </a:r>
            <a:r>
              <a:rPr sz="2000" spc="-11" dirty="0">
                <a:solidFill>
                  <a:srgbClr val="000000"/>
                </a:solidFill>
                <a:latin typeface="Calibri"/>
                <a:cs typeface="Calibri"/>
              </a:rPr>
              <a:t>retardovaná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7" dirty="0">
                <a:solidFill>
                  <a:srgbClr val="000000"/>
                </a:solidFill>
                <a:latin typeface="Calibri"/>
                <a:cs typeface="Calibri"/>
              </a:rPr>
              <a:t>forma</a:t>
            </a:r>
            <a:r>
              <a:rPr sz="2000" spc="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0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↑ výskyt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3368" y="5705465"/>
            <a:ext cx="2321851" cy="3469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bifázických</a:t>
            </a:r>
            <a:r>
              <a:rPr sz="2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0000"/>
                </a:solidFill>
                <a:latin typeface="Calibri"/>
                <a:cs typeface="Calibri"/>
              </a:rPr>
              <a:t>dyskynezí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31054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504591"/>
            <a:ext cx="531876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DOPAMINERGNÍ</a:t>
            </a:r>
            <a:r>
              <a:rPr sz="4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69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65754"/>
            <a:ext cx="7565920" cy="1675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Pramipexol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Mirapexin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Medopexol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tbl</a:t>
            </a:r>
            <a:endParaRPr lang="cs-CZ" sz="2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Ropinirol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–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Aropilos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Requip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tbl</a:t>
            </a:r>
            <a:endParaRPr lang="cs-CZ" sz="2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Rotigotin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 – náplasti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Neupro</a:t>
            </a:r>
            <a:endParaRPr lang="cs-CZ" sz="27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7200" marR="0" indent="-457200">
              <a:lnSpc>
                <a:spcPts val="331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Apomorfin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inj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., </a:t>
            </a:r>
            <a:r>
              <a:rPr lang="cs-CZ" sz="2700" dirty="0" err="1">
                <a:solidFill>
                  <a:srgbClr val="000000"/>
                </a:solidFill>
                <a:latin typeface="Arial"/>
                <a:cs typeface="Arial"/>
              </a:rPr>
              <a:t>inf</a:t>
            </a:r>
            <a:r>
              <a:rPr lang="cs-CZ" sz="27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7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944" y="4386424"/>
            <a:ext cx="7076463" cy="1098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1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2700" spc="10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i="1" u="sng" dirty="0">
                <a:solidFill>
                  <a:srgbClr val="000000"/>
                </a:solidFill>
                <a:latin typeface="Calibri"/>
                <a:cs typeface="Calibri"/>
              </a:rPr>
              <a:t>amantadin</a:t>
            </a:r>
            <a:r>
              <a:rPr sz="2700" i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(Viregyt-K)</a:t>
            </a:r>
            <a:r>
              <a:rPr sz="2700" spc="-5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27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antivirotikum</a:t>
            </a:r>
          </a:p>
          <a:p>
            <a:pPr marL="344424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700" b="1" dirty="0">
                <a:solidFill>
                  <a:srgbClr val="000000"/>
                </a:solidFill>
                <a:latin typeface="Calibri"/>
                <a:cs typeface="Calibri"/>
              </a:rPr>
              <a:t>zvyšuje </a:t>
            </a:r>
            <a:r>
              <a:rPr lang="cs-CZ" sz="2700" b="1" dirty="0" err="1">
                <a:solidFill>
                  <a:srgbClr val="000000"/>
                </a:solidFill>
                <a:latin typeface="Calibri"/>
                <a:cs typeface="Calibri"/>
              </a:rPr>
              <a:t>uvo</a:t>
            </a:r>
            <a:r>
              <a:rPr sz="2700" b="1" dirty="0" err="1">
                <a:solidFill>
                  <a:srgbClr val="000000"/>
                </a:solidFill>
                <a:latin typeface="Calibri"/>
                <a:cs typeface="Calibri"/>
              </a:rPr>
              <a:t>lňování</a:t>
            </a:r>
            <a:r>
              <a:rPr sz="2700" b="1" spc="-7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spc="1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2700" b="1" spc="-7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a snižuje</a:t>
            </a:r>
            <a:r>
              <a:rPr sz="2700" b="1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zpětné</a:t>
            </a:r>
          </a:p>
          <a:p>
            <a:pPr marL="344424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-10" dirty="0">
                <a:solidFill>
                  <a:srgbClr val="000000"/>
                </a:solidFill>
                <a:latin typeface="Calibri"/>
                <a:cs typeface="Calibri"/>
              </a:rPr>
              <a:t>vychytávání</a:t>
            </a:r>
            <a:r>
              <a:rPr sz="2700" b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spc="12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5373965"/>
            <a:ext cx="7221496" cy="458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1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neužívá</a:t>
            </a:r>
            <a:r>
              <a:rPr sz="2700" spc="-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se</a:t>
            </a:r>
            <a:r>
              <a:rPr sz="2700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000000"/>
                </a:solidFill>
                <a:latin typeface="Calibri"/>
                <a:cs typeface="Calibri"/>
              </a:rPr>
              <a:t>dlouhodobě,</a:t>
            </a:r>
            <a:r>
              <a:rPr sz="2700" spc="-6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sz="2700" b="1" spc="-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sz="2700" b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měsíců</a:t>
            </a:r>
            <a:r>
              <a:rPr sz="2700" b="1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účinek</a:t>
            </a:r>
            <a:r>
              <a:rPr sz="2700" b="1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700" b="1" dirty="0">
                <a:solidFill>
                  <a:srgbClr val="000000"/>
                </a:solidFill>
                <a:latin typeface="Calibri"/>
                <a:cs typeface="Calibri"/>
              </a:rPr>
              <a:t>vymizí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614" y="504591"/>
            <a:ext cx="5318765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spc="-36" dirty="0">
                <a:solidFill>
                  <a:srgbClr val="000000"/>
                </a:solidFill>
                <a:latin typeface="Calibri"/>
                <a:cs typeface="Calibri"/>
              </a:rPr>
              <a:t>DOPAMINERGNÍ</a:t>
            </a:r>
            <a:r>
              <a:rPr sz="4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69" dirty="0">
                <a:solidFill>
                  <a:srgbClr val="000000"/>
                </a:solidFill>
                <a:latin typeface="Calibri"/>
                <a:cs typeface="Calibri"/>
              </a:rPr>
              <a:t>LÁTKY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524832"/>
            <a:ext cx="658411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3000" u="sng" spc="-7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spc="-34" dirty="0">
                <a:solidFill>
                  <a:srgbClr val="000000"/>
                </a:solidFill>
                <a:latin typeface="Calibri"/>
                <a:cs typeface="Calibri"/>
              </a:rPr>
              <a:t>KOMT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65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blokují biodegradaci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3368" y="1844582"/>
            <a:ext cx="3586662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dopaminu</a:t>
            </a:r>
            <a:r>
              <a:rPr sz="3000" b="1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na periférii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3368" y="2256733"/>
            <a:ext cx="7462103" cy="914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-21" dirty="0">
                <a:solidFill>
                  <a:srgbClr val="000000"/>
                </a:solidFill>
                <a:latin typeface="Calibri"/>
                <a:cs typeface="Calibri"/>
              </a:rPr>
              <a:t>tolkapon</a:t>
            </a:r>
            <a:r>
              <a:rPr sz="3000" i="1" spc="-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(Tasmar</a:t>
            </a:r>
            <a:r>
              <a:rPr sz="3000" spc="4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centrální</a:t>
            </a:r>
            <a:r>
              <a:rPr sz="3000" spc="-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i periferní</a:t>
            </a:r>
            <a:r>
              <a:rPr sz="3000" spc="-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účinky),</a:t>
            </a:r>
          </a:p>
          <a:p>
            <a:pPr marL="0" marR="0">
              <a:lnSpc>
                <a:spcPts val="3239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-22" dirty="0">
                <a:solidFill>
                  <a:srgbClr val="000000"/>
                </a:solidFill>
                <a:latin typeface="Calibri"/>
                <a:cs typeface="Calibri"/>
              </a:rPr>
              <a:t>entakapon</a:t>
            </a:r>
            <a:r>
              <a:rPr sz="3000" i="1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(Comtan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Comtess</a:t>
            </a:r>
            <a:r>
              <a:rPr sz="3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periferní</a:t>
            </a:r>
            <a:r>
              <a:rPr sz="3000" spc="-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26" dirty="0">
                <a:solidFill>
                  <a:srgbClr val="000000"/>
                </a:solidFill>
                <a:latin typeface="Calibri"/>
                <a:cs typeface="Calibri"/>
              </a:rPr>
              <a:t>účinky,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3368" y="2988507"/>
            <a:ext cx="412181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minimální</a:t>
            </a:r>
            <a:r>
              <a:rPr sz="3000" spc="-3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hepatotoxicita)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3368" y="3399697"/>
            <a:ext cx="4862515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3000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3000" spc="-33" dirty="0">
                <a:solidFill>
                  <a:srgbClr val="000000"/>
                </a:solidFill>
                <a:latin typeface="Calibri"/>
                <a:cs typeface="Calibri"/>
              </a:rPr>
              <a:t>ranžová</a:t>
            </a:r>
            <a:r>
              <a:rPr sz="30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moč,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jinak</a:t>
            </a:r>
            <a:r>
              <a:rPr sz="3000" spc="-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málo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944" y="4223582"/>
            <a:ext cx="627708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000" spc="9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selektivní</a:t>
            </a:r>
            <a:r>
              <a:rPr sz="3000" u="sng" spc="-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inhibitory</a:t>
            </a:r>
            <a:r>
              <a:rPr sz="3000" u="sng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u="sng" dirty="0">
                <a:solidFill>
                  <a:srgbClr val="000000"/>
                </a:solidFill>
                <a:latin typeface="Calibri"/>
                <a:cs typeface="Calibri"/>
              </a:rPr>
              <a:t>MAO-B</a:t>
            </a:r>
            <a:r>
              <a:rPr sz="3000" u="sng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66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spc="1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blokuje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3368" y="4543332"/>
            <a:ext cx="5290719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biodegradaci dopaminu</a:t>
            </a:r>
            <a:r>
              <a:rPr sz="3000" b="1" spc="-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sz="30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b="1" spc="-16" dirty="0">
                <a:solidFill>
                  <a:srgbClr val="000000"/>
                </a:solidFill>
                <a:latin typeface="Calibri"/>
                <a:cs typeface="Calibri"/>
              </a:rPr>
              <a:t>mozku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93368" y="4955356"/>
            <a:ext cx="684857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selegilin</a:t>
            </a:r>
            <a:r>
              <a:rPr sz="3000" i="1" spc="-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Apo-seleg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sz="3000" i="1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Niar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sz="3000" i="1" spc="-2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i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000" i="1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časné</a:t>
            </a:r>
            <a:r>
              <a:rPr sz="3000" spc="-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spc="-43" dirty="0">
                <a:solidFill>
                  <a:srgbClr val="000000"/>
                </a:solidFill>
                <a:latin typeface="Calibri"/>
                <a:cs typeface="Calibri"/>
              </a:rPr>
              <a:t>fáze</a:t>
            </a:r>
            <a:r>
              <a:rPr sz="30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PN 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93368" y="5275131"/>
            <a:ext cx="7724352" cy="5035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5"/>
              </a:lnSpc>
              <a:spcBef>
                <a:spcPts val="0"/>
              </a:spcBef>
              <a:spcAft>
                <a:spcPts val="0"/>
              </a:spcAft>
            </a:pPr>
            <a:r>
              <a:rPr sz="3000" spc="-10" dirty="0">
                <a:solidFill>
                  <a:srgbClr val="000000"/>
                </a:solidFill>
                <a:latin typeface="Calibri"/>
                <a:cs typeface="Calibri"/>
              </a:rPr>
              <a:t>snížené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 hybnosti,</a:t>
            </a:r>
            <a:r>
              <a:rPr sz="3000" spc="-7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osoby</a:t>
            </a:r>
            <a:r>
              <a:rPr sz="30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≤</a:t>
            </a:r>
            <a:r>
              <a:rPr sz="3000" spc="-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60</a:t>
            </a:r>
            <a:r>
              <a:rPr sz="3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let, </a:t>
            </a:r>
            <a:r>
              <a:rPr sz="3000" spc="-15" dirty="0">
                <a:solidFill>
                  <a:srgbClr val="000000"/>
                </a:solidFill>
                <a:latin typeface="Calibri"/>
                <a:cs typeface="Calibri"/>
              </a:rPr>
              <a:t>nekombinovat</a:t>
            </a:r>
            <a:r>
              <a:rPr sz="300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3368" y="5595766"/>
            <a:ext cx="607255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0000"/>
                </a:solidFill>
                <a:latin typeface="Calibri"/>
                <a:cs typeface="Calibri"/>
              </a:rPr>
              <a:t>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4956" y="504591"/>
            <a:ext cx="4677041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ANTICHOLINERGIKA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944" y="1641823"/>
            <a:ext cx="8098040" cy="4240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9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Dnes</a:t>
            </a:r>
            <a:r>
              <a:rPr sz="3200" spc="2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velmi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omezený</a:t>
            </a:r>
            <a:r>
              <a:rPr sz="3200" spc="3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význam,</a:t>
            </a:r>
            <a:r>
              <a:rPr sz="3200" spc="3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3" dirty="0">
                <a:solidFill>
                  <a:srgbClr val="000000"/>
                </a:solidFill>
                <a:latin typeface="Calibri"/>
                <a:cs typeface="Calibri"/>
              </a:rPr>
              <a:t>závažné</a:t>
            </a:r>
            <a:r>
              <a:rPr sz="3200" spc="1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NÚ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tachykardie,</a:t>
            </a:r>
            <a:r>
              <a:rPr sz="32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9" dirty="0">
                <a:solidFill>
                  <a:srgbClr val="000000"/>
                </a:solidFill>
                <a:latin typeface="Calibri"/>
                <a:cs typeface="Calibri"/>
              </a:rPr>
              <a:t>retence</a:t>
            </a:r>
            <a:r>
              <a:rPr sz="3200" spc="4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moči,</a:t>
            </a:r>
            <a:r>
              <a:rPr sz="3200" spc="1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0000"/>
                </a:solidFill>
                <a:latin typeface="Calibri"/>
                <a:cs typeface="Calibri"/>
              </a:rPr>
              <a:t>rozmazané</a:t>
            </a:r>
            <a:r>
              <a:rPr sz="3200" spc="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vidění,</a:t>
            </a:r>
          </a:p>
          <a:p>
            <a:pPr marL="344424" marR="0">
              <a:lnSpc>
                <a:spcPts val="3839"/>
              </a:lnSpc>
              <a:spcBef>
                <a:spcPts val="5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xerostomie,↓kognitivníh</a:t>
            </a:r>
            <a:r>
              <a:rPr sz="3200" spc="12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1" dirty="0">
                <a:solidFill>
                  <a:srgbClr val="000000"/>
                </a:solidFill>
                <a:latin typeface="Calibri"/>
                <a:cs typeface="Calibri"/>
              </a:rPr>
              <a:t>fcí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, delirium</a:t>
            </a:r>
          </a:p>
          <a:p>
            <a:pPr marL="0" marR="0">
              <a:lnSpc>
                <a:spcPts val="3899"/>
              </a:lnSpc>
              <a:spcBef>
                <a:spcPts val="71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-14" dirty="0">
                <a:solidFill>
                  <a:srgbClr val="000000"/>
                </a:solidFill>
                <a:latin typeface="Calibri"/>
                <a:cs typeface="Calibri"/>
              </a:rPr>
              <a:t>adjuvantní</a:t>
            </a:r>
            <a:r>
              <a:rPr sz="3200" b="1" spc="3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léčba</a:t>
            </a:r>
            <a:r>
              <a:rPr sz="3200" b="1" spc="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pouze</a:t>
            </a:r>
            <a:r>
              <a:rPr sz="3200" spc="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mladých</a:t>
            </a:r>
            <a:r>
              <a:rPr sz="32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(↓65let),</a:t>
            </a:r>
          </a:p>
          <a:p>
            <a:pPr marL="344424" marR="0">
              <a:lnSpc>
                <a:spcPts val="3842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0000"/>
                </a:solidFill>
                <a:latin typeface="Calibri"/>
                <a:cs typeface="Calibri"/>
              </a:rPr>
              <a:t>bez</a:t>
            </a:r>
            <a:r>
              <a:rPr sz="3200" spc="2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7" dirty="0">
                <a:solidFill>
                  <a:srgbClr val="000000"/>
                </a:solidFill>
                <a:latin typeface="Calibri"/>
                <a:cs typeface="Calibri"/>
              </a:rPr>
              <a:t>↓kogni.fcí,</a:t>
            </a:r>
            <a:r>
              <a:rPr sz="3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14" dirty="0">
                <a:solidFill>
                  <a:srgbClr val="000000"/>
                </a:solidFill>
                <a:latin typeface="Calibri"/>
                <a:cs typeface="Calibri"/>
              </a:rPr>
              <a:t>netolerance</a:t>
            </a:r>
            <a:r>
              <a:rPr sz="3200" spc="4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D2</a:t>
            </a:r>
            <a:r>
              <a:rPr sz="3200" spc="1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agonistů</a:t>
            </a:r>
          </a:p>
          <a:p>
            <a:pPr marL="0" marR="0">
              <a:lnSpc>
                <a:spcPts val="3896"/>
              </a:lnSpc>
              <a:spcBef>
                <a:spcPts val="714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MU-</a:t>
            </a:r>
            <a:r>
              <a:rPr sz="3200" spc="-15" dirty="0">
                <a:solidFill>
                  <a:srgbClr val="000000"/>
                </a:solidFill>
                <a:latin typeface="Calibri"/>
                <a:cs typeface="Calibri"/>
              </a:rPr>
              <a:t>antagonisté</a:t>
            </a:r>
            <a:r>
              <a:rPr sz="3200" spc="2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sz="32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spc="-29" dirty="0">
                <a:solidFill>
                  <a:srgbClr val="000000"/>
                </a:solidFill>
                <a:latin typeface="Calibri"/>
                <a:cs typeface="Calibri"/>
              </a:rPr>
              <a:t>rec</a:t>
            </a:r>
            <a:r>
              <a:rPr sz="3200" spc="33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</a:t>
            </a:r>
            <a:r>
              <a:rPr sz="3200" spc="-33" dirty="0">
                <a:solidFill>
                  <a:srgbClr val="000000"/>
                </a:solidFill>
                <a:latin typeface="Calibri"/>
                <a:cs typeface="Calibri"/>
              </a:rPr>
              <a:t>mozku</a:t>
            </a:r>
          </a:p>
          <a:p>
            <a:pPr marL="0" marR="0">
              <a:lnSpc>
                <a:spcPts val="3896"/>
              </a:lnSpc>
              <a:spcBef>
                <a:spcPts val="763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sz="3200" spc="7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anticholinergika</a:t>
            </a:r>
            <a:r>
              <a:rPr sz="32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s </a:t>
            </a:r>
            <a:r>
              <a:rPr sz="3200" spc="-22" dirty="0">
                <a:solidFill>
                  <a:srgbClr val="000000"/>
                </a:solidFill>
                <a:latin typeface="Calibri"/>
                <a:cs typeface="Calibri"/>
              </a:rPr>
              <a:t>převahou</a:t>
            </a:r>
            <a:r>
              <a:rPr sz="3200" spc="107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v CNS</a:t>
            </a:r>
            <a:r>
              <a:rPr sz="3200" spc="26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3200" spc="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biperiden</a:t>
            </a:r>
          </a:p>
          <a:p>
            <a:pPr marL="344424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(Akineton),</a:t>
            </a:r>
            <a:r>
              <a:rPr sz="3200" spc="6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i="1" dirty="0">
                <a:solidFill>
                  <a:srgbClr val="000000"/>
                </a:solidFill>
                <a:latin typeface="Calibri"/>
                <a:cs typeface="Calibri"/>
              </a:rPr>
              <a:t>procyklidin</a:t>
            </a:r>
            <a:r>
              <a:rPr sz="3200" i="1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0000"/>
                </a:solidFill>
                <a:latin typeface="Calibri"/>
                <a:cs typeface="Calibri"/>
              </a:rPr>
              <a:t>(Kemadrin)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20926" y="504591"/>
            <a:ext cx="4716472" cy="718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361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Algoritmus</a:t>
            </a:r>
            <a:r>
              <a:rPr sz="4400" spc="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spc="-12" dirty="0">
                <a:solidFill>
                  <a:srgbClr val="000000"/>
                </a:solidFill>
                <a:latin typeface="Calibri"/>
                <a:cs typeface="Calibri"/>
              </a:rPr>
              <a:t>léčby</a:t>
            </a:r>
            <a:r>
              <a:rPr sz="4400" spc="4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000000"/>
                </a:solidFill>
                <a:latin typeface="Calibri"/>
                <a:cs typeface="Calibri"/>
              </a:rPr>
              <a:t>PN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3408BCD-C826-E094-04AA-B92F5656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40768"/>
            <a:ext cx="6048945" cy="45724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2575</Words>
  <Application>Microsoft Office PowerPoint</Application>
  <PresentationFormat>Předvádění na obrazovce (4:3)</PresentationFormat>
  <Paragraphs>410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4" baseType="lpstr">
      <vt:lpstr>Calibri</vt:lpstr>
      <vt:lpstr>Archivo</vt:lpstr>
      <vt:lpstr>Arial</vt:lpstr>
      <vt:lpstr>Times New Roman</vt:lpstr>
      <vt:lpstr>Theme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NOVÁ ANTIEPILEPTIKA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QUETIAPIN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MELATONIN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Veronika Slováček Hagenová</cp:lastModifiedBy>
  <cp:revision>4</cp:revision>
  <dcterms:modified xsi:type="dcterms:W3CDTF">2024-12-04T07:30:48Z</dcterms:modified>
</cp:coreProperties>
</file>