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82" r:id="rId28"/>
    <p:sldId id="283" r:id="rId29"/>
    <p:sldId id="284" r:id="rId30"/>
    <p:sldId id="285" r:id="rId31"/>
    <p:sldId id="281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37" autoAdjust="0"/>
  </p:normalViewPr>
  <p:slideViewPr>
    <p:cSldViewPr>
      <p:cViewPr varScale="1">
        <p:scale>
          <a:sx n="150" d="100"/>
          <a:sy n="150" d="100"/>
        </p:scale>
        <p:origin x="210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CC34-C2C5-40A1-B2E5-1BE4A1541FED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E17DC-1300-4173-BE26-8487BD77E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Převládá za anabolického stavu, orgány mají sníženou aktivitu </a:t>
            </a:r>
            <a:r>
              <a:rPr lang="cs-CZ"/>
              <a:t>– výjimkou </a:t>
            </a:r>
            <a:r>
              <a:rPr lang="cs-CZ" dirty="0"/>
              <a:t>je trávící ústrojí, jehož činnost umožňuje nahromadění energetických zásob – parasympatikus hlavně zajišťuje akumulaci energetických zásob organismu (ukládání glykogenu)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06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8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pirenzepin</a:t>
            </a:r>
            <a:r>
              <a:rPr lang="cs-CZ" dirty="0"/>
              <a:t>, </a:t>
            </a:r>
            <a:r>
              <a:rPr lang="cs-CZ" dirty="0" err="1"/>
              <a:t>telenzepin</a:t>
            </a:r>
            <a:r>
              <a:rPr lang="cs-CZ" dirty="0"/>
              <a:t> – v ČR nepoužívány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7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Atropa</a:t>
            </a:r>
            <a:r>
              <a:rPr lang="cs-CZ" dirty="0"/>
              <a:t> beladona – rulík zlomocný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5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Hyoscyamus</a:t>
            </a:r>
            <a:r>
              <a:rPr lang="cs-CZ" dirty="0"/>
              <a:t> </a:t>
            </a:r>
            <a:r>
              <a:rPr lang="cs-CZ" dirty="0" err="1"/>
              <a:t>niger</a:t>
            </a:r>
            <a:r>
              <a:rPr lang="cs-CZ" dirty="0"/>
              <a:t> – blín černý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133045"/>
            <a:ext cx="782828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4160" y="2444422"/>
            <a:ext cx="4087495" cy="142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105" y="2819400"/>
            <a:ext cx="4415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alibri"/>
                <a:cs typeface="Calibri"/>
              </a:rPr>
              <a:t>Parasympatikus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5" dirty="0" err="1">
                <a:latin typeface="+mn-lt"/>
              </a:rPr>
              <a:t>Cholinergní</a:t>
            </a:r>
            <a:r>
              <a:rPr lang="cs-CZ" sz="4000" spc="-5" dirty="0">
                <a:latin typeface="+mn-lt"/>
              </a:rPr>
              <a:t> látky</a:t>
            </a:r>
            <a:endParaRPr sz="4000" spc="-5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CF1F7F-6CCA-AA85-4FCB-D3FA1AB4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51" y="1752600"/>
            <a:ext cx="711616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8979407" cy="4346448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24789423-BC0A-A684-412B-889B627D63D4}"/>
              </a:ext>
            </a:extLst>
          </p:cNvPr>
          <p:cNvSpPr/>
          <p:nvPr/>
        </p:nvSpPr>
        <p:spPr>
          <a:xfrm>
            <a:off x="1752600" y="2362199"/>
            <a:ext cx="2286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052" y="468883"/>
            <a:ext cx="523811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498992"/>
            <a:ext cx="8608365" cy="32265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imitují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stimulaci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parasympatiku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(napodobují působení Ach na M-</a:t>
            </a:r>
            <a:r>
              <a:rPr lang="cs-CZ" sz="2000" spc="-15" dirty="0" err="1">
                <a:latin typeface="Calibri"/>
                <a:cs typeface="Calibri"/>
              </a:rPr>
              <a:t>rp</a:t>
            </a:r>
            <a:r>
              <a:rPr lang="cs-CZ" sz="2000" spc="-15" dirty="0">
                <a:latin typeface="Calibri"/>
                <a:cs typeface="Calibri"/>
              </a:rPr>
              <a:t>. PS)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přímá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cholinu</a:t>
            </a:r>
            <a:endParaRPr sz="2400" dirty="0">
              <a:latin typeface="Calibri"/>
              <a:cs typeface="Calibri"/>
            </a:endParaRPr>
          </a:p>
          <a:p>
            <a:pPr marL="114681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alkaloidy</a:t>
            </a:r>
            <a:endParaRPr sz="2400" dirty="0">
              <a:latin typeface="Calibri"/>
              <a:cs typeface="Calibri"/>
            </a:endParaRPr>
          </a:p>
          <a:p>
            <a:pPr marL="340995" marR="5080" indent="-340995">
              <a:lnSpc>
                <a:spcPct val="100000"/>
              </a:lnSpc>
              <a:spcBef>
                <a:spcPts val="695"/>
              </a:spcBef>
              <a:buChar char="•"/>
              <a:tabLst>
                <a:tab pos="340995" algn="l"/>
                <a:tab pos="3416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40995" marR="5080" indent="-340995">
              <a:lnSpc>
                <a:spcPct val="100000"/>
              </a:lnSpc>
              <a:spcBef>
                <a:spcPts val="695"/>
              </a:spcBef>
              <a:buChar char="•"/>
              <a:tabLst>
                <a:tab pos="340995" algn="l"/>
                <a:tab pos="341630" algn="l"/>
              </a:tabLst>
            </a:pPr>
            <a:r>
              <a:rPr sz="2400" dirty="0" err="1">
                <a:latin typeface="Calibri"/>
                <a:cs typeface="Calibri"/>
              </a:rPr>
              <a:t>nepřímá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reverzibilní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inh</a:t>
            </a:r>
            <a:r>
              <a:rPr lang="cs-CZ" sz="2400" spc="-5" dirty="0" err="1">
                <a:latin typeface="Calibri"/>
                <a:cs typeface="Calibri"/>
              </a:rPr>
              <a:t>ibitory</a:t>
            </a:r>
            <a:r>
              <a:rPr lang="cs-CZ" sz="2400" spc="80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AchE</a:t>
            </a:r>
            <a:endParaRPr lang="cs-CZ" sz="2400" dirty="0">
              <a:latin typeface="Calibri"/>
              <a:cs typeface="Calibri"/>
            </a:endParaRPr>
          </a:p>
          <a:p>
            <a:pPr marR="61594">
              <a:lnSpc>
                <a:spcPct val="100000"/>
              </a:lnSpc>
              <a:spcBef>
                <a:spcPts val="700"/>
              </a:spcBef>
            </a:pPr>
            <a:r>
              <a:rPr lang="cs-CZ" sz="2400" spc="5" dirty="0">
                <a:latin typeface="Calibri"/>
                <a:cs typeface="Calibri"/>
              </a:rPr>
              <a:t>                     –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 err="1">
                <a:latin typeface="Calibri"/>
                <a:cs typeface="Calibri"/>
              </a:rPr>
              <a:t>irreverzibilní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15" dirty="0" err="1">
                <a:latin typeface="Calibri"/>
                <a:cs typeface="Calibri"/>
              </a:rPr>
              <a:t>inhibitoryAchE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6809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 marR="5080" indent="-2134235" algn="l">
              <a:lnSpc>
                <a:spcPct val="100000"/>
              </a:lnSpc>
              <a:spcBef>
                <a:spcPts val="100"/>
              </a:spcBef>
            </a:pPr>
            <a:r>
              <a:rPr sz="3600" spc="-900" dirty="0">
                <a:latin typeface="+mn-lt"/>
              </a:rPr>
              <a:t>Př</a:t>
            </a:r>
            <a:r>
              <a:rPr sz="3600" spc="-615" dirty="0">
                <a:latin typeface="+mn-lt"/>
              </a:rPr>
              <a:t>e</a:t>
            </a:r>
            <a:r>
              <a:rPr sz="3600" spc="-15" dirty="0">
                <a:latin typeface="+mn-lt"/>
              </a:rPr>
              <a:t>h</a:t>
            </a:r>
            <a:r>
              <a:rPr sz="3600" spc="-5" dirty="0">
                <a:latin typeface="+mn-lt"/>
              </a:rPr>
              <a:t>l</a:t>
            </a:r>
            <a:r>
              <a:rPr sz="3600" spc="-20" dirty="0">
                <a:latin typeface="+mn-lt"/>
              </a:rPr>
              <a:t>e</a:t>
            </a:r>
            <a:r>
              <a:rPr sz="3600" dirty="0">
                <a:latin typeface="+mn-lt"/>
              </a:rPr>
              <a:t>d</a:t>
            </a:r>
            <a:r>
              <a:rPr sz="3600" spc="25" dirty="0">
                <a:latin typeface="+mn-lt"/>
              </a:rPr>
              <a:t> </a:t>
            </a:r>
            <a:r>
              <a:rPr sz="3600" spc="-15" dirty="0">
                <a:latin typeface="+mn-lt"/>
              </a:rPr>
              <a:t>p</a:t>
            </a:r>
            <a:r>
              <a:rPr sz="3600" spc="-415" dirty="0">
                <a:latin typeface="+mn-lt"/>
              </a:rPr>
              <a:t>římýc</a:t>
            </a:r>
            <a:r>
              <a:rPr sz="3600" spc="-365" dirty="0">
                <a:latin typeface="+mn-lt"/>
              </a:rPr>
              <a:t>h</a:t>
            </a:r>
            <a:r>
              <a:rPr sz="3600" spc="-25" dirty="0">
                <a:latin typeface="+mn-lt"/>
              </a:rPr>
              <a:t> </a:t>
            </a:r>
            <a:r>
              <a:rPr sz="3600" spc="-15" dirty="0">
                <a:latin typeface="+mn-lt"/>
              </a:rPr>
              <a:t>pa</a:t>
            </a:r>
            <a:r>
              <a:rPr sz="3600" dirty="0">
                <a:latin typeface="+mn-lt"/>
              </a:rPr>
              <a:t>ra</a:t>
            </a:r>
            <a:r>
              <a:rPr sz="3600" spc="-15" dirty="0">
                <a:latin typeface="+mn-lt"/>
              </a:rPr>
              <a:t>s</a:t>
            </a:r>
            <a:r>
              <a:rPr sz="3600" spc="-55" dirty="0">
                <a:latin typeface="+mn-lt"/>
              </a:rPr>
              <a:t>y</a:t>
            </a:r>
            <a:r>
              <a:rPr sz="3600" dirty="0">
                <a:latin typeface="+mn-lt"/>
              </a:rPr>
              <a:t>m</a:t>
            </a:r>
            <a:r>
              <a:rPr sz="3600" spc="-15" dirty="0">
                <a:latin typeface="+mn-lt"/>
              </a:rPr>
              <a:t>pa</a:t>
            </a:r>
            <a:r>
              <a:rPr sz="3600" dirty="0">
                <a:latin typeface="+mn-lt"/>
              </a:rPr>
              <a:t>tom</a:t>
            </a:r>
            <a:r>
              <a:rPr sz="3600" spc="-15" dirty="0">
                <a:latin typeface="+mn-lt"/>
              </a:rPr>
              <a:t>i</a:t>
            </a:r>
            <a:r>
              <a:rPr sz="3600" dirty="0">
                <a:latin typeface="+mn-lt"/>
              </a:rPr>
              <a:t>m</a:t>
            </a:r>
            <a:r>
              <a:rPr sz="3600" spc="-15" dirty="0">
                <a:latin typeface="+mn-lt"/>
              </a:rPr>
              <a:t>e</a:t>
            </a:r>
            <a:r>
              <a:rPr sz="3600" dirty="0">
                <a:latin typeface="+mn-lt"/>
              </a:rPr>
              <a:t>tik  a</a:t>
            </a:r>
            <a:r>
              <a:rPr sz="3600" spc="-35" dirty="0">
                <a:latin typeface="+mn-lt"/>
              </a:rPr>
              <a:t> </a:t>
            </a:r>
            <a:r>
              <a:rPr sz="3600" spc="-10" dirty="0">
                <a:latin typeface="+mn-lt"/>
              </a:rPr>
              <a:t>cholinomimetik</a:t>
            </a:r>
            <a:endParaRPr sz="3600" dirty="0">
              <a:latin typeface="+mn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83171"/>
              </p:ext>
            </p:extLst>
          </p:nvPr>
        </p:nvGraphicFramePr>
        <p:xfrm>
          <a:off x="742950" y="2047875"/>
          <a:ext cx="7630793" cy="3632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439"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Mimetikum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159385" indent="-180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sk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  receptory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436880" marR="360045" indent="-641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  receptory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403225" indent="-232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ý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Acetylcholin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Karbachol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Betanechol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+++</a:t>
                      </a:r>
                      <a:r>
                        <a:rPr lang="cs-CZ"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(M</a:t>
                      </a:r>
                      <a:r>
                        <a:rPr sz="1800" spc="-7" baseline="-1620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36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ALKALOIDY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Muskarin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Pilokarpin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Nikotin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468883"/>
            <a:ext cx="712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Přímá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6767830" cy="5269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endParaRPr sz="2400" dirty="0">
              <a:latin typeface="Calibri"/>
              <a:cs typeface="Calibri"/>
            </a:endParaRPr>
          </a:p>
          <a:p>
            <a:pPr marL="355600" marR="1694814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zpomalení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síly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kontrakce</a:t>
            </a:r>
            <a:endParaRPr lang="cs-CZ" sz="2400" spc="-30" dirty="0">
              <a:latin typeface="Calibri"/>
              <a:cs typeface="Calibri"/>
            </a:endParaRPr>
          </a:p>
          <a:p>
            <a:pPr marL="355600" marR="1694814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20" dirty="0" err="1">
                <a:latin typeface="Calibri"/>
                <a:cs typeface="Calibri"/>
              </a:rPr>
              <a:t>vazodilatace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cév</a:t>
            </a:r>
            <a:endParaRPr lang="cs-CZ" sz="2400" spc="-15" dirty="0">
              <a:latin typeface="Calibri"/>
              <a:cs typeface="Calibri"/>
            </a:endParaRPr>
          </a:p>
          <a:p>
            <a:pPr marL="12700" marR="1694814">
              <a:lnSpc>
                <a:spcPts val="336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respirační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systém:</a:t>
            </a:r>
            <a:endParaRPr sz="2400" dirty="0">
              <a:latin typeface="Calibri"/>
              <a:cs typeface="Calibri"/>
            </a:endParaRPr>
          </a:p>
          <a:p>
            <a:pPr marL="355600" marR="1144905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Calibri"/>
                <a:cs typeface="Calibri"/>
              </a:rPr>
              <a:t>kontrakce </a:t>
            </a:r>
            <a:r>
              <a:rPr sz="2400" spc="-5" dirty="0">
                <a:latin typeface="Calibri"/>
                <a:cs typeface="Calibri"/>
              </a:rPr>
              <a:t>hladkých </a:t>
            </a:r>
            <a:r>
              <a:rPr sz="2400" spc="-15" dirty="0">
                <a:latin typeface="Calibri"/>
                <a:cs typeface="Calibri"/>
              </a:rPr>
              <a:t>svalů </a:t>
            </a:r>
            <a:r>
              <a:rPr sz="2400" spc="-10" dirty="0" err="1">
                <a:latin typeface="Calibri"/>
                <a:cs typeface="Calibri"/>
              </a:rPr>
              <a:t>bronchů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1144905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zvýšení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sekrece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průdušnici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bronších</a:t>
            </a:r>
            <a:endParaRPr lang="cs-CZ" sz="2400" spc="-10" dirty="0">
              <a:latin typeface="Calibri"/>
              <a:cs typeface="Calibri"/>
            </a:endParaRPr>
          </a:p>
          <a:p>
            <a:pPr marL="12700" marR="1144905">
              <a:lnSpc>
                <a:spcPts val="336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urogenitální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systém: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salivace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kyselé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žaludku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tonu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peristaltiky,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tonu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svěračů</a:t>
            </a:r>
            <a:endParaRPr lang="cs-CZ" sz="2400" spc="-2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usnadnění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močení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468883"/>
            <a:ext cx="712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Přímá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76400"/>
            <a:ext cx="8151165" cy="35411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žlázové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sekrece</a:t>
            </a:r>
            <a:r>
              <a:rPr lang="cs-CZ" sz="2400" spc="-15" dirty="0">
                <a:latin typeface="Calibri"/>
                <a:cs typeface="Calibri"/>
              </a:rPr>
              <a:t> (potní, slzné a jiné)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  <a:spcBef>
                <a:spcPts val="30"/>
              </a:spcBef>
            </a:pPr>
            <a:endParaRPr lang="cs-CZ" sz="2400" b="1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  <a:spcBef>
                <a:spcPts val="30"/>
              </a:spcBef>
            </a:pPr>
            <a:r>
              <a:rPr sz="24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oko:</a:t>
            </a:r>
            <a:endParaRPr sz="2400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mióza,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akomodace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blízka</a:t>
            </a:r>
            <a:endParaRPr lang="cs-CZ" sz="2400" spc="-10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snížení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nitroočního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tlaku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715"/>
              </a:lnSpc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2513A2-985D-0D4A-7224-5383FA1D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2181529" cy="1457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652" y="304800"/>
            <a:ext cx="352869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Estery</a:t>
            </a:r>
            <a:r>
              <a:rPr sz="4000" spc="-10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cholinu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19200"/>
            <a:ext cx="8153399" cy="51236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5"/>
              </a:spcBef>
              <a:buSzPct val="92857"/>
              <a:buChar char="•"/>
              <a:tabLst>
                <a:tab pos="193040" algn="l"/>
              </a:tabLst>
            </a:pPr>
            <a:r>
              <a:rPr lang="cs-CZ" sz="2400" spc="-5" dirty="0">
                <a:latin typeface="Calibri"/>
                <a:cs typeface="Calibri"/>
              </a:rPr>
              <a:t>obsahují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kvarterní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dusík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esterickou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skupinu</a:t>
            </a:r>
            <a:endParaRPr lang="cs-CZ" sz="2400" dirty="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buSzPct val="92857"/>
              <a:buChar char="•"/>
              <a:tabLst>
                <a:tab pos="193040" algn="l"/>
              </a:tabLst>
            </a:pPr>
            <a:r>
              <a:rPr lang="cs-CZ" sz="2400" spc="-10" dirty="0">
                <a:latin typeface="Calibri"/>
                <a:cs typeface="Calibri"/>
              </a:rPr>
              <a:t>relativně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nerozpustné</a:t>
            </a:r>
            <a:r>
              <a:rPr lang="cs-CZ" sz="2400" spc="-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tucích</a:t>
            </a:r>
            <a:endParaRPr lang="cs-CZ" sz="2400" dirty="0">
              <a:latin typeface="Calibri"/>
              <a:cs typeface="Calibri"/>
            </a:endParaRPr>
          </a:p>
          <a:p>
            <a:pPr marL="182880" indent="-170815">
              <a:lnSpc>
                <a:spcPts val="3025"/>
              </a:lnSpc>
              <a:spcBef>
                <a:spcPts val="125"/>
              </a:spcBef>
              <a:buSzPct val="91071"/>
              <a:buChar char="•"/>
              <a:tabLst>
                <a:tab pos="183515" algn="l"/>
              </a:tabLst>
            </a:pPr>
            <a:r>
              <a:rPr lang="cs-CZ" sz="2400" spc="-15" dirty="0">
                <a:latin typeface="Calibri"/>
                <a:cs typeface="Calibri"/>
              </a:rPr>
              <a:t>používané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hlavně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dříve,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dnes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přednost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nepřímá PSM</a:t>
            </a:r>
            <a:endParaRPr lang="cs-CZ" sz="2400" i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acetylcholin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neselektivní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N-</a:t>
            </a:r>
            <a:r>
              <a:rPr sz="2400" dirty="0" err="1">
                <a:latin typeface="Calibri"/>
                <a:cs typeface="Calibri"/>
              </a:rPr>
              <a:t>účinky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špatná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GIT,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špatný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prostup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membránami</a:t>
            </a:r>
            <a:r>
              <a:rPr lang="cs-CZ" sz="2400" spc="-10" dirty="0">
                <a:latin typeface="Calibri"/>
                <a:cs typeface="Calibri"/>
              </a:rPr>
              <a:t> (HEB)</a:t>
            </a:r>
          </a:p>
          <a:p>
            <a:pPr marL="355600" marR="125095" indent="-34290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cs-CZ" sz="2400" spc="-6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velmi</a:t>
            </a:r>
            <a:r>
              <a:rPr lang="cs-CZ" sz="2400" spc="-60" dirty="0">
                <a:latin typeface="Calibri"/>
                <a:cs typeface="Calibri"/>
              </a:rPr>
              <a:t> k</a:t>
            </a:r>
            <a:r>
              <a:rPr lang="cs-CZ" sz="2400" spc="-15" dirty="0">
                <a:latin typeface="Calibri"/>
                <a:cs typeface="Calibri"/>
              </a:rPr>
              <a:t>rátký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účinek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(hydrolýza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AchE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5600" marR="125095" indent="-34290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cs-CZ" sz="2400" spc="-15" dirty="0">
                <a:latin typeface="Calibri"/>
                <a:cs typeface="Calibri"/>
              </a:rPr>
              <a:t>dnes - </a:t>
            </a:r>
            <a:r>
              <a:rPr sz="2400" spc="-15" dirty="0" err="1">
                <a:latin typeface="Calibri"/>
                <a:cs typeface="Calibri"/>
              </a:rPr>
              <a:t>vzácně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operací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katarakty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(dříve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i.v.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vyvolání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vazodilatace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 marR="404495">
              <a:lnSpc>
                <a:spcPts val="3360"/>
              </a:lnSpc>
              <a:spcBef>
                <a:spcPts val="75"/>
              </a:spcBef>
              <a:buFont typeface="Calibri"/>
              <a:buChar char="•"/>
              <a:tabLst>
                <a:tab pos="193040" algn="l"/>
              </a:tabLst>
            </a:pPr>
            <a:r>
              <a:rPr lang="cs-CZ" sz="2400" i="1" spc="-15" dirty="0">
                <a:uFill>
                  <a:solidFill>
                    <a:srgbClr val="000000"/>
                  </a:solidFill>
                </a:uFill>
                <a:cs typeface="Calibri"/>
              </a:rPr>
              <a:t>  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karbachol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(Miostat®)</a:t>
            </a:r>
            <a:r>
              <a:rPr sz="2400" spc="-60" dirty="0">
                <a:latin typeface="Calibri"/>
                <a:cs typeface="Calibri"/>
              </a:rPr>
              <a:t> </a:t>
            </a:r>
            <a:endParaRPr lang="cs-CZ" sz="2400" spc="5" dirty="0">
              <a:latin typeface="Calibri"/>
              <a:cs typeface="Calibri"/>
            </a:endParaRPr>
          </a:p>
          <a:p>
            <a:pPr marL="355600" marR="404495" indent="-342900">
              <a:lnSpc>
                <a:spcPts val="3360"/>
              </a:lnSpc>
              <a:spcBef>
                <a:spcPts val="75"/>
              </a:spcBef>
              <a:buFontTx/>
              <a:buChar char="-"/>
              <a:tabLst>
                <a:tab pos="193040" algn="l"/>
              </a:tabLst>
            </a:pPr>
            <a:r>
              <a:rPr sz="2400" spc="-20" dirty="0" err="1">
                <a:latin typeface="Calibri"/>
                <a:cs typeface="Calibri"/>
              </a:rPr>
              <a:t>syntetický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derivát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cholinu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355600" marR="404495" indent="-342900">
              <a:lnSpc>
                <a:spcPts val="3360"/>
              </a:lnSpc>
              <a:spcBef>
                <a:spcPts val="75"/>
              </a:spcBef>
              <a:buFontTx/>
              <a:buChar char="-"/>
              <a:tabLst>
                <a:tab pos="193040" algn="l"/>
              </a:tabLst>
            </a:pPr>
            <a:r>
              <a:rPr sz="2400" spc="-10" dirty="0" err="1">
                <a:latin typeface="Calibri"/>
                <a:cs typeface="Calibri"/>
              </a:rPr>
              <a:t>odolný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vůči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AchE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254"/>
              </a:lnSpc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vyvolání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miózy</a:t>
            </a:r>
            <a:r>
              <a:rPr lang="cs-CZ" sz="2400" spc="-20" dirty="0">
                <a:latin typeface="Calibri"/>
                <a:cs typeface="Calibri"/>
              </a:rPr>
              <a:t>, snížení nitroočního tlaku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oční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kapky</a:t>
            </a:r>
            <a:endParaRPr lang="cs-CZ" sz="2400" spc="-1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845" y="468883"/>
            <a:ext cx="474408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Přir</a:t>
            </a:r>
            <a:r>
              <a:rPr sz="4000" spc="-585" dirty="0">
                <a:latin typeface="+mn-lt"/>
              </a:rPr>
              <a:t>o</a:t>
            </a:r>
            <a:r>
              <a:rPr sz="4000" spc="-5" dirty="0">
                <a:latin typeface="+mn-lt"/>
              </a:rPr>
              <a:t>z</a:t>
            </a:r>
            <a:r>
              <a:rPr sz="4000" spc="5" dirty="0">
                <a:latin typeface="+mn-lt"/>
              </a:rPr>
              <a:t>e</a:t>
            </a:r>
            <a:r>
              <a:rPr sz="4000" spc="-10" dirty="0">
                <a:latin typeface="+mn-lt"/>
              </a:rPr>
              <a:t>n</a:t>
            </a:r>
            <a:r>
              <a:rPr sz="4000" spc="-5" dirty="0">
                <a:latin typeface="+mn-lt"/>
              </a:rPr>
              <a:t>é</a:t>
            </a:r>
            <a:r>
              <a:rPr sz="4000" spc="-30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o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70" y="1295400"/>
            <a:ext cx="7671434" cy="5381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muskarin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– 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Amanita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muscaria</a:t>
            </a:r>
            <a:endParaRPr lang="cs-CZ" sz="2400" spc="-2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toxikologický význam</a:t>
            </a: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M-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rp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příznaky intoxikace typické                        pro aktivaci PS </a:t>
            </a:r>
            <a:r>
              <a:rPr lang="cs-CZ" sz="16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(slinění, slzení, pocení,                                                                                                      bradykardie, hypotenze, zhoršené dýchání, svalový třes)</a:t>
            </a:r>
          </a:p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tabLst>
                <a:tab pos="193040" algn="l"/>
              </a:tabLst>
            </a:pPr>
            <a:endParaRPr lang="cs-CZ" sz="2400" spc="-2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pilokarpin</a:t>
            </a:r>
            <a:r>
              <a:rPr sz="2400" i="1" spc="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(Fotil®,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Fotil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Forte®)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sz="2400" spc="-15" dirty="0" err="1">
                <a:latin typeface="Calibri"/>
                <a:cs typeface="Calibri"/>
              </a:rPr>
              <a:t>dobře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resorbuje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(trojmocný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dusík</a:t>
            </a:r>
            <a:r>
              <a:rPr sz="2400" spc="-5" dirty="0">
                <a:latin typeface="Calibri"/>
                <a:cs typeface="Calibri"/>
              </a:rPr>
              <a:t>) </a:t>
            </a:r>
            <a:endParaRPr lang="cs-CZ" sz="2400" spc="-620" dirty="0"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10" dirty="0">
                <a:latin typeface="Calibri"/>
                <a:cs typeface="Calibri"/>
              </a:rPr>
              <a:t>pro</a:t>
            </a:r>
            <a:r>
              <a:rPr sz="2400" spc="-10" dirty="0" err="1">
                <a:latin typeface="Calibri"/>
                <a:cs typeface="Calibri"/>
              </a:rPr>
              <a:t>chází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stimulace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Tx/>
              <a:buChar char="-"/>
            </a:pPr>
            <a:r>
              <a:rPr lang="cs-CZ" sz="2400" spc="-15" dirty="0">
                <a:latin typeface="Calibri"/>
                <a:cs typeface="Calibri"/>
              </a:rPr>
              <a:t>v</a:t>
            </a:r>
            <a:r>
              <a:rPr sz="2400" spc="-15" dirty="0" err="1">
                <a:latin typeface="Calibri"/>
                <a:cs typeface="Calibri"/>
              </a:rPr>
              <a:t>ýhradně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lékařství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mióza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 </a:t>
            </a:r>
            <a:endParaRPr lang="cs-CZ" sz="2400" spc="-7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cs-CZ" sz="2400" spc="-75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snížení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nitroočního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tlaku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operacích,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lang="cs-CZ" sz="2400" spc="-20" dirty="0" err="1">
                <a:latin typeface="Calibri"/>
                <a:cs typeface="Calibri"/>
              </a:rPr>
              <a:t>lau</a:t>
            </a:r>
            <a:r>
              <a:rPr sz="2400" spc="-20" dirty="0" err="1">
                <a:latin typeface="Calibri"/>
                <a:cs typeface="Calibri"/>
              </a:rPr>
              <a:t>komu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208993"/>
            <a:ext cx="1764792" cy="1752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8EEE23-81E4-F2E3-9352-0FF7604A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39" y="1162325"/>
            <a:ext cx="3394065" cy="23153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845" y="468883"/>
            <a:ext cx="474408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Přir</a:t>
            </a:r>
            <a:r>
              <a:rPr sz="4000" spc="-585" dirty="0">
                <a:latin typeface="+mn-lt"/>
              </a:rPr>
              <a:t>o</a:t>
            </a:r>
            <a:r>
              <a:rPr sz="4000" spc="-5" dirty="0">
                <a:latin typeface="+mn-lt"/>
              </a:rPr>
              <a:t>z</a:t>
            </a:r>
            <a:r>
              <a:rPr sz="4000" spc="5" dirty="0">
                <a:latin typeface="+mn-lt"/>
              </a:rPr>
              <a:t>e</a:t>
            </a:r>
            <a:r>
              <a:rPr sz="4000" spc="-10" dirty="0">
                <a:latin typeface="+mn-lt"/>
              </a:rPr>
              <a:t>n</a:t>
            </a:r>
            <a:r>
              <a:rPr sz="4000" spc="-5" dirty="0">
                <a:latin typeface="+mn-lt"/>
              </a:rPr>
              <a:t>é</a:t>
            </a:r>
            <a:r>
              <a:rPr sz="4000" spc="-30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o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991600" cy="3799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73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lang="cs-CZ"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ikotin</a:t>
            </a:r>
            <a:r>
              <a:rPr sz="24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i="1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Nicotiana</a:t>
            </a:r>
            <a:r>
              <a:rPr sz="2400" i="1" spc="17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tabacum</a:t>
            </a:r>
            <a:endParaRPr lang="cs-CZ" sz="2400" i="1" spc="-15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absorbuje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sliznicí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dutiny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ústní,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 dýchacích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lang="cs-CZ" sz="2400" spc="-5" dirty="0" err="1">
                <a:latin typeface="Calibri"/>
                <a:cs typeface="Calibri"/>
              </a:rPr>
              <a:t>sna</a:t>
            </a:r>
            <a:r>
              <a:rPr sz="2400" spc="-5" dirty="0" err="1">
                <a:latin typeface="Calibri"/>
                <a:cs typeface="Calibri"/>
              </a:rPr>
              <a:t>dno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prochází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HEB</a:t>
            </a:r>
            <a:endParaRPr lang="cs-CZ" sz="2400" spc="-15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silně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návykový</a:t>
            </a:r>
            <a:endParaRPr sz="2400" dirty="0">
              <a:latin typeface="Calibri"/>
              <a:cs typeface="Calibri"/>
            </a:endParaRPr>
          </a:p>
          <a:p>
            <a:pPr marL="12700" marR="512445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stimuluje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sympatická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parasympatická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ganglia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12445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stimuluje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četné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receptory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bifázicky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uvolňování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         </a:t>
            </a:r>
            <a:r>
              <a:rPr sz="2400" spc="-5" dirty="0" err="1">
                <a:latin typeface="Calibri"/>
                <a:cs typeface="Calibri"/>
              </a:rPr>
              <a:t>adrenalinu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dřeně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nadledvin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25"/>
              </a:lnSpc>
            </a:pPr>
            <a:r>
              <a:rPr lang="cs-CZ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</a:t>
            </a:r>
            <a:r>
              <a:rPr sz="24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zvyšuje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motilitu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intoxikace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většinou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náhodná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(40-50mg)</a:t>
            </a:r>
            <a:endParaRPr sz="2400" dirty="0">
              <a:latin typeface="Calibri"/>
              <a:cs typeface="Calibri"/>
            </a:endParaRPr>
          </a:p>
          <a:p>
            <a:pPr marL="12700" marR="2755265">
              <a:lnSpc>
                <a:spcPct val="100000"/>
              </a:lnSpc>
              <a:spcBef>
                <a:spcPts val="5"/>
              </a:spcBef>
            </a:pPr>
            <a:r>
              <a:rPr lang="cs-CZ" sz="2400" dirty="0">
                <a:latin typeface="Calibri"/>
                <a:cs typeface="Calibri"/>
              </a:rPr>
              <a:t>- </a:t>
            </a:r>
            <a:r>
              <a:rPr sz="2400" dirty="0" err="1">
                <a:latin typeface="Calibri"/>
                <a:cs typeface="Calibri"/>
              </a:rPr>
              <a:t>smrt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několika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minut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selhání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dýchání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600200"/>
            <a:ext cx="1524000" cy="17251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A42BAF-D7BA-4933-C8B5-4D43E2BA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A599996-6686-826B-EEC7-F3D54727F8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8979407" cy="4346448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CA7BC3A-51FB-EA9E-EFB4-E0D7D5CB02CF}"/>
              </a:ext>
            </a:extLst>
          </p:cNvPr>
          <p:cNvSpPr/>
          <p:nvPr/>
        </p:nvSpPr>
        <p:spPr>
          <a:xfrm>
            <a:off x="2971800" y="3352800"/>
            <a:ext cx="2286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9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604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404" y="468883"/>
            <a:ext cx="77774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680" dirty="0">
                <a:latin typeface="+mn-lt"/>
              </a:rPr>
              <a:t>Nepř</a:t>
            </a:r>
            <a:r>
              <a:rPr sz="4000" spc="-254" dirty="0">
                <a:latin typeface="+mn-lt"/>
              </a:rPr>
              <a:t>í</a:t>
            </a:r>
            <a:r>
              <a:rPr sz="4000" spc="-10" dirty="0">
                <a:latin typeface="+mn-lt"/>
              </a:rPr>
              <a:t>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omimeti</a:t>
            </a:r>
            <a:r>
              <a:rPr sz="4000" spc="1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8074965" cy="43345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vyvolány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blokádou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AchE</a:t>
            </a:r>
          </a:p>
          <a:p>
            <a:pPr marL="354965" indent="-34290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 err="1">
                <a:latin typeface="Calibri"/>
                <a:cs typeface="Calibri"/>
              </a:rPr>
              <a:t>AchE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oblasti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anionické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místo</a:t>
            </a:r>
            <a:endParaRPr lang="cs-CZ" sz="2400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2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                                  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esterické,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místo</a:t>
            </a:r>
            <a:endParaRPr sz="2400" dirty="0">
              <a:latin typeface="Calibri"/>
              <a:cs typeface="Calibri"/>
            </a:endParaRPr>
          </a:p>
          <a:p>
            <a:pPr marL="354965" marR="53086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dirty="0">
                <a:latin typeface="Calibri"/>
                <a:cs typeface="Calibri"/>
              </a:rPr>
              <a:t>Ach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se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naváže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na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obě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místa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→</a:t>
            </a:r>
            <a:r>
              <a:rPr lang="cs-CZ" sz="2400" spc="-10" dirty="0">
                <a:latin typeface="Calibri"/>
                <a:cs typeface="Calibri"/>
              </a:rPr>
              <a:t> odštěpení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cholinu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→ </a:t>
            </a:r>
            <a:r>
              <a:rPr lang="cs-CZ" sz="2400" spc="-62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hydrolýza</a:t>
            </a:r>
            <a:r>
              <a:rPr lang="cs-CZ" sz="2400" spc="-1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acetylové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skupiny</a:t>
            </a:r>
          </a:p>
          <a:p>
            <a:pPr marL="354965" marR="53086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neselektivní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působení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25" dirty="0" err="1">
                <a:latin typeface="Calibri"/>
                <a:cs typeface="Calibri"/>
              </a:rPr>
              <a:t>parasympatomimetické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</a:t>
            </a:r>
          </a:p>
          <a:p>
            <a:pPr marL="356870">
              <a:lnSpc>
                <a:spcPct val="100000"/>
              </a:lnSpc>
            </a:pPr>
            <a:r>
              <a:rPr lang="cs-CZ" sz="2400" spc="-15" dirty="0" err="1">
                <a:latin typeface="Calibri"/>
                <a:cs typeface="Calibri"/>
              </a:rPr>
              <a:t>cholinomimetické</a:t>
            </a:r>
            <a:r>
              <a:rPr lang="cs-CZ" sz="2400" spc="-15" dirty="0">
                <a:latin typeface="Calibri"/>
                <a:cs typeface="Calibri"/>
              </a:rPr>
              <a:t> (M i N - </a:t>
            </a:r>
            <a:r>
              <a:rPr lang="cs-CZ" sz="2400" spc="-15" dirty="0" err="1">
                <a:latin typeface="Calibri"/>
                <a:cs typeface="Calibri"/>
              </a:rPr>
              <a:t>rp</a:t>
            </a:r>
            <a:r>
              <a:rPr lang="cs-CZ" sz="2400" spc="-15" dirty="0">
                <a:latin typeface="Calibri"/>
                <a:cs typeface="Calibri"/>
              </a:rPr>
              <a:t>.)</a:t>
            </a:r>
            <a:endParaRPr lang="cs-CZ" sz="2400" spc="-10" dirty="0">
              <a:latin typeface="Calibri"/>
              <a:cs typeface="Calibri"/>
            </a:endParaRPr>
          </a:p>
          <a:p>
            <a:pPr marL="354965" marR="53086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jednotlivé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inhibitory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 liší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strukturou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fyzikálně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chemickými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vlastnostmi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délka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účinku</a:t>
            </a:r>
            <a:endParaRPr lang="cs-CZ" sz="2400" spc="-10" dirty="0">
              <a:latin typeface="Calibri"/>
              <a:cs typeface="Calibri"/>
            </a:endParaRPr>
          </a:p>
          <a:p>
            <a:pPr marL="354965" marR="53086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z praktického hlediska se dělí na reverzibilní a ireverzibilní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5942"/>
            <a:ext cx="7884159" cy="375743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strukturou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méně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podobné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Ach</a:t>
            </a:r>
            <a:endParaRPr lang="cs-CZ" sz="2400" spc="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5" dirty="0">
                <a:latin typeface="Calibri"/>
                <a:cs typeface="Calibri"/>
              </a:rPr>
              <a:t>zástupci: </a:t>
            </a:r>
            <a:r>
              <a:rPr lang="cs-CZ" sz="2400" spc="5" dirty="0" err="1">
                <a:latin typeface="Calibri"/>
                <a:cs typeface="Calibri"/>
              </a:rPr>
              <a:t>pyridostigmin</a:t>
            </a:r>
            <a:r>
              <a:rPr lang="cs-CZ" sz="2400" spc="5" dirty="0">
                <a:latin typeface="Calibri"/>
                <a:cs typeface="Calibri"/>
              </a:rPr>
              <a:t>, </a:t>
            </a:r>
            <a:r>
              <a:rPr lang="cs-CZ" sz="2400" spc="5" dirty="0" err="1">
                <a:latin typeface="Calibri"/>
                <a:cs typeface="Calibri"/>
              </a:rPr>
              <a:t>distigmin</a:t>
            </a:r>
            <a:r>
              <a:rPr lang="cs-CZ" sz="2400" spc="5" dirty="0">
                <a:latin typeface="Calibri"/>
                <a:cs typeface="Calibri"/>
              </a:rPr>
              <a:t>, </a:t>
            </a:r>
            <a:r>
              <a:rPr lang="cs-CZ" sz="2400" spc="5" dirty="0" err="1">
                <a:latin typeface="Calibri"/>
                <a:cs typeface="Calibri"/>
              </a:rPr>
              <a:t>neostigmin</a:t>
            </a:r>
            <a:r>
              <a:rPr lang="cs-CZ" sz="2400" spc="5" dirty="0">
                <a:latin typeface="Calibri"/>
                <a:cs typeface="Calibri"/>
              </a:rPr>
              <a:t>..</a:t>
            </a:r>
          </a:p>
          <a:p>
            <a:pPr marL="12065">
              <a:lnSpc>
                <a:spcPct val="100000"/>
              </a:lnSpc>
              <a:spcBef>
                <a:spcPts val="819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350"/>
              </a:lnSpc>
              <a:spcBef>
                <a:spcPts val="72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srdce: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převládají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M-účinky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FS,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350"/>
              </a:lnSpc>
            </a:pPr>
            <a:r>
              <a:rPr sz="2400" spc="-5" dirty="0">
                <a:latin typeface="Calibri"/>
                <a:cs typeface="Calibri"/>
              </a:rPr>
              <a:t>zpomalení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AV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vedení,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kontraktility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síní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nervosvalový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přenos: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síly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stahů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(svalové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záškuby)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žlázové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sekrece,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hypermotilita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9220200" cy="41413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terapeutické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využití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prevence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pooperačních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atonií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močových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endParaRPr lang="cs-CZ" sz="2400" spc="-1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vyvolání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miózy </a:t>
            </a:r>
            <a:r>
              <a:rPr sz="2400" spc="5" dirty="0">
                <a:latin typeface="Calibri"/>
                <a:cs typeface="Calibri"/>
              </a:rPr>
              <a:t>a ↓ </a:t>
            </a:r>
            <a:r>
              <a:rPr sz="2400" spc="-5" dirty="0">
                <a:latin typeface="Calibri"/>
                <a:cs typeface="Calibri"/>
              </a:rPr>
              <a:t>nitroočního tlaku </a:t>
            </a:r>
            <a:r>
              <a:rPr sz="2400" spc="5" dirty="0">
                <a:latin typeface="Calibri"/>
                <a:cs typeface="Calibri"/>
              </a:rPr>
              <a:t>u </a:t>
            </a:r>
            <a:r>
              <a:rPr sz="2400" spc="-15" dirty="0" err="1">
                <a:latin typeface="Calibri"/>
                <a:cs typeface="Calibri"/>
              </a:rPr>
              <a:t>glaukomu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antidota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kompetitivních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Alzheimerovy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choroby</a:t>
            </a:r>
            <a:endParaRPr lang="cs-CZ" sz="240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  <a:p>
            <a:pPr marL="12700" marR="752475">
              <a:lnSpc>
                <a:spcPts val="3340"/>
              </a:lnSpc>
              <a:spcBef>
                <a:spcPts val="155"/>
              </a:spcBef>
              <a:buFont typeface="Calibri"/>
              <a:buChar char="•"/>
              <a:tabLst>
                <a:tab pos="193040" algn="l"/>
              </a:tabLst>
            </a:pPr>
            <a:r>
              <a:rPr lang="cs-CZ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NÚ:</a:t>
            </a:r>
            <a:r>
              <a:rPr sz="2400" b="1" spc="-15" dirty="0">
                <a:latin typeface="Calibri"/>
                <a:cs typeface="Calibri"/>
              </a:rPr>
              <a:t> </a:t>
            </a:r>
            <a:endParaRPr lang="cs-CZ" sz="2400" b="1" spc="-15" dirty="0">
              <a:latin typeface="Calibri"/>
              <a:cs typeface="Calibri"/>
            </a:endParaRPr>
          </a:p>
          <a:p>
            <a:pPr marL="812800" marR="752475" lvl="1" indent="-342900">
              <a:lnSpc>
                <a:spcPts val="334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sz="2400" spc="-15" dirty="0" err="1">
                <a:latin typeface="Calibri"/>
                <a:cs typeface="Calibri"/>
              </a:rPr>
              <a:t>mióza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žlázové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sekrece,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nauzea,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vomitus</a:t>
            </a:r>
            <a:r>
              <a:rPr lang="cs-CZ" sz="2400" spc="-10" dirty="0">
                <a:latin typeface="Calibri"/>
                <a:cs typeface="Calibri"/>
              </a:rPr>
              <a:t>, </a:t>
            </a:r>
            <a:r>
              <a:rPr sz="2400" spc="-20" dirty="0" err="1">
                <a:latin typeface="Calibri"/>
                <a:cs typeface="Calibri"/>
              </a:rPr>
              <a:t>bronchokonstrikce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lang="cs-CZ" sz="2400" spc="-60" dirty="0">
                <a:latin typeface="Calibri"/>
                <a:cs typeface="Calibri"/>
              </a:rPr>
              <a:t>   </a:t>
            </a:r>
          </a:p>
          <a:p>
            <a:pPr marL="469900" marR="752475" lvl="1">
              <a:lnSpc>
                <a:spcPts val="3340"/>
              </a:lnSpc>
              <a:spcBef>
                <a:spcPts val="155"/>
              </a:spcBef>
              <a:tabLst>
                <a:tab pos="193040" algn="l"/>
              </a:tabLst>
            </a:pPr>
            <a:r>
              <a:rPr lang="cs-CZ" sz="2400" spc="-60" dirty="0">
                <a:latin typeface="Calibri"/>
                <a:cs typeface="Calibri"/>
              </a:rPr>
              <a:t>      </a:t>
            </a:r>
            <a:r>
              <a:rPr sz="2400" spc="-20" dirty="0" err="1">
                <a:latin typeface="Calibri"/>
                <a:cs typeface="Calibri"/>
              </a:rPr>
              <a:t>bradykardie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↓TK</a:t>
            </a:r>
            <a:r>
              <a:rPr lang="cs-CZ" sz="2400" dirty="0">
                <a:latin typeface="Calibri"/>
                <a:cs typeface="Calibri"/>
              </a:rPr>
              <a:t>, </a:t>
            </a:r>
            <a:r>
              <a:rPr sz="2400" spc="-20" dirty="0" err="1">
                <a:latin typeface="Calibri"/>
                <a:cs typeface="Calibri"/>
              </a:rPr>
              <a:t>excitace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zmatenost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křeče, </a:t>
            </a:r>
            <a:r>
              <a:rPr sz="2400" spc="-25" dirty="0" err="1">
                <a:latin typeface="Calibri"/>
                <a:cs typeface="Calibri"/>
              </a:rPr>
              <a:t>koma</a:t>
            </a:r>
            <a:r>
              <a:rPr lang="cs-CZ" sz="2400" spc="-25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 </a:t>
            </a:r>
          </a:p>
          <a:p>
            <a:pPr marL="469900" marR="752475" lvl="1">
              <a:lnSpc>
                <a:spcPts val="3340"/>
              </a:lnSpc>
              <a:spcBef>
                <a:spcPts val="155"/>
              </a:spcBef>
              <a:tabLst>
                <a:tab pos="193040" algn="l"/>
              </a:tabLst>
            </a:pPr>
            <a:r>
              <a:rPr lang="cs-CZ" sz="2400" spc="-2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cholinergní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krize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(svalová paralýza)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předávkování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251026"/>
            <a:ext cx="8379766" cy="46750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1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edrofonium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(Enlon®)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krátký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(2-10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diferenciální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diagnóza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(i.v.)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myasthenické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krize</a:t>
            </a:r>
            <a:endParaRPr sz="2400" dirty="0">
              <a:latin typeface="Calibri"/>
              <a:cs typeface="Calibri"/>
            </a:endParaRPr>
          </a:p>
          <a:p>
            <a:pPr marL="12065" marR="279400">
              <a:lnSpc>
                <a:spcPts val="2690"/>
              </a:lnSpc>
              <a:spcBef>
                <a:spcPts val="770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antagonizace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kompetitivních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endParaRPr lang="cs-CZ" sz="2400" spc="-25" dirty="0">
              <a:latin typeface="Calibri"/>
              <a:cs typeface="Calibri"/>
            </a:endParaRPr>
          </a:p>
          <a:p>
            <a:pPr marL="12065" marR="279400">
              <a:lnSpc>
                <a:spcPts val="2690"/>
              </a:lnSpc>
              <a:spcBef>
                <a:spcPts val="770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310"/>
              </a:lnSpc>
              <a:buSzPct val="96428"/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neostigmin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(Syntostigmin®)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 atonie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GIT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močových </a:t>
            </a:r>
            <a:r>
              <a:rPr sz="2400" spc="-10" dirty="0" err="1">
                <a:latin typeface="Calibri"/>
                <a:cs typeface="Calibri"/>
              </a:rPr>
              <a:t>cestách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antagonizování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periferních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kompetitivních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25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myasthenie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  <a:p>
            <a:pPr marL="356870" marR="238125" indent="-344805">
              <a:lnSpc>
                <a:spcPct val="80000"/>
              </a:lnSpc>
              <a:spcBef>
                <a:spcPts val="770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nežádoucí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parasympatické </a:t>
            </a:r>
            <a:r>
              <a:rPr sz="2400" spc="-5" dirty="0">
                <a:latin typeface="Calibri"/>
                <a:cs typeface="Calibri"/>
              </a:rPr>
              <a:t>účinky </a:t>
            </a:r>
            <a:r>
              <a:rPr sz="2400" spc="-25" dirty="0">
                <a:latin typeface="Calibri"/>
                <a:cs typeface="Calibri"/>
              </a:rPr>
              <a:t>lze </a:t>
            </a:r>
            <a:r>
              <a:rPr sz="2400" spc="-20" dirty="0">
                <a:latin typeface="Calibri"/>
                <a:cs typeface="Calibri"/>
              </a:rPr>
              <a:t>potlačovat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podáváním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atropinu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510411"/>
            <a:ext cx="9294165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pyridostigmin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(Mestinon®)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slabší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neostigmin,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delší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nástup,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trvá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déle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gravis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kombinace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neostigminem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centrální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parézy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střevní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atonie,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atonická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obstipace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retence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moči</a:t>
            </a:r>
            <a:endParaRPr lang="cs-CZ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4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i="1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12700" marR="75057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podává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zvýšené</a:t>
            </a:r>
            <a:r>
              <a:rPr sz="2400" spc="-30" dirty="0">
                <a:latin typeface="Calibri"/>
                <a:cs typeface="Calibri"/>
              </a:rPr>
              <a:t> riziko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cholinergní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krize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(prodloužený účinek)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 atonie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GIT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močových </a:t>
            </a:r>
            <a:r>
              <a:rPr sz="2400" spc="-10" dirty="0" err="1">
                <a:latin typeface="Calibri"/>
                <a:cs typeface="Calibri"/>
              </a:rPr>
              <a:t>cestách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paralytický</a:t>
            </a:r>
            <a:r>
              <a:rPr sz="2400" spc="-5" dirty="0">
                <a:latin typeface="Calibri"/>
                <a:cs typeface="Calibri"/>
              </a:rPr>
              <a:t> ileus, </a:t>
            </a:r>
            <a:r>
              <a:rPr sz="2400" spc="-20" dirty="0">
                <a:latin typeface="Calibri"/>
                <a:cs typeface="Calibri"/>
              </a:rPr>
              <a:t>hypotonická </a:t>
            </a:r>
            <a:r>
              <a:rPr sz="2400" spc="-15" dirty="0">
                <a:latin typeface="Calibri"/>
                <a:cs typeface="Calibri"/>
              </a:rPr>
              <a:t>chronická </a:t>
            </a:r>
            <a:r>
              <a:rPr sz="2400" spc="-15" dirty="0" err="1">
                <a:latin typeface="Calibri"/>
                <a:cs typeface="Calibri"/>
              </a:rPr>
              <a:t>zácpa</a:t>
            </a:r>
            <a:r>
              <a:rPr sz="2400" spc="-15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638" y="468883"/>
            <a:ext cx="6939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 err="1">
                <a:latin typeface="+mn-lt"/>
              </a:rPr>
              <a:t>Ireverzibilní</a:t>
            </a:r>
            <a:r>
              <a:rPr sz="4000" spc="-3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8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917" y="1447800"/>
            <a:ext cx="8532165" cy="436273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5" dirty="0">
                <a:latin typeface="Calibri"/>
                <a:cs typeface="Calibri"/>
              </a:rPr>
              <a:t>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terapeuticky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toxikologický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význam</a:t>
            </a:r>
            <a:r>
              <a:rPr lang="cs-CZ" sz="2400" spc="-10" dirty="0">
                <a:latin typeface="Calibri"/>
                <a:cs typeface="Calibri"/>
              </a:rPr>
              <a:t> (organofosfáty)</a:t>
            </a:r>
            <a:endParaRPr sz="2400" dirty="0">
              <a:latin typeface="Calibri"/>
              <a:cs typeface="Calibri"/>
            </a:endParaRPr>
          </a:p>
          <a:p>
            <a:pPr marL="356870" marR="85280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některé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kontaktní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nervové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sarin,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soman, </a:t>
            </a:r>
            <a:r>
              <a:rPr sz="2400" b="1" spc="-6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tabun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zemědělství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insekticidy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parathion,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DDT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vysoce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lipofilní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pronikají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neporušenou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kůží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velmi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pevná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AchE,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dny-týdny;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pozdní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neurotoxické </a:t>
            </a:r>
            <a:r>
              <a:rPr sz="2400" spc="-15" dirty="0">
                <a:latin typeface="Calibri"/>
                <a:cs typeface="Calibri"/>
              </a:rPr>
              <a:t>komplikace </a:t>
            </a:r>
            <a:r>
              <a:rPr sz="2400" spc="-25" dirty="0">
                <a:latin typeface="Calibri"/>
                <a:cs typeface="Calibri"/>
              </a:rPr>
              <a:t>(polyneuritidy, </a:t>
            </a:r>
            <a:r>
              <a:rPr sz="2400" spc="-20" dirty="0">
                <a:latin typeface="Calibri"/>
                <a:cs typeface="Calibri"/>
              </a:rPr>
              <a:t> demyelinizace)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nutná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rychlá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včasná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opatření</a:t>
            </a:r>
            <a:endParaRPr lang="cs-CZ" sz="2400" spc="-1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projevy intoxikace: </a:t>
            </a:r>
            <a:r>
              <a:rPr lang="cs-CZ" sz="2000" spc="-15" dirty="0" err="1">
                <a:latin typeface="Calibri"/>
                <a:cs typeface="Calibri"/>
              </a:rPr>
              <a:t>mioza</a:t>
            </a:r>
            <a:r>
              <a:rPr lang="cs-CZ" sz="2000" spc="-15" dirty="0">
                <a:latin typeface="Calibri"/>
                <a:cs typeface="Calibri"/>
              </a:rPr>
              <a:t>, poruchy vidění, bolesti hlavy, nevolnost, zvracení, křeče v GIT, zvýšená sekrece žláz, bradykardie pokles TK, svalové záškuby/křeče 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 err="1">
                <a:latin typeface="Calibri"/>
                <a:cs typeface="Calibri"/>
              </a:rPr>
              <a:t>antidota</a:t>
            </a:r>
            <a:r>
              <a:rPr lang="cs-CZ" sz="2400" spc="-15" dirty="0">
                <a:latin typeface="Calibri"/>
                <a:cs typeface="Calibri"/>
              </a:rPr>
              <a:t> - </a:t>
            </a:r>
            <a:r>
              <a:rPr sz="2400" spc="-15" dirty="0" err="1">
                <a:latin typeface="Calibri"/>
                <a:cs typeface="Calibri"/>
              </a:rPr>
              <a:t>reaktivátory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AchE</a:t>
            </a:r>
            <a:r>
              <a:rPr lang="cs-CZ" sz="2400" dirty="0">
                <a:latin typeface="Calibri"/>
                <a:cs typeface="Calibri"/>
              </a:rPr>
              <a:t>, tzv. oximy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(trimedoxim,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pralidoxim)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D06626-B3F1-7212-4C83-DAA1A9FC4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0E458CA-C7C5-CFA3-7DE4-0537D11101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8979407" cy="4346448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620343BA-56C7-DC8B-EB56-8D8DAC3E76EC}"/>
              </a:ext>
            </a:extLst>
          </p:cNvPr>
          <p:cNvSpPr/>
          <p:nvPr/>
        </p:nvSpPr>
        <p:spPr>
          <a:xfrm>
            <a:off x="5257800" y="2514600"/>
            <a:ext cx="2286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219200"/>
            <a:ext cx="8608365" cy="527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998219" indent="-344805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antagonisté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muskarinový</a:t>
            </a:r>
            <a:r>
              <a:rPr lang="cs-CZ" sz="2400" spc="-10" dirty="0">
                <a:latin typeface="Calibri"/>
                <a:cs typeface="Calibri"/>
              </a:rPr>
              <a:t>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receptorech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998219" indent="-344805">
              <a:lnSpc>
                <a:spcPct val="100000"/>
              </a:lnSpc>
              <a:spcBef>
                <a:spcPts val="105"/>
              </a:spcBef>
            </a:pPr>
            <a:r>
              <a:rPr lang="cs-CZ" sz="2400" spc="-15" dirty="0">
                <a:latin typeface="Calibri"/>
                <a:cs typeface="Calibri"/>
              </a:rPr>
              <a:t>(</a:t>
            </a:r>
            <a:r>
              <a:rPr lang="cs-CZ" sz="2400" spc="-15" dirty="0" err="1">
                <a:latin typeface="Calibri"/>
                <a:cs typeface="Calibri"/>
              </a:rPr>
              <a:t>antimuskarinika</a:t>
            </a:r>
            <a:r>
              <a:rPr lang="cs-CZ" sz="2400" spc="-15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periferní efekt je výrazně závislý na použité dávce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EFEKT:</a:t>
            </a:r>
            <a:endParaRPr sz="2400" dirty="0">
              <a:latin typeface="Calibri"/>
              <a:cs typeface="Calibri"/>
            </a:endParaRPr>
          </a:p>
          <a:p>
            <a:pPr marL="356870" marR="754380" indent="-344805">
              <a:lnSpc>
                <a:spcPct val="100000"/>
              </a:lnSpc>
              <a:spcBef>
                <a:spcPts val="72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účinek na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žlázovou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200" spc="5" dirty="0">
                <a:latin typeface="Calibri"/>
                <a:cs typeface="Calibri"/>
              </a:rPr>
              <a:t>↓ </a:t>
            </a:r>
            <a:r>
              <a:rPr sz="2200" spc="-10" dirty="0">
                <a:latin typeface="Calibri"/>
                <a:cs typeface="Calibri"/>
              </a:rPr>
              <a:t>sekrece </a:t>
            </a:r>
            <a:r>
              <a:rPr sz="2200" spc="-15" dirty="0">
                <a:latin typeface="Calibri"/>
                <a:cs typeface="Calibri"/>
              </a:rPr>
              <a:t>slinných,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slzných,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bronchiálních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potních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žláz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(žaludeční </a:t>
            </a:r>
            <a:r>
              <a:rPr sz="2200" spc="-6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sekrece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ovlivněna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méně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lang="cs-CZ" sz="2200" spc="-5" dirty="0">
                <a:latin typeface="Calibri"/>
                <a:cs typeface="Calibri"/>
              </a:rPr>
              <a:t>  -suchá, horká kůže</a:t>
            </a:r>
          </a:p>
          <a:p>
            <a:pPr marL="356870" marR="754380" indent="-344805">
              <a:lnSpc>
                <a:spcPct val="100000"/>
              </a:lnSpc>
              <a:spcBef>
                <a:spcPts val="720"/>
              </a:spcBef>
            </a:pPr>
            <a:endParaRPr sz="2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oko: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mydriáza,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lang="cs-CZ" sz="2200" spc="-45" dirty="0">
                <a:latin typeface="Calibri"/>
                <a:cs typeface="Calibri"/>
              </a:rPr>
              <a:t>                                                                                                                 </a:t>
            </a:r>
            <a:r>
              <a:rPr sz="2200" spc="-30" dirty="0" err="1">
                <a:latin typeface="Calibri"/>
                <a:cs typeface="Calibri"/>
              </a:rPr>
              <a:t>ztráta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schopnosti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reagovat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 </a:t>
            </a:r>
            <a:r>
              <a:rPr sz="2200" spc="-25" dirty="0">
                <a:latin typeface="Calibri"/>
                <a:cs typeface="Calibri"/>
              </a:rPr>
              <a:t>světlo,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lang="cs-CZ" sz="2200" spc="-80" dirty="0">
                <a:latin typeface="Calibri"/>
                <a:cs typeface="Calibri"/>
              </a:rPr>
              <a:t>                                                                              </a:t>
            </a:r>
            <a:r>
              <a:rPr sz="2200" spc="5" dirty="0">
                <a:latin typeface="Calibri"/>
                <a:cs typeface="Calibri"/>
              </a:rPr>
              <a:t>↓ </a:t>
            </a:r>
            <a:r>
              <a:rPr sz="2200" spc="-6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lakrimace,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↑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nitroočního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tlaku</a:t>
            </a:r>
            <a:endParaRPr lang="cs-CZ" sz="2200" spc="-5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</a:pPr>
            <a:endParaRPr sz="2200" dirty="0">
              <a:latin typeface="Calibri"/>
              <a:cs typeface="Calibri"/>
            </a:endParaRPr>
          </a:p>
          <a:p>
            <a:pPr marL="356870" marR="601345" indent="-344805">
              <a:lnSpc>
                <a:spcPct val="100000"/>
              </a:lnSpc>
              <a:spcBef>
                <a:spcPts val="7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běžné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dávky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(0,4-0,6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mg)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↑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tonu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n.</a:t>
            </a:r>
            <a:r>
              <a:rPr sz="2200" spc="-10" dirty="0">
                <a:latin typeface="Calibri"/>
                <a:cs typeface="Calibri"/>
              </a:rPr>
              <a:t> vagus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– </a:t>
            </a:r>
            <a:r>
              <a:rPr sz="2200" spc="-6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přechodné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↓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FS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7303E3-D8C6-08E1-C5BF-96A07899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62400"/>
            <a:ext cx="1827910" cy="18469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43087"/>
            <a:ext cx="7951470" cy="428732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střední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vyšší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dávky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tachykardie</a:t>
            </a:r>
            <a:endParaRPr lang="cs-CZ" sz="2400" spc="-2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9000"/>
              </a:lnSpc>
              <a:spcBef>
                <a:spcPts val="73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dýchací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</a:t>
            </a:r>
            <a:r>
              <a:rPr sz="2400" spc="-25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bronchodilatace, </a:t>
            </a:r>
            <a:r>
              <a:rPr sz="2400" spc="-10" dirty="0">
                <a:latin typeface="Calibri"/>
                <a:cs typeface="Calibri"/>
              </a:rPr>
              <a:t>inhibice </a:t>
            </a:r>
            <a:r>
              <a:rPr sz="2400" spc="-15" dirty="0">
                <a:latin typeface="Calibri"/>
                <a:cs typeface="Calibri"/>
              </a:rPr>
              <a:t>mukociliární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funkce, </a:t>
            </a:r>
            <a:r>
              <a:rPr sz="2400" spc="-20" dirty="0">
                <a:latin typeface="Calibri"/>
                <a:cs typeface="Calibri"/>
              </a:rPr>
              <a:t>zvýšení </a:t>
            </a:r>
            <a:r>
              <a:rPr sz="2400" spc="-15" dirty="0">
                <a:latin typeface="Calibri"/>
                <a:cs typeface="Calibri"/>
              </a:rPr>
              <a:t>tendence </a:t>
            </a:r>
            <a:r>
              <a:rPr sz="2400" spc="-50" dirty="0">
                <a:latin typeface="Calibri"/>
                <a:cs typeface="Calibri"/>
              </a:rPr>
              <a:t>ke </a:t>
            </a:r>
            <a:r>
              <a:rPr sz="2400" spc="-15" dirty="0">
                <a:latin typeface="Calibri"/>
                <a:cs typeface="Calibri"/>
              </a:rPr>
              <a:t>kumulaci </a:t>
            </a:r>
            <a:r>
              <a:rPr sz="2400" spc="-20" dirty="0" err="1">
                <a:latin typeface="Calibri"/>
                <a:cs typeface="Calibri"/>
              </a:rPr>
              <a:t>bronchiálního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sekretu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9000"/>
              </a:lnSpc>
              <a:spcBef>
                <a:spcPts val="730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60960" indent="-344805">
              <a:lnSpc>
                <a:spcPct val="89800"/>
              </a:lnSpc>
              <a:spcBef>
                <a:spcPts val="610"/>
              </a:spcBef>
            </a:pP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GIT: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vyšších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relaxace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dutých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motility a </a:t>
            </a:r>
            <a:r>
              <a:rPr sz="2400" spc="-5" dirty="0">
                <a:latin typeface="Calibri"/>
                <a:cs typeface="Calibri"/>
              </a:rPr>
              <a:t>tonu </a:t>
            </a:r>
            <a:r>
              <a:rPr sz="2400" spc="-45" dirty="0">
                <a:latin typeface="Calibri"/>
                <a:cs typeface="Calibri"/>
              </a:rPr>
              <a:t>GIT; </a:t>
            </a:r>
            <a:r>
              <a:rPr sz="2400" spc="-5" dirty="0">
                <a:latin typeface="Calibri"/>
                <a:cs typeface="Calibri"/>
              </a:rPr>
              <a:t>zpomalení </a:t>
            </a:r>
            <a:r>
              <a:rPr sz="2400" spc="-25" dirty="0">
                <a:latin typeface="Calibri"/>
                <a:cs typeface="Calibri"/>
              </a:rPr>
              <a:t>vyprazdňování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žaludku, </a:t>
            </a:r>
            <a:r>
              <a:rPr sz="2400" spc="-5" dirty="0">
                <a:latin typeface="Calibri"/>
                <a:cs typeface="Calibri"/>
              </a:rPr>
              <a:t>zpomalení </a:t>
            </a:r>
            <a:r>
              <a:rPr sz="2400" spc="-15" dirty="0">
                <a:latin typeface="Calibri"/>
                <a:cs typeface="Calibri"/>
              </a:rPr>
              <a:t>střevní </a:t>
            </a:r>
            <a:r>
              <a:rPr sz="2400" spc="-10" dirty="0">
                <a:latin typeface="Calibri"/>
                <a:cs typeface="Calibri"/>
              </a:rPr>
              <a:t>pasáže; </a:t>
            </a:r>
            <a:r>
              <a:rPr sz="2400" spc="-15" dirty="0" err="1">
                <a:latin typeface="Calibri"/>
                <a:cs typeface="Calibri"/>
              </a:rPr>
              <a:t>relaxace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žlučových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60960" indent="-344805">
              <a:lnSpc>
                <a:spcPct val="89800"/>
              </a:lnSpc>
              <a:spcBef>
                <a:spcPts val="61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močové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cesty: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relaxace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hladkých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svalů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moč.měchýře</a:t>
            </a:r>
            <a:r>
              <a:rPr lang="cs-CZ" sz="2400" spc="-15" dirty="0">
                <a:latin typeface="Calibri"/>
                <a:cs typeface="Calibri"/>
              </a:rPr>
              <a:t>, </a:t>
            </a:r>
            <a:r>
              <a:rPr lang="cs-CZ" sz="2400" spc="5" dirty="0">
                <a:latin typeface="Calibri"/>
                <a:cs typeface="Calibri"/>
              </a:rPr>
              <a:t>↓  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cs-CZ" sz="2400" spc="5" dirty="0">
                <a:latin typeface="Calibri"/>
                <a:cs typeface="Calibri"/>
              </a:rPr>
              <a:t>                          frekvence mikce, nucení na močení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/>
              <a:t>Para</a:t>
            </a:r>
            <a:r>
              <a:rPr sz="4000" spc="10" dirty="0"/>
              <a:t>s</a:t>
            </a:r>
            <a:r>
              <a:rPr sz="4000" spc="-5" dirty="0"/>
              <a:t>y</a:t>
            </a:r>
            <a:r>
              <a:rPr sz="4000" spc="-35" dirty="0"/>
              <a:t>m</a:t>
            </a:r>
            <a:r>
              <a:rPr sz="4000" spc="-5" dirty="0"/>
              <a:t>pa</a:t>
            </a:r>
            <a:r>
              <a:rPr sz="4000" dirty="0"/>
              <a:t>t</a:t>
            </a:r>
            <a:r>
              <a:rPr sz="4000" spc="-10" dirty="0"/>
              <a:t>o</a:t>
            </a:r>
            <a:r>
              <a:rPr sz="4000" dirty="0"/>
              <a:t>l</a:t>
            </a:r>
            <a:r>
              <a:rPr sz="4000" spc="-5" dirty="0"/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10411"/>
            <a:ext cx="7915275" cy="46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(látky s terciárním dusíkem)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atropin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zpočátku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poté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útlum</a:t>
            </a:r>
            <a:r>
              <a:rPr lang="cs-CZ" sz="2400" spc="-5" dirty="0">
                <a:latin typeface="Calibri"/>
                <a:cs typeface="Calibri"/>
              </a:rPr>
              <a:t> (únava, ospalost)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skopolamin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počátku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útlum</a:t>
            </a:r>
            <a:r>
              <a:rPr lang="cs-CZ" sz="2400" spc="-5" dirty="0">
                <a:latin typeface="Calibri"/>
                <a:cs typeface="Calibri"/>
              </a:rPr>
              <a:t> (lepší průnik do CNS)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centrálně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působící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cs-CZ" sz="2400" spc="-75" dirty="0">
                <a:latin typeface="Calibri"/>
                <a:cs typeface="Calibri"/>
              </a:rPr>
              <a:t>PSL </a:t>
            </a:r>
            <a:r>
              <a:rPr sz="2400" spc="-5" dirty="0" err="1">
                <a:latin typeface="Calibri"/>
                <a:cs typeface="Calibri"/>
              </a:rPr>
              <a:t>ovlivňují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extrapyramidový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systém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</a:p>
          <a:p>
            <a:pPr marL="12700">
              <a:lnSpc>
                <a:spcPts val="3180"/>
              </a:lnSpc>
            </a:pPr>
            <a:r>
              <a:rPr lang="cs-CZ" sz="2400" spc="5" dirty="0">
                <a:latin typeface="Calibri"/>
                <a:cs typeface="Calibri"/>
              </a:rPr>
              <a:t>   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třesu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svalové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rigidity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Parkinsonismu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antiemetický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dementogenní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r>
              <a:rPr lang="cs-CZ" sz="2400" spc="-5" dirty="0">
                <a:latin typeface="Calibri"/>
                <a:cs typeface="Calibri"/>
              </a:rPr>
              <a:t> (dlouhodobá blokáda M1rp. V CNS)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NEŽÁDOUCÍ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ÚČINKY:</a:t>
            </a:r>
            <a:endParaRPr lang="cs-CZ" sz="2400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sucho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ústech, </a:t>
            </a:r>
            <a:r>
              <a:rPr sz="2400" spc="-5" dirty="0">
                <a:latin typeface="Calibri"/>
                <a:cs typeface="Calibri"/>
              </a:rPr>
              <a:t>suchost </a:t>
            </a:r>
            <a:r>
              <a:rPr sz="2400" spc="-20" dirty="0">
                <a:latin typeface="Calibri"/>
                <a:cs typeface="Calibri"/>
              </a:rPr>
              <a:t>kůže, </a:t>
            </a:r>
            <a:r>
              <a:rPr sz="2400" spc="-10" dirty="0">
                <a:latin typeface="Calibri"/>
                <a:cs typeface="Calibri"/>
              </a:rPr>
              <a:t>poruchy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akomodace, </a:t>
            </a:r>
            <a:r>
              <a:rPr sz="2400" spc="-5" dirty="0">
                <a:latin typeface="Calibri"/>
                <a:cs typeface="Calibri"/>
              </a:rPr>
              <a:t>↑nitroočního </a:t>
            </a:r>
            <a:r>
              <a:rPr sz="2400" spc="-10" dirty="0">
                <a:latin typeface="Calibri"/>
                <a:cs typeface="Calibri"/>
              </a:rPr>
              <a:t>tlaku, palpitace, obstipace,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retence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CNS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(</a:t>
            </a:r>
            <a:r>
              <a:rPr lang="cs-CZ" sz="2400" spc="-60" dirty="0">
                <a:latin typeface="Calibri"/>
                <a:cs typeface="Calibri"/>
              </a:rPr>
              <a:t>neklid, dezorientace, excitace, delirium</a:t>
            </a:r>
            <a:r>
              <a:rPr sz="2400" spc="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Parasympatikus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3688" y="2014727"/>
            <a:ext cx="7025640" cy="4267200"/>
            <a:chOff x="1313688" y="2014727"/>
            <a:chExt cx="7025640" cy="4267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2" y="2014727"/>
              <a:ext cx="5733288" cy="4267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3500" y="4869179"/>
              <a:ext cx="6986270" cy="1009015"/>
            </a:xfrm>
            <a:custGeom>
              <a:avLst/>
              <a:gdLst/>
              <a:ahLst/>
              <a:cxnLst/>
              <a:rect l="l" t="t" r="r" b="b"/>
              <a:pathLst>
                <a:path w="6986270" h="1009014">
                  <a:moveTo>
                    <a:pt x="0" y="0"/>
                  </a:moveTo>
                  <a:lnTo>
                    <a:pt x="6986016" y="0"/>
                  </a:lnTo>
                </a:path>
                <a:path w="6986270" h="1009014">
                  <a:moveTo>
                    <a:pt x="0" y="1008888"/>
                  </a:moveTo>
                  <a:lnTo>
                    <a:pt x="6986016" y="1008888"/>
                  </a:lnTo>
                </a:path>
                <a:path w="6986270" h="1009014">
                  <a:moveTo>
                    <a:pt x="0" y="0"/>
                  </a:moveTo>
                  <a:lnTo>
                    <a:pt x="0" y="1008634"/>
                  </a:lnTo>
                </a:path>
                <a:path w="6986270" h="1009014">
                  <a:moveTo>
                    <a:pt x="6986016" y="0"/>
                  </a:moveTo>
                  <a:lnTo>
                    <a:pt x="6986016" y="1008634"/>
                  </a:lnTo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06506"/>
            <a:ext cx="6426835" cy="82907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INDIKACE: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2057400"/>
            <a:ext cx="7236765" cy="420820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/>
                <a:cs typeface="Calibri"/>
              </a:rPr>
              <a:t>s</a:t>
            </a:r>
            <a:r>
              <a:rPr lang="cs-CZ" sz="2400" b="1" spc="10" dirty="0">
                <a:latin typeface="Calibri"/>
                <a:cs typeface="Calibri"/>
              </a:rPr>
              <a:t>p</a:t>
            </a:r>
            <a:r>
              <a:rPr lang="cs-CZ" sz="2400" b="1" spc="5" dirty="0">
                <a:latin typeface="Calibri"/>
                <a:cs typeface="Calibri"/>
              </a:rPr>
              <a:t>as</a:t>
            </a:r>
            <a:r>
              <a:rPr lang="cs-CZ" sz="2400" b="1" dirty="0">
                <a:latin typeface="Calibri"/>
                <a:cs typeface="Calibri"/>
              </a:rPr>
              <a:t>m</a:t>
            </a:r>
            <a:r>
              <a:rPr lang="cs-CZ" sz="2400" b="1" spc="-25" dirty="0">
                <a:latin typeface="Calibri"/>
                <a:cs typeface="Calibri"/>
              </a:rPr>
              <a:t>o</a:t>
            </a:r>
            <a:r>
              <a:rPr lang="cs-CZ" sz="2400" b="1" dirty="0">
                <a:latin typeface="Calibri"/>
                <a:cs typeface="Calibri"/>
              </a:rPr>
              <a:t>ly</a:t>
            </a:r>
            <a:r>
              <a:rPr lang="cs-CZ" sz="2400" b="1" spc="-25" dirty="0">
                <a:latin typeface="Calibri"/>
                <a:cs typeface="Calibri"/>
              </a:rPr>
              <a:t>t</a:t>
            </a:r>
            <a:r>
              <a:rPr lang="cs-CZ" sz="2400" b="1" dirty="0">
                <a:latin typeface="Calibri"/>
                <a:cs typeface="Calibri"/>
              </a:rPr>
              <a:t>i</a:t>
            </a:r>
            <a:r>
              <a:rPr lang="cs-CZ" sz="2400" b="1" spc="-20" dirty="0">
                <a:latin typeface="Calibri"/>
                <a:cs typeface="Calibri"/>
              </a:rPr>
              <a:t>k</a:t>
            </a:r>
            <a:r>
              <a:rPr lang="cs-CZ" sz="2400" b="1" spc="5" dirty="0">
                <a:latin typeface="Calibri"/>
                <a:cs typeface="Calibri"/>
              </a:rPr>
              <a:t>a</a:t>
            </a:r>
            <a:r>
              <a:rPr lang="cs-CZ" sz="2400" b="1" spc="-20" dirty="0">
                <a:latin typeface="Calibri"/>
                <a:cs typeface="Calibri"/>
              </a:rPr>
              <a:t> </a:t>
            </a:r>
            <a:r>
              <a:rPr lang="cs-CZ" sz="2400" b="1" spc="10" dirty="0">
                <a:latin typeface="Calibri"/>
                <a:cs typeface="Calibri"/>
              </a:rPr>
              <a:t>G</a:t>
            </a:r>
            <a:r>
              <a:rPr lang="cs-CZ" sz="2400" b="1" spc="-30" dirty="0">
                <a:latin typeface="Calibri"/>
                <a:cs typeface="Calibri"/>
              </a:rPr>
              <a:t>I</a:t>
            </a:r>
            <a:r>
              <a:rPr lang="cs-CZ" sz="2400" b="1" spc="-260" dirty="0">
                <a:latin typeface="Calibri"/>
                <a:cs typeface="Calibri"/>
              </a:rPr>
              <a:t>T</a:t>
            </a:r>
            <a:r>
              <a:rPr lang="cs-CZ" sz="2400" b="1" dirty="0">
                <a:latin typeface="Calibri"/>
                <a:cs typeface="Calibri"/>
              </a:rPr>
              <a:t>,</a:t>
            </a:r>
            <a:r>
              <a:rPr lang="cs-CZ" sz="2400" b="1" spc="-85" dirty="0"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mo</a:t>
            </a:r>
            <a:r>
              <a:rPr lang="cs-CZ" sz="2400" b="1" spc="-30" dirty="0">
                <a:latin typeface="Calibri"/>
                <a:cs typeface="Calibri"/>
              </a:rPr>
              <a:t>č</a:t>
            </a:r>
            <a:r>
              <a:rPr lang="cs-CZ" sz="2400" b="1" spc="5" dirty="0">
                <a:latin typeface="Calibri"/>
                <a:cs typeface="Calibri"/>
              </a:rPr>
              <a:t>o</a:t>
            </a:r>
            <a:r>
              <a:rPr lang="cs-CZ" sz="2400" b="1" spc="10" dirty="0">
                <a:latin typeface="Calibri"/>
                <a:cs typeface="Calibri"/>
              </a:rPr>
              <a:t>v</a:t>
            </a:r>
            <a:r>
              <a:rPr lang="cs-CZ" sz="2400" b="1" spc="-60" dirty="0">
                <a:latin typeface="Calibri"/>
                <a:cs typeface="Calibri"/>
              </a:rPr>
              <a:t>ý</a:t>
            </a:r>
            <a:r>
              <a:rPr lang="cs-CZ" sz="2400" b="1" spc="-5" dirty="0">
                <a:latin typeface="Calibri"/>
                <a:cs typeface="Calibri"/>
              </a:rPr>
              <a:t>c</a:t>
            </a:r>
            <a:r>
              <a:rPr lang="cs-CZ" sz="2400" b="1" spc="-20" dirty="0">
                <a:latin typeface="Calibri"/>
                <a:cs typeface="Calibri"/>
              </a:rPr>
              <a:t>h</a:t>
            </a:r>
            <a:r>
              <a:rPr lang="cs-CZ" sz="2400" b="1" dirty="0">
                <a:latin typeface="Calibri"/>
                <a:cs typeface="Calibri"/>
              </a:rPr>
              <a:t>,</a:t>
            </a:r>
            <a:r>
              <a:rPr lang="cs-CZ" sz="2400" b="1" spc="-40" dirty="0">
                <a:latin typeface="Calibri"/>
                <a:cs typeface="Calibri"/>
              </a:rPr>
              <a:t> </a:t>
            </a:r>
            <a:r>
              <a:rPr lang="cs-CZ" sz="2400" b="1" spc="5" dirty="0">
                <a:latin typeface="Calibri"/>
                <a:cs typeface="Calibri"/>
              </a:rPr>
              <a:t>ž</a:t>
            </a:r>
            <a:r>
              <a:rPr lang="cs-CZ" sz="2400" b="1" spc="-20" dirty="0">
                <a:latin typeface="Calibri"/>
                <a:cs typeface="Calibri"/>
              </a:rPr>
              <a:t>lučo</a:t>
            </a:r>
            <a:r>
              <a:rPr lang="cs-CZ" sz="2400" b="1" spc="-10" dirty="0">
                <a:latin typeface="Calibri"/>
                <a:cs typeface="Calibri"/>
              </a:rPr>
              <a:t>v</a:t>
            </a:r>
            <a:r>
              <a:rPr lang="cs-CZ" sz="2400" b="1" spc="-40" dirty="0">
                <a:latin typeface="Calibri"/>
                <a:cs typeface="Calibri"/>
              </a:rPr>
              <a:t>ý</a:t>
            </a:r>
            <a:r>
              <a:rPr lang="cs-CZ" sz="2400" b="1" spc="-25" dirty="0">
                <a:latin typeface="Calibri"/>
                <a:cs typeface="Calibri"/>
              </a:rPr>
              <a:t>c</a:t>
            </a:r>
            <a:r>
              <a:rPr lang="cs-CZ" sz="2400" b="1" spc="5" dirty="0">
                <a:latin typeface="Calibri"/>
                <a:cs typeface="Calibri"/>
              </a:rPr>
              <a:t>h</a:t>
            </a:r>
            <a:r>
              <a:rPr lang="cs-CZ" sz="2400" b="1" spc="15" dirty="0">
                <a:latin typeface="Calibri"/>
                <a:cs typeface="Calibri"/>
              </a:rPr>
              <a:t> </a:t>
            </a:r>
            <a:r>
              <a:rPr lang="cs-CZ" sz="2400" b="1" spc="-5" dirty="0">
                <a:latin typeface="Calibri"/>
                <a:cs typeface="Calibri"/>
              </a:rPr>
              <a:t>ce</a:t>
            </a:r>
            <a:r>
              <a:rPr lang="cs-CZ" sz="2400" b="1" spc="-20" dirty="0">
                <a:latin typeface="Calibri"/>
                <a:cs typeface="Calibri"/>
              </a:rPr>
              <a:t>s</a:t>
            </a:r>
            <a:r>
              <a:rPr lang="cs-CZ" sz="2400" b="1" dirty="0">
                <a:latin typeface="Calibri"/>
                <a:cs typeface="Calibri"/>
              </a:rPr>
              <a:t>t</a:t>
            </a:r>
            <a:endParaRPr lang="cs-CZ" sz="2400" b="1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b</a:t>
            </a:r>
            <a:r>
              <a:rPr sz="2400" b="1" spc="-10" dirty="0" err="1">
                <a:latin typeface="Calibri"/>
                <a:cs typeface="Calibri"/>
              </a:rPr>
              <a:t>ronchodilatan</a:t>
            </a:r>
            <a:r>
              <a:rPr lang="cs-CZ" sz="2400" b="1" spc="-10" dirty="0" err="1">
                <a:latin typeface="Calibri"/>
                <a:cs typeface="Calibri"/>
              </a:rPr>
              <a:t>cia</a:t>
            </a:r>
            <a:endParaRPr lang="cs-CZ"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a</a:t>
            </a:r>
            <a:r>
              <a:rPr sz="2400" spc="-5" dirty="0" err="1">
                <a:latin typeface="Calibri"/>
                <a:cs typeface="Calibri"/>
              </a:rPr>
              <a:t>ntiarytmika</a:t>
            </a:r>
            <a:r>
              <a:rPr lang="cs-CZ" sz="2400" spc="-5" dirty="0">
                <a:latin typeface="Calibri"/>
                <a:cs typeface="Calibri"/>
              </a:rPr>
              <a:t> (při bradykardiích)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žlázové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a</a:t>
            </a:r>
            <a:r>
              <a:rPr sz="2400" spc="-15" dirty="0" err="1">
                <a:latin typeface="Calibri"/>
                <a:cs typeface="Calibri"/>
              </a:rPr>
              <a:t>ntiparkinsonika</a:t>
            </a:r>
            <a:endParaRPr lang="cs-CZ" sz="24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mydriatika (vyšetření očního pozadí)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premedikace </a:t>
            </a:r>
            <a:r>
              <a:rPr lang="cs-CZ" sz="2400" dirty="0"/>
              <a:t>před </a:t>
            </a:r>
            <a:r>
              <a:rPr lang="cs-CZ" sz="2400" spc="-10" dirty="0"/>
              <a:t>CA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antiemetika</a:t>
            </a:r>
            <a:r>
              <a:rPr lang="cs-CZ" sz="2400" spc="-100" dirty="0"/>
              <a:t> </a:t>
            </a:r>
            <a:r>
              <a:rPr lang="cs-CZ" sz="2400" spc="-10" dirty="0"/>
              <a:t>(skopolamin)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antagonisté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při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intoxikaci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inhibitory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AchE</a:t>
            </a:r>
            <a:endParaRPr lang="cs-CZ" sz="24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414"/>
              </a:spcBef>
            </a:pPr>
            <a:endParaRPr lang="cs-CZ" sz="2400"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327226"/>
            <a:ext cx="73259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parasympatolytika</a:t>
            </a:r>
            <a:r>
              <a:rPr sz="28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terciárním</a:t>
            </a:r>
            <a:r>
              <a:rPr sz="28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dusíkem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(převážně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oph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gtt)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86525"/>
              </p:ext>
            </p:extLst>
          </p:nvPr>
        </p:nvGraphicFramePr>
        <p:xfrm>
          <a:off x="420420" y="1954936"/>
          <a:ext cx="7390765" cy="3197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606">
                <a:tc>
                  <a:txBody>
                    <a:bodyPr/>
                    <a:lstStyle/>
                    <a:p>
                      <a:pPr marL="127000">
                        <a:lnSpc>
                          <a:spcPts val="2670"/>
                        </a:lnSpc>
                      </a:pPr>
                      <a:r>
                        <a:rPr sz="2800" b="1" spc="5" dirty="0">
                          <a:latin typeface="Calibri"/>
                          <a:cs typeface="Calibri"/>
                        </a:rPr>
                        <a:t>atropin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67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homatropin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ts val="267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tropikamid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29">
                <a:tc>
                  <a:txBody>
                    <a:bodyPr/>
                    <a:lstStyle/>
                    <a:p>
                      <a:pPr marL="127000">
                        <a:lnSpc>
                          <a:spcPts val="3245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skopolamin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324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cyklopentolát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s-CZ"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68">
                <a:tc gridSpan="3">
                  <a:txBody>
                    <a:bodyPr/>
                    <a:lstStyle/>
                    <a:p>
                      <a:pPr marL="127000">
                        <a:lnSpc>
                          <a:spcPts val="3260"/>
                        </a:lnSpc>
                      </a:pPr>
                      <a:r>
                        <a:rPr sz="2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parasympatolytika</a:t>
                      </a:r>
                      <a:r>
                        <a:rPr sz="2800" u="heavy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kvarterním</a:t>
                      </a:r>
                      <a:r>
                        <a:rPr sz="2800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dusíkem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(inh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plv)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53">
                <a:tc>
                  <a:txBody>
                    <a:bodyPr/>
                    <a:lstStyle/>
                    <a:p>
                      <a:pPr marL="127000">
                        <a:lnSpc>
                          <a:spcPts val="3279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butylskopolamin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ts val="3279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fenpiverin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32">
                <a:tc>
                  <a:txBody>
                    <a:bodyPr/>
                    <a:lstStyle/>
                    <a:p>
                      <a:pPr marL="127000">
                        <a:lnSpc>
                          <a:spcPts val="33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otilonium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33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trospium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19">
                <a:tc>
                  <a:txBody>
                    <a:bodyPr/>
                    <a:lstStyle/>
                    <a:p>
                      <a:pPr marL="127000">
                        <a:lnSpc>
                          <a:spcPts val="3279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ipratropium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3279"/>
                        </a:lnSpc>
                      </a:pPr>
                      <a:r>
                        <a:rPr lang="cs-CZ"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tiotropium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ts val="3279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aklidinium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5634" y="5317844"/>
            <a:ext cx="5179366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selektivní</a:t>
            </a:r>
            <a:r>
              <a:rPr sz="20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parasympatolytika</a:t>
            </a:r>
            <a:r>
              <a:rPr lang="cs-CZ"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000" i="1" spc="-10" dirty="0">
                <a:latin typeface="Calibri"/>
                <a:cs typeface="Calibri"/>
              </a:rPr>
              <a:t>(M1 </a:t>
            </a:r>
            <a:r>
              <a:rPr lang="cs-CZ" sz="2000" i="1" spc="-10" dirty="0" err="1">
                <a:latin typeface="Calibri"/>
                <a:cs typeface="Calibri"/>
              </a:rPr>
              <a:t>rp</a:t>
            </a:r>
            <a:r>
              <a:rPr lang="cs-CZ" sz="2000" i="1" spc="-10" dirty="0">
                <a:latin typeface="Calibri"/>
                <a:cs typeface="Calibri"/>
              </a:rPr>
              <a:t>. v žaludku)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936114" algn="l"/>
              </a:tabLst>
            </a:pPr>
            <a:r>
              <a:rPr lang="cs-CZ" sz="2000" i="1" spc="-10" dirty="0">
                <a:latin typeface="Calibri"/>
                <a:cs typeface="Calibri"/>
              </a:rPr>
              <a:t>p</a:t>
            </a:r>
            <a:r>
              <a:rPr sz="2000" i="1" spc="-10" dirty="0" err="1">
                <a:latin typeface="Calibri"/>
                <a:cs typeface="Calibri"/>
              </a:rPr>
              <a:t>irenzepin</a:t>
            </a:r>
            <a:r>
              <a:rPr lang="cs-CZ" sz="2000" i="1" spc="-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	</a:t>
            </a:r>
            <a:endParaRPr lang="cs-CZ" sz="2000" i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936114" algn="l"/>
              </a:tabLst>
            </a:pPr>
            <a:r>
              <a:rPr sz="2000" i="1" spc="-10" dirty="0" err="1">
                <a:latin typeface="Calibri"/>
                <a:cs typeface="Calibri"/>
              </a:rPr>
              <a:t>telenzepin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020" marR="5080" indent="-2512695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40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95" dirty="0">
                <a:latin typeface="+mn-lt"/>
              </a:rPr>
              <a:t> </a:t>
            </a:r>
            <a:r>
              <a:rPr sz="4000" dirty="0">
                <a:latin typeface="+mn-lt"/>
              </a:rPr>
              <a:t>terciárním </a:t>
            </a:r>
            <a:r>
              <a:rPr sz="4000" spc="-1095" dirty="0">
                <a:latin typeface="+mn-lt"/>
              </a:rPr>
              <a:t> </a:t>
            </a:r>
            <a:r>
              <a:rPr sz="4000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1752600"/>
            <a:ext cx="8717279" cy="3908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035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podobnou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strukturu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mají </a:t>
            </a:r>
            <a:r>
              <a:rPr sz="2400" dirty="0" err="1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některá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neuroleptika,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035"/>
              </a:lnSpc>
            </a:pPr>
            <a:r>
              <a:rPr sz="2400" spc="-15" dirty="0">
                <a:latin typeface="Calibri"/>
                <a:cs typeface="Calibri"/>
              </a:rPr>
              <a:t>antihistaminika,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antidepresiva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u="sng" spc="-10" dirty="0">
                <a:latin typeface="Calibri"/>
                <a:cs typeface="Calibri"/>
              </a:rPr>
              <a:t>anticholinergní </a:t>
            </a:r>
            <a:r>
              <a:rPr sz="2400" u="sng" spc="10" dirty="0">
                <a:latin typeface="Calibri"/>
                <a:cs typeface="Calibri"/>
              </a:rPr>
              <a:t>N</a:t>
            </a:r>
            <a:r>
              <a:rPr lang="cs-CZ" sz="2400" u="sng" spc="10" dirty="0">
                <a:latin typeface="Calibri"/>
                <a:cs typeface="Calibri"/>
              </a:rPr>
              <a:t>Ú</a:t>
            </a:r>
          </a:p>
          <a:p>
            <a:pPr marL="355600" indent="-342900">
              <a:lnSpc>
                <a:spcPts val="3310"/>
              </a:lnSpc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terap.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neovlivňují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N-</a:t>
            </a:r>
            <a:r>
              <a:rPr sz="2400" spc="-10" dirty="0" err="1">
                <a:latin typeface="Calibri"/>
                <a:cs typeface="Calibri"/>
              </a:rPr>
              <a:t>receptory</a:t>
            </a:r>
            <a:r>
              <a:rPr lang="cs-CZ" sz="2400" spc="-10" dirty="0">
                <a:latin typeface="Calibri"/>
                <a:cs typeface="Calibri"/>
              </a:rPr>
              <a:t> (až vyšší dávky)</a:t>
            </a:r>
          </a:p>
          <a:p>
            <a:pPr marL="355600" indent="-342900">
              <a:lnSpc>
                <a:spcPts val="3310"/>
              </a:lnSpc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dobře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se</a:t>
            </a:r>
            <a:r>
              <a:rPr lang="cs-CZ" sz="2400" spc="-10" dirty="0">
                <a:latin typeface="Calibri"/>
                <a:cs typeface="Calibri"/>
              </a:rPr>
              <a:t> resorbují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po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p.o</a:t>
            </a:r>
            <a:r>
              <a:rPr lang="cs-CZ" sz="2400" spc="-5" dirty="0">
                <a:latin typeface="Calibri"/>
                <a:cs typeface="Calibri"/>
              </a:rPr>
              <a:t>.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podání,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procházejí </a:t>
            </a:r>
            <a:r>
              <a:rPr lang="cs-CZ" sz="2400" spc="-6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membránami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(HEB)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1529715">
              <a:lnSpc>
                <a:spcPct val="100000"/>
              </a:lnSpc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atropin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(Atropin®)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většina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uvedených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62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indikací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především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bradyarytmií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premedikace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spasmolytikum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močových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cest,…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10"/>
              </a:lnSpc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očním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lékařství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mydriatikum</a:t>
            </a:r>
            <a:endParaRPr lang="cs-CZ" sz="2400" spc="-20" dirty="0">
              <a:latin typeface="Calibri"/>
              <a:cs typeface="Calibri"/>
            </a:endParaRPr>
          </a:p>
          <a:p>
            <a:pPr marL="12700">
              <a:lnSpc>
                <a:spcPts val="3310"/>
              </a:lnSpc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BEEAD4-EBC3-5760-E2D9-1B14B8CC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72000"/>
            <a:ext cx="3340100" cy="18623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133045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020" marR="5080" indent="-2512695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40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95" dirty="0">
                <a:latin typeface="+mn-lt"/>
              </a:rPr>
              <a:t> </a:t>
            </a:r>
            <a:r>
              <a:rPr sz="4000" dirty="0">
                <a:latin typeface="+mn-lt"/>
              </a:rPr>
              <a:t>terciárním </a:t>
            </a:r>
            <a:r>
              <a:rPr sz="4000" spc="-1095" dirty="0">
                <a:latin typeface="+mn-lt"/>
              </a:rPr>
              <a:t> </a:t>
            </a:r>
            <a:r>
              <a:rPr sz="4000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608" y="1504314"/>
            <a:ext cx="7874000" cy="47921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18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skopolamin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podobný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atropinu,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lépe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                                   </a:t>
            </a:r>
            <a:r>
              <a:rPr sz="2400" spc="-10" dirty="0" err="1">
                <a:latin typeface="Calibri"/>
                <a:cs typeface="Calibri"/>
              </a:rPr>
              <a:t>prochází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- </a:t>
            </a:r>
            <a:r>
              <a:rPr sz="2400" spc="-10" dirty="0" err="1">
                <a:latin typeface="Calibri"/>
                <a:cs typeface="Calibri"/>
              </a:rPr>
              <a:t>hlavně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antiemetikum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(p.o.,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čípky,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náplasti)</a:t>
            </a:r>
            <a:endParaRPr sz="2400" dirty="0">
              <a:latin typeface="Calibri"/>
              <a:cs typeface="Calibri"/>
            </a:endParaRPr>
          </a:p>
          <a:p>
            <a:pPr marR="4070985" algn="ctr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náplasti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nedostupné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alší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zástupci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spc="-15" dirty="0">
                <a:latin typeface="Calibri"/>
                <a:cs typeface="Calibri"/>
              </a:rPr>
              <a:t>tropikamid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 err="1">
                <a:latin typeface="Calibri"/>
                <a:cs typeface="Calibri"/>
              </a:rPr>
              <a:t>Unitropi</a:t>
            </a:r>
            <a:r>
              <a:rPr lang="cs-CZ" sz="2400" spc="-15" dirty="0">
                <a:latin typeface="Calibri"/>
                <a:cs typeface="Calibri"/>
              </a:rPr>
              <a:t>c</a:t>
            </a:r>
            <a:r>
              <a:rPr lang="cs-CZ" sz="2400" spc="-10" dirty="0">
                <a:latin typeface="Calibri"/>
                <a:cs typeface="Calibri"/>
              </a:rPr>
              <a:t>®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mydriatika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00"/>
              </a:lnSpc>
              <a:spcBef>
                <a:spcPts val="74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Calibri"/>
                <a:cs typeface="Calibri"/>
              </a:rPr>
              <a:t>biperiden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(Akineton®),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orfenadrin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(Neodolpasse®)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parkinsonismu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(i</a:t>
            </a:r>
            <a:r>
              <a:rPr lang="cs-CZ" sz="2400" spc="3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polékového) </a:t>
            </a:r>
            <a:r>
              <a:rPr lang="cs-CZ" sz="2400" spc="-5" dirty="0">
                <a:latin typeface="Calibri"/>
                <a:cs typeface="Calibri"/>
              </a:rPr>
              <a:t>/mírnění </a:t>
            </a:r>
            <a:r>
              <a:rPr lang="cs-CZ" sz="2400" spc="-5" dirty="0" err="1">
                <a:latin typeface="Calibri"/>
                <a:cs typeface="Calibri"/>
              </a:rPr>
              <a:t>extrapyramidových</a:t>
            </a:r>
            <a:r>
              <a:rPr lang="cs-CZ" sz="2400" spc="-5" dirty="0">
                <a:latin typeface="Calibri"/>
                <a:cs typeface="Calibri"/>
              </a:rPr>
              <a:t> příznaků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35392D-A239-9E65-9813-DDFAD0B2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71600"/>
            <a:ext cx="2196592" cy="32003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745" y="304800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655" marR="5080" indent="-2582545" algn="l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7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8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kvarterním </a:t>
            </a:r>
            <a:r>
              <a:rPr sz="4000" spc="-109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dusíkem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047788"/>
            <a:ext cx="7852409" cy="400122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rozpustné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tucích,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cs-CZ" sz="2400" spc="-75" dirty="0">
                <a:latin typeface="Calibri"/>
                <a:cs typeface="Calibri"/>
              </a:rPr>
              <a:t>pronikají </a:t>
            </a:r>
            <a:r>
              <a:rPr sz="2400" dirty="0" err="1">
                <a:latin typeface="Calibri"/>
                <a:cs typeface="Calibri"/>
              </a:rPr>
              <a:t>skrz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membrány</a:t>
            </a:r>
            <a:endParaRPr lang="cs-CZ" sz="2400" spc="-1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resorbují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parenterální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podání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nepůsobí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CNS,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při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lokální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aplikaci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neprochází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r>
              <a:rPr sz="2400" spc="-5" dirty="0" err="1">
                <a:latin typeface="Calibri"/>
                <a:cs typeface="Calibri"/>
              </a:rPr>
              <a:t>oční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komory</a:t>
            </a:r>
            <a:endParaRPr lang="cs-CZ" sz="2400" spc="-15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605"/>
              </a:spcBef>
              <a:buChar char="•"/>
              <a:tabLst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oslabený antimuskarinový </a:t>
            </a:r>
            <a:r>
              <a:rPr sz="2400" spc="-10" dirty="0">
                <a:latin typeface="Calibri"/>
                <a:cs typeface="Calibri"/>
              </a:rPr>
              <a:t>úč., </a:t>
            </a:r>
            <a:r>
              <a:rPr sz="2400" spc="-30" dirty="0">
                <a:latin typeface="Calibri"/>
                <a:cs typeface="Calibri"/>
              </a:rPr>
              <a:t>zesílený </a:t>
            </a:r>
            <a:r>
              <a:rPr sz="2400" spc="-10" dirty="0">
                <a:latin typeface="Calibri"/>
                <a:cs typeface="Calibri"/>
              </a:rPr>
              <a:t>účinek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15" dirty="0">
                <a:latin typeface="Calibri"/>
                <a:cs typeface="Calibri"/>
              </a:rPr>
              <a:t>N-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receptory </a:t>
            </a:r>
            <a:r>
              <a:rPr sz="2400" spc="5" dirty="0">
                <a:latin typeface="Calibri"/>
                <a:cs typeface="Calibri"/>
              </a:rPr>
              <a:t>→ </a:t>
            </a:r>
            <a:r>
              <a:rPr sz="2400" spc="-15" dirty="0">
                <a:latin typeface="Calibri"/>
                <a:cs typeface="Calibri"/>
              </a:rPr>
              <a:t>spasmolytika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15" dirty="0">
                <a:latin typeface="Calibri"/>
                <a:cs typeface="Calibri"/>
              </a:rPr>
              <a:t>funkčních poruch </a:t>
            </a:r>
            <a:r>
              <a:rPr sz="2400" dirty="0">
                <a:latin typeface="Calibri"/>
                <a:cs typeface="Calibri"/>
              </a:rPr>
              <a:t>GIT 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močových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cest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7555"/>
            <a:ext cx="78282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6865" marR="5080" indent="-28448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+mn-lt"/>
              </a:rPr>
              <a:t>Parasympatolytika s kvarterním </a:t>
            </a:r>
            <a:r>
              <a:rPr sz="4000" spc="-121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586611"/>
            <a:ext cx="8836965" cy="4796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rologie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močení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(hyperaktivní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močový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měchýř, </a:t>
            </a:r>
            <a:r>
              <a:rPr lang="cs-CZ" sz="2400" spc="-45" dirty="0">
                <a:latin typeface="Calibri"/>
                <a:cs typeface="Calibri"/>
              </a:rPr>
              <a:t>       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enuresis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nokturna)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205"/>
              </a:spcBef>
            </a:pPr>
            <a:r>
              <a:rPr lang="cs-CZ" sz="2400" dirty="0">
                <a:latin typeface="Calibri"/>
                <a:cs typeface="Calibri"/>
              </a:rPr>
              <a:t>zástupci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propiverin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Mictonorm</a:t>
            </a:r>
            <a:r>
              <a:rPr sz="2400" spc="-5" dirty="0">
                <a:latin typeface="Calibri"/>
                <a:cs typeface="Calibri"/>
              </a:rPr>
              <a:t>®),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solifenacin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Vesicare</a:t>
            </a:r>
            <a:r>
              <a:rPr sz="2400" spc="-15" dirty="0">
                <a:latin typeface="Calibri"/>
                <a:cs typeface="Calibri"/>
              </a:rPr>
              <a:t>®),</a:t>
            </a:r>
            <a:endParaRPr sz="2400" dirty="0">
              <a:latin typeface="Calibri"/>
              <a:cs typeface="Calibri"/>
            </a:endParaRPr>
          </a:p>
          <a:p>
            <a:pPr marR="290830" algn="ctr">
              <a:lnSpc>
                <a:spcPct val="100000"/>
              </a:lnSpc>
              <a:spcBef>
                <a:spcPts val="135"/>
              </a:spcBef>
            </a:pPr>
            <a:r>
              <a:rPr sz="2400" i="1" spc="-5" dirty="0">
                <a:latin typeface="Calibri"/>
                <a:cs typeface="Calibri"/>
              </a:rPr>
              <a:t>trospium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(Spasmed®),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mirabegron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Betmiga</a:t>
            </a:r>
            <a:r>
              <a:rPr sz="2400" spc="-10" dirty="0">
                <a:latin typeface="Calibri"/>
                <a:cs typeface="Calibri"/>
              </a:rPr>
              <a:t>®)</a:t>
            </a:r>
            <a:endParaRPr lang="cs-CZ" sz="2400" spc="-10" dirty="0">
              <a:latin typeface="Calibri"/>
              <a:cs typeface="Calibri"/>
            </a:endParaRPr>
          </a:p>
          <a:p>
            <a:pPr marR="290830" algn="ctr">
              <a:lnSpc>
                <a:spcPct val="100000"/>
              </a:lnSpc>
              <a:spcBef>
                <a:spcPts val="135"/>
              </a:spcBef>
            </a:pPr>
            <a:endParaRPr sz="2400" dirty="0">
              <a:latin typeface="Calibri"/>
              <a:cs typeface="Calibri"/>
            </a:endParaRPr>
          </a:p>
          <a:p>
            <a:pPr marL="344170" marR="332105" indent="-344170">
              <a:lnSpc>
                <a:spcPts val="3025"/>
              </a:lnSpc>
              <a:spcBef>
                <a:spcPts val="60"/>
              </a:spcBef>
              <a:buChar char="•"/>
              <a:tabLst>
                <a:tab pos="3441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složené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přípravky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analgetikem</a:t>
            </a:r>
            <a:endParaRPr lang="cs-CZ" sz="2400" u="heavy" spc="-1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R="332105">
              <a:lnSpc>
                <a:spcPts val="3025"/>
              </a:lnSpc>
              <a:spcBef>
                <a:spcPts val="60"/>
              </a:spcBef>
              <a:tabLst>
                <a:tab pos="344170" algn="l"/>
                <a:tab pos="357505" algn="l"/>
              </a:tabLst>
            </a:pPr>
            <a:endParaRPr lang="cs-CZ" sz="2400" u="heavy" spc="-1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44170" marR="332105" indent="-344170">
              <a:lnSpc>
                <a:spcPts val="3025"/>
              </a:lnSpc>
              <a:spcBef>
                <a:spcPts val="60"/>
              </a:spcBef>
              <a:buChar char="•"/>
              <a:tabLst>
                <a:tab pos="3441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sz="2400" spc="-10" dirty="0" err="1">
                <a:latin typeface="Calibri"/>
                <a:cs typeface="Calibri"/>
              </a:rPr>
              <a:t>uskulotropní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spasmolytik</a:t>
            </a:r>
            <a:r>
              <a:rPr lang="cs-CZ" sz="2400" spc="-15" dirty="0">
                <a:latin typeface="Calibri"/>
                <a:cs typeface="Calibri"/>
              </a:rPr>
              <a:t>um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 err="1">
                <a:latin typeface="Calibri"/>
                <a:cs typeface="Calibri"/>
              </a:rPr>
              <a:t>butylskopolamin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Buscopan</a:t>
            </a:r>
            <a:r>
              <a:rPr sz="2400" spc="-5" dirty="0">
                <a:latin typeface="Calibri"/>
                <a:cs typeface="Calibri"/>
              </a:rPr>
              <a:t>®)</a:t>
            </a:r>
            <a:endParaRPr lang="cs-CZ" sz="2400" spc="-5" dirty="0">
              <a:latin typeface="Calibri"/>
              <a:cs typeface="Calibri"/>
            </a:endParaRPr>
          </a:p>
          <a:p>
            <a:pPr marR="332105">
              <a:lnSpc>
                <a:spcPts val="3025"/>
              </a:lnSpc>
              <a:spcBef>
                <a:spcPts val="60"/>
              </a:spcBef>
              <a:tabLst>
                <a:tab pos="3441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229"/>
              </a:lnSpc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éčba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CHOPN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astma</a:t>
            </a:r>
            <a:endParaRPr lang="cs-CZ" sz="2400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ts val="3229"/>
              </a:lnSpc>
              <a:tabLst>
                <a:tab pos="356870" algn="l"/>
                <a:tab pos="357505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zástupci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tiotropium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(Spiriva®),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aklidinium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Bretaris</a:t>
            </a:r>
            <a:r>
              <a:rPr lang="cs-CZ" sz="2400" spc="-105" dirty="0">
                <a:latin typeface="Calibri"/>
                <a:cs typeface="Calibri"/>
              </a:rPr>
              <a:t>, </a:t>
            </a:r>
            <a:r>
              <a:rPr sz="2400" dirty="0" err="1">
                <a:latin typeface="Calibri"/>
                <a:cs typeface="Calibri"/>
              </a:rPr>
              <a:t>Genuair</a:t>
            </a:r>
            <a:r>
              <a:rPr sz="2400" dirty="0">
                <a:latin typeface="Calibri"/>
                <a:cs typeface="Calibri"/>
              </a:rPr>
              <a:t>®),</a:t>
            </a:r>
          </a:p>
          <a:p>
            <a:pPr marL="927100">
              <a:lnSpc>
                <a:spcPts val="2745"/>
              </a:lnSpc>
            </a:pPr>
            <a:r>
              <a:rPr lang="cs-CZ" sz="2400" i="1" spc="-10" dirty="0">
                <a:latin typeface="Calibri"/>
                <a:cs typeface="Calibri"/>
              </a:rPr>
              <a:t>        </a:t>
            </a:r>
            <a:r>
              <a:rPr sz="2400" i="1" spc="-10" dirty="0">
                <a:latin typeface="Calibri"/>
                <a:cs typeface="Calibri"/>
              </a:rPr>
              <a:t>ipratropium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(Berodual®)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61A5D6-B3AE-999B-6548-2454AAEC3283}"/>
              </a:ext>
            </a:extLst>
          </p:cNvPr>
          <p:cNvSpPr txBox="1"/>
          <p:nvPr/>
        </p:nvSpPr>
        <p:spPr>
          <a:xfrm>
            <a:off x="2286000" y="6858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u="none" spc="-5" dirty="0">
                <a:solidFill>
                  <a:srgbClr val="FF0000"/>
                </a:solidFill>
              </a:rPr>
              <a:t>zapamatovat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A67B3F-A140-338C-BCD4-8101D2024F2A}"/>
              </a:ext>
            </a:extLst>
          </p:cNvPr>
          <p:cNvSpPr txBox="1"/>
          <p:nvPr/>
        </p:nvSpPr>
        <p:spPr>
          <a:xfrm>
            <a:off x="609600" y="1546086"/>
            <a:ext cx="7924800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VNS – regulace </a:t>
            </a:r>
            <a:r>
              <a:rPr lang="cs-CZ" sz="2000" spc="-10" dirty="0" err="1">
                <a:latin typeface="Calibri"/>
                <a:cs typeface="Calibri"/>
              </a:rPr>
              <a:t>fce</a:t>
            </a:r>
            <a:r>
              <a:rPr lang="cs-CZ" sz="2000" spc="-10" dirty="0">
                <a:latin typeface="Calibri"/>
                <a:cs typeface="Calibri"/>
              </a:rPr>
              <a:t> vnitřních orgánů a systémů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sympatikus x parasympatikus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parasympatikus – </a:t>
            </a:r>
            <a:r>
              <a:rPr lang="cs-CZ" sz="2000" dirty="0">
                <a:latin typeface="Calibri"/>
                <a:cs typeface="Calibri"/>
              </a:rPr>
              <a:t>anabolický stav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/>
                <a:cs typeface="Calibri"/>
              </a:rPr>
              <a:t>hlavním NT – Ach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/>
                <a:cs typeface="Calibri"/>
              </a:rPr>
              <a:t>receptory muskarinové a nikotinové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/>
                <a:cs typeface="Calibri"/>
              </a:rPr>
              <a:t>rozlišení </a:t>
            </a:r>
            <a:r>
              <a:rPr lang="cs-CZ" sz="2000" dirty="0" err="1">
                <a:latin typeface="Calibri"/>
                <a:cs typeface="Calibri"/>
              </a:rPr>
              <a:t>parasympatotropní</a:t>
            </a:r>
            <a:r>
              <a:rPr lang="cs-CZ" sz="2000" dirty="0">
                <a:latin typeface="Calibri"/>
                <a:cs typeface="Calibri"/>
              </a:rPr>
              <a:t> (M-</a:t>
            </a:r>
            <a:r>
              <a:rPr lang="cs-CZ" sz="2000" dirty="0" err="1">
                <a:latin typeface="Calibri"/>
                <a:cs typeface="Calibri"/>
              </a:rPr>
              <a:t>rp</a:t>
            </a:r>
            <a:r>
              <a:rPr lang="cs-CZ" sz="2000" dirty="0">
                <a:latin typeface="Calibri"/>
                <a:cs typeface="Calibri"/>
              </a:rPr>
              <a:t>.) a </a:t>
            </a:r>
            <a:r>
              <a:rPr lang="cs-CZ" sz="2000" dirty="0" err="1">
                <a:latin typeface="Calibri"/>
                <a:cs typeface="Calibri"/>
              </a:rPr>
              <a:t>cholinotropní</a:t>
            </a:r>
            <a:r>
              <a:rPr lang="cs-CZ" sz="2000" dirty="0">
                <a:latin typeface="Calibri"/>
                <a:cs typeface="Calibri"/>
              </a:rPr>
              <a:t> (M i N-</a:t>
            </a:r>
            <a:r>
              <a:rPr lang="cs-CZ" sz="2000" dirty="0" err="1">
                <a:latin typeface="Calibri"/>
                <a:cs typeface="Calibri"/>
              </a:rPr>
              <a:t>rp</a:t>
            </a:r>
            <a:r>
              <a:rPr lang="cs-CZ" sz="2000" dirty="0">
                <a:latin typeface="Calibri"/>
                <a:cs typeface="Calibri"/>
              </a:rPr>
              <a:t>.) látky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Calibri"/>
              <a:cs typeface="Calibri"/>
            </a:endParaRP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/>
                <a:cs typeface="Calibri"/>
              </a:rPr>
              <a:t>PSM</a:t>
            </a:r>
            <a:r>
              <a:rPr lang="cs-CZ" sz="2000" dirty="0">
                <a:latin typeface="Calibri"/>
                <a:cs typeface="Calibri"/>
              </a:rPr>
              <a:t> – stimulace PS (zvýšení sekrece žláz, zvýšení motility GIT,  bradykardie, </a:t>
            </a:r>
            <a:r>
              <a:rPr lang="cs-CZ" sz="2000" dirty="0" err="1">
                <a:latin typeface="Calibri"/>
                <a:cs typeface="Calibri"/>
              </a:rPr>
              <a:t>bronchokonstrikce</a:t>
            </a:r>
            <a:r>
              <a:rPr lang="cs-CZ" sz="2000" dirty="0">
                <a:latin typeface="Calibri"/>
                <a:cs typeface="Calibri"/>
              </a:rPr>
              <a:t>): Ach, </a:t>
            </a:r>
            <a:r>
              <a:rPr lang="cs-CZ" sz="2000" dirty="0" err="1">
                <a:latin typeface="Calibri"/>
                <a:cs typeface="Calibri"/>
              </a:rPr>
              <a:t>neostigmin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pyridostigmin</a:t>
            </a:r>
            <a:r>
              <a:rPr lang="cs-CZ" sz="2000" dirty="0">
                <a:latin typeface="Calibri"/>
                <a:cs typeface="Calibri"/>
              </a:rPr>
              <a:t>, organofosfáty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Calibri"/>
              <a:cs typeface="Calibri"/>
            </a:endParaRP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/>
                <a:cs typeface="Calibri"/>
              </a:rPr>
              <a:t>PSL</a:t>
            </a:r>
            <a:r>
              <a:rPr lang="cs-CZ" sz="2000" dirty="0">
                <a:latin typeface="Calibri"/>
                <a:cs typeface="Calibri"/>
              </a:rPr>
              <a:t> – inhibice PS (sucho sliznic, relaxace hladkých svalů, </a:t>
            </a:r>
            <a:r>
              <a:rPr lang="cs-CZ" sz="2000" dirty="0" err="1">
                <a:latin typeface="Calibri"/>
                <a:cs typeface="Calibri"/>
              </a:rPr>
              <a:t>bronchodilatace</a:t>
            </a:r>
            <a:r>
              <a:rPr lang="cs-CZ" sz="2000" dirty="0">
                <a:latin typeface="Calibri"/>
                <a:cs typeface="Calibri"/>
              </a:rPr>
              <a:t>, snížení </a:t>
            </a:r>
            <a:r>
              <a:rPr lang="cs-CZ" sz="2000" dirty="0" err="1">
                <a:latin typeface="Calibri"/>
                <a:cs typeface="Calibri"/>
              </a:rPr>
              <a:t>motilility</a:t>
            </a:r>
            <a:r>
              <a:rPr lang="cs-CZ" sz="2000" dirty="0">
                <a:latin typeface="Calibri"/>
                <a:cs typeface="Calibri"/>
              </a:rPr>
              <a:t> GIT, tachykardie, neklid): atropin, </a:t>
            </a:r>
            <a:r>
              <a:rPr lang="cs-CZ" sz="2000" dirty="0" err="1">
                <a:latin typeface="Calibri"/>
                <a:cs typeface="Calibri"/>
              </a:rPr>
              <a:t>butylskopolamin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propiverin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solifenacin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ipratropium</a:t>
            </a:r>
            <a:endParaRPr lang="cs-CZ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91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143000"/>
            <a:ext cx="381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9930" algn="l">
              <a:lnSpc>
                <a:spcPct val="100000"/>
              </a:lnSpc>
              <a:spcBef>
                <a:spcPts val="95"/>
              </a:spcBef>
            </a:pPr>
            <a:r>
              <a:rPr lang="cs-CZ" sz="2400" spc="-5" dirty="0">
                <a:latin typeface="+mn-lt"/>
                <a:cs typeface="Arial"/>
              </a:rPr>
              <a:t>Účinky </a:t>
            </a:r>
            <a:r>
              <a:rPr lang="cs-CZ" sz="2400" u="none" spc="-5" dirty="0">
                <a:latin typeface="+mn-lt"/>
                <a:cs typeface="Arial"/>
              </a:rPr>
              <a:t>parasympatiku</a:t>
            </a:r>
            <a:endParaRPr lang="cs-CZ" sz="24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4735" y="259079"/>
            <a:ext cx="4309871" cy="6339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505" y="468883"/>
            <a:ext cx="799528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Parasympatický</a:t>
            </a:r>
            <a:r>
              <a:rPr sz="4000" spc="2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nervový</a:t>
            </a:r>
            <a:r>
              <a:rPr sz="4000" spc="-95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systém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842" y="1286490"/>
            <a:ext cx="8849158" cy="541173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10" dirty="0">
                <a:latin typeface="Calibri"/>
                <a:cs typeface="Calibri"/>
              </a:rPr>
              <a:t>převládá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anabolického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stavu</a:t>
            </a:r>
            <a:endParaRPr lang="cs-CZ" sz="2400" spc="-2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368935" algn="l"/>
                <a:tab pos="369570" algn="l"/>
              </a:tabLst>
            </a:pPr>
            <a:r>
              <a:rPr sz="2400" spc="-15" dirty="0">
                <a:latin typeface="Calibri"/>
                <a:cs typeface="Calibri"/>
              </a:rPr>
              <a:t>neurotransmiter</a:t>
            </a:r>
            <a:r>
              <a:rPr sz="24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acetylcholin</a:t>
            </a:r>
            <a:r>
              <a:rPr sz="2400" b="1" spc="5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(Ach)</a:t>
            </a:r>
            <a:endParaRPr lang="cs-CZ" sz="2400" b="1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365760" marR="368300">
              <a:lnSpc>
                <a:spcPts val="4029"/>
              </a:lnSpc>
              <a:spcBef>
                <a:spcPts val="250"/>
              </a:spcBef>
              <a:tabLst>
                <a:tab pos="45065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 err="1">
                <a:latin typeface="Calibri"/>
                <a:cs typeface="Calibri"/>
              </a:rPr>
              <a:t>cholinergní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synapse</a:t>
            </a:r>
            <a:endParaRPr lang="cs-CZ" sz="2400" spc="-15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15" dirty="0" err="1">
                <a:latin typeface="Calibri"/>
                <a:cs typeface="Calibri"/>
              </a:rPr>
              <a:t>rozklad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90" dirty="0">
                <a:latin typeface="Calibri"/>
                <a:cs typeface="Calibri"/>
              </a:rPr>
              <a:t>Ach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acetylcholinesteráza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(AchE),</a:t>
            </a:r>
            <a:endParaRPr sz="2400" dirty="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butyrylcholinesteráza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spc="-20" dirty="0" err="1">
                <a:latin typeface="Calibri"/>
                <a:cs typeface="Calibri"/>
              </a:rPr>
              <a:t>pseudocholinesteráza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lang="cs-CZ" sz="2400" spc="-20" dirty="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</a:pPr>
            <a:endParaRPr lang="cs-CZ" sz="2400" spc="-20" dirty="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spcBef>
                <a:spcPts val="409"/>
              </a:spcBef>
              <a:buChar char="•"/>
              <a:tabLst>
                <a:tab pos="365760" algn="l"/>
                <a:tab pos="366395" algn="l"/>
              </a:tabLst>
            </a:pPr>
            <a:r>
              <a:rPr lang="cs-CZ" sz="2400" spc="-10" dirty="0" err="1">
                <a:latin typeface="Calibri"/>
                <a:cs typeface="Calibri"/>
              </a:rPr>
              <a:t>cholinergní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vlákna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 </a:t>
            </a:r>
            <a:r>
              <a:rPr lang="cs-CZ" sz="2400" spc="-20" dirty="0" err="1">
                <a:latin typeface="Calibri"/>
                <a:cs typeface="Calibri"/>
              </a:rPr>
              <a:t>pregangliová</a:t>
            </a:r>
            <a:r>
              <a:rPr lang="cs-CZ" sz="2400" spc="-1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vlákna i </a:t>
            </a:r>
            <a:r>
              <a:rPr lang="cs-CZ" sz="2400" spc="-10" dirty="0" err="1">
                <a:latin typeface="Calibri"/>
                <a:cs typeface="Calibri"/>
              </a:rPr>
              <a:t>p</a:t>
            </a:r>
            <a:r>
              <a:rPr lang="cs-CZ" sz="2400" dirty="0" err="1">
                <a:latin typeface="Calibri"/>
                <a:cs typeface="Calibri"/>
              </a:rPr>
              <a:t>o</a:t>
            </a:r>
            <a:r>
              <a:rPr lang="cs-CZ" sz="2400" spc="-15" dirty="0" err="1">
                <a:latin typeface="Calibri"/>
                <a:cs typeface="Calibri"/>
              </a:rPr>
              <a:t>s</a:t>
            </a:r>
            <a:r>
              <a:rPr lang="cs-CZ" sz="2400" dirty="0" err="1">
                <a:latin typeface="Calibri"/>
                <a:cs typeface="Calibri"/>
              </a:rPr>
              <a:t>t</a:t>
            </a:r>
            <a:r>
              <a:rPr lang="cs-CZ" sz="2400" spc="-60" dirty="0" err="1">
                <a:latin typeface="Calibri"/>
                <a:cs typeface="Calibri"/>
              </a:rPr>
              <a:t>g</a:t>
            </a:r>
            <a:r>
              <a:rPr lang="cs-CZ" sz="2400" spc="5" dirty="0" err="1">
                <a:latin typeface="Calibri"/>
                <a:cs typeface="Calibri"/>
              </a:rPr>
              <a:t>a</a:t>
            </a:r>
            <a:r>
              <a:rPr lang="cs-CZ" sz="2400" spc="-10" dirty="0" err="1">
                <a:latin typeface="Calibri"/>
                <a:cs typeface="Calibri"/>
              </a:rPr>
              <a:t>n</a:t>
            </a:r>
            <a:r>
              <a:rPr lang="cs-CZ" sz="2400" spc="-30" dirty="0" err="1">
                <a:latin typeface="Calibri"/>
                <a:cs typeface="Calibri"/>
              </a:rPr>
              <a:t>g</a:t>
            </a:r>
            <a:r>
              <a:rPr lang="cs-CZ" sz="2400" spc="-25" dirty="0" err="1">
                <a:latin typeface="Calibri"/>
                <a:cs typeface="Calibri"/>
              </a:rPr>
              <a:t>li</a:t>
            </a:r>
            <a:r>
              <a:rPr lang="cs-CZ" sz="2400" spc="-15" dirty="0" err="1">
                <a:latin typeface="Calibri"/>
                <a:cs typeface="Calibri"/>
              </a:rPr>
              <a:t>o</a:t>
            </a:r>
            <a:r>
              <a:rPr lang="cs-CZ" sz="2400" spc="-70" dirty="0" err="1">
                <a:latin typeface="Calibri"/>
                <a:cs typeface="Calibri"/>
              </a:rPr>
              <a:t>v</a:t>
            </a:r>
            <a:r>
              <a:rPr lang="cs-CZ" sz="2400" dirty="0" err="1">
                <a:latin typeface="Calibri"/>
                <a:cs typeface="Calibri"/>
              </a:rPr>
              <a:t>á</a:t>
            </a:r>
            <a:r>
              <a:rPr lang="cs-CZ" sz="2400" dirty="0">
                <a:latin typeface="Calibri"/>
                <a:cs typeface="Calibri"/>
              </a:rPr>
              <a:t>  vlákna</a:t>
            </a:r>
            <a:r>
              <a:rPr lang="cs-CZ" sz="2400" spc="-20" dirty="0">
                <a:latin typeface="Calibri"/>
                <a:cs typeface="Calibri"/>
              </a:rPr>
              <a:t> parasympatiku (+</a:t>
            </a:r>
            <a:r>
              <a:rPr lang="cs-CZ" sz="2400" spc="-5" dirty="0">
                <a:latin typeface="Calibri"/>
                <a:cs typeface="Calibri"/>
              </a:rPr>
              <a:t> s</a:t>
            </a:r>
            <a:r>
              <a:rPr lang="cs-CZ" sz="2400" spc="10" dirty="0">
                <a:latin typeface="Calibri"/>
                <a:cs typeface="Calibri"/>
              </a:rPr>
              <a:t>o</a:t>
            </a: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lang="cs-CZ" sz="2400" spc="-25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t</a:t>
            </a:r>
            <a:r>
              <a:rPr lang="cs-CZ" sz="2400" spc="-30" dirty="0">
                <a:latin typeface="Calibri"/>
                <a:cs typeface="Calibri"/>
              </a:rPr>
              <a:t>i</a:t>
            </a:r>
            <a:r>
              <a:rPr lang="cs-CZ" sz="2400" spc="-15" dirty="0">
                <a:latin typeface="Calibri"/>
                <a:cs typeface="Calibri"/>
              </a:rPr>
              <a:t>c</a:t>
            </a:r>
            <a:r>
              <a:rPr lang="cs-CZ" sz="2400" spc="-55" dirty="0">
                <a:latin typeface="Calibri"/>
                <a:cs typeface="Calibri"/>
              </a:rPr>
              <a:t>k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lang="cs-CZ" sz="2400" dirty="0">
                <a:latin typeface="Calibri"/>
                <a:cs typeface="Calibri"/>
              </a:rPr>
              <a:t>o</a:t>
            </a:r>
            <a:r>
              <a:rPr lang="cs-CZ" sz="2400" spc="-25" dirty="0">
                <a:latin typeface="Calibri"/>
                <a:cs typeface="Calibri"/>
              </a:rPr>
              <a:t>t</a:t>
            </a:r>
            <a:r>
              <a:rPr lang="cs-CZ" sz="2400" spc="-20" dirty="0">
                <a:latin typeface="Calibri"/>
                <a:cs typeface="Calibri"/>
              </a:rPr>
              <a:t>or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-10" dirty="0">
                <a:latin typeface="Calibri"/>
                <a:cs typeface="Calibri"/>
              </a:rPr>
              <a:t>c</a:t>
            </a:r>
            <a:r>
              <a:rPr lang="cs-CZ" sz="2400" spc="-55" dirty="0">
                <a:latin typeface="Calibri"/>
                <a:cs typeface="Calibri"/>
              </a:rPr>
              <a:t>k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-20" dirty="0">
                <a:latin typeface="Calibri"/>
                <a:cs typeface="Calibri"/>
              </a:rPr>
              <a:t>l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10" dirty="0">
                <a:latin typeface="Calibri"/>
                <a:cs typeface="Calibri"/>
              </a:rPr>
              <a:t>kn</a:t>
            </a:r>
            <a:r>
              <a:rPr lang="cs-CZ" sz="2400" spc="5" dirty="0">
                <a:latin typeface="Calibri"/>
                <a:cs typeface="Calibri"/>
              </a:rPr>
              <a:t>a)</a:t>
            </a:r>
            <a:endParaRPr lang="cs-CZ" sz="2400" spc="-20" dirty="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453" y="381000"/>
            <a:ext cx="667509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cs-CZ" sz="4000" spc="-10" dirty="0">
                <a:latin typeface="Calibri"/>
                <a:cs typeface="Calibri"/>
              </a:rPr>
              <a:t>Acetylcholinové</a:t>
            </a:r>
            <a:r>
              <a:rPr lang="cs-CZ" sz="4000" spc="40" dirty="0">
                <a:latin typeface="Calibri"/>
                <a:cs typeface="Calibri"/>
              </a:rPr>
              <a:t> </a:t>
            </a:r>
            <a:r>
              <a:rPr lang="cs-CZ" sz="4000" spc="-15" dirty="0">
                <a:latin typeface="Calibri"/>
                <a:cs typeface="Calibri"/>
              </a:rPr>
              <a:t>receptory</a:t>
            </a:r>
            <a:endParaRPr sz="40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749" y="1520698"/>
            <a:ext cx="7637145" cy="40042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3100" indent="-610235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  <a:tabLst>
                <a:tab pos="673100" algn="l"/>
                <a:tab pos="673735" algn="l"/>
              </a:tabLst>
            </a:pP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nikotinové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</a:t>
            </a:r>
            <a:endParaRPr sz="2400" dirty="0">
              <a:latin typeface="Calibri"/>
              <a:cs typeface="Calibri"/>
            </a:endParaRPr>
          </a:p>
          <a:p>
            <a:pPr marL="405765" marR="214629" indent="-342900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nikotinový </a:t>
            </a:r>
            <a:r>
              <a:rPr sz="2400" i="1" spc="-10" dirty="0">
                <a:latin typeface="Calibri"/>
                <a:cs typeface="Calibri"/>
              </a:rPr>
              <a:t>muskulární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</a:t>
            </a:r>
            <a:r>
              <a:rPr sz="2400" spc="-7" baseline="-16339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-receptor) – </a:t>
            </a:r>
            <a:r>
              <a:rPr sz="2400" spc="-10" dirty="0">
                <a:latin typeface="Calibri"/>
                <a:cs typeface="Calibri"/>
              </a:rPr>
              <a:t>na </a:t>
            </a:r>
            <a:r>
              <a:rPr sz="2400" spc="-15" dirty="0" err="1">
                <a:latin typeface="Calibri"/>
                <a:cs typeface="Calibri"/>
              </a:rPr>
              <a:t>nervosvalové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ploténce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(somatický nerv – kosterní sval)</a:t>
            </a:r>
            <a:endParaRPr lang="cs-CZ" sz="2000" dirty="0">
              <a:latin typeface="Calibri"/>
              <a:cs typeface="Calibri"/>
            </a:endParaRPr>
          </a:p>
          <a:p>
            <a:pPr marL="405765" marR="214629" indent="-342900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nikotinový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neuronální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</a:t>
            </a:r>
            <a:r>
              <a:rPr sz="2400" spc="-15" baseline="-16339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-receptor)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postsynaptické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membráně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vegetativních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ganglií</a:t>
            </a:r>
            <a:r>
              <a:rPr lang="cs-CZ" sz="2400" spc="-10" dirty="0">
                <a:latin typeface="Calibri"/>
                <a:cs typeface="Calibri"/>
              </a:rPr>
              <a:t> (S, PS)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673100" indent="-610235">
              <a:lnSpc>
                <a:spcPts val="3110"/>
              </a:lnSpc>
              <a:buFont typeface="Times New Roman"/>
              <a:buAutoNum type="arabicPeriod" startAt="2"/>
              <a:tabLst>
                <a:tab pos="673100" algn="l"/>
                <a:tab pos="67373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muskarinové</a:t>
            </a:r>
            <a:r>
              <a:rPr sz="2400" i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(M-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– 5 typů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(„neuronální“)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parietálních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buňkách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žaludku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284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(„kardiální“)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srdci,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neuronálních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tkáních,</a:t>
            </a:r>
            <a:r>
              <a:rPr sz="2400" spc="-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hladkých</a:t>
            </a:r>
            <a:endParaRPr sz="2400" dirty="0">
              <a:latin typeface="Calibri"/>
              <a:cs typeface="Calibri"/>
            </a:endParaRPr>
          </a:p>
          <a:p>
            <a:pPr marL="673100">
              <a:lnSpc>
                <a:spcPts val="2810"/>
              </a:lnSpc>
            </a:pPr>
            <a:r>
              <a:rPr sz="2400" spc="-20" dirty="0">
                <a:latin typeface="Calibri"/>
                <a:cs typeface="Calibri"/>
              </a:rPr>
              <a:t>svalech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3085"/>
              </a:lnSpc>
              <a:buFont typeface="Arial" panose="020B0604020202020204" pitchFamily="34" charset="0"/>
              <a:buChar char="•"/>
            </a:pP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baseline="-16339" dirty="0">
                <a:latin typeface="Calibri"/>
                <a:cs typeface="Calibri"/>
              </a:rPr>
              <a:t>3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15" dirty="0">
                <a:latin typeface="Calibri"/>
                <a:cs typeface="Calibri"/>
              </a:rPr>
              <a:t>„</a:t>
            </a:r>
            <a:r>
              <a:rPr sz="2400" dirty="0">
                <a:latin typeface="Calibri"/>
                <a:cs typeface="Calibri"/>
              </a:rPr>
              <a:t>ž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10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é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“)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521" y="468883"/>
            <a:ext cx="760095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685" dirty="0">
                <a:latin typeface="+mn-lt"/>
              </a:rPr>
              <a:t>Přeh</a:t>
            </a:r>
            <a:r>
              <a:rPr sz="4000" spc="-204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e</a:t>
            </a:r>
            <a:r>
              <a:rPr sz="4000" spc="-5" dirty="0">
                <a:latin typeface="+mn-lt"/>
              </a:rPr>
              <a:t>d</a:t>
            </a:r>
            <a:r>
              <a:rPr sz="4000" spc="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mus</a:t>
            </a:r>
            <a:r>
              <a:rPr sz="4000" spc="1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ar</a:t>
            </a:r>
            <a:r>
              <a:rPr sz="4000" spc="5" dirty="0">
                <a:latin typeface="+mn-lt"/>
              </a:rPr>
              <a:t>i</a:t>
            </a:r>
            <a:r>
              <a:rPr sz="4000" spc="-10" dirty="0">
                <a:latin typeface="+mn-lt"/>
              </a:rPr>
              <a:t>nový</a:t>
            </a:r>
            <a:r>
              <a:rPr sz="4000" spc="10" dirty="0">
                <a:latin typeface="+mn-lt"/>
              </a:rPr>
              <a:t>c</a:t>
            </a:r>
            <a:r>
              <a:rPr sz="4000" spc="-5" dirty="0">
                <a:latin typeface="+mn-lt"/>
              </a:rPr>
              <a:t>h</a:t>
            </a:r>
            <a:r>
              <a:rPr sz="4000" spc="-30" dirty="0">
                <a:latin typeface="+mn-lt"/>
              </a:rPr>
              <a:t> </a:t>
            </a:r>
            <a:r>
              <a:rPr sz="4000" spc="-795" dirty="0">
                <a:latin typeface="+mn-lt"/>
              </a:rPr>
              <a:t>ú</a:t>
            </a:r>
            <a:r>
              <a:rPr sz="4000" spc="-1405" dirty="0">
                <a:latin typeface="+mn-lt"/>
              </a:rPr>
              <a:t>č</a:t>
            </a:r>
            <a:r>
              <a:rPr sz="4000" spc="-10" dirty="0">
                <a:latin typeface="+mn-lt"/>
              </a:rPr>
              <a:t>i</a:t>
            </a:r>
            <a:r>
              <a:rPr sz="4000" spc="10" dirty="0">
                <a:latin typeface="+mn-lt"/>
              </a:rPr>
              <a:t>n</a:t>
            </a:r>
            <a:r>
              <a:rPr sz="4000" dirty="0">
                <a:latin typeface="+mn-lt"/>
              </a:rPr>
              <a:t>k</a:t>
            </a:r>
            <a:r>
              <a:rPr sz="4000" spc="-1960" dirty="0">
                <a:latin typeface="+mn-lt"/>
              </a:rPr>
              <a:t>ů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6610"/>
              </p:ext>
            </p:extLst>
          </p:nvPr>
        </p:nvGraphicFramePr>
        <p:xfrm>
          <a:off x="382587" y="1184275"/>
          <a:ext cx="8230867" cy="5446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3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99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Cílový orgán , receptory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Účinky periferní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78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rgán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kde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uložen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M-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receptor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cs-CZ" sz="16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timulace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/inhibice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funkce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7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15" dirty="0">
                          <a:latin typeface="Arial MT"/>
                          <a:cs typeface="Arial MT"/>
                        </a:rPr>
                        <a:t>m.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sphincter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pupillae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ú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ž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orn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e)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íž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roo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1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70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15" dirty="0">
                          <a:latin typeface="Arial MT"/>
                          <a:cs typeface="Arial MT"/>
                        </a:rPr>
                        <a:t>m.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1600" spc="-9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 err="1">
                          <a:latin typeface="Arial MT"/>
                          <a:cs typeface="Arial MT"/>
                        </a:rPr>
                        <a:t>iliaris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48514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kontrakce, 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uvolnění 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závěsného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aparátu </a:t>
                      </a:r>
                      <a:r>
                        <a:rPr sz="1600" spc="-295" dirty="0">
                          <a:latin typeface="Arial MT"/>
                          <a:cs typeface="Arial MT"/>
                        </a:rPr>
                        <a:t>čočky, </a:t>
                      </a:r>
                      <a:r>
                        <a:rPr sz="16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st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vy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, 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ěn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íz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9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rdce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2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rde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(brad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ard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714375" algn="l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cs-CZ" sz="1600" spc="-180" dirty="0">
                          <a:latin typeface="Arial MT"/>
                          <a:cs typeface="Arial MT"/>
                        </a:rPr>
                        <a:t>                                  s</a:t>
                      </a:r>
                      <a:r>
                        <a:rPr sz="1600" spc="-180" dirty="0" err="1">
                          <a:latin typeface="Arial MT"/>
                          <a:cs typeface="Arial MT"/>
                        </a:rPr>
                        <a:t>íně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pokles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síly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stahu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4203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6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zpomalení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rychlosti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vedení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4330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cs-CZ"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5" dirty="0" err="1">
                          <a:latin typeface="Arial MT"/>
                          <a:cs typeface="Arial MT"/>
                        </a:rPr>
                        <a:t>omory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pokles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síly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stahu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31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lang="cs-CZ" sz="1600" b="1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25" dirty="0" err="1">
                          <a:latin typeface="Arial"/>
                          <a:cs typeface="Arial"/>
                        </a:rPr>
                        <a:t>évy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dilatace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5" dirty="0">
                          <a:latin typeface="Arial MT"/>
                          <a:cs typeface="Arial MT"/>
                        </a:rPr>
                        <a:t>nepřímá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vyplavení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endotelu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sklon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hypotenzi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1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ronchy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hla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6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ly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bronchokonstrikce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65" dirty="0">
                          <a:latin typeface="Arial MT"/>
                          <a:cs typeface="Arial MT"/>
                        </a:rPr>
                        <a:t>žlázy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zvýšení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sekrece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kašel,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dechová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45" dirty="0">
                          <a:latin typeface="Arial MT"/>
                          <a:cs typeface="Arial MT"/>
                        </a:rPr>
                        <a:t>tíseň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368" y="468883"/>
            <a:ext cx="760158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425" dirty="0">
                <a:latin typeface="+mn-lt"/>
              </a:rPr>
              <a:t>Přehled</a:t>
            </a:r>
            <a:r>
              <a:rPr sz="4000" spc="-5" dirty="0">
                <a:latin typeface="+mn-lt"/>
              </a:rPr>
              <a:t> muskarinových</a:t>
            </a:r>
            <a:r>
              <a:rPr sz="4000" spc="-25" dirty="0">
                <a:latin typeface="+mn-lt"/>
              </a:rPr>
              <a:t> </a:t>
            </a:r>
            <a:r>
              <a:rPr sz="4000" spc="-700" dirty="0">
                <a:latin typeface="+mn-lt"/>
              </a:rPr>
              <a:t>účinků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06462"/>
              </p:ext>
            </p:extLst>
          </p:nvPr>
        </p:nvGraphicFramePr>
        <p:xfrm>
          <a:off x="444500" y="1587500"/>
          <a:ext cx="8229599" cy="467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Cílový orgán , receptory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Účinky periferní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7" baseline="-23148" dirty="0">
                          <a:latin typeface="Calibri"/>
                          <a:cs typeface="Calibri"/>
                        </a:rPr>
                        <a:t>2</a:t>
                      </a:r>
                      <a:endParaRPr sz="1800" baseline="-23148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zvýšená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 gridSpan="3">
                  <a:txBody>
                    <a:bodyPr/>
                    <a:lstStyle/>
                    <a:p>
                      <a:pPr marL="43180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svěrače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uvolnění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svěrače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24">
                <a:tc gridSpan="3">
                  <a:txBody>
                    <a:bodyPr/>
                    <a:lstStyle/>
                    <a:p>
                      <a:pPr marL="18173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sekrece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žláz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zvýšená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syndrom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průjmu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cs-CZ" sz="18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očový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měchýř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detrusor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700" spc="-7" baseline="15432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7" baseline="15432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kontrakce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50">
                <a:tc gridSpan="3"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cs-CZ"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5" dirty="0" err="1">
                          <a:latin typeface="Calibri"/>
                          <a:cs typeface="Calibri"/>
                        </a:rPr>
                        <a:t>věrač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uvolnění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mikce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cs-CZ" sz="1800" b="1" spc="-5" dirty="0">
                          <a:latin typeface="Calibri"/>
                          <a:cs typeface="Calibri"/>
                        </a:rPr>
                        <a:t>ž</a:t>
                      </a:r>
                      <a:r>
                        <a:rPr sz="1800" b="1" spc="-5" dirty="0" err="1">
                          <a:latin typeface="Calibri"/>
                          <a:cs typeface="Calibri"/>
                        </a:rPr>
                        <a:t>lázy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potní,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slinné,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slzné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7" baseline="-23148" dirty="0">
                          <a:latin typeface="Calibri"/>
                          <a:cs typeface="Calibri"/>
                        </a:rPr>
                        <a:t>3</a:t>
                      </a:r>
                      <a:endParaRPr sz="1800" baseline="-23148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zvýšení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sekrece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pocení,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slinění,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slzení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24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cs-CZ" sz="1800" b="1" spc="-10" dirty="0">
                          <a:latin typeface="Calibri"/>
                          <a:cs typeface="Calibri"/>
                        </a:rPr>
                        <a:t>ú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činky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centrální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462">
                <a:tc gridSpan="3">
                  <a:txBody>
                    <a:bodyPr/>
                    <a:lstStyle/>
                    <a:p>
                      <a:pPr marL="91440" marR="3206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ak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2-r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ů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muskarinovými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agonisty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pronikajícími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hematoencefalickou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bariérou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3009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způsobuje třes,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zvyšuje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lokomoční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aktivitu,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zlepšuje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kognitivní schopnosti (paměť,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učení)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Parasympatikus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7528559" cy="437299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00"/>
              </a:spcBef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rozdělení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cholinergních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látek: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látky </a:t>
            </a:r>
            <a:r>
              <a:rPr sz="2400" spc="-10" dirty="0">
                <a:latin typeface="Calibri"/>
                <a:cs typeface="Calibri"/>
              </a:rPr>
              <a:t>ovlivňující M-receptory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(tzv. </a:t>
            </a:r>
            <a:r>
              <a:rPr lang="cs-CZ" sz="2400" spc="5" dirty="0" err="1">
                <a:latin typeface="Calibri"/>
                <a:cs typeface="Calibri"/>
              </a:rPr>
              <a:t>parasympatotropní</a:t>
            </a:r>
            <a:r>
              <a:rPr lang="cs-CZ" sz="2400" spc="5" dirty="0">
                <a:latin typeface="Calibri"/>
                <a:cs typeface="Calibri"/>
              </a:rPr>
              <a:t> působení) </a:t>
            </a:r>
            <a:r>
              <a:rPr sz="2400" i="1" spc="-20" dirty="0" err="1">
                <a:latin typeface="Calibri"/>
                <a:cs typeface="Calibri"/>
              </a:rPr>
              <a:t>parasympatomimetika</a:t>
            </a:r>
            <a:r>
              <a:rPr sz="2400" i="1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(PSM)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parasympatolytika </a:t>
            </a:r>
            <a:r>
              <a:rPr sz="2400" i="1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(PSL</a:t>
            </a:r>
            <a:r>
              <a:rPr lang="cs-CZ" sz="2400" spc="-5" dirty="0">
                <a:latin typeface="Calibri"/>
                <a:cs typeface="Calibri"/>
              </a:rPr>
              <a:t>)</a:t>
            </a: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87985" algn="l"/>
              </a:tabLst>
            </a:pP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účinkem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N-</a:t>
            </a:r>
            <a:r>
              <a:rPr sz="2400" spc="-10" dirty="0" err="1">
                <a:latin typeface="Calibri"/>
                <a:cs typeface="Calibri"/>
              </a:rPr>
              <a:t>receptory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(</a:t>
            </a:r>
            <a:r>
              <a:rPr lang="cs-CZ" sz="2400" dirty="0" err="1">
                <a:latin typeface="Calibri"/>
                <a:cs typeface="Calibri"/>
              </a:rPr>
              <a:t>tzv.cholinotropní</a:t>
            </a:r>
            <a:r>
              <a:rPr lang="cs-CZ" sz="2400" dirty="0">
                <a:latin typeface="Calibri"/>
                <a:cs typeface="Calibri"/>
              </a:rPr>
              <a:t> účinky) </a:t>
            </a:r>
            <a:r>
              <a:rPr sz="2400" i="1" spc="-15" dirty="0" err="1">
                <a:latin typeface="Calibri"/>
                <a:cs typeface="Calibri"/>
              </a:rPr>
              <a:t>cholinomimetika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cholinolytika</a:t>
            </a:r>
            <a:endParaRPr lang="cs-CZ" sz="2400" i="1" spc="-1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87985" algn="l"/>
              </a:tabLst>
            </a:pPr>
            <a:endParaRPr lang="cs-CZ" sz="2400" i="1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87985" algn="l"/>
              </a:tabLst>
            </a:pPr>
            <a:endParaRPr lang="cs-CZ" sz="2400" i="1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87985" algn="l"/>
              </a:tabLst>
            </a:pPr>
            <a:r>
              <a:rPr lang="cs-CZ" sz="2000" spc="-10" dirty="0">
                <a:latin typeface="Calibri"/>
                <a:cs typeface="Calibri"/>
              </a:rPr>
              <a:t>pozn. </a:t>
            </a:r>
            <a:r>
              <a:rPr lang="cs-CZ" sz="2000" spc="-10" dirty="0" err="1">
                <a:latin typeface="Calibri"/>
                <a:cs typeface="Calibri"/>
              </a:rPr>
              <a:t>cholinotropní</a:t>
            </a:r>
            <a:r>
              <a:rPr lang="cs-CZ" sz="2000" spc="-10" dirty="0">
                <a:latin typeface="Calibri"/>
                <a:cs typeface="Calibri"/>
              </a:rPr>
              <a:t> je širší pojem než </a:t>
            </a:r>
            <a:r>
              <a:rPr lang="cs-CZ" sz="2000" spc="-10" dirty="0" err="1">
                <a:latin typeface="Calibri"/>
                <a:cs typeface="Calibri"/>
              </a:rPr>
              <a:t>parasympatotropní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1924</Words>
  <Application>Microsoft Office PowerPoint</Application>
  <PresentationFormat>Předvádění na obrazovce (4:3)</PresentationFormat>
  <Paragraphs>366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Arial MT</vt:lpstr>
      <vt:lpstr>Calibri</vt:lpstr>
      <vt:lpstr>Times New Roman</vt:lpstr>
      <vt:lpstr>Office Theme</vt:lpstr>
      <vt:lpstr>Parasympatikus</vt:lpstr>
      <vt:lpstr>Prezentace aplikace PowerPoint</vt:lpstr>
      <vt:lpstr>Parasympatikus</vt:lpstr>
      <vt:lpstr>Účinky parasympatiku</vt:lpstr>
      <vt:lpstr>Parasympatický nervový systém</vt:lpstr>
      <vt:lpstr>Acetylcholinové receptory</vt:lpstr>
      <vt:lpstr>Přehled muskarinových účinků</vt:lpstr>
      <vt:lpstr>Přehled muskarinových účinků</vt:lpstr>
      <vt:lpstr>Parasympatikus</vt:lpstr>
      <vt:lpstr>Cholinergní látky</vt:lpstr>
      <vt:lpstr>Prezentace aplikace PowerPoint</vt:lpstr>
      <vt:lpstr>Parasymatomimetika</vt:lpstr>
      <vt:lpstr>Přehled přímých parasympatomimetik  a cholinomimetik</vt:lpstr>
      <vt:lpstr>Přímá parasympatomimetika</vt:lpstr>
      <vt:lpstr>Přímá parasympatomimetika</vt:lpstr>
      <vt:lpstr>Estery cholinu</vt:lpstr>
      <vt:lpstr>Přirozené alkaloidy</vt:lpstr>
      <vt:lpstr>Přirozené alkaloidy</vt:lpstr>
      <vt:lpstr>Prezentace aplikace PowerPoint</vt:lpstr>
      <vt:lpstr>Nepřímá parasympatomimetika</vt:lpstr>
      <vt:lpstr>Reverzibilní inhibitory AchE</vt:lpstr>
      <vt:lpstr>Reverzibilní inhibitory AchE</vt:lpstr>
      <vt:lpstr>Reverzibilní inhibitory AchE</vt:lpstr>
      <vt:lpstr>Reverzibilní inhibitory AchE</vt:lpstr>
      <vt:lpstr>Ireverzibilní inhibitory AchE</vt:lpstr>
      <vt:lpstr>Prezentace aplikace PowerPoint</vt:lpstr>
      <vt:lpstr>Parasympatolytika</vt:lpstr>
      <vt:lpstr>Parasympatolytika</vt:lpstr>
      <vt:lpstr>Parasympatolytika</vt:lpstr>
      <vt:lpstr>Parasympatolytika</vt:lpstr>
      <vt:lpstr>Parasympatolytika</vt:lpstr>
      <vt:lpstr>Parasympatolytika s terciárním  dusíkem</vt:lpstr>
      <vt:lpstr>Parasympatolytika s terciárním  dusíkem</vt:lpstr>
      <vt:lpstr>Parasympatolytika s kvarterním  dusíkem</vt:lpstr>
      <vt:lpstr>Parasympatolytika s kvarterním  dusíkem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Periferní nervový systém</dc:title>
  <dc:creator>Petra Marsalkova</dc:creator>
  <cp:lastModifiedBy>Veronika Slováček Hagenová</cp:lastModifiedBy>
  <cp:revision>9</cp:revision>
  <dcterms:created xsi:type="dcterms:W3CDTF">2024-07-24T08:24:36Z</dcterms:created>
  <dcterms:modified xsi:type="dcterms:W3CDTF">2024-11-15T13:06:03Z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</Properties>
</file>