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9144000" cy="6858000"/>
  <p:embeddedFontLst>
    <p:embeddedFont>
      <p:font typeface="WSAHKL+Symbol" panose="020B0604020202020204" charset="2"/>
      <p:regular r:id="rId6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0815" y="2513363"/>
            <a:ext cx="5973611" cy="5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000000"/>
                </a:solidFill>
                <a:latin typeface="Calibri"/>
                <a:cs typeface="Calibri"/>
              </a:rPr>
              <a:t>Léčiva používaná</a:t>
            </a:r>
            <a:r>
              <a:rPr sz="3600" b="1" u="sng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u="sng" dirty="0">
                <a:solidFill>
                  <a:srgbClr val="000000"/>
                </a:solidFill>
                <a:latin typeface="Calibri"/>
                <a:cs typeface="Calibri"/>
              </a:rPr>
              <a:t>proti infekcím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0318" y="877527"/>
            <a:ext cx="2528719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6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63811"/>
            <a:ext cx="6771759" cy="153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penicilin</a:t>
            </a:r>
            <a:r>
              <a:rPr sz="2800" i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fenoxymetylpenicilin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p.o.</a:t>
            </a:r>
          </a:p>
          <a:p>
            <a:pPr marL="0" marR="0">
              <a:lnSpc>
                <a:spcPts val="3430"/>
              </a:lnSpc>
              <a:spcBef>
                <a:spcPts val="6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něco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slabší účinek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penicilin</a:t>
            </a:r>
            <a:r>
              <a:rPr sz="2800" i="1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  <a:p>
            <a:pPr marL="0" marR="0">
              <a:lnSpc>
                <a:spcPts val="3427"/>
              </a:lnSpc>
              <a:spcBef>
                <a:spcPts val="89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obdobné spektrum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543854"/>
            <a:ext cx="467446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nekomplikovaných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598553"/>
            <a:ext cx="4846918" cy="989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benzathin-fenoxymethylpenicilin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formě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sirupu (Ospen®)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9F7B76-6BB6-9E84-0063-89DF3D48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70" y="3140968"/>
            <a:ext cx="3422718" cy="21391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0318" y="877527"/>
            <a:ext cx="2528719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6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039" y="1973069"/>
            <a:ext cx="4797110" cy="93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-6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depotní přípravky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penicilinu G:</a:t>
            </a:r>
          </a:p>
          <a:p>
            <a:pPr marL="0" marR="0">
              <a:lnSpc>
                <a:spcPts val="3427"/>
              </a:lnSpc>
              <a:spcBef>
                <a:spcPts val="595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i.m. podání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dnů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7039" y="3033314"/>
            <a:ext cx="7644351" cy="141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benzatin-benzylpenicilin</a:t>
            </a:r>
            <a:r>
              <a:rPr sz="2800" i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+ prokain-bezylpenicilin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(Pendepon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comp.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300tis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IU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jedné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lahvičce)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prevence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osob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ohrožených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revmatickou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horečkou,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5645" y="4452079"/>
            <a:ext cx="7644351" cy="1180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syfilis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pozdní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stádia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300tis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IU 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1x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týdně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dobu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29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týdnů;</a:t>
            </a:r>
            <a:r>
              <a:rPr sz="2400" spc="-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časná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stádia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(do jednoho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roku)-pouze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jediná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0168" y="456119"/>
            <a:ext cx="2530142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7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458466"/>
            <a:ext cx="510804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2. 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protistafylokokové</a:t>
            </a:r>
            <a:r>
              <a:rPr sz="2800" b="1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927271"/>
            <a:ext cx="734464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rezistentní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-laktamázám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stafylokoků,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odolné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2307981"/>
            <a:ext cx="225710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kyselinám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780965"/>
            <a:ext cx="7161666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indikace: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stafylokokové</a:t>
            </a:r>
            <a:r>
              <a:rPr sz="28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smíšené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stafylokokové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3161675"/>
            <a:ext cx="329885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streptokokové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3625642"/>
            <a:ext cx="7114407" cy="2720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oxacilin</a:t>
            </a:r>
            <a:r>
              <a:rPr sz="2800" i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(Prostaphlin®)</a:t>
            </a:r>
          </a:p>
          <a:p>
            <a:pPr marL="0" marR="0">
              <a:lnSpc>
                <a:spcPts val="3417"/>
              </a:lnSpc>
              <a:spcBef>
                <a:spcPts val="2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3. širokospektré</a:t>
            </a:r>
            <a:r>
              <a:rPr sz="2800" b="1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  <a:r>
              <a:rPr sz="2800" b="1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(aminopeniciliny)</a:t>
            </a:r>
          </a:p>
          <a:p>
            <a:pPr marL="0" marR="0">
              <a:lnSpc>
                <a:spcPts val="3430"/>
              </a:lnSpc>
              <a:spcBef>
                <a:spcPts val="21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rozšířené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</a:t>
            </a:r>
          </a:p>
          <a:p>
            <a:pPr marL="0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nejsou odolné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-laktamázám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(kys.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klavulánová)</a:t>
            </a:r>
          </a:p>
          <a:p>
            <a:pPr marL="0" marR="0">
              <a:lnSpc>
                <a:spcPts val="3430"/>
              </a:lnSpc>
              <a:spcBef>
                <a:spcPts val="291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ampicilin,</a:t>
            </a:r>
            <a:r>
              <a:rPr sz="2800" i="1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amoxicilin</a:t>
            </a:r>
            <a:r>
              <a:rPr sz="28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(Augmentin®)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4118" y="495743"/>
            <a:ext cx="2530142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6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242693"/>
            <a:ext cx="7455250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4. protipseudomonádové</a:t>
            </a:r>
            <a:r>
              <a:rPr sz="2800" b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(acylaminopeniciliny)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710827"/>
            <a:ext cx="632184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účinkují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širokospektré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+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Pseudomonas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2092208"/>
            <a:ext cx="176673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aeruginosa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2559096"/>
            <a:ext cx="5095537" cy="93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nozokomiálních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nákazách</a:t>
            </a:r>
          </a:p>
          <a:p>
            <a:pPr marL="0" marR="0">
              <a:lnSpc>
                <a:spcPts val="3430"/>
              </a:lnSpc>
              <a:spcBef>
                <a:spcPts val="267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411" y="3494796"/>
            <a:ext cx="742359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při monoterapii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bakteriální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často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0140" y="3876467"/>
            <a:ext cx="425870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aminoglykosidy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411" y="4339473"/>
            <a:ext cx="7191956" cy="1714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piperacilin-tazobactam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(Tazip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</a:p>
          <a:p>
            <a:pPr marL="79247" marR="0">
              <a:lnSpc>
                <a:spcPts val="1708"/>
              </a:lnSpc>
              <a:spcBef>
                <a:spcPts val="266"/>
              </a:spcBef>
              <a:spcAft>
                <a:spcPts val="0"/>
              </a:spcAft>
            </a:pPr>
            <a:r>
              <a:rPr sz="1400" u="sng" dirty="0">
                <a:solidFill>
                  <a:srgbClr val="000000"/>
                </a:solidFill>
                <a:latin typeface="Calibri"/>
                <a:cs typeface="Calibri"/>
              </a:rPr>
              <a:t>----------------------------------------------------</a:t>
            </a:r>
            <a:r>
              <a:rPr sz="1400" u="sng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00000"/>
                </a:solidFill>
                <a:latin typeface="Calibri"/>
                <a:cs typeface="Calibri"/>
              </a:rPr>
              <a:t>----------------------------------------------------------------------------</a:t>
            </a:r>
          </a:p>
          <a:p>
            <a:pPr marL="0" marR="0">
              <a:lnSpc>
                <a:spcPts val="2431"/>
              </a:lnSpc>
              <a:spcBef>
                <a:spcPts val="281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Ostatní</a:t>
            </a:r>
            <a:r>
              <a:rPr sz="2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0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proti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spc="-18" dirty="0">
                <a:solidFill>
                  <a:srgbClr val="000000"/>
                </a:solidFill>
                <a:latin typeface="Calibri"/>
                <a:cs typeface="Calibri"/>
              </a:rPr>
              <a:t>P.aeruginosa:</a:t>
            </a:r>
          </a:p>
          <a:p>
            <a:pPr marL="0" marR="0">
              <a:lnSpc>
                <a:spcPts val="2431"/>
              </a:lnSpc>
              <a:spcBef>
                <a:spcPts val="258"/>
              </a:spcBef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i="1" dirty="0" err="1">
                <a:solidFill>
                  <a:srgbClr val="000000"/>
                </a:solidFill>
                <a:latin typeface="Calibri"/>
                <a:cs typeface="Calibri"/>
              </a:rPr>
              <a:t>mipene</a:t>
            </a:r>
            <a:r>
              <a:rPr lang="cs-CZ" sz="2000" i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meropenem,</a:t>
            </a:r>
            <a:r>
              <a:rPr sz="2000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ciprofloxacin,</a:t>
            </a:r>
            <a:r>
              <a:rPr sz="2000" i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levofloxacin,</a:t>
            </a:r>
            <a:r>
              <a:rPr sz="2000" i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ceftazidim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(+avibactam)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9A191C-0786-4C8F-9523-A4C0E5FA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1628"/>
            <a:ext cx="5711122" cy="67463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1406" y="456119"/>
            <a:ext cx="3548535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7" dirty="0">
                <a:solidFill>
                  <a:srgbClr val="000000"/>
                </a:solidFill>
                <a:latin typeface="Arial"/>
                <a:cs typeface="Arial"/>
              </a:rPr>
              <a:t>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1195685"/>
            <a:ext cx="7244612" cy="198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β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-laktámová</a:t>
            </a: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(z plísně Cephalosporinum)</a:t>
            </a:r>
          </a:p>
          <a:p>
            <a:pPr marL="0" marR="0">
              <a:lnSpc>
                <a:spcPts val="3430"/>
              </a:lnSpc>
              <a:spcBef>
                <a:spcPts val="78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stejný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penciliny</a:t>
            </a:r>
          </a:p>
          <a:p>
            <a:pPr marL="0" marR="0">
              <a:lnSpc>
                <a:spcPts val="3430"/>
              </a:lnSpc>
              <a:spcBef>
                <a:spcPts val="6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vysokých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koncentracích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baktericidně</a:t>
            </a:r>
          </a:p>
          <a:p>
            <a:pPr marL="0" marR="0">
              <a:lnSpc>
                <a:spcPts val="3427"/>
              </a:lnSpc>
              <a:spcBef>
                <a:spcPts val="77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rozkládány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B-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laktamázou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564" y="3244261"/>
            <a:ext cx="6536722" cy="1931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účinku: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obdobné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oxacilinu,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nutné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</a:p>
          <a:p>
            <a:pPr marL="341375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koncentrace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G-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srovnatelné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 ampicilinem,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další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5128270"/>
            <a:ext cx="151333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patogeny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3777" y="848089"/>
            <a:ext cx="8184192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72" dirty="0">
                <a:solidFill>
                  <a:srgbClr val="000000"/>
                </a:solidFill>
                <a:latin typeface="Arial"/>
                <a:cs typeface="Arial"/>
              </a:rPr>
              <a:t>Spektrum</a:t>
            </a:r>
            <a:r>
              <a:rPr sz="4400" b="1" spc="-279" dirty="0">
                <a:solidFill>
                  <a:srgbClr val="000000"/>
                </a:solidFill>
                <a:latin typeface="Arial"/>
                <a:cs typeface="Arial"/>
              </a:rPr>
              <a:t>účinku</a:t>
            </a:r>
            <a:r>
              <a:rPr sz="4400" b="1" spc="-311" dirty="0">
                <a:solidFill>
                  <a:srgbClr val="000000"/>
                </a:solidFill>
                <a:latin typeface="Arial"/>
                <a:cs typeface="Arial"/>
              </a:rPr>
              <a:t>cefalosporinu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460" y="2035958"/>
            <a:ext cx="567896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83" dirty="0">
                <a:solidFill>
                  <a:srgbClr val="000000"/>
                </a:solidFill>
                <a:latin typeface="Arial"/>
                <a:cs typeface="Arial"/>
              </a:rPr>
              <a:t>G+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2919" y="2035958"/>
            <a:ext cx="491322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55" dirty="0">
                <a:solidFill>
                  <a:srgbClr val="000000"/>
                </a:solidFill>
                <a:latin typeface="Arial"/>
                <a:cs typeface="Arial"/>
              </a:rPr>
              <a:t>G-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0817" y="2829070"/>
            <a:ext cx="1574060" cy="775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500" spc="-45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1600" spc="-96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  <a:p>
            <a:pPr marL="506348" marR="0">
              <a:lnSpc>
                <a:spcPts val="1796"/>
              </a:lnSpc>
              <a:spcBef>
                <a:spcPts val="2213"/>
              </a:spcBef>
              <a:spcAft>
                <a:spcPts val="0"/>
              </a:spcAft>
            </a:pPr>
            <a:r>
              <a:rPr sz="1500" spc="-69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1600" spc="-99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1335" y="3982633"/>
            <a:ext cx="1164110" cy="26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500" spc="-69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1600" spc="-92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5218" y="4720631"/>
            <a:ext cx="1164110" cy="26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500" spc="-45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1600" spc="-94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1406" y="456119"/>
            <a:ext cx="3548535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7" dirty="0">
                <a:solidFill>
                  <a:srgbClr val="000000"/>
                </a:solidFill>
                <a:latin typeface="Arial"/>
                <a:cs typeface="Arial"/>
              </a:rPr>
              <a:t>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1141232"/>
            <a:ext cx="7857801" cy="287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odolné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kyselému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prostředí, dostatečně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vstřebávají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(kožní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projevy,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leukopenie,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trombocytopenie,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anafylaktický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šok)</a:t>
            </a:r>
          </a:p>
          <a:p>
            <a:pPr marL="0" marR="0">
              <a:lnSpc>
                <a:spcPts val="3427"/>
              </a:lnSpc>
              <a:spcBef>
                <a:spcPts val="654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možná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zkřížená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alergická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peniciliny (5-10%)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poruchy,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bolestivost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(i.m.),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3970919"/>
            <a:ext cx="510618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tromboflebitida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7" dirty="0">
                <a:solidFill>
                  <a:srgbClr val="000000"/>
                </a:solidFill>
                <a:latin typeface="Calibri"/>
                <a:cs typeface="Calibri"/>
              </a:rPr>
              <a:t>(i.v.),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564" y="5002068"/>
            <a:ext cx="7684952" cy="900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distribuce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většiny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tkání, minimálně do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(při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meningitidě více),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prostup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placentu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2930" y="44893"/>
            <a:ext cx="3548535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7" dirty="0">
                <a:solidFill>
                  <a:srgbClr val="000000"/>
                </a:solidFill>
                <a:latin typeface="Arial"/>
                <a:cs typeface="Arial"/>
              </a:rPr>
              <a:t>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811043"/>
            <a:ext cx="7580810" cy="1110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2400" b="1" u="sng" spc="1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  <a:r>
              <a:rPr sz="2400" b="1" spc="15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400" spc="1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účinné</a:t>
            </a:r>
            <a:r>
              <a:rPr sz="2400" spc="1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1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G+,</a:t>
            </a:r>
            <a:r>
              <a:rPr sz="2400" spc="1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méně</a:t>
            </a:r>
            <a:r>
              <a:rPr sz="2400" spc="1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1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G-</a:t>
            </a:r>
          </a:p>
          <a:p>
            <a:pPr marL="344728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(Escherichia</a:t>
            </a:r>
            <a:r>
              <a:rPr sz="24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coli,</a:t>
            </a:r>
            <a:r>
              <a:rPr sz="2400" spc="17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Proteus</a:t>
            </a:r>
            <a:r>
              <a:rPr sz="2400" spc="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mirabilis),</a:t>
            </a:r>
            <a:r>
              <a:rPr sz="2400" spc="5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neúčinné</a:t>
            </a:r>
            <a:r>
              <a:rPr sz="2400" spc="5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</a:p>
          <a:p>
            <a:pPr marL="344728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Pseudomonas</a:t>
            </a:r>
            <a:r>
              <a:rPr sz="2400" spc="-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aeruginosa</a:t>
            </a:r>
            <a:r>
              <a:rPr sz="2400" spc="67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(Ps.A)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985158"/>
            <a:ext cx="4103365" cy="821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nestabilní</a:t>
            </a:r>
            <a:r>
              <a:rPr sz="24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vůči</a:t>
            </a:r>
            <a:r>
              <a:rPr sz="24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23" dirty="0">
                <a:solidFill>
                  <a:srgbClr val="000000"/>
                </a:solidFill>
                <a:latin typeface="Arial"/>
                <a:cs typeface="Arial"/>
              </a:rPr>
              <a:t>ß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-laktamázám</a:t>
            </a:r>
          </a:p>
          <a:p>
            <a:pPr marL="0" marR="0">
              <a:lnSpc>
                <a:spcPts val="2681"/>
              </a:lnSpc>
              <a:spcBef>
                <a:spcPts val="8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p.o.</a:t>
            </a:r>
            <a:r>
              <a:rPr sz="24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cefadroxil</a:t>
            </a:r>
            <a:r>
              <a:rPr sz="24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(Duracef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2869332"/>
            <a:ext cx="7434704" cy="1110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inj.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cefazolin</a:t>
            </a:r>
            <a:r>
              <a:rPr sz="2400" i="1" spc="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(Vulmizolin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(léčivo</a:t>
            </a:r>
            <a:r>
              <a:rPr sz="2400" spc="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první</a:t>
            </a:r>
            <a:r>
              <a:rPr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volby</a:t>
            </a:r>
            <a:r>
              <a:rPr sz="2400" b="1" spc="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pro</a:t>
            </a:r>
          </a:p>
          <a:p>
            <a:pPr marL="344728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profylaxi</a:t>
            </a:r>
            <a:r>
              <a:rPr sz="2400" b="1" spc="7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infekcí</a:t>
            </a:r>
            <a:r>
              <a:rPr sz="2400" b="1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ran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 rámci</a:t>
            </a:r>
            <a:r>
              <a:rPr sz="24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chirurgických</a:t>
            </a:r>
            <a:r>
              <a:rPr sz="24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výkonů</a:t>
            </a:r>
          </a:p>
          <a:p>
            <a:pPr marL="344728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4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rizikových</a:t>
            </a:r>
            <a:r>
              <a:rPr sz="24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pacientů)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4043723"/>
            <a:ext cx="7429500" cy="1110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2400" b="1" u="sng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generace</a:t>
            </a:r>
            <a:r>
              <a:rPr sz="2400" b="1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400" spc="34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nižší</a:t>
            </a:r>
            <a:r>
              <a:rPr sz="24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aktivita</a:t>
            </a:r>
            <a:r>
              <a:rPr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vůči</a:t>
            </a:r>
            <a:r>
              <a:rPr sz="2400" spc="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G+ mikrobům</a:t>
            </a:r>
            <a:r>
              <a:rPr sz="24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</a:p>
          <a:p>
            <a:pPr marL="344728" marR="0">
              <a:lnSpc>
                <a:spcPts val="2681"/>
              </a:lnSpc>
              <a:spcBef>
                <a:spcPts val="20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rozšířeným</a:t>
            </a:r>
            <a:r>
              <a:rPr sz="2400" spc="7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spektrem</a:t>
            </a:r>
            <a:r>
              <a:rPr sz="2400" spc="-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 mikroby</a:t>
            </a:r>
            <a:r>
              <a:rPr sz="24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(Enterobacter,</a:t>
            </a:r>
          </a:p>
          <a:p>
            <a:pPr marL="344728" marR="0">
              <a:lnSpc>
                <a:spcPts val="2683"/>
              </a:lnSpc>
              <a:spcBef>
                <a:spcPts val="14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Klebsiella,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5141639"/>
            <a:ext cx="581250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Proteus,</a:t>
            </a:r>
            <a:r>
              <a:rPr sz="2400" spc="-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H. influenzae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),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neúčinné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400" spc="-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Ps.A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5583272"/>
            <a:ext cx="4393112" cy="37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stabilní</a:t>
            </a:r>
            <a:r>
              <a:rPr sz="2400" spc="-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vůči</a:t>
            </a:r>
            <a:r>
              <a:rPr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většině </a:t>
            </a:r>
            <a:r>
              <a:rPr sz="2400" spc="22" dirty="0">
                <a:solidFill>
                  <a:srgbClr val="000000"/>
                </a:solidFill>
                <a:latin typeface="Arial"/>
                <a:cs typeface="Arial"/>
              </a:rPr>
              <a:t>ß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-laktamáz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411" y="6013620"/>
            <a:ext cx="5650179" cy="823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p.o.</a:t>
            </a:r>
            <a:r>
              <a:rPr sz="24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cefuroxim-axetil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(Zinnat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),</a:t>
            </a:r>
            <a:r>
              <a:rPr sz="2400" spc="-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cefprozil</a:t>
            </a:r>
          </a:p>
          <a:p>
            <a:pPr marL="0" marR="0">
              <a:lnSpc>
                <a:spcPts val="2681"/>
              </a:lnSpc>
              <a:spcBef>
                <a:spcPts val="8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(Cefzil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spc="6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inj.</a:t>
            </a:r>
            <a:r>
              <a:rPr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cefuroxim</a:t>
            </a:r>
            <a:r>
              <a:rPr sz="24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(Axetine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730" y="44893"/>
            <a:ext cx="3548535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7" dirty="0">
                <a:solidFill>
                  <a:srgbClr val="000000"/>
                </a:solidFill>
                <a:latin typeface="Arial"/>
                <a:cs typeface="Arial"/>
              </a:rPr>
              <a:t>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656890"/>
            <a:ext cx="7204497" cy="255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3. generace</a:t>
            </a:r>
            <a:r>
              <a:rPr sz="28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antibakteriální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spektrum,</a:t>
            </a:r>
          </a:p>
          <a:p>
            <a:pPr marL="344728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významný účinek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mikroby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(Enterobacter,</a:t>
            </a:r>
          </a:p>
          <a:p>
            <a:pPr marL="344728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Citrobacter,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Providencia,…),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2" dirty="0">
                <a:solidFill>
                  <a:srgbClr val="FF0000"/>
                </a:solidFill>
                <a:latin typeface="Calibri"/>
                <a:cs typeface="Calibri"/>
              </a:rPr>
              <a:t>některá</a:t>
            </a:r>
            <a:r>
              <a:rPr sz="2800" b="1" spc="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účinné</a:t>
            </a:r>
            <a:r>
              <a:rPr sz="28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</a:p>
          <a:p>
            <a:pPr marL="344728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PsA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stabilní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 působení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většiny</a:t>
            </a:r>
            <a:r>
              <a:rPr sz="2800" spc="14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</a:t>
            </a:r>
          </a:p>
          <a:p>
            <a:pPr marL="0" marR="0">
              <a:lnSpc>
                <a:spcPts val="3427"/>
              </a:lnSpc>
              <a:spcBef>
                <a:spcPts val="29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přechází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CNS, léčba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těžších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  <a:p>
            <a:pPr marL="0" marR="0">
              <a:lnSpc>
                <a:spcPts val="3427"/>
              </a:lnSpc>
              <a:spcBef>
                <a:spcPts val="22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cefixim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184281"/>
            <a:ext cx="705581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inj.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cefotaxim</a:t>
            </a:r>
            <a:r>
              <a:rPr sz="2800" i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(Sefotak</a:t>
            </a:r>
            <a:r>
              <a:rPr sz="28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ceftazidim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(Fortum</a:t>
            </a:r>
            <a:r>
              <a:rPr sz="28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43705" y="3209217"/>
            <a:ext cx="271352" cy="324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5746" y="3209217"/>
            <a:ext cx="271352" cy="324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3590209"/>
            <a:ext cx="513189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ceftriaxon,</a:t>
            </a:r>
            <a:r>
              <a:rPr sz="28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cefoperazon</a:t>
            </a:r>
            <a:r>
              <a:rPr sz="2800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(Cefobid</a:t>
            </a:r>
            <a:r>
              <a:rPr sz="2800" baseline="2571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4062359"/>
            <a:ext cx="6571383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4. generace</a:t>
            </a:r>
            <a:r>
              <a:rPr sz="28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velmi</a:t>
            </a:r>
            <a:r>
              <a:rPr sz="2800" spc="-2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dobrá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účinnost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na </a:t>
            </a:r>
            <a:r>
              <a:rPr sz="2800" spc="27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-,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G+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4444030"/>
            <a:ext cx="247468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bakterie,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FF0000"/>
                </a:solidFill>
                <a:latin typeface="Calibri"/>
                <a:cs typeface="Calibri"/>
              </a:rPr>
              <a:t>PsA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935" y="4907580"/>
            <a:ext cx="5020421" cy="1403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stabilní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ß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-laktamázam</a:t>
            </a:r>
          </a:p>
          <a:p>
            <a:pPr marL="0" marR="0">
              <a:lnSpc>
                <a:spcPts val="3430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7" dirty="0">
                <a:solidFill>
                  <a:srgbClr val="FF0000"/>
                </a:solidFill>
                <a:latin typeface="Calibri"/>
                <a:cs typeface="Calibri"/>
              </a:rPr>
              <a:t>závažných</a:t>
            </a:r>
            <a:r>
              <a:rPr sz="2800" spc="1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smíšených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  <a:p>
            <a:pPr marL="0" marR="0">
              <a:lnSpc>
                <a:spcPts val="3427"/>
              </a:lnSpc>
              <a:spcBef>
                <a:spcPts val="272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cefepim</a:t>
            </a:r>
            <a:r>
              <a:rPr sz="2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(Maxipim</a:t>
            </a:r>
            <a:r>
              <a:rPr sz="2800" baseline="25714" dirty="0">
                <a:solidFill>
                  <a:srgbClr val="000000"/>
                </a:solidFill>
                <a:latin typeface="Calibri"/>
                <a:cs typeface="Calibri"/>
              </a:rPr>
              <a:t>®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3450" y="848089"/>
            <a:ext cx="5300823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02" dirty="0">
                <a:solidFill>
                  <a:srgbClr val="000000"/>
                </a:solidFill>
                <a:latin typeface="Arial"/>
                <a:cs typeface="Arial"/>
              </a:rPr>
              <a:t>Antibakteriální</a:t>
            </a:r>
            <a:r>
              <a:rPr sz="4400" b="1" spc="-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171" dirty="0">
                <a:solidFill>
                  <a:srgbClr val="000000"/>
                </a:solidFill>
                <a:latin typeface="Arial"/>
                <a:cs typeface="Arial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629"/>
            <a:ext cx="7639346" cy="2836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statický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postantibiotický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efekt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doba,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kterou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přetrvává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zástava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množení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bakterií </a:t>
            </a:r>
            <a:r>
              <a:rPr sz="2800" spc="-50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podmínek, 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kdy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 už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nejsou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vystaveny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účinkům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</a:p>
          <a:p>
            <a:pPr marL="344728" marR="0">
              <a:lnSpc>
                <a:spcPts val="3430"/>
              </a:lnSpc>
              <a:spcBef>
                <a:spcPts val="315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(koncentrace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klesla pod MIC)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6626" y="848089"/>
            <a:ext cx="3873718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35" dirty="0">
                <a:solidFill>
                  <a:srgbClr val="000000"/>
                </a:solidFill>
                <a:latin typeface="Arial"/>
                <a:cs typeface="Arial"/>
              </a:rPr>
              <a:t>Cefalosporiny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2026537"/>
            <a:ext cx="5995216" cy="43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„5.</a:t>
            </a:r>
            <a:r>
              <a:rPr sz="2800" b="1" u="sng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generace“</a:t>
            </a:r>
            <a:r>
              <a:rPr sz="2800" b="1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800" b="1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širokospektré</a:t>
            </a:r>
            <a:r>
              <a:rPr sz="280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544422"/>
            <a:ext cx="6650236" cy="1290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G-,</a:t>
            </a:r>
            <a:r>
              <a:rPr sz="2800" spc="-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E.</a:t>
            </a:r>
            <a:r>
              <a:rPr sz="28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coli, Kl.</a:t>
            </a:r>
            <a:r>
              <a:rPr sz="28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pneumoniae,</a:t>
            </a:r>
            <a:r>
              <a:rPr sz="2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Morganela</a:t>
            </a:r>
          </a:p>
          <a:p>
            <a:pPr marL="344728" marR="0">
              <a:lnSpc>
                <a:spcPts val="3139"/>
              </a:lnSpc>
              <a:spcBef>
                <a:spcPts val="27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morgani,</a:t>
            </a:r>
            <a:r>
              <a:rPr sz="2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G+</a:t>
            </a:r>
            <a:r>
              <a:rPr sz="2800" spc="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včetně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MRSA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800" spc="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penicilin</a:t>
            </a:r>
          </a:p>
          <a:p>
            <a:pPr marL="344728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rezistentní</a:t>
            </a:r>
            <a:r>
              <a:rPr sz="2800" spc="-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Streptococcus</a:t>
            </a:r>
            <a:r>
              <a:rPr sz="28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pneumoniae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3913609"/>
            <a:ext cx="2064721" cy="4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2800" b="1" spc="1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na </a:t>
            </a:r>
            <a:r>
              <a:rPr sz="2800" b="1" spc="-14" dirty="0">
                <a:solidFill>
                  <a:srgbClr val="FF0000"/>
                </a:solidFill>
                <a:latin typeface="Arial"/>
                <a:cs typeface="Arial"/>
              </a:rPr>
              <a:t>Ps.A,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4428975"/>
            <a:ext cx="7183606" cy="863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komplikované</a:t>
            </a:r>
            <a:r>
              <a:rPr sz="28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infekce</a:t>
            </a:r>
            <a:r>
              <a:rPr sz="2800" spc="-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kůže</a:t>
            </a:r>
            <a:r>
              <a:rPr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měkkých</a:t>
            </a:r>
            <a:r>
              <a:rPr sz="2800" spc="-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tkání,</a:t>
            </a:r>
          </a:p>
          <a:p>
            <a:pPr marL="0" marR="0">
              <a:lnSpc>
                <a:spcPts val="3137"/>
              </a:lnSpc>
              <a:spcBef>
                <a:spcPts val="2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komunitní</a:t>
            </a:r>
            <a:r>
              <a:rPr sz="28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pneumonie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5435751"/>
            <a:ext cx="3913066" cy="436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Arial"/>
                <a:cs typeface="Arial"/>
              </a:rPr>
              <a:t>ceftarolin</a:t>
            </a:r>
            <a:r>
              <a:rPr sz="28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(Zinforo</a:t>
            </a:r>
            <a:r>
              <a:rPr sz="185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) p.o.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5411" y="220733"/>
            <a:ext cx="5931120" cy="112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1276" marR="0">
              <a:lnSpc>
                <a:spcPts val="4913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55" dirty="0">
                <a:solidFill>
                  <a:srgbClr val="000000"/>
                </a:solidFill>
                <a:latin typeface="Arial"/>
                <a:cs typeface="Arial"/>
              </a:rPr>
              <a:t>Atypické</a:t>
            </a:r>
            <a:r>
              <a:rPr sz="4000" spc="-155" dirty="0">
                <a:solidFill>
                  <a:srgbClr val="000000"/>
                </a:solidFill>
                <a:latin typeface="WSAHKL+Symbol"/>
                <a:cs typeface="WSAHKL+Symbol"/>
              </a:rPr>
              <a:t></a:t>
            </a:r>
            <a:r>
              <a:rPr sz="4000" b="1" spc="-187" dirty="0">
                <a:solidFill>
                  <a:srgbClr val="000000"/>
                </a:solidFill>
                <a:latin typeface="Arial"/>
                <a:cs typeface="Arial"/>
              </a:rPr>
              <a:t>-laktamy</a:t>
            </a:r>
          </a:p>
          <a:p>
            <a:pPr marL="0" marR="0">
              <a:lnSpc>
                <a:spcPts val="2929"/>
              </a:lnSpc>
              <a:spcBef>
                <a:spcPts val="79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Karbapenemy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304234"/>
            <a:ext cx="357344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interakce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valproovou!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679682"/>
            <a:ext cx="735197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imipenem</a:t>
            </a:r>
            <a:r>
              <a:rPr sz="2400" i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(Tienam®)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i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baktericidně,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mimořádně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1971999"/>
            <a:ext cx="213552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2341479"/>
            <a:ext cx="752901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může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vyvinout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cenné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rezervní</a:t>
            </a: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antibiotikum</a:t>
            </a:r>
            <a:r>
              <a:rPr sz="24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2630748"/>
            <a:ext cx="146721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sepsích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3000101"/>
            <a:ext cx="747260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štěpí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renálních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tubulech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cilastatinem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0140" y="3292418"/>
            <a:ext cx="312197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infekcích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močových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cest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5411" y="3661771"/>
            <a:ext cx="673675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meropenem</a:t>
            </a:r>
            <a:r>
              <a:rPr sz="2400" i="1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(Meronem®)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nižší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neurotoxicitu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0140" y="3954089"/>
            <a:ext cx="162747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meningitidy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5411" y="4314424"/>
            <a:ext cx="270664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ertapenem</a:t>
            </a:r>
            <a:r>
              <a:rPr sz="24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(Invanz®)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5411" y="5061438"/>
            <a:ext cx="537000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Monobaktamy</a:t>
            </a:r>
            <a:r>
              <a:rPr sz="24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aztreonam</a:t>
            </a:r>
            <a:r>
              <a:rPr sz="2400" i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(Cayston®)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5411" y="5436077"/>
            <a:ext cx="675286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Ps.A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obolný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vůči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B-laktamáze,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musí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20140" y="5729280"/>
            <a:ext cx="285940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parenterálně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5411" y="6085606"/>
            <a:ext cx="381128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sepse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 život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ohrožující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1030" y="267143"/>
            <a:ext cx="3378678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66" dirty="0">
                <a:solidFill>
                  <a:srgbClr val="000000"/>
                </a:solidFill>
                <a:latin typeface="Arial"/>
                <a:cs typeface="Arial"/>
              </a:rPr>
              <a:t>Glykopeptidy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141729"/>
            <a:ext cx="3652376" cy="43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20" dirty="0">
                <a:solidFill>
                  <a:srgbClr val="000000"/>
                </a:solidFill>
                <a:latin typeface="Arial"/>
                <a:cs typeface="Arial"/>
              </a:rPr>
              <a:t>vankomycin</a:t>
            </a:r>
            <a:r>
              <a:rPr sz="2800" i="1" spc="4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88" dirty="0">
                <a:solidFill>
                  <a:srgbClr val="000000"/>
                </a:solidFill>
                <a:latin typeface="Arial"/>
                <a:cs typeface="Arial"/>
              </a:rPr>
              <a:t>(Edicin®)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659613"/>
            <a:ext cx="6803833" cy="86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9" dirty="0">
                <a:solidFill>
                  <a:srgbClr val="000000"/>
                </a:solidFill>
                <a:latin typeface="Arial"/>
                <a:cs typeface="Arial"/>
              </a:rPr>
              <a:t>úč</a:t>
            </a:r>
            <a:r>
              <a:rPr sz="2800" spc="-86" dirty="0">
                <a:solidFill>
                  <a:srgbClr val="000000"/>
                </a:solidFill>
                <a:latin typeface="Arial"/>
                <a:cs typeface="Arial"/>
              </a:rPr>
              <a:t>inn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ý</a:t>
            </a:r>
            <a:r>
              <a:rPr sz="2800" spc="3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8" dirty="0">
                <a:solidFill>
                  <a:srgbClr val="000000"/>
                </a:solidFill>
                <a:latin typeface="Arial"/>
                <a:cs typeface="Arial"/>
              </a:rPr>
              <a:t>pouze</a:t>
            </a:r>
            <a:r>
              <a:rPr sz="2800" spc="-3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proti</a:t>
            </a:r>
            <a:r>
              <a:rPr sz="2800" spc="-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77" dirty="0">
                <a:solidFill>
                  <a:srgbClr val="000000"/>
                </a:solidFill>
                <a:latin typeface="Arial"/>
                <a:cs typeface="Arial"/>
              </a:rPr>
              <a:t>G+</a:t>
            </a:r>
            <a:r>
              <a:rPr sz="2800" b="1" spc="-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000000"/>
                </a:solidFill>
                <a:latin typeface="Arial"/>
                <a:cs typeface="Arial"/>
              </a:rPr>
              <a:t>bakteri</a:t>
            </a:r>
            <a:r>
              <a:rPr sz="2800" b="1" spc="-65" dirty="0">
                <a:solidFill>
                  <a:srgbClr val="000000"/>
                </a:solidFill>
                <a:latin typeface="Arial"/>
                <a:cs typeface="Arial"/>
              </a:rPr>
              <a:t>ím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800" spc="5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Arial"/>
                <a:cs typeface="Arial"/>
              </a:rPr>
              <a:t>př</a:t>
            </a:r>
            <a:r>
              <a:rPr sz="2800" spc="-149" dirty="0">
                <a:solidFill>
                  <a:srgbClr val="000000"/>
                </a:solidFill>
                <a:latin typeface="Arial"/>
                <a:cs typeface="Arial"/>
              </a:rPr>
              <a:t>edev</a:t>
            </a:r>
            <a:r>
              <a:rPr sz="2800" spc="-136" dirty="0">
                <a:solidFill>
                  <a:srgbClr val="000000"/>
                </a:solidFill>
                <a:latin typeface="Arial"/>
                <a:cs typeface="Arial"/>
              </a:rPr>
              <a:t>ší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</a:p>
          <a:p>
            <a:pPr marL="344728" marR="0">
              <a:lnSpc>
                <a:spcPts val="3139"/>
              </a:lnSpc>
              <a:spcBef>
                <a:spcPts val="272"/>
              </a:spcBef>
              <a:spcAft>
                <a:spcPts val="0"/>
              </a:spcAft>
            </a:pPr>
            <a:r>
              <a:rPr sz="2800" spc="-90" dirty="0">
                <a:solidFill>
                  <a:srgbClr val="000000"/>
                </a:solidFill>
                <a:latin typeface="Arial"/>
                <a:cs typeface="Arial"/>
              </a:rPr>
              <a:t>stafylokoky</a:t>
            </a:r>
            <a:r>
              <a:rPr sz="2800" spc="-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93" dirty="0">
                <a:solidFill>
                  <a:srgbClr val="000000"/>
                </a:solidFill>
                <a:latin typeface="Arial"/>
                <a:cs typeface="Arial"/>
              </a:rPr>
              <a:t>včetně</a:t>
            </a:r>
            <a:r>
              <a:rPr sz="2800" spc="-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4" dirty="0">
                <a:solidFill>
                  <a:srgbClr val="000000"/>
                </a:solidFill>
                <a:latin typeface="Arial"/>
                <a:cs typeface="Arial"/>
              </a:rPr>
              <a:t>rezistentních</a:t>
            </a:r>
            <a:r>
              <a:rPr sz="2800" spc="-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2513964"/>
            <a:ext cx="6236812" cy="43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49" dirty="0">
                <a:solidFill>
                  <a:srgbClr val="000000"/>
                </a:solidFill>
                <a:latin typeface="Arial"/>
                <a:cs typeface="Arial"/>
              </a:rPr>
              <a:t>meticilinu/oxacilinu</a:t>
            </a:r>
            <a:r>
              <a:rPr sz="2800" spc="-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00000"/>
                </a:solidFill>
                <a:latin typeface="Arial"/>
                <a:cs typeface="Arial"/>
              </a:rPr>
              <a:t>(MRSA),</a:t>
            </a:r>
            <a:r>
              <a:rPr sz="2800" spc="-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1" dirty="0">
                <a:solidFill>
                  <a:srgbClr val="000000"/>
                </a:solidFill>
                <a:latin typeface="Arial"/>
                <a:cs typeface="Arial"/>
              </a:rPr>
              <a:t>enterokoky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3028800"/>
            <a:ext cx="3445552" cy="4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71" dirty="0">
                <a:solidFill>
                  <a:srgbClr val="000000"/>
                </a:solidFill>
                <a:latin typeface="Arial"/>
                <a:cs typeface="Arial"/>
              </a:rPr>
              <a:t>eliminuje</a:t>
            </a:r>
            <a:r>
              <a:rPr sz="28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12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800" spc="-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7" dirty="0">
                <a:solidFill>
                  <a:srgbClr val="000000"/>
                </a:solidFill>
                <a:latin typeface="Arial"/>
                <a:cs typeface="Arial"/>
              </a:rPr>
              <a:t>ledvinami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411" y="3544166"/>
            <a:ext cx="6342744" cy="863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93" dirty="0">
                <a:solidFill>
                  <a:srgbClr val="000000"/>
                </a:solidFill>
                <a:latin typeface="Arial"/>
                <a:cs typeface="Arial"/>
              </a:rPr>
              <a:t>po</a:t>
            </a:r>
            <a:r>
              <a:rPr sz="2800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9" dirty="0">
                <a:solidFill>
                  <a:srgbClr val="000000"/>
                </a:solidFill>
                <a:latin typeface="Arial"/>
                <a:cs typeface="Arial"/>
              </a:rPr>
              <a:t>p.o.</a:t>
            </a:r>
            <a:r>
              <a:rPr sz="28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11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800" b="1" spc="-194" dirty="0">
                <a:solidFill>
                  <a:srgbClr val="000000"/>
                </a:solidFill>
                <a:latin typeface="Arial"/>
                <a:cs typeface="Arial"/>
              </a:rPr>
              <a:t>nevstřebává</a:t>
            </a:r>
            <a:r>
              <a:rPr sz="2800" b="1" spc="-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459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spc="-68" dirty="0">
                <a:solidFill>
                  <a:srgbClr val="000000"/>
                </a:solidFill>
                <a:latin typeface="Arial"/>
                <a:cs typeface="Arial"/>
              </a:rPr>
              <a:t>terapie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159" dirty="0">
                <a:solidFill>
                  <a:srgbClr val="000000"/>
                </a:solidFill>
                <a:latin typeface="Arial"/>
                <a:cs typeface="Arial"/>
              </a:rPr>
              <a:t>C.</a:t>
            </a:r>
            <a:r>
              <a:rPr sz="2800" i="1" spc="-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36" dirty="0">
                <a:solidFill>
                  <a:srgbClr val="000000"/>
                </a:solidFill>
                <a:latin typeface="Arial"/>
                <a:cs typeface="Arial"/>
              </a:rPr>
              <a:t>difficile</a:t>
            </a:r>
          </a:p>
          <a:p>
            <a:pPr marL="344728" marR="0">
              <a:lnSpc>
                <a:spcPts val="3137"/>
              </a:lnSpc>
              <a:spcBef>
                <a:spcPts val="275"/>
              </a:spcBef>
              <a:spcAft>
                <a:spcPts val="0"/>
              </a:spcAft>
            </a:pPr>
            <a:r>
              <a:rPr sz="2800" spc="-114" dirty="0">
                <a:solidFill>
                  <a:srgbClr val="000000"/>
                </a:solidFill>
                <a:latin typeface="Arial"/>
                <a:cs typeface="Arial"/>
              </a:rPr>
              <a:t>(pseudomembranózní</a:t>
            </a:r>
            <a:r>
              <a:rPr sz="2800" spc="-43" dirty="0">
                <a:solidFill>
                  <a:srgbClr val="000000"/>
                </a:solidFill>
                <a:latin typeface="Arial"/>
                <a:cs typeface="Arial"/>
              </a:rPr>
              <a:t>kolitida)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4486379"/>
            <a:ext cx="7670917" cy="1290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3" dirty="0">
                <a:solidFill>
                  <a:srgbClr val="000000"/>
                </a:solidFill>
                <a:latin typeface="Arial"/>
                <a:cs typeface="Arial"/>
              </a:rPr>
              <a:t>NÚ:</a:t>
            </a:r>
            <a:r>
              <a:rPr sz="2800" spc="-1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Arial"/>
                <a:cs typeface="Arial"/>
              </a:rPr>
              <a:t>ototoxicita,</a:t>
            </a:r>
            <a:r>
              <a:rPr sz="28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15" dirty="0">
                <a:solidFill>
                  <a:srgbClr val="000000"/>
                </a:solidFill>
                <a:latin typeface="Arial"/>
                <a:cs typeface="Arial"/>
              </a:rPr>
              <a:t>alergické</a:t>
            </a:r>
            <a:r>
              <a:rPr sz="2800" spc="-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36" dirty="0">
                <a:solidFill>
                  <a:srgbClr val="000000"/>
                </a:solidFill>
                <a:latin typeface="Arial"/>
                <a:cs typeface="Arial"/>
              </a:rPr>
              <a:t>reakce,</a:t>
            </a:r>
            <a:r>
              <a:rPr sz="2800" spc="-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19" dirty="0">
                <a:solidFill>
                  <a:srgbClr val="000000"/>
                </a:solidFill>
                <a:latin typeface="Arial"/>
                <a:cs typeface="Arial"/>
              </a:rPr>
              <a:t>syndrom</a:t>
            </a:r>
            <a:r>
              <a:rPr sz="2800" spc="-1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0000"/>
                </a:solidFill>
                <a:latin typeface="Arial"/>
                <a:cs typeface="Arial"/>
              </a:rPr>
              <a:t>„rudého</a:t>
            </a:r>
          </a:p>
          <a:p>
            <a:pPr marL="344728" marR="0">
              <a:lnSpc>
                <a:spcPts val="3139"/>
              </a:lnSpc>
              <a:spcBef>
                <a:spcPts val="272"/>
              </a:spcBef>
              <a:spcAft>
                <a:spcPts val="0"/>
              </a:spcAft>
            </a:pPr>
            <a:r>
              <a:rPr sz="2800" spc="-92" dirty="0">
                <a:solidFill>
                  <a:srgbClr val="000000"/>
                </a:solidFill>
                <a:latin typeface="Arial"/>
                <a:cs typeface="Arial"/>
              </a:rPr>
              <a:t>muže“</a:t>
            </a:r>
            <a:r>
              <a:rPr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000000"/>
                </a:solidFill>
                <a:latin typeface="Arial"/>
                <a:cs typeface="Arial"/>
              </a:rPr>
              <a:t>(zarudnutí</a:t>
            </a:r>
            <a:r>
              <a:rPr sz="2800" spc="-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91" dirty="0">
                <a:solidFill>
                  <a:srgbClr val="000000"/>
                </a:solidFill>
                <a:latin typeface="Arial"/>
                <a:cs typeface="Arial"/>
              </a:rPr>
              <a:t>obličeje</a:t>
            </a:r>
            <a:r>
              <a:rPr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3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800" spc="-3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1" dirty="0">
                <a:solidFill>
                  <a:srgbClr val="000000"/>
                </a:solidFill>
                <a:latin typeface="Arial"/>
                <a:cs typeface="Arial"/>
              </a:rPr>
              <a:t>krku,</a:t>
            </a:r>
            <a:r>
              <a:rPr sz="2800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42" dirty="0">
                <a:solidFill>
                  <a:srgbClr val="000000"/>
                </a:solidFill>
                <a:latin typeface="Arial"/>
                <a:cs typeface="Arial"/>
              </a:rPr>
              <a:t>pruritus,</a:t>
            </a:r>
          </a:p>
          <a:p>
            <a:pPr marL="344728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spc="-117" dirty="0">
                <a:solidFill>
                  <a:srgbClr val="000000"/>
                </a:solidFill>
                <a:latin typeface="Arial"/>
                <a:cs typeface="Arial"/>
              </a:rPr>
              <a:t>hypotenze</a:t>
            </a:r>
            <a:r>
              <a:rPr sz="2800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spc="-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1" dirty="0">
                <a:solidFill>
                  <a:srgbClr val="000000"/>
                </a:solidFill>
                <a:latin typeface="Arial"/>
                <a:cs typeface="Arial"/>
              </a:rPr>
              <a:t>zejména</a:t>
            </a:r>
            <a:r>
              <a:rPr sz="2800" spc="-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Arial"/>
                <a:cs typeface="Arial"/>
              </a:rPr>
              <a:t>při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příliš</a:t>
            </a:r>
            <a:r>
              <a:rPr sz="2800" spc="-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2" dirty="0">
                <a:solidFill>
                  <a:srgbClr val="000000"/>
                </a:solidFill>
                <a:latin typeface="Arial"/>
                <a:cs typeface="Arial"/>
              </a:rPr>
              <a:t>rychlé</a:t>
            </a:r>
            <a:r>
              <a:rPr sz="2800" spc="-41" dirty="0">
                <a:solidFill>
                  <a:srgbClr val="000000"/>
                </a:solidFill>
                <a:latin typeface="Arial"/>
                <a:cs typeface="Arial"/>
              </a:rPr>
              <a:t>inf.),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5411" y="5855490"/>
            <a:ext cx="3873229" cy="4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spc="-68" dirty="0">
                <a:solidFill>
                  <a:srgbClr val="000000"/>
                </a:solidFill>
                <a:latin typeface="Arial"/>
                <a:cs typeface="Arial"/>
              </a:rPr>
              <a:t>teikoplanin</a:t>
            </a:r>
            <a:r>
              <a:rPr sz="2800" i="1" spc="-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98" dirty="0">
                <a:solidFill>
                  <a:srgbClr val="000000"/>
                </a:solidFill>
                <a:latin typeface="Arial"/>
                <a:cs typeface="Arial"/>
              </a:rPr>
              <a:t>(Targocid®)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5411" y="6370907"/>
            <a:ext cx="7195310" cy="4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9" dirty="0">
                <a:solidFill>
                  <a:srgbClr val="000000"/>
                </a:solidFill>
                <a:latin typeface="Arial"/>
                <a:cs typeface="Arial"/>
              </a:rPr>
              <a:t>pomalá</a:t>
            </a:r>
            <a:r>
              <a:rPr sz="2800" spc="-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91" dirty="0">
                <a:solidFill>
                  <a:srgbClr val="000000"/>
                </a:solidFill>
                <a:latin typeface="Arial"/>
                <a:cs typeface="Arial"/>
              </a:rPr>
              <a:t>eliminace</a:t>
            </a:r>
            <a:r>
              <a:rPr sz="2800" spc="-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spc="-3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31" dirty="0">
                <a:solidFill>
                  <a:srgbClr val="000000"/>
                </a:solidFill>
                <a:latin typeface="Arial"/>
                <a:cs typeface="Arial"/>
              </a:rPr>
              <a:t>dávkování</a:t>
            </a:r>
            <a:r>
              <a:rPr sz="280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3" dirty="0">
                <a:solidFill>
                  <a:srgbClr val="000000"/>
                </a:solidFill>
                <a:latin typeface="Arial"/>
                <a:cs typeface="Arial"/>
              </a:rPr>
              <a:t>1x</a:t>
            </a:r>
            <a:r>
              <a:rPr sz="2800" spc="-115" dirty="0">
                <a:solidFill>
                  <a:srgbClr val="000000"/>
                </a:solidFill>
                <a:latin typeface="Arial"/>
                <a:cs typeface="Arial"/>
              </a:rPr>
              <a:t>denně</a:t>
            </a:r>
            <a:r>
              <a:rPr sz="2800" spc="-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69" dirty="0">
                <a:solidFill>
                  <a:srgbClr val="000000"/>
                </a:solidFill>
                <a:latin typeface="Arial"/>
                <a:cs typeface="Arial"/>
              </a:rPr>
              <a:t>(i.v;i.m)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9210" y="229043"/>
            <a:ext cx="4680083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50" dirty="0">
                <a:solidFill>
                  <a:srgbClr val="000000"/>
                </a:solidFill>
                <a:latin typeface="Arial"/>
                <a:cs typeface="Arial"/>
              </a:rPr>
              <a:t>Polypeptidová</a:t>
            </a:r>
            <a:r>
              <a:rPr sz="4000" b="1" spc="-516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899992"/>
            <a:ext cx="5885640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400" b="1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400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stěny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306048"/>
            <a:ext cx="765009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antibakteriální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těžké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1634941"/>
            <a:ext cx="507430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vyvolané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G-,</a:t>
            </a:r>
            <a:r>
              <a:rPr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Pseudomonas</a:t>
            </a:r>
            <a:r>
              <a:rPr sz="24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aeruginosa,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043918"/>
            <a:ext cx="756280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parenterální</a:t>
            </a:r>
            <a:r>
              <a:rPr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(dobrý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2372811"/>
            <a:ext cx="578347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CNS),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neresorbuje</a:t>
            </a:r>
            <a:r>
              <a:rPr sz="2400" b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se z GIT</a:t>
            </a:r>
            <a:r>
              <a:rPr sz="24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sterilizace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střeva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2754483"/>
            <a:ext cx="715189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vylučováno</a:t>
            </a:r>
            <a:r>
              <a:rPr sz="2400" b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převážně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nezměněné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formě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ledvinami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3095568"/>
            <a:ext cx="4690407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úprava</a:t>
            </a:r>
            <a:r>
              <a:rPr sz="24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dávky při</a:t>
            </a:r>
            <a:r>
              <a:rPr sz="2400" b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  <a:r>
              <a:rPr sz="2400" b="1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insuficienci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935" y="3501497"/>
            <a:ext cx="7633851" cy="1148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nefrotoxicita,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neurotoxicita</a:t>
            </a:r>
          </a:p>
          <a:p>
            <a:pPr marL="0" marR="0">
              <a:lnSpc>
                <a:spcPts val="2929"/>
              </a:lnSpc>
              <a:spcBef>
                <a:spcPts val="2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zástupce: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4" dirty="0">
                <a:solidFill>
                  <a:srgbClr val="000000"/>
                </a:solidFill>
                <a:latin typeface="Calibri"/>
                <a:cs typeface="Calibri"/>
              </a:rPr>
              <a:t>kolistin</a:t>
            </a:r>
            <a:r>
              <a:rPr sz="2400" i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(polymyxin</a:t>
            </a:r>
            <a:r>
              <a:rPr sz="2400" i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E)</a:t>
            </a:r>
            <a:r>
              <a:rPr sz="2400" i="1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oční</a:t>
            </a:r>
            <a:r>
              <a:rPr sz="24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1" dirty="0">
                <a:solidFill>
                  <a:srgbClr val="000000"/>
                </a:solidFill>
                <a:latin typeface="Calibri"/>
                <a:cs typeface="Calibri"/>
              </a:rPr>
              <a:t>gtt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Maxitrol®),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vag.</a:t>
            </a:r>
          </a:p>
          <a:p>
            <a:pPr marL="344728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tbl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(Polygynax®)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6935" y="4645132"/>
            <a:ext cx="703647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polymyxin</a:t>
            </a:r>
            <a:r>
              <a:rPr sz="2400" i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4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jde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 velmi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toxické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lokální užití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1664" y="4974026"/>
            <a:ext cx="5683949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očních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ORL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vyvolaných 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mikroby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43991" y="5355595"/>
            <a:ext cx="7421031" cy="1084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lokální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použití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bacitracin</a:t>
            </a:r>
            <a:r>
              <a:rPr sz="2400" i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baktericidní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</a:p>
          <a:p>
            <a:pPr marL="277672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koky</a:t>
            </a:r>
            <a:r>
              <a:rPr sz="24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tyčky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(častá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kombinace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neomycinem</a:t>
            </a:r>
          </a:p>
          <a:p>
            <a:pPr marL="277672" marR="0">
              <a:lnSpc>
                <a:spcPts val="269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→Pamycon®)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7855" y="383221"/>
            <a:ext cx="9068746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09" dirty="0">
                <a:solidFill>
                  <a:srgbClr val="000000"/>
                </a:solidFill>
                <a:latin typeface="Arial"/>
                <a:cs typeface="Arial"/>
              </a:rPr>
              <a:t>Inhibice</a:t>
            </a:r>
            <a:r>
              <a:rPr sz="4000" b="1" spc="-269" dirty="0">
                <a:solidFill>
                  <a:srgbClr val="000000"/>
                </a:solidFill>
                <a:latin typeface="Arial"/>
                <a:cs typeface="Arial"/>
              </a:rPr>
              <a:t>syntézy</a:t>
            </a:r>
            <a:r>
              <a:rPr sz="4000" b="1" spc="-352" dirty="0">
                <a:solidFill>
                  <a:srgbClr val="000000"/>
                </a:solidFill>
                <a:latin typeface="Arial"/>
                <a:cs typeface="Arial"/>
              </a:rPr>
              <a:t>kys.</a:t>
            </a:r>
            <a:r>
              <a:rPr sz="4000" b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218" dirty="0">
                <a:solidFill>
                  <a:srgbClr val="000000"/>
                </a:solidFill>
                <a:latin typeface="Arial"/>
                <a:cs typeface="Arial"/>
              </a:rPr>
              <a:t>tetrahydrolistové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170097"/>
            <a:ext cx="235068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Sulfonamidy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1614815"/>
            <a:ext cx="7329005" cy="363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statický</a:t>
            </a:r>
            <a:r>
              <a:rPr sz="2800" b="1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bakterie,</a:t>
            </a:r>
          </a:p>
          <a:p>
            <a:pPr marL="344728" marR="0">
              <a:lnSpc>
                <a:spcPts val="319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tvořící/potřebující kys. listovou - </a:t>
            </a:r>
            <a:r>
              <a:rPr sz="2800" i="1" spc="-26" dirty="0">
                <a:solidFill>
                  <a:srgbClr val="000000"/>
                </a:solidFill>
                <a:latin typeface="Calibri"/>
                <a:cs typeface="Calibri"/>
              </a:rPr>
              <a:t>streptokoky,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4" dirty="0">
                <a:solidFill>
                  <a:srgbClr val="000000"/>
                </a:solidFill>
                <a:latin typeface="Calibri"/>
                <a:cs typeface="Calibri"/>
              </a:rPr>
              <a:t>hemofily,</a:t>
            </a:r>
            <a:r>
              <a:rPr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chlamydie,</a:t>
            </a:r>
            <a:r>
              <a:rPr sz="2800" i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toxoplasma,</a:t>
            </a:r>
            <a:r>
              <a:rPr sz="28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pneumocystis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carini…</a:t>
            </a:r>
          </a:p>
          <a:p>
            <a:pPr marL="0" marR="0">
              <a:lnSpc>
                <a:spcPts val="3427"/>
              </a:lnSpc>
              <a:spcBef>
                <a:spcPts val="2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MÚ: 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strukturální analogy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para-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aminobenzoové</a:t>
            </a:r>
            <a:r>
              <a:rPr sz="2800" spc="7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(PABA)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brání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syntéze</a:t>
            </a:r>
          </a:p>
          <a:p>
            <a:pPr marL="344728" marR="0">
              <a:lnSpc>
                <a:spcPts val="3003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bakteriálního</a:t>
            </a:r>
            <a:r>
              <a:rPr sz="2800" b="1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růstového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faktoru</a:t>
            </a:r>
            <a:r>
              <a:rPr sz="2800" b="1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800" b="1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listové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inkorporací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analoga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PABA</a:t>
            </a:r>
            <a:r>
              <a:rPr sz="28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syntézy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kys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listové</a:t>
            </a:r>
          </a:p>
          <a:p>
            <a:pPr marL="344728" marR="0">
              <a:lnSpc>
                <a:spcPts val="316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vznikají</a:t>
            </a:r>
            <a:r>
              <a:rPr sz="2800" b="1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její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nefunkční</a:t>
            </a:r>
            <a:r>
              <a:rPr sz="2800" b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analoga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5249580"/>
            <a:ext cx="6791354" cy="1236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ledvin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(tvorba krystalů),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játrový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ikterus, přecitlivělost</a:t>
            </a:r>
            <a:r>
              <a:rPr sz="2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(leukopenie,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anémie,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exantém)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6834" y="848089"/>
            <a:ext cx="3501205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12" dirty="0">
                <a:solidFill>
                  <a:srgbClr val="000000"/>
                </a:solidFill>
                <a:latin typeface="Arial"/>
                <a:cs typeface="Arial"/>
              </a:rPr>
              <a:t>Sulfonamidy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629"/>
            <a:ext cx="7301181" cy="98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poslední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týdny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gravidity,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kojení,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novorozenci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71" dirty="0">
                <a:solidFill>
                  <a:srgbClr val="000000"/>
                </a:solidFill>
                <a:latin typeface="Calibri"/>
                <a:cs typeface="Calibri"/>
              </a:rPr>
              <a:t>PAD</a:t>
            </a:r>
            <a:r>
              <a:rPr sz="28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zvýšení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030992"/>
            <a:ext cx="7238257" cy="3048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už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v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kombinaci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6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trimetoprimem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(inhib.synt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tetrahydrofolátu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6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cotrimoxazol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(trimetoprim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sulfametoxazol)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6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nejstarší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(Biseptol®)</a:t>
            </a:r>
          </a:p>
          <a:p>
            <a:pPr marL="0" marR="0">
              <a:lnSpc>
                <a:spcPts val="3427"/>
              </a:lnSpc>
              <a:spcBef>
                <a:spcPts val="48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sulfasalazin</a:t>
            </a:r>
            <a:r>
              <a:rPr sz="2800" i="1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30%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absorbuje, 70% působí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lokálně</a:t>
            </a:r>
          </a:p>
          <a:p>
            <a:pPr marL="341680" marR="0">
              <a:lnSpc>
                <a:spcPts val="2932"/>
              </a:lnSpc>
              <a:spcBef>
                <a:spcPts val="29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240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ulcerózní</a:t>
            </a:r>
            <a:r>
              <a:rPr sz="24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kolitida,</a:t>
            </a:r>
            <a:r>
              <a:rPr sz="2400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Crohnova</a:t>
            </a:r>
            <a:r>
              <a:rPr sz="24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nemoc</a:t>
            </a:r>
            <a:r>
              <a:rPr sz="24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(protizánětlivý</a:t>
            </a:r>
            <a:r>
              <a:rPr sz="2400" spc="1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680" marR="0">
              <a:lnSpc>
                <a:spcPts val="2929"/>
              </a:lnSpc>
              <a:spcBef>
                <a:spcPts val="2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imunosupresivní</a:t>
            </a:r>
            <a:r>
              <a:rPr sz="2400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účinek) (Salazopyrin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®)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92906" y="70994"/>
            <a:ext cx="2387277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79" dirty="0">
                <a:solidFill>
                  <a:srgbClr val="000000"/>
                </a:solidFill>
                <a:latin typeface="Arial"/>
                <a:cs typeface="Arial"/>
              </a:rPr>
              <a:t>Chinolony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734868"/>
            <a:ext cx="767032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chemoterapeutika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gyrázy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207562"/>
            <a:ext cx="7384840" cy="201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nejčastěji 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možnost</a:t>
            </a:r>
          </a:p>
          <a:p>
            <a:pPr marL="344728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vzniku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křečí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(hlavně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disponovaných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osob),</a:t>
            </a:r>
          </a:p>
          <a:p>
            <a:pPr marL="344728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fotosenzitivita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svalových</a:t>
            </a:r>
            <a:r>
              <a:rPr sz="2800" b="1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šlach</a:t>
            </a:r>
          </a:p>
          <a:p>
            <a:pPr marL="344728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(vyloučit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fyzickou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námahu,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kombinaci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728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kortikoidy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- dlouhodobě)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3217210"/>
            <a:ext cx="720182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antacida obsah.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Al,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Mg,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Ca - snižují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absorpci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664" y="3597920"/>
            <a:ext cx="159367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chinolonů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4061760"/>
            <a:ext cx="7229502" cy="939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těhotenství, laktace,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děti,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rostoucí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mladiství</a:t>
            </a:r>
          </a:p>
          <a:p>
            <a:pPr marL="0" marR="0">
              <a:lnSpc>
                <a:spcPts val="3430"/>
              </a:lnSpc>
              <a:spcBef>
                <a:spcPts val="29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2. generace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4997460"/>
            <a:ext cx="735148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 hlavně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 urogenitálních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5379106"/>
            <a:ext cx="110262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935" y="5842112"/>
            <a:ext cx="309385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norfloxacin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4306" y="43667"/>
            <a:ext cx="2388767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81" dirty="0">
                <a:solidFill>
                  <a:srgbClr val="000000"/>
                </a:solidFill>
                <a:latin typeface="Arial"/>
                <a:cs typeface="Arial"/>
              </a:rPr>
              <a:t>Chinolony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735" y="701340"/>
            <a:ext cx="7677145" cy="526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3. generace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bakterie, chlamydie,</a:t>
            </a:r>
          </a:p>
          <a:p>
            <a:pPr marL="344424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mykoplazmata,…</a:t>
            </a:r>
          </a:p>
          <a:p>
            <a:pPr marL="0" marR="0">
              <a:lnSpc>
                <a:spcPts val="3427"/>
              </a:lnSpc>
              <a:spcBef>
                <a:spcPts val="393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800" spc="7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systémových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infekcí,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do CNS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ciprofloxacin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(Ciplox®),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ofloxacin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pefloxacin</a:t>
            </a:r>
          </a:p>
          <a:p>
            <a:pPr marL="344424" marR="0">
              <a:lnSpc>
                <a:spcPts val="3427"/>
              </a:lnSpc>
              <a:spcBef>
                <a:spcPts val="1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(Abaktal®)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levofloxacin</a:t>
            </a:r>
          </a:p>
          <a:p>
            <a:pPr marL="0" marR="0">
              <a:lnSpc>
                <a:spcPts val="3427"/>
              </a:lnSpc>
              <a:spcBef>
                <a:spcPts val="6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4. generace</a:t>
            </a:r>
          </a:p>
          <a:p>
            <a:pPr marL="0" marR="0">
              <a:lnSpc>
                <a:spcPts val="3430"/>
              </a:lnSpc>
              <a:spcBef>
                <a:spcPts val="625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bakterie, chlamydie,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mykoplazmata,…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řadu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rezistentních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bakterií,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Strept.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pneumoniae</a:t>
            </a:r>
            <a:r>
              <a:rPr sz="2800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stafylokoků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6012800"/>
            <a:ext cx="4818865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zástupce: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3" dirty="0">
                <a:solidFill>
                  <a:srgbClr val="000000"/>
                </a:solidFill>
                <a:latin typeface="Calibri"/>
                <a:cs typeface="Calibri"/>
              </a:rPr>
              <a:t>moxifloxacin</a:t>
            </a:r>
            <a:r>
              <a:rPr sz="2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(Avelox®)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8021" y="381443"/>
            <a:ext cx="2473192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45" dirty="0">
                <a:solidFill>
                  <a:srgbClr val="000000"/>
                </a:solidFill>
                <a:latin typeface="Arial"/>
                <a:cs typeface="Arial"/>
              </a:rPr>
              <a:t>Imidazoly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246678"/>
            <a:ext cx="697760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váží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na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bakteriální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DNA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716324"/>
            <a:ext cx="7736136" cy="2504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účinná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protozoa</a:t>
            </a:r>
            <a:r>
              <a:rPr sz="2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(Trichomonas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vaginalis,</a:t>
            </a:r>
          </a:p>
          <a:p>
            <a:pPr marL="344728" marR="0">
              <a:lnSpc>
                <a:spcPts val="32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Entamoeba histolytica)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anaeroby</a:t>
            </a:r>
            <a:r>
              <a:rPr sz="2800" b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72" dirty="0">
                <a:solidFill>
                  <a:srgbClr val="000000"/>
                </a:solidFill>
                <a:latin typeface="Calibri"/>
                <a:cs typeface="Calibri"/>
              </a:rPr>
              <a:t>(př.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Clostridim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difficile)</a:t>
            </a:r>
          </a:p>
          <a:p>
            <a:pPr marL="79248" marR="0">
              <a:lnSpc>
                <a:spcPts val="3430"/>
              </a:lnSpc>
              <a:spcBef>
                <a:spcPts val="289"/>
              </a:spcBef>
              <a:spcAft>
                <a:spcPts val="0"/>
              </a:spcAft>
            </a:pP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stomatitida,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kovová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pachuť,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  <a:p>
            <a:pPr marL="344728" marR="0">
              <a:lnSpc>
                <a:spcPts val="300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 (bolest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spánku,..),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kožní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alerg.</a:t>
            </a:r>
          </a:p>
          <a:p>
            <a:pPr marL="344728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projevy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0328" y="4210187"/>
            <a:ext cx="389738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červenohnědá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barva moči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4689394"/>
            <a:ext cx="767445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trimestr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gravidity,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laktace,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alkohol→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disulfiramová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5085913"/>
            <a:ext cx="135228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5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4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11" dirty="0">
                <a:solidFill>
                  <a:srgbClr val="000000"/>
                </a:solidFill>
                <a:latin typeface="Calibri"/>
                <a:cs typeface="Calibri"/>
              </a:rPr>
              <a:t>!!!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5487934"/>
            <a:ext cx="486098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metronidazol</a:t>
            </a:r>
            <a:r>
              <a:rPr sz="28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(Entizol®)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0546" y="384491"/>
            <a:ext cx="4538328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14" dirty="0">
                <a:solidFill>
                  <a:srgbClr val="000000"/>
                </a:solidFill>
                <a:latin typeface="Arial"/>
                <a:cs typeface="Arial"/>
              </a:rPr>
              <a:t>Nitrofuranová</a:t>
            </a:r>
            <a:r>
              <a:rPr sz="40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16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185857"/>
            <a:ext cx="7447868" cy="436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3200" b="1" spc="-21" dirty="0">
                <a:solidFill>
                  <a:srgbClr val="000000"/>
                </a:solidFill>
                <a:latin typeface="Calibri"/>
                <a:cs typeface="Calibri"/>
              </a:rPr>
              <a:t>statická</a:t>
            </a:r>
            <a:r>
              <a:rPr sz="32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2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899"/>
              </a:lnSpc>
              <a:spcBef>
                <a:spcPts val="39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účinný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bakterie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  <a:p>
            <a:pPr marL="344728" marR="0">
              <a:lnSpc>
                <a:spcPts val="350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protozoa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nifuratel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896"/>
              </a:lnSpc>
              <a:spcBef>
                <a:spcPts val="40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profylaxe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dolních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cest</a:t>
            </a:r>
          </a:p>
          <a:p>
            <a:pPr marL="344728" marR="0">
              <a:lnSpc>
                <a:spcPts val="350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močových,</a:t>
            </a:r>
            <a:r>
              <a:rPr sz="3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gynekologické</a:t>
            </a:r>
            <a:r>
              <a:rPr sz="32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</a:p>
          <a:p>
            <a:pPr marL="0" marR="0">
              <a:lnSpc>
                <a:spcPts val="3896"/>
              </a:lnSpc>
              <a:spcBef>
                <a:spcPts val="257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000000"/>
                </a:solidFill>
                <a:latin typeface="Calibri"/>
                <a:cs typeface="Calibri"/>
              </a:rPr>
              <a:t>krvetvorby,</a:t>
            </a:r>
          </a:p>
          <a:p>
            <a:pPr marL="344728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neurolog.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1" dirty="0">
                <a:solidFill>
                  <a:srgbClr val="000000"/>
                </a:solidFill>
                <a:latin typeface="Calibri"/>
                <a:cs typeface="Calibri"/>
              </a:rPr>
              <a:t>projevy,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hypersensitivní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3200" spc="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hepatopatie,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plicní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komplikace</a:t>
            </a:r>
            <a:r>
              <a:rPr sz="32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</a:p>
          <a:p>
            <a:pPr marL="344728" marR="0">
              <a:lnSpc>
                <a:spcPts val="3459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nitrofurantoinu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5534754"/>
            <a:ext cx="6707710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nitrofurantoin</a:t>
            </a:r>
            <a:r>
              <a:rPr sz="3200" i="1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(Furolin®)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i="1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nifurantel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6003856"/>
            <a:ext cx="2230762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(Macmiror®)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5476" y="848089"/>
            <a:ext cx="4338883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52" dirty="0" err="1">
                <a:solidFill>
                  <a:srgbClr val="000000"/>
                </a:solidFill>
                <a:latin typeface="Arial"/>
                <a:cs typeface="Arial"/>
              </a:rPr>
              <a:t>Druhy</a:t>
            </a:r>
            <a:r>
              <a:rPr sz="4400" b="1" spc="-6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4400" b="1" spc="-6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386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  <a:r>
              <a:rPr lang="cs-CZ" sz="4400" b="1" spc="-3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335" dirty="0" err="1">
                <a:solidFill>
                  <a:srgbClr val="000000"/>
                </a:solidFill>
                <a:latin typeface="Arial"/>
                <a:cs typeface="Arial"/>
              </a:rPr>
              <a:t>léčby</a:t>
            </a:r>
            <a:endParaRPr sz="4400" b="1" spc="-33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1998439"/>
            <a:ext cx="7341880" cy="3173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EMPIRICKÁ</a:t>
            </a:r>
            <a:r>
              <a:rPr sz="3200" b="1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patogen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není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znám,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ale </a:t>
            </a:r>
            <a:r>
              <a:rPr sz="3200" spc="-85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344728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nutné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zahájit neprodleně</a:t>
            </a:r>
            <a:r>
              <a:rPr sz="32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728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širokospektrá</a:t>
            </a:r>
            <a:r>
              <a:rPr sz="32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896"/>
              </a:lnSpc>
              <a:spcBef>
                <a:spcPts val="73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CÍLENÁ–</a:t>
            </a:r>
            <a:r>
              <a:rPr sz="32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založena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identifikaci</a:t>
            </a:r>
          </a:p>
          <a:p>
            <a:pPr marL="344728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původce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úzkospektrá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1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899"/>
              </a:lnSpc>
              <a:spcBef>
                <a:spcPts val="73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SEKVENČNÍ</a:t>
            </a:r>
            <a:r>
              <a:rPr sz="32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přechod</a:t>
            </a:r>
            <a:r>
              <a:rPr sz="3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3200" spc="-7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4" dirty="0">
                <a:solidFill>
                  <a:srgbClr val="000000"/>
                </a:solidFill>
                <a:latin typeface="Calibri"/>
                <a:cs typeface="Calibri"/>
              </a:rPr>
              <a:t>.v.</a:t>
            </a:r>
            <a:r>
              <a:rPr sz="3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6" dirty="0">
                <a:solidFill>
                  <a:srgbClr val="000000"/>
                </a:solidFill>
                <a:latin typeface="Calibri"/>
                <a:cs typeface="Calibri"/>
              </a:rPr>
              <a:t>formy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8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3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5126667"/>
            <a:ext cx="785047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8314" y="692279"/>
            <a:ext cx="2286595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6" dirty="0">
                <a:solidFill>
                  <a:srgbClr val="000000"/>
                </a:solidFill>
                <a:latin typeface="Arial"/>
                <a:cs typeface="Arial"/>
              </a:rPr>
              <a:t>Makrolidy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746550"/>
            <a:ext cx="708893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statické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800" spc="6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(inhibice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proteosyntézy)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2216196"/>
            <a:ext cx="7354498" cy="1235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středně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antimikrobní spektrum</a:t>
            </a:r>
            <a:r>
              <a:rPr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G+,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G-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bakterie,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anaeroby,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intracelulární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patogeny:</a:t>
            </a:r>
          </a:p>
          <a:p>
            <a:pPr marL="344728" marR="0">
              <a:lnSpc>
                <a:spcPts val="300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mykoplasmata,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chlamydie,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spirochety,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legionela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3444504"/>
            <a:ext cx="468674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rezistence: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narůstá (zkřížená)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3914277"/>
            <a:ext cx="768214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 tělních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tekutin,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intracelulárně,</a:t>
            </a:r>
            <a:r>
              <a:rPr sz="28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4295821"/>
            <a:ext cx="119067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4764923"/>
            <a:ext cx="691512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reverzibilní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0140" y="5146595"/>
            <a:ext cx="529951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sluchu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vysokých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dávkách)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1465" y="692279"/>
            <a:ext cx="2286595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6" dirty="0">
                <a:solidFill>
                  <a:srgbClr val="000000"/>
                </a:solidFill>
                <a:latin typeface="Arial"/>
                <a:cs typeface="Arial"/>
              </a:rPr>
              <a:t>Makrolidy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936" y="1530360"/>
            <a:ext cx="7161160" cy="2565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LI: četné,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metabolizace</a:t>
            </a:r>
            <a:r>
              <a:rPr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 játrech</a:t>
            </a:r>
            <a:r>
              <a:rPr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CYP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450</a:t>
            </a:r>
          </a:p>
          <a:p>
            <a:pPr marL="0" marR="0">
              <a:lnSpc>
                <a:spcPts val="3427"/>
              </a:lnSpc>
              <a:spcBef>
                <a:spcPts val="29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starší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generace: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spiramycin</a:t>
            </a:r>
            <a:r>
              <a:rPr sz="28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(Rovamycin®)</a:t>
            </a:r>
          </a:p>
          <a:p>
            <a:pPr marL="0" marR="0">
              <a:lnSpc>
                <a:spcPts val="3430"/>
              </a:lnSpc>
              <a:spcBef>
                <a:spcPts val="28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novější generace: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klaritromycin</a:t>
            </a:r>
            <a:r>
              <a:rPr sz="2800" i="1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(lék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volby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</a:p>
          <a:p>
            <a:pPr marL="344424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eradikaci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H. pylori),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roxitromycin,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telitromycin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azitromycin</a:t>
            </a:r>
            <a:r>
              <a:rPr sz="28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(ukládá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do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14-denní</a:t>
            </a:r>
          </a:p>
          <a:p>
            <a:pPr marL="344424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stačí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3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dny)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935" y="481646"/>
            <a:ext cx="7683672" cy="346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285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40" dirty="0">
                <a:solidFill>
                  <a:srgbClr val="000000"/>
                </a:solidFill>
                <a:latin typeface="Arial"/>
                <a:cs typeface="Arial"/>
              </a:rPr>
              <a:t>Linkosamidy</a:t>
            </a:r>
          </a:p>
          <a:p>
            <a:pPr marL="0" marR="0">
              <a:lnSpc>
                <a:spcPts val="3430"/>
              </a:lnSpc>
              <a:spcBef>
                <a:spcPts val="8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800" b="1" spc="-12" dirty="0">
                <a:solidFill>
                  <a:srgbClr val="000000"/>
                </a:solidFill>
                <a:latin typeface="Calibri"/>
                <a:cs typeface="Calibri"/>
              </a:rPr>
              <a:t>statické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podávají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se nemocným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infekcemi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vyvolanými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koky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anaeroby</a:t>
            </a:r>
          </a:p>
          <a:p>
            <a:pPr marL="0" marR="0">
              <a:lnSpc>
                <a:spcPts val="3430"/>
              </a:lnSpc>
              <a:spcBef>
                <a:spcPts val="6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dobře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penetrují</a:t>
            </a:r>
            <a:r>
              <a:rPr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do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kostní</a:t>
            </a:r>
            <a:r>
              <a:rPr sz="2800" b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tkáně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šlach a kloubů,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vhodné u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infekcí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kostí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měkkých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(stafylokoková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osteomyelitida),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3960632"/>
            <a:ext cx="7459068" cy="900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obtíže;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změny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krevního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obrazu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možnost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superinfekce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4942886"/>
            <a:ext cx="512301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klindamycin</a:t>
            </a:r>
            <a:r>
              <a:rPr sz="2800" i="1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(Dalacin®)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5497383"/>
            <a:ext cx="6006560" cy="900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Lékem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volby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pacientů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alergických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</a:p>
          <a:p>
            <a:pPr marL="344728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penicilinová 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6144" y="79967"/>
            <a:ext cx="4451696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63" dirty="0">
                <a:solidFill>
                  <a:srgbClr val="000000"/>
                </a:solidFill>
                <a:latin typeface="Arial"/>
                <a:cs typeface="Arial"/>
              </a:rPr>
              <a:t>Tetracykliny</a:t>
            </a:r>
            <a:r>
              <a:rPr sz="4000" b="1" spc="-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374" dirty="0">
                <a:solidFill>
                  <a:srgbClr val="000000"/>
                </a:solidFill>
                <a:latin typeface="Arial"/>
                <a:cs typeface="Arial"/>
              </a:rPr>
              <a:t>(TTC)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859770"/>
            <a:ext cx="7821958" cy="481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bakterios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tatické</a:t>
            </a:r>
            <a:r>
              <a:rPr sz="2400" b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širokým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spektrem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G+,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G- bakterie,</a:t>
            </a:r>
          </a:p>
          <a:p>
            <a:pPr marL="3444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anaeroby,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mykoplasmata,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chlamydie,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brucelózy,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yersinie, ..</a:t>
            </a:r>
          </a:p>
          <a:p>
            <a:pPr marL="0" marR="0">
              <a:lnSpc>
                <a:spcPts val="2929"/>
              </a:lnSpc>
              <a:spcBef>
                <a:spcPts val="55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rezistence: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dnes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častá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distribuce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většiny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intracelulárně,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přes placentu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375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mléka,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vazba v</a:t>
            </a:r>
            <a:r>
              <a:rPr sz="2400" b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9" dirty="0">
                <a:solidFill>
                  <a:srgbClr val="000000"/>
                </a:solidFill>
                <a:latin typeface="Calibri"/>
                <a:cs typeface="Calibri"/>
              </a:rPr>
              <a:t>kostech</a:t>
            </a:r>
            <a:r>
              <a:rPr sz="24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 zubech</a:t>
            </a:r>
          </a:p>
          <a:p>
            <a:pPr marL="0" marR="0">
              <a:lnSpc>
                <a:spcPts val="2932"/>
              </a:lnSpc>
              <a:spcBef>
                <a:spcPts val="5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LI: antacida,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Mg,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Ca,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Al, Fe,..., mléčné produkty</a:t>
            </a:r>
            <a:r>
              <a:rPr sz="2400" spc="-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tvorba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nevstřebatelných</a:t>
            </a:r>
            <a:r>
              <a:rPr sz="24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komplexů!!!!!!</a:t>
            </a:r>
          </a:p>
          <a:p>
            <a:pPr marL="0" marR="0">
              <a:lnSpc>
                <a:spcPts val="2929"/>
              </a:lnSpc>
              <a:spcBef>
                <a:spcPts val="55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relativně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časté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GIT obtíže,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změna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mikroflóry,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GIT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superinfekce, zbarvení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375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kazivost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zubů,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někdy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kostní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deformity</a:t>
            </a:r>
            <a:r>
              <a:rPr sz="2400" spc="-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hlavně u</a:t>
            </a:r>
          </a:p>
          <a:p>
            <a:pPr marL="341375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rostoucích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dětí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KI do 8 let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gravidita,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laktace),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hepatopatie,</a:t>
            </a:r>
          </a:p>
          <a:p>
            <a:pPr marL="341375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fotosenzitivita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deficit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vit.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564" y="5707654"/>
            <a:ext cx="500441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doxycyklin</a:t>
            </a:r>
            <a:r>
              <a:rPr sz="2400" i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(Doxybene®,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DoxyHexal®)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9442" y="267143"/>
            <a:ext cx="5613672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09" dirty="0">
                <a:solidFill>
                  <a:srgbClr val="000000"/>
                </a:solidFill>
                <a:latin typeface="Arial"/>
                <a:cs typeface="Arial"/>
              </a:rPr>
              <a:t>Aminoglykosidy</a:t>
            </a:r>
            <a:r>
              <a:rPr sz="4000" b="1" spc="-4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163" dirty="0">
                <a:solidFill>
                  <a:srgbClr val="000000"/>
                </a:solidFill>
                <a:latin typeface="Arial"/>
                <a:cs typeface="Arial"/>
              </a:rPr>
              <a:t>(AMG)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953780"/>
            <a:ext cx="7134555" cy="217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ATB,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účinné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hl. na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bakterie</a:t>
            </a:r>
          </a:p>
          <a:p>
            <a:pPr marL="0" marR="0">
              <a:lnSpc>
                <a:spcPts val="3430"/>
              </a:lnSpc>
              <a:spcBef>
                <a:spcPts val="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p.o. podání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 špatně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vstřebávají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1" spc="-6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98" dirty="0">
                <a:solidFill>
                  <a:srgbClr val="000000"/>
                </a:solidFill>
                <a:latin typeface="Calibri"/>
                <a:cs typeface="Calibri"/>
              </a:rPr>
              <a:t>.v.</a:t>
            </a:r>
            <a:r>
              <a:rPr sz="2800" b="1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příp.</a:t>
            </a:r>
          </a:p>
          <a:p>
            <a:pPr marL="344728" marR="0">
              <a:lnSpc>
                <a:spcPts val="319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i.m. podání</a:t>
            </a:r>
          </a:p>
          <a:p>
            <a:pPr marL="0" marR="0">
              <a:lnSpc>
                <a:spcPts val="3430"/>
              </a:lnSpc>
              <a:spcBef>
                <a:spcPts val="33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špatný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minimální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HEB,</a:t>
            </a:r>
          </a:p>
          <a:p>
            <a:pPr marL="344728" marR="0">
              <a:lnSpc>
                <a:spcPts val="300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pronikají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placentu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3128437"/>
            <a:ext cx="598461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závažná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ototoxicita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0140" y="3509147"/>
            <a:ext cx="727532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neurotoxicita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neuromuskulární blokáda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vzácně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3979210"/>
            <a:ext cx="627545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těhotenství,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choroby</a:t>
            </a:r>
            <a:r>
              <a:rPr sz="2800" b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vnitřního</a:t>
            </a:r>
            <a:r>
              <a:rPr sz="28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2" dirty="0">
                <a:solidFill>
                  <a:srgbClr val="000000"/>
                </a:solidFill>
                <a:latin typeface="Calibri"/>
                <a:cs typeface="Calibri"/>
              </a:rPr>
              <a:t>ucha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140" y="4359920"/>
            <a:ext cx="2727266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myasthenia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gravis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11" y="4820422"/>
            <a:ext cx="7423888" cy="124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kvůli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nový přístup v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dávkování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AMG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3026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vyšších</a:t>
            </a:r>
            <a:r>
              <a:rPr sz="2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dávek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1x</a:t>
            </a:r>
            <a:r>
              <a:rPr sz="2800" b="1" spc="11" dirty="0">
                <a:solidFill>
                  <a:srgbClr val="000000"/>
                </a:solidFill>
                <a:latin typeface="Calibri"/>
                <a:cs typeface="Calibri"/>
              </a:rPr>
              <a:t> denně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(původně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2-3x</a:t>
            </a:r>
          </a:p>
          <a:p>
            <a:pPr marL="344728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denně)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umožněno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post</a:t>
            </a:r>
            <a:r>
              <a:rPr sz="2800" spc="-47" dirty="0">
                <a:solidFill>
                  <a:srgbClr val="000000"/>
                </a:solidFill>
                <a:latin typeface="Calibri"/>
                <a:cs typeface="Calibri"/>
              </a:rPr>
              <a:t>-ATB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efektem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AMG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2806" y="527747"/>
            <a:ext cx="4086206" cy="607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333" dirty="0">
                <a:solidFill>
                  <a:srgbClr val="000000"/>
                </a:solidFill>
                <a:latin typeface="Arial"/>
                <a:cs typeface="Arial"/>
              </a:rPr>
              <a:t>Aminoglykosidy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230447"/>
            <a:ext cx="7662761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hydrofilní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látky - vylučují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v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nezměněné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formě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ledvinami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140" y="1575415"/>
            <a:ext cx="478520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úprava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dávky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renální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insuficienci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1980509"/>
            <a:ext cx="7616398" cy="2206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  <a:r>
              <a:rPr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ototoxicita</a:t>
            </a:r>
            <a:r>
              <a:rPr sz="2400" b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AMG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zvyšuje 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současném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následném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podávaní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nefrotoxických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ototoxických</a:t>
            </a:r>
          </a:p>
          <a:p>
            <a:pPr marL="344728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  <a:r>
              <a:rPr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látek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vancomycin,</a:t>
            </a:r>
            <a:r>
              <a:rPr sz="2400" i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polymyxin</a:t>
            </a:r>
            <a:r>
              <a:rPr sz="2400" i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32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400" i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colistin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), diuretik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furosemid,</a:t>
            </a:r>
            <a:r>
              <a:rPr sz="2400" i="1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etakrynová</a:t>
            </a:r>
            <a:r>
              <a:rPr sz="2400" i="1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kys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.),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amfotericin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gentamicin,</a:t>
            </a:r>
            <a:r>
              <a:rPr sz="24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2" dirty="0">
                <a:solidFill>
                  <a:srgbClr val="000000"/>
                </a:solidFill>
                <a:latin typeface="Calibri"/>
                <a:cs typeface="Calibri"/>
              </a:rPr>
              <a:t>amikacin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tobramycin</a:t>
            </a:r>
          </a:p>
          <a:p>
            <a:pPr marL="0" marR="0">
              <a:lnSpc>
                <a:spcPts val="2929"/>
              </a:lnSpc>
              <a:spcBef>
                <a:spcPts val="2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neomycin</a:t>
            </a:r>
            <a:r>
              <a:rPr sz="2400" i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(Framykoin®)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jen lokálně, silně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nefrotoxický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5018131"/>
            <a:ext cx="401881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Názvosloví:</a:t>
            </a:r>
            <a:r>
              <a:rPr sz="2400" spc="5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mycin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micin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0116" y="5475660"/>
            <a:ext cx="6002122" cy="701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56" dirty="0">
                <a:solidFill>
                  <a:srgbClr val="000000"/>
                </a:solidFill>
                <a:latin typeface="Calibri"/>
                <a:cs typeface="Calibri"/>
              </a:rPr>
              <a:t>ATB,</a:t>
            </a:r>
            <a:r>
              <a:rPr sz="20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která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produktem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rodu</a:t>
            </a:r>
            <a:r>
              <a:rPr sz="2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Streptomyces:</a:t>
            </a:r>
            <a:r>
              <a:rPr sz="2000" i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0000"/>
                </a:solidFill>
                <a:latin typeface="Calibri"/>
                <a:cs typeface="Calibri"/>
              </a:rPr>
              <a:t>-mycin</a:t>
            </a:r>
          </a:p>
          <a:p>
            <a:pPr marL="0" marR="0">
              <a:lnSpc>
                <a:spcPts val="2431"/>
              </a:lnSpc>
              <a:spcBef>
                <a:spcPts val="354"/>
              </a:spcBef>
              <a:spcAft>
                <a:spcPts val="0"/>
              </a:spcAft>
            </a:pPr>
            <a:r>
              <a:rPr sz="2000" spc="-55" dirty="0">
                <a:solidFill>
                  <a:srgbClr val="000000"/>
                </a:solidFill>
                <a:latin typeface="Calibri"/>
                <a:cs typeface="Calibri"/>
              </a:rPr>
              <a:t>ATB,</a:t>
            </a:r>
            <a:r>
              <a:rPr sz="20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která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jsou produktem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rodu</a:t>
            </a:r>
            <a:r>
              <a:rPr sz="2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Micromonospora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i="1" dirty="0">
                <a:solidFill>
                  <a:srgbClr val="000000"/>
                </a:solidFill>
                <a:latin typeface="Calibri"/>
                <a:cs typeface="Calibri"/>
              </a:rPr>
              <a:t>micin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3786" y="70994"/>
            <a:ext cx="3480271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40" dirty="0">
                <a:solidFill>
                  <a:srgbClr val="000000"/>
                </a:solidFill>
                <a:latin typeface="Arial"/>
                <a:cs typeface="Arial"/>
              </a:rPr>
              <a:t>Chloramfenikol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735" y="823792"/>
            <a:ext cx="580534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širokospektré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bakterio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statický</a:t>
            </a:r>
            <a:r>
              <a:rPr sz="24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1229848"/>
            <a:ext cx="612358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rezervován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(salmonelóza,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159" y="1558741"/>
            <a:ext cx="1730470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meningitida)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0735" y="1952478"/>
            <a:ext cx="7499780" cy="3008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účinný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G+, hlavně na 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-,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anaerobní</a:t>
            </a:r>
          </a:p>
          <a:p>
            <a:pPr marL="0" marR="0">
              <a:lnSpc>
                <a:spcPts val="2932"/>
              </a:lnSpc>
              <a:spcBef>
                <a:spcPts val="2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rychle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 distribuuje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všech tkání a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tělesných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tekutin,</a:t>
            </a:r>
          </a:p>
          <a:p>
            <a:pPr marL="344424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přes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HEB,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placentu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do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mléka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intracelulárně</a:t>
            </a:r>
          </a:p>
          <a:p>
            <a:pPr marL="0" marR="0">
              <a:lnSpc>
                <a:spcPts val="2932"/>
              </a:lnSpc>
              <a:spcBef>
                <a:spcPts val="2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LI: působí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enzymový</a:t>
            </a:r>
            <a:r>
              <a:rPr sz="24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inhibitor</a:t>
            </a:r>
          </a:p>
          <a:p>
            <a:pPr marL="0" marR="0">
              <a:lnSpc>
                <a:spcPts val="2929"/>
              </a:lnSpc>
              <a:spcBef>
                <a:spcPts val="28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závažné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Herxheimerovy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</a:p>
          <a:p>
            <a:pPr marL="0" marR="0">
              <a:lnSpc>
                <a:spcPts val="2929"/>
              </a:lnSpc>
              <a:spcBef>
                <a:spcPts val="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šedý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syndrom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(grey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baby)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KI 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 let</a:t>
            </a:r>
            <a:r>
              <a:rPr sz="2400" spc="6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selhání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oběhu,</a:t>
            </a:r>
          </a:p>
          <a:p>
            <a:pPr marL="344424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cyanóza,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zvracení, 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průjmy,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poruchy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dýchání,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hypotermie;</a:t>
            </a:r>
          </a:p>
          <a:p>
            <a:pPr marL="344424" marR="0">
              <a:lnSpc>
                <a:spcPts val="269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 40%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smrt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dnů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0735" y="4955738"/>
            <a:ext cx="5557525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GIT obtíže,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kožní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poruchy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mikroflóry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0735" y="5361691"/>
            <a:ext cx="7021543" cy="1071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vzácně: útlum</a:t>
            </a:r>
            <a:r>
              <a:rPr sz="24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erytropoézy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(závisí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dávce),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aplastická</a:t>
            </a:r>
          </a:p>
          <a:p>
            <a:pPr marL="34442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anémie,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agranulocytóza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(na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nezávislá)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</a:p>
          <a:p>
            <a:pPr marL="344424" marR="0">
              <a:lnSpc>
                <a:spcPts val="261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mortalita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9586" y="147194"/>
            <a:ext cx="4268093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18" dirty="0">
                <a:solidFill>
                  <a:srgbClr val="000000"/>
                </a:solidFill>
                <a:latin typeface="Arial"/>
                <a:cs typeface="Arial"/>
              </a:rPr>
              <a:t>Nová</a:t>
            </a:r>
            <a:r>
              <a:rPr sz="3600" b="1" spc="-352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  <a:r>
              <a:rPr sz="3600" b="1" spc="-203" dirty="0">
                <a:solidFill>
                  <a:srgbClr val="000000"/>
                </a:solidFill>
                <a:latin typeface="Arial"/>
                <a:cs typeface="Arial"/>
              </a:rPr>
              <a:t>(rezervní)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535" y="1013694"/>
            <a:ext cx="7519161" cy="429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21" dirty="0">
                <a:solidFill>
                  <a:srgbClr val="000000"/>
                </a:solidFill>
                <a:latin typeface="Calibri"/>
                <a:cs typeface="Calibri"/>
              </a:rPr>
              <a:t>Telitromycin</a:t>
            </a:r>
            <a:r>
              <a:rPr sz="2400" b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(tbl)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odvozený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  <a:r>
              <a:rPr sz="24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skupiny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makrolidových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tzv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9" dirty="0">
                <a:solidFill>
                  <a:srgbClr val="000000"/>
                </a:solidFill>
                <a:latin typeface="Calibri"/>
                <a:cs typeface="Calibri"/>
              </a:rPr>
              <a:t>ketolid</a:t>
            </a:r>
            <a:r>
              <a:rPr sz="2400" i="1" spc="1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(Ketek®)</a:t>
            </a:r>
          </a:p>
          <a:p>
            <a:pPr marL="0" marR="0">
              <a:lnSpc>
                <a:spcPts val="2929"/>
              </a:lnSpc>
              <a:spcBef>
                <a:spcPts val="5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aerobní G+ bakterie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(Staph.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aureus</a:t>
            </a:r>
          </a:p>
          <a:p>
            <a:pPr marL="34442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(MRSA), streptokoky),</a:t>
            </a:r>
            <a:r>
              <a:rPr sz="24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aerobní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bakterie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(Haemophilus,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Legionella,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Moraxella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catarrhalis)</a:t>
            </a:r>
          </a:p>
          <a:p>
            <a:pPr marL="0" marR="0">
              <a:lnSpc>
                <a:spcPts val="2929"/>
              </a:lnSpc>
              <a:spcBef>
                <a:spcPts val="50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hlavně léčba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respiračních</a:t>
            </a:r>
            <a:r>
              <a:rPr sz="2400" b="1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onemocnění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(pneumonie,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exacerbace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chronické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bronchitidy,</a:t>
            </a:r>
            <a:r>
              <a:rPr sz="24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sinusitida,</a:t>
            </a:r>
          </a:p>
          <a:p>
            <a:pPr marL="344424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tonsilitida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faryngitida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spc="-4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alternativa)</a:t>
            </a:r>
          </a:p>
          <a:p>
            <a:pPr marL="67056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GIT,</a:t>
            </a:r>
            <a:r>
              <a:rPr sz="2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závratě,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přechodná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vědomí,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poškození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jater,</a:t>
            </a:r>
            <a:r>
              <a:rPr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24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2" dirty="0">
                <a:solidFill>
                  <a:srgbClr val="000000"/>
                </a:solidFill>
                <a:latin typeface="Calibri"/>
                <a:cs typeface="Calibri"/>
              </a:rPr>
              <a:t>QT</a:t>
            </a:r>
            <a:r>
              <a:rPr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intervalu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(pozor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LI),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exacerbace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myasthenie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gravis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535" y="5343708"/>
            <a:ext cx="5883210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POZOR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inhibitor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CYP3A4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možné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2240" y="299319"/>
            <a:ext cx="4270836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17" dirty="0">
                <a:solidFill>
                  <a:srgbClr val="000000"/>
                </a:solidFill>
                <a:latin typeface="Arial"/>
                <a:cs typeface="Arial"/>
              </a:rPr>
              <a:t>Nová</a:t>
            </a:r>
            <a:r>
              <a:rPr sz="3600" b="1" spc="-351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  <a:r>
              <a:rPr sz="3600" b="1" spc="-202" dirty="0">
                <a:solidFill>
                  <a:srgbClr val="000000"/>
                </a:solidFill>
                <a:latin typeface="Arial"/>
                <a:cs typeface="Arial"/>
              </a:rPr>
              <a:t>(rezervní)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058779"/>
            <a:ext cx="6714875" cy="128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b="1" spc="-16" dirty="0">
                <a:solidFill>
                  <a:srgbClr val="000000"/>
                </a:solidFill>
                <a:latin typeface="Calibri"/>
                <a:cs typeface="Calibri"/>
              </a:rPr>
              <a:t>STREPTOGRAMINOVÁ</a:t>
            </a:r>
            <a:r>
              <a:rPr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43" dirty="0">
                <a:solidFill>
                  <a:srgbClr val="000000"/>
                </a:solidFill>
                <a:latin typeface="Calibri"/>
                <a:cs typeface="Calibri"/>
              </a:rPr>
              <a:t>ATB: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quinupristin/dalfopristin</a:t>
            </a:r>
            <a:r>
              <a:rPr sz="2400" b="1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inj.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(Synercid)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bakteri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</a:p>
          <a:p>
            <a:pPr marL="0" marR="0">
              <a:lnSpc>
                <a:spcPts val="2929"/>
              </a:lnSpc>
              <a:spcBef>
                <a:spcPts val="528"/>
              </a:spcBef>
              <a:spcAft>
                <a:spcPts val="0"/>
              </a:spcAft>
            </a:pP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spektrum: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 aerobní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bakterie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(včetně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MRSA)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409678"/>
            <a:ext cx="7593463" cy="2315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4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nozokomiální</a:t>
            </a:r>
            <a:r>
              <a:rPr sz="240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pneumonie,</a:t>
            </a:r>
            <a:r>
              <a:rPr sz="24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1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měkkých</a:t>
            </a:r>
          </a:p>
          <a:p>
            <a:pPr marL="34472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4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2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vyvolané</a:t>
            </a:r>
            <a:r>
              <a:rPr sz="2400" spc="2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vankomycin</a:t>
            </a:r>
            <a:r>
              <a:rPr sz="2400" spc="2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rezistentními</a:t>
            </a:r>
            <a:r>
              <a:rPr sz="240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kmeny</a:t>
            </a:r>
          </a:p>
          <a:p>
            <a:pPr marL="344728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Enterococcus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faecium</a:t>
            </a:r>
          </a:p>
          <a:p>
            <a:pPr marL="67056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způsob</a:t>
            </a:r>
            <a:r>
              <a:rPr sz="2400" u="sng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podání: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CŽK v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-hod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infuzi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(periferní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spojeno</a:t>
            </a:r>
          </a:p>
          <a:p>
            <a:pPr marL="344728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5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místní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reakcí,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tromboflebitidou)</a:t>
            </a:r>
            <a:r>
              <a:rPr sz="24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5%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roztoku</a:t>
            </a:r>
          </a:p>
          <a:p>
            <a:pPr marL="344728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glukózy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(inkompatibilní</a:t>
            </a:r>
            <a:r>
              <a:rPr sz="24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fyziologickým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roztokem)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757527"/>
            <a:ext cx="7472316" cy="852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lokální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NÚ,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nauzea,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průjem,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artralgie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myalgie,….</a:t>
            </a:r>
          </a:p>
          <a:p>
            <a:pPr marL="0" marR="0">
              <a:lnSpc>
                <a:spcPts val="2929"/>
              </a:lnSpc>
              <a:spcBef>
                <a:spcPts val="553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POZOR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inhibitor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CYP3A4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možné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LI (možné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také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664" y="5565312"/>
            <a:ext cx="330023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24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QT</a:t>
            </a:r>
            <a:r>
              <a:rPr sz="24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intervalu)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935" y="185018"/>
            <a:ext cx="5755794" cy="93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5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spc="-218" dirty="0">
                <a:solidFill>
                  <a:srgbClr val="000000"/>
                </a:solidFill>
                <a:latin typeface="Arial"/>
                <a:cs typeface="Arial"/>
              </a:rPr>
              <a:t>Nová ATB</a:t>
            </a:r>
            <a:endParaRPr sz="3600" b="1" spc="-203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2932"/>
              </a:lnSpc>
              <a:spcBef>
                <a:spcPts val="45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18" dirty="0">
                <a:solidFill>
                  <a:srgbClr val="000000"/>
                </a:solidFill>
                <a:latin typeface="Calibri"/>
                <a:cs typeface="Calibri"/>
              </a:rPr>
              <a:t>OXAZOLIDINONY: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150600"/>
            <a:ext cx="627794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linezolid</a:t>
            </a:r>
            <a:r>
              <a:rPr sz="2400" b="1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inj,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tbl.</a:t>
            </a:r>
            <a:r>
              <a:rPr sz="24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(Zyvoxid®)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bakterio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statické</a:t>
            </a:r>
            <a:r>
              <a:rPr sz="24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555693"/>
            <a:ext cx="705373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spektrum: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aerobní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bakterie - účinný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také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1888470"/>
            <a:ext cx="5980919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proti</a:t>
            </a:r>
            <a:r>
              <a:rPr sz="24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rezistentním</a:t>
            </a: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kmenům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MRSA, VRE,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VRSA,..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269179"/>
            <a:ext cx="7383020" cy="2807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nosokomiální</a:t>
            </a:r>
            <a:r>
              <a:rPr sz="24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komunitní</a:t>
            </a:r>
            <a:r>
              <a:rPr sz="24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pneumonie,</a:t>
            </a:r>
          </a:p>
          <a:p>
            <a:pPr marL="344728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komplikované</a:t>
            </a:r>
            <a:r>
              <a:rPr sz="24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4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měkkých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tkání, dobře</a:t>
            </a:r>
          </a:p>
          <a:p>
            <a:pPr marL="344728" marR="0">
              <a:lnSpc>
                <a:spcPts val="2615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do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  <a:p>
            <a:pPr marL="0" marR="0">
              <a:lnSpc>
                <a:spcPts val="2929"/>
              </a:lnSpc>
              <a:spcBef>
                <a:spcPts val="16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myelosuprese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(anémie,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leukopenie,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trombocytopenie,</a:t>
            </a:r>
          </a:p>
          <a:p>
            <a:pPr marL="34472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až pancytopenie),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neuropatie</a:t>
            </a:r>
            <a:r>
              <a:rPr sz="24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 optická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neuropatie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progredující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někdy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až </a:t>
            </a:r>
            <a:r>
              <a:rPr sz="2400" spc="-83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24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ztrátě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vidění</a:t>
            </a:r>
            <a:r>
              <a:rPr sz="24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344728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souvisejí hlavně 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délkou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léčby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víc než 28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dní,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průjem,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nauzea,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bolest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hlavy,…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5071562"/>
            <a:ext cx="7344748" cy="1069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linezolid</a:t>
            </a:r>
            <a:r>
              <a:rPr sz="24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reverzibilní</a:t>
            </a:r>
            <a:r>
              <a:rPr sz="2400" b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IMAO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nedoporučuje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podávat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728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dalšími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IMAO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(selegilin 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moklobemid)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konzumovat</a:t>
            </a:r>
          </a:p>
          <a:p>
            <a:pPr marL="34472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nadměrné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množství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potravin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obsahujících</a:t>
            </a:r>
            <a:r>
              <a:rPr sz="24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tyramin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6136188"/>
            <a:ext cx="633511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nedoporučuje</a:t>
            </a:r>
            <a:r>
              <a:rPr sz="24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kombinovat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SSRI,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TCA, 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triptany,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6465081"/>
            <a:ext cx="4641468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sympatomimetiky</a:t>
            </a:r>
            <a:r>
              <a:rPr sz="2400" spc="1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serotoninový</a:t>
            </a:r>
            <a:r>
              <a:rPr sz="2400" b="1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65" dirty="0">
                <a:solidFill>
                  <a:srgbClr val="000000"/>
                </a:solidFill>
                <a:latin typeface="Calibri"/>
                <a:cs typeface="Calibri"/>
              </a:rPr>
              <a:t>sy.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9570" y="468650"/>
            <a:ext cx="347765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Rozdělení</a:t>
            </a:r>
            <a:r>
              <a:rPr sz="44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460" y="1620536"/>
            <a:ext cx="1790849" cy="64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37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Bakteriostatická</a:t>
            </a:r>
          </a:p>
          <a:p>
            <a:pPr marL="0" marR="0">
              <a:lnSpc>
                <a:spcPts val="2200"/>
              </a:lnSpc>
              <a:spcBef>
                <a:spcPts val="34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Makrolidy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9309" y="1642507"/>
            <a:ext cx="3193337" cy="64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255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Baktericidní</a:t>
            </a:r>
          </a:p>
          <a:p>
            <a:pPr marL="0" marR="0">
              <a:lnSpc>
                <a:spcPts val="2434"/>
              </a:lnSpc>
              <a:spcBef>
                <a:spcPts val="1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Betalaktamová</a:t>
            </a:r>
            <a:r>
              <a:rPr sz="2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460" y="2269760"/>
            <a:ext cx="1892768" cy="1942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Calibri"/>
                <a:cs typeface="Calibri"/>
              </a:rPr>
              <a:t>Tetracykliny</a:t>
            </a:r>
          </a:p>
          <a:p>
            <a:pPr marL="0" marR="0">
              <a:lnSpc>
                <a:spcPts val="2197"/>
              </a:lnSpc>
              <a:spcBef>
                <a:spcPts val="3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Chloramfenikol</a:t>
            </a:r>
          </a:p>
          <a:p>
            <a:pPr marL="0" marR="0">
              <a:lnSpc>
                <a:spcPts val="2197"/>
              </a:lnSpc>
              <a:spcBef>
                <a:spcPts val="3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Sulfonamidy</a:t>
            </a:r>
          </a:p>
          <a:p>
            <a:pPr marL="0" marR="0">
              <a:lnSpc>
                <a:spcPts val="2197"/>
              </a:lnSpc>
              <a:spcBef>
                <a:spcPts val="3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Calibri"/>
                <a:cs typeface="Calibri"/>
              </a:rPr>
              <a:t>Trimethoprim</a:t>
            </a:r>
          </a:p>
          <a:p>
            <a:pPr marL="0" marR="0">
              <a:lnSpc>
                <a:spcPts val="2197"/>
              </a:lnSpc>
              <a:spcBef>
                <a:spcPts val="37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Linkosamidy</a:t>
            </a:r>
          </a:p>
          <a:p>
            <a:pPr marL="0" marR="0">
              <a:lnSpc>
                <a:spcPts val="2197"/>
              </a:lnSpc>
              <a:spcBef>
                <a:spcPts val="34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1800" spc="14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Calibri"/>
                <a:cs typeface="Calibri"/>
              </a:rPr>
              <a:t>Nitrofurantoin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26764" y="2303923"/>
            <a:ext cx="4160865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spc="9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22" dirty="0">
                <a:solidFill>
                  <a:srgbClr val="000000"/>
                </a:solidFill>
                <a:latin typeface="Calibri"/>
                <a:cs typeface="Calibri"/>
              </a:rPr>
              <a:t>Peniciliny,</a:t>
            </a:r>
            <a:r>
              <a:rPr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Calibri"/>
                <a:cs typeface="Calibri"/>
              </a:rPr>
              <a:t>Cefalosporiny,</a:t>
            </a:r>
            <a:r>
              <a:rPr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Monobaktamy,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69309" y="2577953"/>
            <a:ext cx="2786969" cy="2159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396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Karbapenemy</a:t>
            </a:r>
          </a:p>
          <a:p>
            <a:pPr marL="0" marR="0">
              <a:lnSpc>
                <a:spcPts val="2431"/>
              </a:lnSpc>
              <a:spcBef>
                <a:spcPts val="47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Aminoglykosidy</a:t>
            </a:r>
          </a:p>
          <a:p>
            <a:pPr marL="0" marR="0">
              <a:lnSpc>
                <a:spcPts val="2434"/>
              </a:lnSpc>
              <a:spcBef>
                <a:spcPts val="47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Bacitracin,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Isoniazid</a:t>
            </a:r>
          </a:p>
          <a:p>
            <a:pPr marL="0" marR="0">
              <a:lnSpc>
                <a:spcPts val="2431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Metronidazol</a:t>
            </a:r>
          </a:p>
          <a:p>
            <a:pPr marL="0" marR="0">
              <a:lnSpc>
                <a:spcPts val="2434"/>
              </a:lnSpc>
              <a:spcBef>
                <a:spcPts val="4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7" dirty="0">
                <a:solidFill>
                  <a:srgbClr val="000000"/>
                </a:solidFill>
                <a:latin typeface="Calibri"/>
                <a:cs typeface="Calibri"/>
              </a:rPr>
              <a:t>Polymyxiny,</a:t>
            </a:r>
            <a:r>
              <a:rPr sz="2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Chinolony</a:t>
            </a:r>
          </a:p>
          <a:p>
            <a:pPr marL="0" marR="0">
              <a:lnSpc>
                <a:spcPts val="2431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Rifampicin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6460" y="4753881"/>
            <a:ext cx="2117051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ROZDĚLELNÍ</a:t>
            </a:r>
            <a:r>
              <a:rPr sz="1800" b="1" u="sng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DLE</a:t>
            </a:r>
            <a:r>
              <a:rPr sz="1800" b="1" u="sng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0000"/>
                </a:solidFill>
                <a:latin typeface="Calibri"/>
                <a:cs typeface="Calibri"/>
              </a:rPr>
              <a:t>MÚ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9309" y="4759329"/>
            <a:ext cx="3001442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6" dirty="0">
                <a:solidFill>
                  <a:srgbClr val="000000"/>
                </a:solidFill>
                <a:latin typeface="Calibri"/>
                <a:cs typeface="Calibri"/>
              </a:rPr>
              <a:t>Vankomycin,</a:t>
            </a:r>
            <a:r>
              <a:rPr sz="20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teikoplanin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460" y="5197468"/>
            <a:ext cx="6209742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syntézy buněčné</a:t>
            </a:r>
            <a:r>
              <a:rPr sz="16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stěny:</a:t>
            </a:r>
            <a:r>
              <a:rPr sz="16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14" dirty="0">
                <a:solidFill>
                  <a:srgbClr val="000000"/>
                </a:solidFill>
                <a:latin typeface="Calibri"/>
                <a:cs typeface="Calibri"/>
              </a:rPr>
              <a:t>β-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laktámová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600" spc="-3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Calibri"/>
                <a:cs typeface="Calibri"/>
              </a:rPr>
              <a:t>vankomycin,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bacitracin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6460" y="5441018"/>
            <a:ext cx="7906648" cy="775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16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funkce</a:t>
            </a:r>
            <a:r>
              <a:rPr sz="16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cytoplazmatické</a:t>
            </a:r>
            <a:r>
              <a:rPr sz="16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membrány:</a:t>
            </a:r>
            <a:r>
              <a:rPr sz="1600" b="1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Amfotericin </a:t>
            </a:r>
            <a:r>
              <a:rPr sz="1600" spc="-3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16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Calibri"/>
                <a:cs typeface="Calibri"/>
              </a:rPr>
              <a:t>azoly,</a:t>
            </a:r>
            <a:r>
              <a:rPr sz="16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8" dirty="0">
                <a:solidFill>
                  <a:srgbClr val="000000"/>
                </a:solidFill>
                <a:latin typeface="Calibri"/>
                <a:cs typeface="Calibri"/>
              </a:rPr>
              <a:t>polyeny,</a:t>
            </a:r>
            <a:r>
              <a:rPr sz="16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polymyxiny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syntézy bílkovin: </a:t>
            </a:r>
            <a:r>
              <a:rPr sz="1600" spc="-13" dirty="0">
                <a:solidFill>
                  <a:srgbClr val="000000"/>
                </a:solidFill>
                <a:latin typeface="Calibri"/>
                <a:cs typeface="Calibri"/>
              </a:rPr>
              <a:t>Aminoglykosidy,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Calibri"/>
                <a:cs typeface="Calibri"/>
              </a:rPr>
              <a:t>chloramfenikol,</a:t>
            </a:r>
            <a:r>
              <a:rPr sz="16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Calibri"/>
                <a:cs typeface="Calibri"/>
              </a:rPr>
              <a:t>makrolidy,</a:t>
            </a:r>
            <a:r>
              <a:rPr sz="16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1" dirty="0">
                <a:solidFill>
                  <a:srgbClr val="000000"/>
                </a:solidFill>
                <a:latin typeface="Calibri"/>
                <a:cs typeface="Calibri"/>
              </a:rPr>
              <a:t>tetracykliny,</a:t>
            </a:r>
            <a:r>
              <a:rPr sz="16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linkosamidy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16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syntézy nukleových</a:t>
            </a:r>
            <a:r>
              <a:rPr sz="1600" b="1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kyselin</a:t>
            </a:r>
            <a:r>
              <a:rPr sz="16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spc="13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600" spc="-14" dirty="0">
                <a:solidFill>
                  <a:srgbClr val="000000"/>
                </a:solidFill>
                <a:latin typeface="Calibri"/>
                <a:cs typeface="Calibri"/>
              </a:rPr>
              <a:t>Sulfonamidy,</a:t>
            </a:r>
            <a:r>
              <a:rPr sz="16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trimetoprim,</a:t>
            </a:r>
            <a:r>
              <a:rPr sz="16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Calibri"/>
                <a:cs typeface="Calibri"/>
              </a:rPr>
              <a:t>chinolony,</a:t>
            </a:r>
            <a:r>
              <a:rPr sz="16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rifampicin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2240" y="299319"/>
            <a:ext cx="4270836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spc="-217" dirty="0">
                <a:solidFill>
                  <a:srgbClr val="000000"/>
                </a:solidFill>
                <a:latin typeface="Arial"/>
                <a:cs typeface="Arial"/>
              </a:rPr>
              <a:t>Rezervní ATB</a:t>
            </a:r>
            <a:endParaRPr sz="3600" b="1" spc="-20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1246678"/>
            <a:ext cx="6255588" cy="1412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Daptomycin</a:t>
            </a:r>
            <a:r>
              <a:rPr sz="2800" b="1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inj</a:t>
            </a:r>
            <a:r>
              <a:rPr sz="2800" spc="24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(Cubicin®)</a:t>
            </a:r>
          </a:p>
          <a:p>
            <a:pPr marL="0" marR="0">
              <a:lnSpc>
                <a:spcPts val="3427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7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úzké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spektrum: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aerobní bakterie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655362"/>
            <a:ext cx="7683250" cy="364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měkkých</a:t>
            </a:r>
            <a:r>
              <a:rPr sz="2800" spc="9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tkání,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sepse a</a:t>
            </a:r>
          </a:p>
          <a:p>
            <a:pPr marL="344728" marR="0">
              <a:lnSpc>
                <a:spcPts val="326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endokarditidy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stafylokokového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původu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(včetně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MRSA)</a:t>
            </a:r>
          </a:p>
          <a:p>
            <a:pPr marL="0" marR="0">
              <a:lnSpc>
                <a:spcPts val="3427"/>
              </a:lnSpc>
              <a:spcBef>
                <a:spcPts val="1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zaznamenané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případy zvýšení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hladiny kreatin-</a:t>
            </a:r>
          </a:p>
          <a:p>
            <a:pPr marL="344728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fosfokinázy</a:t>
            </a:r>
            <a:r>
              <a:rPr sz="2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plazmě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bolestmi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a/nebo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slabostí</a:t>
            </a:r>
          </a:p>
          <a:p>
            <a:pPr marL="344728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svalů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případy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myozitidy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až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rabdomyolýzy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pozor</a:t>
            </a:r>
          </a:p>
          <a:p>
            <a:pPr marL="344728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současné podání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dalšími</a:t>
            </a:r>
            <a:r>
              <a:rPr sz="28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léčivy,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které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mohou</a:t>
            </a:r>
          </a:p>
          <a:p>
            <a:pPr marL="344728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tyto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vyvolávat</a:t>
            </a:r>
            <a:r>
              <a:rPr sz="28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(inhibitory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HMG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-CoA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reduktázy)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1362" y="848089"/>
            <a:ext cx="5176288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35" dirty="0" err="1">
                <a:solidFill>
                  <a:srgbClr val="000000"/>
                </a:solidFill>
                <a:latin typeface="Arial"/>
                <a:cs typeface="Arial"/>
              </a:rPr>
              <a:t>Nová</a:t>
            </a:r>
            <a:r>
              <a:rPr lang="cs-CZ" sz="4400" b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386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  <a:r>
              <a:rPr lang="cs-CZ" sz="4400" b="1" spc="-3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9" dirty="0">
                <a:solidFill>
                  <a:srgbClr val="000000"/>
                </a:solidFill>
                <a:latin typeface="Arial"/>
                <a:cs typeface="Arial"/>
              </a:rPr>
              <a:t>(rezervní)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339"/>
            <a:ext cx="7576588" cy="2852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Tigecyklin</a:t>
            </a:r>
            <a:r>
              <a:rPr sz="2800" b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inj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(Tygacil®)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semisyntetický derivát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tetracyklinů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(tzv.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glycylcyklin)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antibakteriální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G-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</a:t>
            </a:r>
          </a:p>
          <a:p>
            <a:pPr marL="0" marR="0">
              <a:lnSpc>
                <a:spcPts val="3430"/>
              </a:lnSpc>
              <a:spcBef>
                <a:spcPts val="5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dobře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do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sekretů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včetně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</a:p>
          <a:p>
            <a:pPr marL="0" marR="0">
              <a:lnSpc>
                <a:spcPts val="3430"/>
              </a:lnSpc>
              <a:spcBef>
                <a:spcPts val="55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komplikované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infekce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kůže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měkkých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tkaní,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komplikované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intra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abdominální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infekce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9231" y="4891705"/>
            <a:ext cx="3646465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obdobné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 TTC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5246" y="859011"/>
            <a:ext cx="2664072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35" dirty="0" err="1">
                <a:solidFill>
                  <a:srgbClr val="000000"/>
                </a:solidFill>
                <a:latin typeface="Arial"/>
                <a:cs typeface="Arial"/>
              </a:rPr>
              <a:t>Nová</a:t>
            </a:r>
            <a:r>
              <a:rPr lang="cs-CZ" sz="4400" b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579" dirty="0">
                <a:solidFill>
                  <a:srgbClr val="000000"/>
                </a:solidFill>
                <a:latin typeface="Arial"/>
                <a:cs typeface="Arial"/>
              </a:rPr>
              <a:t>ATB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339"/>
            <a:ext cx="6849758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Fidaxomicin</a:t>
            </a:r>
            <a:r>
              <a:rPr sz="28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(Dificlir)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makrocyklická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látka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2424730"/>
            <a:ext cx="619640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baktericidním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účinkem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(interferuje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RNA)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2940096"/>
            <a:ext cx="5753397" cy="202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C. difficile</a:t>
            </a:r>
          </a:p>
          <a:p>
            <a:pPr marL="0" marR="0">
              <a:lnSpc>
                <a:spcPts val="3430"/>
              </a:lnSpc>
              <a:spcBef>
                <a:spcPts val="69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poločas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dávkování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2x denně</a:t>
            </a:r>
          </a:p>
          <a:p>
            <a:pPr marL="0" marR="0">
              <a:lnSpc>
                <a:spcPts val="3430"/>
              </a:lnSpc>
              <a:spcBef>
                <a:spcPts val="6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zkřížená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alergie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makrolidy</a:t>
            </a:r>
          </a:p>
          <a:p>
            <a:pPr marL="0" marR="0">
              <a:lnSpc>
                <a:spcPts val="3427"/>
              </a:lnSpc>
              <a:spcBef>
                <a:spcPts val="63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30 tis.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9774" y="51312"/>
            <a:ext cx="4738866" cy="66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190" dirty="0">
                <a:solidFill>
                  <a:srgbClr val="000000"/>
                </a:solidFill>
                <a:latin typeface="Arial"/>
                <a:cs typeface="Arial"/>
              </a:rPr>
              <a:t>Antitu</a:t>
            </a:r>
            <a:r>
              <a:rPr sz="4400" b="1" spc="-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25" dirty="0">
                <a:solidFill>
                  <a:srgbClr val="000000"/>
                </a:solidFill>
                <a:latin typeface="Arial"/>
                <a:cs typeface="Arial"/>
              </a:rPr>
              <a:t>berkulot</a:t>
            </a:r>
            <a:r>
              <a:rPr sz="4400" b="1" spc="-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b="1" spc="-13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4400" b="1" spc="-13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053064"/>
            <a:ext cx="509568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původce: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Mycobaterium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tuberculosis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458158"/>
            <a:ext cx="7060052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kombinovaná</a:t>
            </a:r>
            <a:r>
              <a:rPr sz="2400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chemoterapie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 důvodu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výskytu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1787886"/>
            <a:ext cx="1414313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2186884"/>
            <a:ext cx="7254409" cy="308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•základní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antituberkulotikum:</a:t>
            </a:r>
            <a:r>
              <a:rPr sz="2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isoniazid</a:t>
            </a:r>
            <a:r>
              <a:rPr sz="2400" i="1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(Nidrazid®)</a:t>
            </a:r>
          </a:p>
          <a:p>
            <a:pPr marL="0" marR="0">
              <a:lnSpc>
                <a:spcPts val="2929"/>
              </a:lnSpc>
              <a:spcBef>
                <a:spcPts val="2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účinek,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podávat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nalačno</a:t>
            </a:r>
          </a:p>
          <a:p>
            <a:pPr marL="0" marR="0">
              <a:lnSpc>
                <a:spcPts val="2932"/>
              </a:lnSpc>
              <a:spcBef>
                <a:spcPts val="262"/>
              </a:spcBef>
              <a:spcAft>
                <a:spcPts val="0"/>
              </a:spcAft>
            </a:pP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proniká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do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všech tělních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tekutin</a:t>
            </a:r>
          </a:p>
          <a:p>
            <a:pPr marL="0" marR="0">
              <a:lnSpc>
                <a:spcPts val="2929"/>
              </a:lnSpc>
              <a:spcBef>
                <a:spcPts val="28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nejvýznamnější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 periferní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neuropatie 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profylaktické</a:t>
            </a:r>
          </a:p>
          <a:p>
            <a:pPr marL="344728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podávání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pyridoxinu,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dále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hepatotoxicita</a:t>
            </a:r>
          </a:p>
          <a:p>
            <a:pPr marL="0" marR="0">
              <a:lnSpc>
                <a:spcPts val="2929"/>
              </a:lnSpc>
              <a:spcBef>
                <a:spcPts val="28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KI: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jaterní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onemocnění,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psychózy,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epilepsie</a:t>
            </a:r>
          </a:p>
          <a:p>
            <a:pPr marL="0" marR="0">
              <a:lnSpc>
                <a:spcPts val="2932"/>
              </a:lnSpc>
              <a:spcBef>
                <a:spcPts val="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ostatní</a:t>
            </a:r>
            <a:r>
              <a:rPr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antituberkulotika: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pyrazinamid,</a:t>
            </a:r>
            <a:r>
              <a:rPr sz="2400" i="1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rifampicin</a:t>
            </a:r>
          </a:p>
          <a:p>
            <a:pPr marL="356920" marR="0">
              <a:lnSpc>
                <a:spcPts val="271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(Benemicin®)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(i lepra)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ethambutol</a:t>
            </a:r>
            <a:r>
              <a:rPr sz="2400" i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(Sural®)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6935" y="5681441"/>
            <a:ext cx="6018763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Antileprotika</a:t>
            </a:r>
            <a:r>
              <a:rPr sz="24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- dapson,</a:t>
            </a:r>
            <a:r>
              <a:rPr sz="2400" i="1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klofazimin</a:t>
            </a:r>
            <a:r>
              <a:rPr sz="240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(Lamprene®)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5560" y="1792268"/>
            <a:ext cx="4460655" cy="804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35"/>
              </a:lnSpc>
              <a:spcBef>
                <a:spcPts val="0"/>
              </a:spcBef>
              <a:spcAft>
                <a:spcPts val="0"/>
              </a:spcAft>
            </a:pPr>
            <a:r>
              <a:rPr sz="5400" b="1" spc="-308" dirty="0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0376" y="3334619"/>
            <a:ext cx="3431403" cy="1274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57" dirty="0">
                <a:solidFill>
                  <a:srgbClr val="92D050"/>
                </a:solidFill>
                <a:latin typeface="Arial"/>
                <a:cs typeface="Arial"/>
              </a:rPr>
              <a:t>polyenová</a:t>
            </a:r>
          </a:p>
          <a:p>
            <a:pPr marL="1872107" marR="0">
              <a:lnSpc>
                <a:spcPts val="4024"/>
              </a:lnSpc>
              <a:spcBef>
                <a:spcPts val="1689"/>
              </a:spcBef>
              <a:spcAft>
                <a:spcPts val="0"/>
              </a:spcAft>
            </a:pPr>
            <a:r>
              <a:rPr sz="3600" spc="-222" dirty="0">
                <a:solidFill>
                  <a:srgbClr val="92D050"/>
                </a:solidFill>
                <a:latin typeface="Arial"/>
                <a:cs typeface="Arial"/>
              </a:rPr>
              <a:t>azolová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7594" y="5003040"/>
            <a:ext cx="3075533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49" dirty="0">
                <a:solidFill>
                  <a:srgbClr val="92D050"/>
                </a:solidFill>
                <a:latin typeface="Arial"/>
                <a:cs typeface="Arial"/>
              </a:rPr>
              <a:t>echinokandiny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3554" y="407523"/>
            <a:ext cx="523767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44" dirty="0" err="1">
                <a:solidFill>
                  <a:srgbClr val="000000"/>
                </a:solidFill>
                <a:latin typeface="Arial"/>
                <a:cs typeface="Arial"/>
              </a:rPr>
              <a:t>Polyenová</a:t>
            </a:r>
            <a:r>
              <a:rPr lang="cs-CZ" sz="3600" b="1" spc="-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3600" b="1" spc="-19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564" y="1364304"/>
            <a:ext cx="7355501" cy="4606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vytvářejí v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stěně póry</a:t>
            </a:r>
          </a:p>
          <a:p>
            <a:pPr marL="0" marR="0">
              <a:lnSpc>
                <a:spcPts val="2932"/>
              </a:lnSpc>
              <a:spcBef>
                <a:spcPts val="5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4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17" dirty="0">
                <a:solidFill>
                  <a:srgbClr val="000000"/>
                </a:solidFill>
                <a:latin typeface="Calibri"/>
                <a:cs typeface="Calibri"/>
              </a:rPr>
              <a:t>systémová</a:t>
            </a:r>
          </a:p>
          <a:p>
            <a:pPr marL="0" marR="0">
              <a:lnSpc>
                <a:spcPts val="2929"/>
              </a:lnSpc>
              <a:spcBef>
                <a:spcPts val="5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zástupce: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amfotericin B</a:t>
            </a:r>
            <a:r>
              <a:rPr sz="2400" i="1" spc="5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inj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nejúčinnější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antimykotikum</a:t>
            </a:r>
            <a:r>
              <a:rPr sz="2400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 nejširším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spektrem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1375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nejmenším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výskytem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</a:p>
          <a:p>
            <a:pPr marL="0" marR="0">
              <a:lnSpc>
                <a:spcPts val="2929"/>
              </a:lnSpc>
              <a:spcBef>
                <a:spcPts val="50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spc="-5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9" dirty="0">
                <a:solidFill>
                  <a:srgbClr val="000000"/>
                </a:solidFill>
                <a:latin typeface="Calibri"/>
                <a:cs typeface="Calibri"/>
              </a:rPr>
              <a:t>.v.</a:t>
            </a:r>
            <a:r>
              <a:rPr sz="24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aplikace, po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systémově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neúčinný</a:t>
            </a:r>
          </a:p>
          <a:p>
            <a:pPr marL="0" marR="0">
              <a:lnSpc>
                <a:spcPts val="2932"/>
              </a:lnSpc>
              <a:spcBef>
                <a:spcPts val="5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fungicidní</a:t>
            </a:r>
            <a:r>
              <a:rPr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účinek -</a:t>
            </a:r>
            <a:r>
              <a:rPr sz="2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vazba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ergosterol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stěny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hub</a:t>
            </a:r>
          </a:p>
          <a:p>
            <a:pPr marL="0" marR="0">
              <a:lnSpc>
                <a:spcPts val="2929"/>
              </a:lnSpc>
              <a:spcBef>
                <a:spcPts val="5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kandidy,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kryptokoky,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aspergily,…</a:t>
            </a:r>
          </a:p>
          <a:p>
            <a:pPr marL="0" marR="0">
              <a:lnSpc>
                <a:spcPts val="2932"/>
              </a:lnSpc>
              <a:spcBef>
                <a:spcPts val="5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spojené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aplikací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horečka,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třesavka,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nauzea,</a:t>
            </a:r>
          </a:p>
          <a:p>
            <a:pPr marL="341375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zvracení, bolesti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svalstva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kloubů,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alerg.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(anafylaktická)</a:t>
            </a:r>
          </a:p>
          <a:p>
            <a:pPr marL="341375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tromboflebitida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místě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aplikace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3554" y="415523"/>
            <a:ext cx="523767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44" dirty="0" err="1">
                <a:solidFill>
                  <a:srgbClr val="000000"/>
                </a:solidFill>
                <a:latin typeface="Arial"/>
                <a:cs typeface="Arial"/>
              </a:rPr>
              <a:t>Polyenová</a:t>
            </a:r>
            <a:r>
              <a:rPr lang="cs-CZ" sz="3600" b="1" spc="-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3600" b="1" spc="-19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1470640"/>
            <a:ext cx="7354870" cy="195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chronické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nefrotoxicita,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neurotoxicita,</a:t>
            </a:r>
          </a:p>
          <a:p>
            <a:pPr marL="0" marR="0">
              <a:lnSpc>
                <a:spcPts val="2929"/>
              </a:lnSpc>
              <a:spcBef>
                <a:spcPts val="29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anémie (inhibice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tvorby</a:t>
            </a:r>
            <a:r>
              <a:rPr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erytropoetinu),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hypokalémie,…</a:t>
            </a:r>
          </a:p>
          <a:p>
            <a:pPr marL="0" marR="0">
              <a:lnSpc>
                <a:spcPts val="2932"/>
              </a:lnSpc>
              <a:spcBef>
                <a:spcPts val="2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LI: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potenciace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nefrotoxicity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kombinaci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cyklosporinem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24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</a:p>
          <a:p>
            <a:pPr marL="344728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AMG,...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dá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použít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 lokálně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3836487"/>
            <a:ext cx="1646643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4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242415"/>
            <a:ext cx="7141658" cy="1193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-12" dirty="0">
                <a:solidFill>
                  <a:srgbClr val="000000"/>
                </a:solidFill>
                <a:latin typeface="Calibri"/>
                <a:cs typeface="Calibri"/>
              </a:rPr>
              <a:t>nystatin,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natamycin</a:t>
            </a:r>
            <a:r>
              <a:rPr sz="24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působí</a:t>
            </a:r>
            <a:r>
              <a:rPr sz="2400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kvasinky,</a:t>
            </a:r>
            <a:r>
              <a:rPr sz="2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aspergily</a:t>
            </a:r>
          </a:p>
          <a:p>
            <a:pPr marL="0" marR="0">
              <a:lnSpc>
                <a:spcPts val="2929"/>
              </a:lnSpc>
              <a:spcBef>
                <a:spcPts val="7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lokální terapie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nekomplikované</a:t>
            </a:r>
            <a:r>
              <a:rPr sz="2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vulvovaginální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kandidózy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4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formě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aerosolu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onemocnění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sliznic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4202" y="243696"/>
            <a:ext cx="570385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88" dirty="0" err="1">
                <a:solidFill>
                  <a:srgbClr val="000000"/>
                </a:solidFill>
                <a:latin typeface="Arial"/>
                <a:cs typeface="Arial"/>
              </a:rPr>
              <a:t>Azolová</a:t>
            </a:r>
            <a:r>
              <a:rPr lang="cs-CZ" sz="4400" b="1" spc="-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6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4400" b="1" spc="-23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996452"/>
            <a:ext cx="7100355" cy="287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nejčastěji používaná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antimykotika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statická</a:t>
            </a:r>
            <a:r>
              <a:rPr sz="2800" b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antimykotika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- inhibují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syntézu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ergosterolu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membráně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hub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antimikrobní spektrum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kvasinky,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kryptokoky,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aspergily,..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systémové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ojediněle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3826139"/>
            <a:ext cx="6778252" cy="1416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reakce,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hepatopatie,...</a:t>
            </a:r>
          </a:p>
          <a:p>
            <a:pPr marL="545592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lokální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dráždění,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kontaktní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5283718"/>
            <a:ext cx="5438841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LI:</a:t>
            </a:r>
            <a:r>
              <a:rPr sz="2800" u="sng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početné</a:t>
            </a:r>
            <a:r>
              <a:rPr sz="2800" u="sng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u="sng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metabolizují se CYP 450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7517" y="237854"/>
            <a:ext cx="570385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85" dirty="0" err="1">
                <a:solidFill>
                  <a:srgbClr val="000000"/>
                </a:solidFill>
                <a:latin typeface="Arial"/>
                <a:cs typeface="Arial"/>
              </a:rPr>
              <a:t>Azolová</a:t>
            </a:r>
            <a:r>
              <a:rPr lang="cs-CZ" sz="4400" b="1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4400" b="1" spc="-23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735" y="1082050"/>
            <a:ext cx="7056240" cy="3901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fungistatický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systémová</a:t>
            </a:r>
          </a:p>
          <a:p>
            <a:pPr marL="0" marR="0">
              <a:lnSpc>
                <a:spcPts val="3430"/>
              </a:lnSpc>
              <a:spcBef>
                <a:spcPts val="387"/>
              </a:spcBef>
              <a:spcAft>
                <a:spcPts val="0"/>
              </a:spcAft>
            </a:pP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mikonazol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4" dirty="0">
                <a:solidFill>
                  <a:srgbClr val="000000"/>
                </a:solidFill>
                <a:latin typeface="Calibri"/>
                <a:cs typeface="Calibri"/>
              </a:rPr>
              <a:t>flukonazol</a:t>
            </a: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(Diflucan), 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itrakonazol,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posakonazol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vorikonazol</a:t>
            </a:r>
            <a:r>
              <a:rPr sz="2800" i="1" spc="9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i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určen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pacienty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424" marR="0">
              <a:lnSpc>
                <a:spcPts val="3427"/>
              </a:lnSpc>
              <a:spcBef>
                <a:spcPts val="19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progresivními,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potenciálně život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ohrožujícími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infekcemi,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pacienti 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febrilní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neutropénií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2. lokální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dermatologika,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gynekologika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5025182"/>
            <a:ext cx="6842042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6" dirty="0">
                <a:solidFill>
                  <a:srgbClr val="000000"/>
                </a:solidFill>
                <a:latin typeface="Calibri"/>
                <a:cs typeface="Calibri"/>
              </a:rPr>
              <a:t>ekonazol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klotrimazol</a:t>
            </a:r>
            <a:r>
              <a:rPr sz="28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(Canesten),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fentikonazol,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159" y="5451663"/>
            <a:ext cx="172421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mikonazol,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6042" y="619764"/>
            <a:ext cx="4119529" cy="66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6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49" dirty="0">
                <a:solidFill>
                  <a:srgbClr val="000000"/>
                </a:solidFill>
                <a:latin typeface="Arial"/>
                <a:cs typeface="Arial"/>
              </a:rPr>
              <a:t>Echinokandi</a:t>
            </a:r>
            <a:r>
              <a:rPr sz="4400" b="1" spc="-14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168" dirty="0">
                <a:solidFill>
                  <a:srgbClr val="000000"/>
                </a:solidFill>
                <a:latin typeface="Arial"/>
                <a:cs typeface="Arial"/>
              </a:rPr>
              <a:t>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735" y="1644617"/>
            <a:ext cx="7162856" cy="2060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nejnovější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skupina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antimykotik</a:t>
            </a:r>
          </a:p>
          <a:p>
            <a:pPr marL="0" marR="0">
              <a:lnSpc>
                <a:spcPts val="3899"/>
              </a:lnSpc>
              <a:spcBef>
                <a:spcPts val="3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relativně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široké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antifungální spektrum</a:t>
            </a:r>
          </a:p>
          <a:p>
            <a:pPr marL="0" marR="0">
              <a:lnSpc>
                <a:spcPts val="3899"/>
              </a:lnSpc>
              <a:spcBef>
                <a:spcPts val="422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nejtěžších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systémových</a:t>
            </a:r>
          </a:p>
          <a:p>
            <a:pPr marL="344424" marR="0">
              <a:lnSpc>
                <a:spcPts val="348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62" dirty="0">
                <a:solidFill>
                  <a:srgbClr val="000000"/>
                </a:solidFill>
                <a:latin typeface="Calibri"/>
                <a:cs typeface="Calibri"/>
              </a:rPr>
              <a:t>mykóz</a:t>
            </a:r>
            <a:r>
              <a:rPr sz="320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kandidózy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aspergilózy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735" y="3720650"/>
            <a:ext cx="6174669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3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7" dirty="0">
                <a:solidFill>
                  <a:srgbClr val="000000"/>
                </a:solidFill>
                <a:latin typeface="Calibri"/>
                <a:cs typeface="Calibri"/>
              </a:rPr>
              <a:t>kaspofungin,</a:t>
            </a:r>
            <a:r>
              <a:rPr sz="3200" i="1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micafungin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159" y="4162864"/>
            <a:ext cx="2433247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anidulafungin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7376" y="370330"/>
            <a:ext cx="7802886" cy="43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0" dirty="0">
                <a:solidFill>
                  <a:srgbClr val="000000"/>
                </a:solidFill>
                <a:latin typeface="Arial"/>
                <a:cs typeface="Arial"/>
              </a:rPr>
              <a:t>Místa</a:t>
            </a:r>
            <a:r>
              <a:rPr sz="2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působení</a:t>
            </a:r>
            <a:r>
              <a:rPr sz="28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antibakteriálních</a:t>
            </a:r>
            <a:r>
              <a:rPr sz="2800" spc="-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farmak v</a:t>
            </a:r>
            <a:r>
              <a:rPr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buňce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77A5D7-1104-3D21-46E7-1DF6B0B1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53" y="1491083"/>
            <a:ext cx="5769667" cy="402614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7686" y="299319"/>
            <a:ext cx="4525279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5" dirty="0" err="1">
                <a:solidFill>
                  <a:srgbClr val="000000"/>
                </a:solidFill>
                <a:latin typeface="Arial"/>
                <a:cs typeface="Arial"/>
              </a:rPr>
              <a:t>Ostatní</a:t>
            </a:r>
            <a:r>
              <a:rPr lang="cs-CZ" sz="3600"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4" dirty="0" err="1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  <a:endParaRPr sz="3600" b="1" spc="-194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35" y="923300"/>
            <a:ext cx="7472125" cy="4709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2800" b="1" spc="-15" dirty="0">
                <a:solidFill>
                  <a:srgbClr val="000000"/>
                </a:solidFill>
                <a:latin typeface="Calibri"/>
                <a:cs typeface="Calibri"/>
              </a:rPr>
              <a:t>systémová</a:t>
            </a:r>
          </a:p>
          <a:p>
            <a:pPr marL="0" marR="0">
              <a:lnSpc>
                <a:spcPts val="3430"/>
              </a:lnSpc>
              <a:spcBef>
                <a:spcPts val="67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griseofulvin</a:t>
            </a:r>
          </a:p>
          <a:p>
            <a:pPr marL="0" marR="0">
              <a:lnSpc>
                <a:spcPts val="3427"/>
              </a:lnSpc>
              <a:spcBef>
                <a:spcPts val="6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fungistatický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úzkým antimikrobním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spektrem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účinný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dermatofyty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vykazuje zkříženou alergii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 PEN</a:t>
            </a:r>
          </a:p>
          <a:p>
            <a:pPr marL="0" marR="0">
              <a:lnSpc>
                <a:spcPts val="3427"/>
              </a:lnSpc>
              <a:spcBef>
                <a:spcPts val="629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neurologické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projevy,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fotosenzibilizace,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změny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krevního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obrazu,...</a:t>
            </a:r>
          </a:p>
          <a:p>
            <a:pPr marL="0" marR="0">
              <a:lnSpc>
                <a:spcPts val="3430"/>
              </a:lnSpc>
              <a:spcBef>
                <a:spcPts val="26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terbinafin</a:t>
            </a:r>
          </a:p>
          <a:p>
            <a:pPr marL="0" marR="0">
              <a:lnSpc>
                <a:spcPts val="3427"/>
              </a:lnSpc>
              <a:spcBef>
                <a:spcPts val="29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fungicidní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účinek, působí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dermatofyty,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kvasinky,</a:t>
            </a:r>
          </a:p>
          <a:p>
            <a:pPr marL="344728" marR="0">
              <a:lnSpc>
                <a:spcPts val="29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plísně,…,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některé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parazity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5622351"/>
            <a:ext cx="715643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obtíže,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alerg.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kožní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exantém,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chuti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4202" y="848089"/>
            <a:ext cx="5486670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67" dirty="0">
                <a:solidFill>
                  <a:srgbClr val="000000"/>
                </a:solidFill>
                <a:latin typeface="Arial"/>
                <a:cs typeface="Arial"/>
              </a:rPr>
              <a:t>Ostatní</a:t>
            </a:r>
            <a:r>
              <a:rPr sz="4400" b="1" spc="-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34" dirty="0">
                <a:solidFill>
                  <a:srgbClr val="000000"/>
                </a:solidFill>
                <a:latin typeface="Arial"/>
                <a:cs typeface="Arial"/>
              </a:rPr>
              <a:t>antimykotika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514"/>
            <a:ext cx="7133117" cy="2161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200" b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lokální</a:t>
            </a:r>
          </a:p>
          <a:p>
            <a:pPr marL="0" marR="0">
              <a:lnSpc>
                <a:spcPts val="3899"/>
              </a:lnSpc>
              <a:spcBef>
                <a:spcPts val="73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i="1" spc="-13" dirty="0">
                <a:solidFill>
                  <a:srgbClr val="000000"/>
                </a:solidFill>
                <a:latin typeface="Calibri"/>
                <a:cs typeface="Calibri"/>
              </a:rPr>
              <a:t>ciklopiroxolamin</a:t>
            </a:r>
          </a:p>
          <a:p>
            <a:pPr marL="0" marR="0">
              <a:lnSpc>
                <a:spcPts val="3896"/>
              </a:lnSpc>
              <a:spcBef>
                <a:spcPts val="49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fungicidně,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účinkuje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četné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</a:p>
          <a:p>
            <a:pPr marL="344728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baktérie,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mykoplazmata</a:t>
            </a:r>
            <a:r>
              <a:rPr sz="3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trichomonády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4235762"/>
            <a:ext cx="5556511" cy="11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dermatologikum,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gynekologikum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(Batrafen,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Dafnegin)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59710" y="787764"/>
            <a:ext cx="4308635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38" dirty="0">
                <a:solidFill>
                  <a:srgbClr val="000000"/>
                </a:solidFill>
                <a:latin typeface="Arial"/>
                <a:cs typeface="Arial"/>
              </a:rPr>
              <a:t>Antivirová</a:t>
            </a:r>
            <a:r>
              <a:rPr sz="4400" b="1" spc="-5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48" dirty="0">
                <a:solidFill>
                  <a:srgbClr val="000000"/>
                </a:solidFill>
                <a:latin typeface="Arial"/>
                <a:cs typeface="Arial"/>
              </a:rPr>
              <a:t>léčba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3C65FA-7CB1-A33D-8A27-9D3D67E8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39700"/>
            <a:ext cx="6368638" cy="36802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1500" y="261095"/>
            <a:ext cx="7853292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Prof.</a:t>
            </a:r>
            <a:r>
              <a:rPr sz="4400" b="1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Antonín</a:t>
            </a:r>
            <a:r>
              <a:rPr sz="4400" b="1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Holý</a:t>
            </a:r>
            <a:r>
              <a:rPr sz="4400" b="1" spc="-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1936-2012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830" y="1821655"/>
            <a:ext cx="4758848" cy="836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Objevitel antivirotik</a:t>
            </a:r>
            <a:r>
              <a:rPr sz="26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používaných k</a:t>
            </a:r>
          </a:p>
          <a:p>
            <a:pPr marL="0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léčbě</a:t>
            </a:r>
            <a:r>
              <a:rPr sz="26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HIV</a:t>
            </a:r>
            <a:r>
              <a:rPr sz="26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6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hepatitid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830" y="3028422"/>
            <a:ext cx="5290913" cy="297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cidofovir</a:t>
            </a:r>
            <a:r>
              <a:rPr sz="2400" b="1" i="1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pásový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opar,</a:t>
            </a:r>
            <a:r>
              <a:rPr sz="24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pravé</a:t>
            </a:r>
            <a:r>
              <a:rPr sz="2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neštovice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hepatitida</a:t>
            </a:r>
            <a:r>
              <a:rPr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adefovir</a:t>
            </a:r>
            <a:r>
              <a:rPr sz="2400" b="1" i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hepatitida</a:t>
            </a:r>
            <a:r>
              <a:rPr sz="2400" spc="-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emtricitabin</a:t>
            </a:r>
            <a:r>
              <a:rPr sz="2400" b="1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AIDS,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prevence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nákazy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HIV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emtricitabin</a:t>
            </a:r>
            <a:r>
              <a:rPr sz="2400" b="1" i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efavirenz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tenofovir</a:t>
            </a:r>
            <a:r>
              <a:rPr sz="24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emtricitabin</a:t>
            </a:r>
            <a:r>
              <a:rPr sz="2400" b="1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rilpivirin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léčba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HIV/AIDS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CBA3EB-DC93-F4EE-50FE-B8773759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23" y="1196752"/>
            <a:ext cx="3368611" cy="233843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6980" y="849505"/>
            <a:ext cx="815563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8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40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6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r>
              <a:rPr sz="3600" b="1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65" dirty="0">
                <a:solidFill>
                  <a:srgbClr val="000000"/>
                </a:solidFill>
                <a:latin typeface="Arial"/>
                <a:cs typeface="Arial"/>
              </a:rPr>
              <a:t>chřipky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932188"/>
            <a:ext cx="7913900" cy="321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chřipka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onemocnění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způsobené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RNA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viry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čeledi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Orthomyxoviridae</a:t>
            </a:r>
          </a:p>
          <a:p>
            <a:pPr marL="0" marR="0">
              <a:lnSpc>
                <a:spcPts val="3430"/>
              </a:lnSpc>
              <a:spcBef>
                <a:spcPts val="62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hlavní typy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chřipky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 (nejlehčí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průběh)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chřipky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typu A se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každoročně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mění a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 jeho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přesnější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klasifikaci</a:t>
            </a:r>
            <a:r>
              <a:rPr sz="28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slouží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virové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kapsidové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proteiny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hemaglutinin (H) a neuraminidáza (N)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podtypy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28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H5N1,…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809" y="909830"/>
            <a:ext cx="815563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8" dirty="0" err="1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40" dirty="0" err="1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lang="cs-CZ" sz="3600" b="1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6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r>
              <a:rPr sz="3600" b="1" spc="-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65" dirty="0">
                <a:solidFill>
                  <a:srgbClr val="000000"/>
                </a:solidFill>
                <a:latin typeface="Arial"/>
                <a:cs typeface="Arial"/>
              </a:rPr>
              <a:t>chřipky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629"/>
            <a:ext cx="6285390" cy="988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nejúčinnější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profylaxe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očkování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antivirotika: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amantandin</a:t>
            </a:r>
            <a:r>
              <a:rPr sz="28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(vysoký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stupeň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6183" y="2939842"/>
            <a:ext cx="7057309" cy="26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8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rezistence,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i profylaxe)</a:t>
            </a:r>
          </a:p>
          <a:p>
            <a:pPr marL="265480" marR="0">
              <a:lnSpc>
                <a:spcPts val="3427"/>
              </a:lnSpc>
              <a:spcBef>
                <a:spcPts val="654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oseltamivir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(Tamiflu)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zanamivir</a:t>
            </a:r>
            <a:r>
              <a:rPr sz="28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(Relenza)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i="1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působí</a:t>
            </a:r>
            <a:r>
              <a:rPr sz="28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28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</a:t>
            </a:r>
            <a:r>
              <a:rPr sz="28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neuraminidázy</a:t>
            </a:r>
          </a:p>
          <a:p>
            <a:pPr marL="26548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(enzym,</a:t>
            </a:r>
            <a:r>
              <a:rPr sz="24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který</a:t>
            </a:r>
            <a:r>
              <a:rPr sz="24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ukončuje</a:t>
            </a:r>
            <a:r>
              <a:rPr sz="24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replikaci</a:t>
            </a:r>
            <a:r>
              <a:rPr sz="240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viru,</a:t>
            </a:r>
            <a:r>
              <a:rPr sz="24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jeho</a:t>
            </a:r>
            <a:r>
              <a:rPr sz="2400" spc="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inhibicí</a:t>
            </a:r>
            <a:r>
              <a:rPr sz="24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  <a:p>
            <a:pPr marL="26548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zamezí</a:t>
            </a:r>
            <a:r>
              <a:rPr sz="24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výstupu</a:t>
            </a:r>
            <a:r>
              <a:rPr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viru</a:t>
            </a:r>
            <a:r>
              <a:rPr sz="24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infikované</a:t>
            </a:r>
            <a:r>
              <a:rPr sz="24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následnému</a:t>
            </a:r>
          </a:p>
          <a:p>
            <a:pPr marL="26548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šíření</a:t>
            </a:r>
            <a:r>
              <a:rPr sz="24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 dýchacích cestách)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EDF6BD-CA05-317C-1963-BCE7E221A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108170"/>
            <a:ext cx="2871755" cy="166505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1050" y="848089"/>
            <a:ext cx="3037675" cy="661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311" dirty="0">
                <a:solidFill>
                  <a:srgbClr val="000000"/>
                </a:solidFill>
                <a:latin typeface="Arial"/>
                <a:cs typeface="Arial"/>
              </a:rPr>
              <a:t>Herpesviry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847" y="2008213"/>
            <a:ext cx="2722055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spc="-12" dirty="0">
                <a:solidFill>
                  <a:srgbClr val="000000"/>
                </a:solidFill>
                <a:latin typeface="Calibri"/>
                <a:cs typeface="Calibri"/>
              </a:rPr>
              <a:t>široká</a:t>
            </a:r>
            <a:r>
              <a:rPr sz="2000" u="sng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skupina DNA</a:t>
            </a:r>
            <a:r>
              <a:rPr sz="2000" u="sng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- viru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378242"/>
            <a:ext cx="5853765" cy="1819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herpes simplex virus</a:t>
            </a:r>
            <a:r>
              <a:rPr sz="2000" b="1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typu</a:t>
            </a:r>
            <a:r>
              <a:rPr sz="20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1 a 2</a:t>
            </a:r>
            <a:r>
              <a:rPr sz="2000" b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(HSV</a:t>
            </a:r>
            <a:r>
              <a:rPr sz="20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1, 2)</a:t>
            </a:r>
          </a:p>
          <a:p>
            <a:pPr marL="0" marR="0">
              <a:lnSpc>
                <a:spcPts val="2434"/>
              </a:lnSpc>
              <a:spcBef>
                <a:spcPts val="47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varicella</a:t>
            </a:r>
            <a:r>
              <a:rPr sz="20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16" dirty="0">
                <a:solidFill>
                  <a:srgbClr val="000000"/>
                </a:solidFill>
                <a:latin typeface="Calibri"/>
                <a:cs typeface="Calibri"/>
              </a:rPr>
              <a:t>zoster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 virus</a:t>
            </a:r>
            <a:r>
              <a:rPr sz="2000" b="1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(VZV)</a:t>
            </a:r>
            <a:r>
              <a:rPr sz="20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neštovice,</a:t>
            </a:r>
            <a:r>
              <a:rPr sz="20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pásový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opar</a:t>
            </a:r>
          </a:p>
          <a:p>
            <a:pPr marL="0" marR="0">
              <a:lnSpc>
                <a:spcPts val="2431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cytomegalovirus</a:t>
            </a:r>
            <a:r>
              <a:rPr sz="2000" b="1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(CMV)</a:t>
            </a:r>
          </a:p>
          <a:p>
            <a:pPr marL="0" marR="0">
              <a:lnSpc>
                <a:spcPts val="2434"/>
              </a:lnSpc>
              <a:spcBef>
                <a:spcPts val="4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Epstein-Barrové</a:t>
            </a:r>
            <a:r>
              <a:rPr sz="2000" b="1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sz="20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42" dirty="0">
                <a:solidFill>
                  <a:srgbClr val="000000"/>
                </a:solidFill>
                <a:latin typeface="Calibri"/>
                <a:cs typeface="Calibri"/>
              </a:rPr>
              <a:t>(EBV,</a:t>
            </a:r>
            <a:r>
              <a:rPr sz="20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HHV 4)</a:t>
            </a:r>
          </a:p>
          <a:p>
            <a:pPr marL="0" marR="0">
              <a:lnSpc>
                <a:spcPts val="2431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4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000000"/>
                </a:solidFill>
                <a:latin typeface="Calibri"/>
                <a:cs typeface="Calibri"/>
              </a:rPr>
              <a:t>Lidské</a:t>
            </a:r>
            <a:r>
              <a:rPr sz="20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herpes</a:t>
            </a:r>
            <a:r>
              <a:rPr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viry</a:t>
            </a:r>
            <a:r>
              <a:rPr sz="2000" b="1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(HHV 6, 7, 8)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C50015-669B-945A-3BB7-C35E2AA6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356992"/>
            <a:ext cx="2690474" cy="190330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5969" y="219455"/>
            <a:ext cx="7940837" cy="86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46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2800" b="1" spc="-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211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2800" b="1" spc="-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800" b="1" spc="-4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98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  <a:r>
              <a:rPr sz="28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3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2" dirty="0">
                <a:solidFill>
                  <a:srgbClr val="000000"/>
                </a:solidFill>
                <a:latin typeface="Arial"/>
                <a:cs typeface="Arial"/>
              </a:rPr>
              <a:t>profylaxi</a:t>
            </a:r>
            <a:r>
              <a:rPr sz="2800" b="1" spc="-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64" dirty="0">
                <a:solidFill>
                  <a:srgbClr val="000000"/>
                </a:solidFill>
                <a:latin typeface="Arial"/>
                <a:cs typeface="Arial"/>
              </a:rPr>
              <a:t>infekcí</a:t>
            </a:r>
          </a:p>
          <a:p>
            <a:pPr marL="1515516" marR="0">
              <a:lnSpc>
                <a:spcPts val="3139"/>
              </a:lnSpc>
              <a:spcBef>
                <a:spcPts val="270"/>
              </a:spcBef>
              <a:spcAft>
                <a:spcPts val="0"/>
              </a:spcAft>
            </a:pPr>
            <a:r>
              <a:rPr sz="2800" b="1" spc="-211" dirty="0">
                <a:solidFill>
                  <a:srgbClr val="000000"/>
                </a:solidFill>
                <a:latin typeface="Arial"/>
                <a:cs typeface="Arial"/>
              </a:rPr>
              <a:t>vyvolaných</a:t>
            </a:r>
            <a:r>
              <a:rPr sz="2800" b="1" spc="-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51" dirty="0">
                <a:solidFill>
                  <a:srgbClr val="000000"/>
                </a:solidFill>
                <a:latin typeface="Arial"/>
                <a:cs typeface="Arial"/>
              </a:rPr>
              <a:t>herpetickými</a:t>
            </a:r>
            <a:r>
              <a:rPr sz="2800" b="1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000000"/>
                </a:solidFill>
                <a:latin typeface="Arial"/>
                <a:cs typeface="Arial"/>
              </a:rPr>
              <a:t>viry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2564" y="1327638"/>
            <a:ext cx="6561305" cy="1133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herpes</a:t>
            </a:r>
            <a:r>
              <a:rPr sz="2400" b="1" u="sng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simplex typu 1 a 2, varicella-zoster</a:t>
            </a:r>
          </a:p>
          <a:p>
            <a:pPr marL="0" marR="0">
              <a:lnSpc>
                <a:spcPts val="2929"/>
              </a:lnSpc>
              <a:spcBef>
                <a:spcPts val="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aciclovir</a:t>
            </a:r>
            <a:r>
              <a:rPr sz="2400" i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(Zovirax,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Herpesin)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valaciclovir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(Valtrex)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1375" marR="0">
              <a:lnSpc>
                <a:spcPts val="268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penciklovir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(Vectavir)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 brivudin</a:t>
            </a:r>
            <a:r>
              <a:rPr sz="240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Zostevir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564" y="2455742"/>
            <a:ext cx="699037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Jedná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 málo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toxická</a:t>
            </a:r>
            <a:r>
              <a:rPr sz="2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léčiva s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dobrou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tolerancí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6988" y="2788519"/>
            <a:ext cx="6214965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významných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lékových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interakcí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(kromě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brivudinu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564" y="3642340"/>
            <a:ext cx="7509161" cy="2026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herpetické</a:t>
            </a:r>
            <a:r>
              <a:rPr sz="2400" b="1" u="sng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viry typu 5 (cytomegaloviry</a:t>
            </a:r>
            <a:r>
              <a:rPr sz="2400" b="1" u="sng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- CMV),</a:t>
            </a:r>
            <a:r>
              <a:rPr sz="2400" b="1" u="sng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0000"/>
                </a:solidFill>
                <a:latin typeface="Calibri"/>
                <a:cs typeface="Calibri"/>
              </a:rPr>
              <a:t>6 a 7 (HHV)</a:t>
            </a:r>
          </a:p>
          <a:p>
            <a:pPr marL="0" marR="0">
              <a:lnSpc>
                <a:spcPts val="2932"/>
              </a:lnSpc>
              <a:spcBef>
                <a:spcPts val="5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ganciclovir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(Cymevene)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valganciclovir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(Valcyte)</a:t>
            </a:r>
          </a:p>
          <a:p>
            <a:pPr marL="0" marR="0">
              <a:lnSpc>
                <a:spcPts val="2929"/>
              </a:lnSpc>
              <a:spcBef>
                <a:spcPts val="5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400" spc="9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Používají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24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profylaxi CMV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infekcí,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kterými</a:t>
            </a:r>
          </a:p>
          <a:p>
            <a:pPr marL="34442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jsou ohroženi</a:t>
            </a:r>
            <a:r>
              <a:rPr sz="24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imunodeficientní</a:t>
            </a:r>
            <a:r>
              <a:rPr sz="2400" b="1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pacienti</a:t>
            </a:r>
          </a:p>
          <a:p>
            <a:pPr marL="3444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(účinnost</a:t>
            </a:r>
            <a:r>
              <a:rPr sz="24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také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valacicloviru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3939" y="5700629"/>
            <a:ext cx="4900768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myelotoxicita,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krvetvorby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2697" y="358501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790698"/>
            <a:ext cx="4347581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viry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hepatitidy 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000000"/>
                </a:solidFill>
                <a:latin typeface="Calibri"/>
                <a:cs typeface="Calibri"/>
              </a:rPr>
              <a:t>D,</a:t>
            </a:r>
            <a:r>
              <a:rPr sz="28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E, 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11" y="2304552"/>
            <a:ext cx="7728881" cy="2876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8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ČR</a:t>
            </a:r>
            <a:r>
              <a:rPr sz="2800" spc="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výskyt</a:t>
            </a:r>
            <a:r>
              <a:rPr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8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virus</a:t>
            </a:r>
            <a:r>
              <a:rPr sz="2800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hepatitidy</a:t>
            </a:r>
            <a:r>
              <a:rPr sz="2800" b="1" spc="1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(charakter</a:t>
            </a:r>
          </a:p>
          <a:p>
            <a:pPr marL="344728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akutního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onemocnění),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1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(tendence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přecházet</a:t>
            </a:r>
          </a:p>
          <a:p>
            <a:pPr marL="34472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chronického</a:t>
            </a:r>
            <a:r>
              <a:rPr sz="28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stadia)</a:t>
            </a:r>
          </a:p>
          <a:p>
            <a:pPr marL="0" marR="0">
              <a:lnSpc>
                <a:spcPts val="3430"/>
              </a:lnSpc>
              <a:spcBef>
                <a:spcPts val="64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preventivní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očkování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hepatitida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A,</a:t>
            </a:r>
            <a:r>
              <a:rPr sz="2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</a:p>
          <a:p>
            <a:pPr marL="0" marR="0">
              <a:lnSpc>
                <a:spcPts val="3430"/>
              </a:lnSpc>
              <a:spcBef>
                <a:spcPts val="67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přenos: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fekálně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-orální</a:t>
            </a:r>
            <a:r>
              <a:rPr sz="28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cestou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a E</a:t>
            </a:r>
          </a:p>
          <a:p>
            <a:pPr marL="1829358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krví,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pohl.stykem: </a:t>
            </a:r>
            <a:r>
              <a:rPr sz="2800" spc="-35" dirty="0">
                <a:solidFill>
                  <a:srgbClr val="000000"/>
                </a:solidFill>
                <a:latin typeface="Calibri"/>
                <a:cs typeface="Calibri"/>
              </a:rPr>
              <a:t>B,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sz="28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D,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87373" y="651744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085"/>
            <a:ext cx="3525612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hepatitidy</a:t>
            </a:r>
            <a:r>
              <a:rPr sz="2800" b="1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27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2512741"/>
            <a:ext cx="670749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interferon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inhibice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virové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repikace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(Pegasys)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3019090"/>
            <a:ext cx="6147618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nukleosidová analoga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(inhibitory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reverzní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transkriptázy→potlačení</a:t>
            </a:r>
            <a:r>
              <a:rPr sz="28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replikace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viru) -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entecavir</a:t>
            </a:r>
            <a:r>
              <a:rPr sz="2800" b="1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(Baraclude)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0000"/>
                </a:solidFill>
                <a:latin typeface="Calibri"/>
                <a:cs typeface="Calibri"/>
              </a:rPr>
              <a:t>telbivudin</a:t>
            </a:r>
            <a:r>
              <a:rPr sz="2800" b="1" i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(Sebivo)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1664" y="4388151"/>
            <a:ext cx="624511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nukleotidová analoga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adefovir</a:t>
            </a:r>
            <a:r>
              <a:rPr sz="2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(Hepsera)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9205" y="848089"/>
            <a:ext cx="806101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9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228" dirty="0" err="1">
                <a:solidFill>
                  <a:srgbClr val="000000"/>
                </a:solidFill>
                <a:latin typeface="Arial"/>
                <a:cs typeface="Arial"/>
              </a:rPr>
              <a:t>Inhibice</a:t>
            </a:r>
            <a:r>
              <a:rPr lang="cs-CZ" sz="4400" b="1" spc="-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91" dirty="0" err="1">
                <a:solidFill>
                  <a:srgbClr val="000000"/>
                </a:solidFill>
                <a:latin typeface="Arial"/>
                <a:cs typeface="Arial"/>
              </a:rPr>
              <a:t>syntézy</a:t>
            </a:r>
            <a:r>
              <a:rPr sz="4400" b="1" spc="-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85" dirty="0">
                <a:solidFill>
                  <a:srgbClr val="000000"/>
                </a:solidFill>
                <a:latin typeface="Arial"/>
                <a:cs typeface="Arial"/>
              </a:rPr>
              <a:t>buněčné</a:t>
            </a:r>
            <a:r>
              <a:rPr sz="4400" b="1" spc="-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249" dirty="0">
                <a:solidFill>
                  <a:srgbClr val="000000"/>
                </a:solidFill>
                <a:latin typeface="Arial"/>
                <a:cs typeface="Arial"/>
              </a:rPr>
              <a:t>stěny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2107357"/>
            <a:ext cx="1572943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4" y="2585603"/>
            <a:ext cx="7395465" cy="3102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B-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laktámová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antibiotika</a:t>
            </a:r>
          </a:p>
          <a:p>
            <a:pPr marL="0" marR="0">
              <a:lnSpc>
                <a:spcPts val="3430"/>
              </a:lnSpc>
              <a:spcBef>
                <a:spcPts val="7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získává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se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kultivačního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média</a:t>
            </a:r>
          </a:p>
          <a:p>
            <a:pPr marL="609904" marR="0">
              <a:lnSpc>
                <a:spcPts val="319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kmenů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plísní (Penicilium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notatum)</a:t>
            </a:r>
          </a:p>
          <a:p>
            <a:pPr marL="0" marR="0">
              <a:lnSpc>
                <a:spcPts val="3430"/>
              </a:lnSpc>
              <a:spcBef>
                <a:spcPts val="33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30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inhibují</a:t>
            </a:r>
            <a:r>
              <a:rPr sz="2800" b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6" dirty="0">
                <a:solidFill>
                  <a:srgbClr val="000000"/>
                </a:solidFill>
                <a:latin typeface="Calibri"/>
                <a:cs typeface="Calibri"/>
              </a:rPr>
              <a:t>syntézu</a:t>
            </a:r>
            <a:r>
              <a:rPr sz="2800" b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buněčné</a:t>
            </a:r>
            <a:r>
              <a:rPr sz="2800" b="1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3" dirty="0" err="1">
                <a:solidFill>
                  <a:srgbClr val="000000"/>
                </a:solidFill>
                <a:latin typeface="Calibri"/>
                <a:cs typeface="Calibri"/>
              </a:rPr>
              <a:t>stěny</a:t>
            </a:r>
            <a:r>
              <a:rPr lang="cs-CZ"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bakterií</a:t>
            </a:r>
            <a:r>
              <a:rPr sz="2800" b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(autolýza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buňky)</a:t>
            </a:r>
            <a:r>
              <a:rPr sz="28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bakteri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cidní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</a:p>
          <a:p>
            <a:pPr marL="0" marR="0">
              <a:lnSpc>
                <a:spcPts val="3430"/>
              </a:lnSpc>
              <a:spcBef>
                <a:spcPts val="29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27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mají výborný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bezpečnostní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profil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velmi málo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toxické,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nevýhodou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 přecitlivělosti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373" y="651744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11" y="1877578"/>
            <a:ext cx="7179926" cy="891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hepatitidy</a:t>
            </a:r>
            <a:r>
              <a:rPr sz="2800" b="1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9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interferon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nukleosidové</a:t>
            </a:r>
          </a:p>
          <a:p>
            <a:pPr marL="344728" marR="0">
              <a:lnSpc>
                <a:spcPts val="328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antivirotikum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ribavirin</a:t>
            </a:r>
            <a:r>
              <a:rPr sz="2800" i="1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(Rebetol)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0140" y="2799967"/>
            <a:ext cx="4672282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DAA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(direct-acting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antivirotics):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11" y="3313821"/>
            <a:ext cx="7623226" cy="2361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-inihibitory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NS3/4A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serinové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transferázy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telaprevir</a:t>
            </a:r>
          </a:p>
          <a:p>
            <a:pPr marL="515416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(Incivo)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 boceprevir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(Victrelis)-cena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 balení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</a:p>
          <a:p>
            <a:pPr marL="5154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60tis,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simeprevir</a:t>
            </a:r>
            <a:r>
              <a:rPr sz="2800" i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(Olysio)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cena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160-200tis</a:t>
            </a:r>
          </a:p>
          <a:p>
            <a:pPr marL="0" marR="0">
              <a:lnSpc>
                <a:spcPts val="3430"/>
              </a:lnSpc>
              <a:spcBef>
                <a:spcPts val="60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-inhibitor NS5B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polymerázy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ofosbuvir</a:t>
            </a:r>
          </a:p>
          <a:p>
            <a:pPr marL="0" marR="0">
              <a:lnSpc>
                <a:spcPts val="3427"/>
              </a:lnSpc>
              <a:spcBef>
                <a:spcPts val="67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-inhibitor NS5A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polymerázy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daclatasvir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11" y="5717129"/>
            <a:ext cx="7250058" cy="857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kombinace: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ledipasvir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+ sofosbuvir</a:t>
            </a:r>
            <a:r>
              <a:rPr sz="2800" i="1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(Harvoni)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400-</a:t>
            </a:r>
          </a:p>
          <a:p>
            <a:pPr marL="34472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500tis(28tbl)</a:t>
            </a:r>
            <a:r>
              <a:rPr sz="28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délka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léčby: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12-24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týdnů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(3mil)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373" y="651744"/>
            <a:ext cx="6533562" cy="1098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  <a:p>
            <a:pPr marL="1265301" marR="0">
              <a:lnSpc>
                <a:spcPts val="4024"/>
              </a:lnSpc>
              <a:spcBef>
                <a:spcPts val="297"/>
              </a:spcBef>
              <a:spcAft>
                <a:spcPts val="0"/>
              </a:spcAft>
            </a:pPr>
            <a:r>
              <a:rPr sz="3600" b="1" spc="-288" dirty="0">
                <a:solidFill>
                  <a:srgbClr val="000000"/>
                </a:solidFill>
                <a:latin typeface="Arial"/>
                <a:cs typeface="Arial"/>
              </a:rPr>
              <a:t>virových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42" dirty="0">
                <a:solidFill>
                  <a:srgbClr val="000000"/>
                </a:solidFill>
                <a:latin typeface="Arial"/>
                <a:cs typeface="Arial"/>
              </a:rPr>
              <a:t>hepatitid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97339"/>
            <a:ext cx="752760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interferony</a:t>
            </a:r>
            <a:r>
              <a:rPr sz="2800" i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častý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výskyt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(flu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syndrom,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1664" y="2424730"/>
            <a:ext cx="7201526" cy="300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neurotoxicita,</a:t>
            </a:r>
            <a:r>
              <a:rPr sz="28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myelotoxicita),</a:t>
            </a:r>
          </a:p>
          <a:p>
            <a:pPr marL="0" marR="0">
              <a:lnSpc>
                <a:spcPts val="3427"/>
              </a:lnSpc>
              <a:spcBef>
                <a:spcPts val="68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adefovir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+ tenofovir</a:t>
            </a:r>
            <a:r>
              <a:rPr sz="2800" i="1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nefrotoxicita</a:t>
            </a:r>
          </a:p>
          <a:p>
            <a:pPr marL="0" marR="0">
              <a:lnSpc>
                <a:spcPts val="3430"/>
              </a:lnSpc>
              <a:spcBef>
                <a:spcPts val="699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ribavirin</a:t>
            </a:r>
            <a:r>
              <a:rPr sz="28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anémie</a:t>
            </a:r>
          </a:p>
          <a:p>
            <a:pPr marL="0" marR="0">
              <a:lnSpc>
                <a:spcPts val="3430"/>
              </a:lnSpc>
              <a:spcBef>
                <a:spcPts val="3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inihibitory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NS3/4A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serinové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transferázy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anémie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telaprevir</a:t>
            </a:r>
            <a:r>
              <a:rPr sz="2800" i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(exantém,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pruritus,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anorektální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4" dirty="0">
                <a:solidFill>
                  <a:srgbClr val="000000"/>
                </a:solidFill>
                <a:latin typeface="Calibri"/>
                <a:cs typeface="Calibri"/>
              </a:rPr>
              <a:t>sy.)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boceprevir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(dysgeusie)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4325" y="651744"/>
            <a:ext cx="6533562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1984" y="1200638"/>
            <a:ext cx="213521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HIV/AIDS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849" y="1997629"/>
            <a:ext cx="5664759" cy="1508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kombinační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vznik rezistence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zidovudin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</a:p>
          <a:p>
            <a:pPr marL="0" marR="0">
              <a:lnSpc>
                <a:spcPts val="3430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reverzní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transkriptázy: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849" y="3546648"/>
            <a:ext cx="301803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analogy</a:t>
            </a:r>
            <a:r>
              <a:rPr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nukleosidů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7036" y="3691756"/>
            <a:ext cx="4415474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(adenosin,</a:t>
            </a:r>
            <a:r>
              <a:rPr sz="16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guanosin,</a:t>
            </a:r>
            <a:r>
              <a:rPr sz="16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5-methyluridin,</a:t>
            </a:r>
            <a:r>
              <a:rPr sz="1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uridin, cytidin)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28178" y="3546648"/>
            <a:ext cx="330011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0561" y="3973078"/>
            <a:ext cx="6891730" cy="900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fyziologická</a:t>
            </a:r>
            <a:r>
              <a:rPr sz="2800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báze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+ pozměněný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cukr:</a:t>
            </a:r>
            <a:r>
              <a:rPr sz="2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zidovudin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(Retrovir)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lamivudin</a:t>
            </a:r>
            <a:r>
              <a:rPr sz="28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(Epivir),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abakavir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(Ziagen)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7849" y="4915835"/>
            <a:ext cx="299984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analogy</a:t>
            </a:r>
            <a:r>
              <a:rPr sz="28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nukleotidů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98748" y="5060943"/>
            <a:ext cx="3552934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(adenin, guanin,</a:t>
            </a:r>
            <a:r>
              <a:rPr sz="1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thymin,</a:t>
            </a:r>
            <a:r>
              <a:rPr sz="1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uracil,</a:t>
            </a:r>
            <a:r>
              <a:rPr sz="16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cytosin)</a:t>
            </a:r>
            <a:r>
              <a:rPr sz="16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0561" y="5342240"/>
            <a:ext cx="7406734" cy="90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nevirapin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(Viramune)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efavirenz</a:t>
            </a:r>
            <a:r>
              <a:rPr sz="28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(Sustiva)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etravirin,</a:t>
            </a:r>
          </a:p>
          <a:p>
            <a:pPr marL="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rilpivirin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373" y="651744"/>
            <a:ext cx="6533562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89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-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239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5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1984" y="1200638"/>
            <a:ext cx="213521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HIV/AIDS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1933331"/>
            <a:ext cx="7185113" cy="1413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HIV-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proteázy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(potlačují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zrání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viru):</a:t>
            </a:r>
          </a:p>
          <a:p>
            <a:pPr marL="363016" marR="0">
              <a:lnSpc>
                <a:spcPts val="3430"/>
              </a:lnSpc>
              <a:spcBef>
                <a:spcPts val="258"/>
              </a:spcBef>
              <a:spcAft>
                <a:spcPts val="0"/>
              </a:spcAft>
            </a:pPr>
            <a:r>
              <a:rPr sz="2800" i="1" spc="-23" dirty="0">
                <a:solidFill>
                  <a:srgbClr val="000000"/>
                </a:solidFill>
                <a:latin typeface="Calibri"/>
                <a:cs typeface="Calibri"/>
              </a:rPr>
              <a:t>ritonavir,</a:t>
            </a:r>
            <a:r>
              <a:rPr sz="28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fosamprenavir,</a:t>
            </a:r>
            <a:r>
              <a:rPr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28" dirty="0">
                <a:solidFill>
                  <a:srgbClr val="000000"/>
                </a:solidFill>
                <a:latin typeface="Calibri"/>
                <a:cs typeface="Calibri"/>
              </a:rPr>
              <a:t>atazanavir,</a:t>
            </a:r>
            <a:r>
              <a:rPr sz="2800" i="1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</a:p>
          <a:p>
            <a:pPr marL="363016" marR="0">
              <a:lnSpc>
                <a:spcPts val="3427"/>
              </a:lnSpc>
              <a:spcBef>
                <a:spcPts val="26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metabolizace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86" dirty="0">
                <a:solidFill>
                  <a:srgbClr val="000000"/>
                </a:solidFill>
                <a:latin typeface="Calibri"/>
                <a:cs typeface="Calibri"/>
              </a:rPr>
              <a:t>CYP,</a:t>
            </a:r>
            <a:r>
              <a:rPr sz="28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zejména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3A4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3854460"/>
            <a:ext cx="5193335" cy="140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2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vstupu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viru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buňky:</a:t>
            </a:r>
          </a:p>
          <a:p>
            <a:pPr marL="0" marR="0">
              <a:lnSpc>
                <a:spcPts val="3427"/>
              </a:lnSpc>
              <a:spcBef>
                <a:spcPts val="28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a)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CCR5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maravirok</a:t>
            </a:r>
          </a:p>
          <a:p>
            <a:pPr marL="0" marR="0">
              <a:lnSpc>
                <a:spcPts val="3430"/>
              </a:lnSpc>
              <a:spcBef>
                <a:spcPts val="217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b)</a:t>
            </a:r>
            <a:r>
              <a:rPr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fúze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enfuvirtid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5745475"/>
            <a:ext cx="4022440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8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HIV-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integrázy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9952" y="6211530"/>
            <a:ext cx="344848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9" dirty="0">
                <a:solidFill>
                  <a:srgbClr val="000000"/>
                </a:solidFill>
                <a:latin typeface="Calibri"/>
                <a:cs typeface="Calibri"/>
              </a:rPr>
              <a:t>raltegravir,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elvitegravir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206" y="651744"/>
            <a:ext cx="6886396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3" dirty="0">
                <a:solidFill>
                  <a:srgbClr val="000000"/>
                </a:solidFill>
                <a:latin typeface="Arial"/>
                <a:cs typeface="Arial"/>
              </a:rPr>
              <a:t>Antivirotika</a:t>
            </a:r>
            <a:r>
              <a:rPr sz="3600" b="1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používaná</a:t>
            </a:r>
            <a:r>
              <a:rPr sz="3600" b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spc="-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terapii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1400" y="1200638"/>
            <a:ext cx="2135218" cy="549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3" dirty="0">
                <a:solidFill>
                  <a:srgbClr val="000000"/>
                </a:solidFill>
                <a:latin typeface="Arial"/>
                <a:cs typeface="Arial"/>
              </a:rPr>
              <a:t>HIV/AIDS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7039" y="1861104"/>
            <a:ext cx="7629691" cy="150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Kombinované přípravky:</a:t>
            </a:r>
          </a:p>
          <a:p>
            <a:pPr marL="0" marR="0">
              <a:lnSpc>
                <a:spcPts val="3430"/>
              </a:lnSpc>
              <a:spcBef>
                <a:spcPts val="6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Stribild: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emtricitabin/tenofovir/elvitegravir/kobocostat</a:t>
            </a:r>
          </a:p>
          <a:p>
            <a:pPr marL="0" marR="0">
              <a:lnSpc>
                <a:spcPts val="3427"/>
              </a:lnSpc>
              <a:spcBef>
                <a:spcPts val="65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Genvoya: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emtricitabin/tenofovir/elvitegravir/kobocostat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039" y="3410123"/>
            <a:ext cx="5603703" cy="83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Atripla: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emtricitabin/tenofovir/efavirenz</a:t>
            </a:r>
          </a:p>
          <a:p>
            <a:pPr marL="0" marR="0">
              <a:lnSpc>
                <a:spcPts val="2434"/>
              </a:lnSpc>
              <a:spcBef>
                <a:spcPts val="49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000" spc="12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2" dirty="0">
                <a:solidFill>
                  <a:srgbClr val="000000"/>
                </a:solidFill>
                <a:latin typeface="Calibri"/>
                <a:cs typeface="Calibri"/>
              </a:rPr>
              <a:t>Ceny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cca</a:t>
            </a:r>
            <a:r>
              <a:rPr sz="2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25-30tis/měsíc</a:t>
            </a:r>
            <a:r>
              <a:rPr sz="2000" spc="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léčby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7039" y="4828078"/>
            <a:ext cx="721202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GIT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(nevolnost,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průjem),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1768" y="5254457"/>
            <a:ext cx="491071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neuropatie, hypertriglyceridemie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2DD72-61CE-1034-2BC3-C034318D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369332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4D84FD-7342-310B-D477-8FA92FC1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6996146" cy="387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pojmy – empirická, cílená </a:t>
            </a:r>
            <a:r>
              <a:rPr lang="cs-CZ" dirty="0" err="1"/>
              <a:t>atb</a:t>
            </a:r>
            <a:r>
              <a:rPr lang="cs-CZ" dirty="0"/>
              <a:t> terapie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Příklady MÚ ATB (není potřeba umět přesně zařadit všechna ATB)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Zástupci ATB – jednotlivé skupiny </a:t>
            </a:r>
            <a:r>
              <a:rPr lang="cs-CZ" dirty="0" err="1"/>
              <a:t>betalaktamových</a:t>
            </a:r>
            <a:r>
              <a:rPr lang="cs-CZ" dirty="0"/>
              <a:t> ATB, tam znát MÚ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Základní charakteristika </a:t>
            </a:r>
            <a:r>
              <a:rPr lang="cs-CZ"/>
              <a:t>penicilinů – bezpečné </a:t>
            </a:r>
            <a:r>
              <a:rPr lang="cs-CZ" dirty="0"/>
              <a:t>ATB, lze v těhotenství, riziko alergie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Cefalosporiny – základní zástupci (není třeba přesně znát dělení do generací)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Umět zařadit a znát základní </a:t>
            </a:r>
            <a:r>
              <a:rPr lang="cs-CZ" dirty="0" err="1"/>
              <a:t>info</a:t>
            </a:r>
            <a:r>
              <a:rPr lang="cs-CZ" dirty="0"/>
              <a:t>: oxacilin, ampicilin, amoxicilin + </a:t>
            </a:r>
            <a:r>
              <a:rPr lang="cs-CZ" dirty="0" err="1"/>
              <a:t>kys.klavulanová</a:t>
            </a:r>
            <a:r>
              <a:rPr lang="cs-CZ" dirty="0"/>
              <a:t>, </a:t>
            </a:r>
            <a:r>
              <a:rPr lang="cs-CZ" dirty="0" err="1"/>
              <a:t>meropenem</a:t>
            </a:r>
            <a:r>
              <a:rPr lang="cs-CZ" dirty="0"/>
              <a:t>, </a:t>
            </a:r>
            <a:r>
              <a:rPr lang="cs-CZ" dirty="0" err="1"/>
              <a:t>klaritromycin</a:t>
            </a:r>
            <a:r>
              <a:rPr lang="cs-CZ" dirty="0"/>
              <a:t> (riziko interakcí), </a:t>
            </a:r>
            <a:r>
              <a:rPr lang="cs-CZ" dirty="0" err="1"/>
              <a:t>metronidazol</a:t>
            </a:r>
            <a:r>
              <a:rPr lang="cs-CZ" dirty="0"/>
              <a:t>, </a:t>
            </a:r>
            <a:r>
              <a:rPr lang="cs-CZ" dirty="0" err="1"/>
              <a:t>linezolid</a:t>
            </a:r>
            <a:r>
              <a:rPr lang="cs-CZ" dirty="0"/>
              <a:t>, </a:t>
            </a:r>
            <a:r>
              <a:rPr lang="cs-CZ" dirty="0" err="1"/>
              <a:t>gentamicin</a:t>
            </a:r>
            <a:r>
              <a:rPr lang="cs-CZ" dirty="0"/>
              <a:t>, amikacin, </a:t>
            </a:r>
            <a:r>
              <a:rPr lang="cs-CZ" dirty="0" err="1"/>
              <a:t>vankomycin</a:t>
            </a:r>
            <a:r>
              <a:rPr lang="cs-CZ" dirty="0"/>
              <a:t> (podání </a:t>
            </a:r>
            <a:r>
              <a:rPr lang="cs-CZ" dirty="0" err="1"/>
              <a:t>p.o</a:t>
            </a:r>
            <a:r>
              <a:rPr lang="cs-CZ" dirty="0"/>
              <a:t>. x </a:t>
            </a:r>
            <a:r>
              <a:rPr lang="cs-CZ" dirty="0" err="1"/>
              <a:t>i.v</a:t>
            </a:r>
            <a:r>
              <a:rPr lang="cs-CZ" dirty="0"/>
              <a:t>. jaké indikace?)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Antimykotika – základní informace (MÚ, NÚ, indikace) </a:t>
            </a:r>
            <a:r>
              <a:rPr lang="cs-CZ" dirty="0" err="1"/>
              <a:t>flukonazol</a:t>
            </a:r>
            <a:r>
              <a:rPr lang="cs-CZ" dirty="0"/>
              <a:t>, </a:t>
            </a:r>
            <a:r>
              <a:rPr lang="cs-CZ" dirty="0" err="1"/>
              <a:t>vorikonazol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Antivirotika – jaké jsou indikace</a:t>
            </a:r>
          </a:p>
        </p:txBody>
      </p:sp>
    </p:spTree>
    <p:extLst>
      <p:ext uri="{BB962C8B-B14F-4D97-AF65-F5344CB8AC3E}">
        <p14:creationId xmlns:p14="http://schemas.microsoft.com/office/powerpoint/2010/main" val="83711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0318" y="877527"/>
            <a:ext cx="2528719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6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55338"/>
            <a:ext cx="3860897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ostoucí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rezistence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376547"/>
            <a:ext cx="7056905" cy="218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řada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mikroorganismů</a:t>
            </a:r>
            <a:r>
              <a:rPr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umí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produkovat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950" i="1" dirty="0">
                <a:solidFill>
                  <a:srgbClr val="000000"/>
                </a:solidFill>
                <a:latin typeface="Calibri"/>
                <a:cs typeface="Calibri"/>
              </a:rPr>
              <a:t>β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609904" marR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laktamázu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(podávají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β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-laktamázy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609904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  <a:r>
              <a:rPr sz="24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klavulanová,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sulbaktam,</a:t>
            </a:r>
            <a:r>
              <a:rPr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tazobaktam)</a:t>
            </a:r>
          </a:p>
          <a:p>
            <a:pPr marL="0" marR="0">
              <a:lnSpc>
                <a:spcPts val="3430"/>
              </a:lnSpc>
              <a:spcBef>
                <a:spcPts val="35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modifikace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PBP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(MRSA)</a:t>
            </a:r>
          </a:p>
          <a:p>
            <a:pPr marL="0" marR="0">
              <a:lnSpc>
                <a:spcPts val="3427"/>
              </a:lnSpc>
              <a:spcBef>
                <a:spcPts val="22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zhoršený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vstup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(G-)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935" y="4561977"/>
            <a:ext cx="7147470" cy="85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2800" spc="2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Syntéza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efluxních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proteinů 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eliminace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ATB</a:t>
            </a:r>
            <a:r>
              <a:rPr sz="28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</a:p>
          <a:p>
            <a:pPr marL="609904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buňky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(G-)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0318" y="877527"/>
            <a:ext cx="2528719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6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58386"/>
            <a:ext cx="7536442" cy="208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dobrý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průnik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všech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tkání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tekutin,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neprostupují</a:t>
            </a:r>
            <a:r>
              <a:rPr sz="2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přes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HEB (při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meningitidě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ano)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do</a:t>
            </a:r>
          </a:p>
          <a:p>
            <a:pPr marL="344728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buněk;</a:t>
            </a:r>
            <a:r>
              <a:rPr sz="28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prostupují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placentou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do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mléka</a:t>
            </a:r>
          </a:p>
          <a:p>
            <a:pPr marL="0" marR="0">
              <a:lnSpc>
                <a:spcPts val="3427"/>
              </a:lnSpc>
              <a:spcBef>
                <a:spcPts val="27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alergické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reakce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nezávislé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8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(kožní</a:t>
            </a:r>
          </a:p>
          <a:p>
            <a:pPr marL="344728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exantém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→ anafylaktický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šok)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7256" y="4038011"/>
            <a:ext cx="371314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nauzea,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vomitus, průjem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4510161"/>
            <a:ext cx="7352170" cy="124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592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Hoigného</a:t>
            </a:r>
            <a:r>
              <a:rPr sz="2800" spc="11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 err="1">
                <a:solidFill>
                  <a:srgbClr val="000000"/>
                </a:solidFill>
                <a:latin typeface="Calibri"/>
                <a:cs typeface="Calibri"/>
              </a:rPr>
              <a:t>syndrom</a:t>
            </a:r>
            <a:r>
              <a:rPr sz="2800" spc="1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b="1" spc="10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800" b="1" spc="1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depotního</a:t>
            </a:r>
          </a:p>
          <a:p>
            <a:pPr marL="0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spc="-14" dirty="0">
                <a:solidFill>
                  <a:srgbClr val="000000"/>
                </a:solidFill>
                <a:latin typeface="Calibri"/>
                <a:cs typeface="Calibri"/>
              </a:rPr>
              <a:t>přípravku</a:t>
            </a:r>
            <a:r>
              <a:rPr sz="2800" b="1" spc="1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b="1" spc="13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strach</a:t>
            </a:r>
            <a:r>
              <a:rPr sz="2800" spc="13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74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  <a:r>
              <a:rPr sz="2800" spc="1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smrti,</a:t>
            </a:r>
            <a:r>
              <a:rPr sz="2800" spc="13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úzkostné</a:t>
            </a:r>
            <a:r>
              <a:rPr sz="2800" spc="13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Calibri"/>
                <a:cs typeface="Calibri"/>
              </a:rPr>
              <a:t>stavy,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samovolně</a:t>
            </a:r>
            <a:r>
              <a:rPr sz="28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ustupuje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0318" y="877527"/>
            <a:ext cx="2528719" cy="60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86" dirty="0">
                <a:solidFill>
                  <a:srgbClr val="000000"/>
                </a:solidFill>
                <a:latin typeface="Arial"/>
                <a:cs typeface="Arial"/>
              </a:rPr>
              <a:t>Peniciliny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6935" y="1954957"/>
            <a:ext cx="5700006" cy="893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2800" spc="6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dělení dle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antibakteriálního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spektra:</a:t>
            </a:r>
          </a:p>
          <a:p>
            <a:pPr marL="0" marR="0">
              <a:lnSpc>
                <a:spcPts val="3417"/>
              </a:lnSpc>
              <a:spcBef>
                <a:spcPts val="25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 úzkospektré</a:t>
            </a:r>
            <a:r>
              <a:rPr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peniciliny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6935" y="2890784"/>
            <a:ext cx="5850493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penicilin</a:t>
            </a:r>
            <a:r>
              <a:rPr sz="2800" i="1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G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benzylpenicilin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podání jen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664" y="3272328"/>
            <a:ext cx="5181835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parenterálně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(inaktivace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žaludku)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935" y="3741974"/>
            <a:ext cx="6794928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biologický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poločas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(30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min),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vylučuje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1664" y="4122684"/>
            <a:ext cx="156805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ledvinami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6935" y="4592747"/>
            <a:ext cx="7495707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G+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bakterie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(streptokoky,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pneumokoky,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stafylokoky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1664" y="4973457"/>
            <a:ext cx="7305442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netvořící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penicilázu),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(meningokoky,</a:t>
            </a:r>
            <a:r>
              <a:rPr sz="28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gonokoky)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4342</Words>
  <Application>Microsoft Office PowerPoint</Application>
  <PresentationFormat>Předvádění na obrazovce (4:3)</PresentationFormat>
  <Paragraphs>677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9" baseType="lpstr">
      <vt:lpstr>Calibri</vt:lpstr>
      <vt:lpstr>WSAHKL+Symbol</vt:lpstr>
      <vt:lpstr>Arial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Vaňková Tereza</cp:lastModifiedBy>
  <cp:revision>3</cp:revision>
  <dcterms:modified xsi:type="dcterms:W3CDTF">2024-09-30T13:33:45Z</dcterms:modified>
</cp:coreProperties>
</file>