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78" autoAdjust="0"/>
  </p:normalViewPr>
  <p:slideViewPr>
    <p:cSldViewPr>
      <p:cViewPr varScale="1">
        <p:scale>
          <a:sx n="99" d="100"/>
          <a:sy n="99" d="100"/>
        </p:scale>
        <p:origin x="996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-12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8C48F-A113-4437-A53F-9B9BEC8413BA}" type="datetimeFigureOut">
              <a:rPr lang="cs-CZ" smtClean="0"/>
              <a:t>11.09.2024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8C4DD-F48E-4292-9188-96389620F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4134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AB = chronický zánět průdušek s následnou </a:t>
            </a:r>
            <a:r>
              <a:rPr lang="cs-CZ" dirty="0" err="1"/>
              <a:t>remodelací</a:t>
            </a:r>
            <a:r>
              <a:rPr lang="cs-CZ" dirty="0"/>
              <a:t>, hyperreaktivitou a zároveň variabilní a často reverzibilní obstrukcí; hl. roli zánětu hrají eozinofily</a:t>
            </a:r>
          </a:p>
          <a:p>
            <a:r>
              <a:rPr lang="cs-CZ" dirty="0"/>
              <a:t>Vs </a:t>
            </a:r>
          </a:p>
          <a:p>
            <a:r>
              <a:rPr lang="cs-CZ" dirty="0"/>
              <a:t>CHOPN  = onemocnění malých dýchacích cest kombinované s destrukcí alveolárního parenchymu (emfyzém), projevuje se neúplně reverzibilní progredující bronchiální obstrukcí s abnormální zánětlivou reakcí na polutanty, za rozvoj zánětu zodpovědné hl. neutrofily; řada mimoplicních komplikací (anemie, kachexie, osteoporóza, HTN…)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8C4DD-F48E-4292-9188-96389620FC3F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4459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AB = chronický zánět průdušek s následnou </a:t>
            </a:r>
            <a:r>
              <a:rPr lang="cs-CZ" dirty="0" err="1"/>
              <a:t>remodelací</a:t>
            </a:r>
            <a:r>
              <a:rPr lang="cs-CZ" dirty="0"/>
              <a:t>, hyperreaktivitou a zároveň variabilní a často reverzibilní obstrukcí; hl. roli zánětu hrají eozinofily</a:t>
            </a:r>
          </a:p>
          <a:p>
            <a:r>
              <a:rPr lang="cs-CZ" dirty="0"/>
              <a:t>Vs </a:t>
            </a:r>
          </a:p>
          <a:p>
            <a:r>
              <a:rPr lang="cs-CZ" dirty="0"/>
              <a:t>CHOPN  = onemocnění malých dýchacích cest kombinované s destrukcí alveolárního parenchymu (emfyzém), projevuje se neúplně reverzibilní progredující bronchiální obstrukcí s abnormální zánětlivou reakcí na polutanty, za rozvoj zánětu zodpovědné hl. </a:t>
            </a:r>
            <a:r>
              <a:rPr lang="cs-CZ"/>
              <a:t>neutrofily; řada mimoplicních komplikací (anemie, kachexie, osteoporóza, HTN…) </a:t>
            </a: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8C4DD-F48E-4292-9188-96389620FC3F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208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 u="heavy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1" i="0" u="heavy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635" y="577723"/>
            <a:ext cx="10358729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9825" y="1692706"/>
            <a:ext cx="10200640" cy="4368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 u="heavy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6392" y="914400"/>
            <a:ext cx="8959215" cy="1766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 algn="ctr">
              <a:lnSpc>
                <a:spcPts val="6855"/>
              </a:lnSpc>
              <a:spcBef>
                <a:spcPts val="100"/>
              </a:spcBef>
            </a:pPr>
            <a:r>
              <a:rPr sz="6000" b="1" spc="-20" dirty="0"/>
              <a:t>Léčiva</a:t>
            </a:r>
            <a:r>
              <a:rPr sz="6000" b="1" spc="-254" dirty="0"/>
              <a:t> </a:t>
            </a:r>
            <a:r>
              <a:rPr sz="6000" b="1" spc="-40" dirty="0"/>
              <a:t>používaná</a:t>
            </a:r>
            <a:r>
              <a:rPr sz="6000" b="1" spc="-300" dirty="0"/>
              <a:t> </a:t>
            </a:r>
            <a:r>
              <a:rPr sz="6000" b="1" spc="-50" dirty="0"/>
              <a:t>u</a:t>
            </a:r>
            <a:endParaRPr sz="6000" b="1" dirty="0"/>
          </a:p>
          <a:p>
            <a:pPr algn="ctr">
              <a:lnSpc>
                <a:spcPts val="6855"/>
              </a:lnSpc>
            </a:pPr>
            <a:r>
              <a:rPr sz="6000" b="1" spc="-45" dirty="0"/>
              <a:t>onemocnění</a:t>
            </a:r>
            <a:r>
              <a:rPr sz="6000" b="1" spc="-265" dirty="0"/>
              <a:t> </a:t>
            </a:r>
            <a:r>
              <a:rPr sz="6000" b="1" spc="-45" dirty="0"/>
              <a:t>dýchací</a:t>
            </a:r>
            <a:r>
              <a:rPr sz="6000" b="1" spc="-300" dirty="0"/>
              <a:t> </a:t>
            </a:r>
            <a:r>
              <a:rPr sz="6000" b="1" spc="-25" dirty="0"/>
              <a:t>soustavy</a:t>
            </a:r>
            <a:endParaRPr sz="6000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B9F69D4-1E91-235B-E088-F7953B032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819400"/>
            <a:ext cx="3658111" cy="36009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1" dirty="0"/>
              <a:t>Léčba</a:t>
            </a:r>
            <a:r>
              <a:rPr b="1" spc="-170" dirty="0"/>
              <a:t> </a:t>
            </a:r>
            <a:r>
              <a:rPr b="1" spc="-25" dirty="0"/>
              <a:t>AB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635" y="1770963"/>
            <a:ext cx="9595485" cy="290464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240029" marR="5080" indent="-227329">
              <a:lnSpc>
                <a:spcPts val="3000"/>
              </a:lnSpc>
              <a:spcBef>
                <a:spcPts val="509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25" dirty="0">
                <a:latin typeface="Calibri"/>
                <a:cs typeface="Calibri"/>
              </a:rPr>
              <a:t>nejčastěji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inhalační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podání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(práškový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65" dirty="0">
                <a:latin typeface="Calibri"/>
                <a:cs typeface="Calibri"/>
              </a:rPr>
              <a:t>inhalátor,</a:t>
            </a:r>
            <a:r>
              <a:rPr sz="2800" spc="-1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tlakový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aerosolový 	dávkovač)</a:t>
            </a:r>
            <a:endParaRPr sz="28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560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méně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perorální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podání</a:t>
            </a:r>
            <a:endParaRPr sz="28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00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v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akutním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stavu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55" dirty="0" err="1">
                <a:latin typeface="Calibri"/>
                <a:cs typeface="Calibri"/>
              </a:rPr>
              <a:t>i.v.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aplikace</a:t>
            </a:r>
            <a:endParaRPr lang="cs-CZ" sz="2800" spc="-1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00"/>
              </a:spcBef>
              <a:buFont typeface="Arial MT"/>
              <a:buChar char="•"/>
              <a:tabLst>
                <a:tab pos="240029" algn="l"/>
              </a:tabLst>
            </a:pPr>
            <a:r>
              <a:rPr lang="cs-CZ" sz="2800" b="1" spc="-10" dirty="0">
                <a:latin typeface="Calibri"/>
                <a:cs typeface="Calibri"/>
              </a:rPr>
              <a:t>úlevová</a:t>
            </a:r>
            <a:r>
              <a:rPr lang="cs-CZ" sz="2800" spc="-10" dirty="0">
                <a:latin typeface="Calibri"/>
                <a:cs typeface="Calibri"/>
              </a:rPr>
              <a:t> léčba  vs  </a:t>
            </a:r>
            <a:r>
              <a:rPr lang="cs-CZ" sz="2800" b="1" spc="-10" dirty="0">
                <a:latin typeface="Calibri"/>
                <a:cs typeface="Calibri"/>
              </a:rPr>
              <a:t>preventivní </a:t>
            </a:r>
          </a:p>
          <a:p>
            <a:pPr marL="12700">
              <a:lnSpc>
                <a:spcPct val="100000"/>
              </a:lnSpc>
              <a:spcBef>
                <a:spcPts val="700"/>
              </a:spcBef>
              <a:tabLst>
                <a:tab pos="240029" algn="l"/>
              </a:tabLst>
            </a:pPr>
            <a:r>
              <a:rPr lang="cs-CZ" sz="2800" spc="-10" dirty="0">
                <a:latin typeface="Calibri"/>
                <a:cs typeface="Calibri"/>
              </a:rPr>
              <a:t>     </a:t>
            </a:r>
            <a:r>
              <a:rPr lang="cs-CZ" sz="2800" b="1" spc="-10" dirty="0">
                <a:latin typeface="Calibri"/>
                <a:cs typeface="Calibri"/>
              </a:rPr>
              <a:t>protizánětlivá</a:t>
            </a:r>
            <a:r>
              <a:rPr lang="cs-CZ" sz="2800" spc="-10" dirty="0">
                <a:latin typeface="Calibri"/>
                <a:cs typeface="Calibri"/>
              </a:rPr>
              <a:t> terapie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3200" y="2819400"/>
            <a:ext cx="4315968" cy="295046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1" spc="-25" dirty="0"/>
              <a:t>Bronchodilatancia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7010" y="1684824"/>
            <a:ext cx="10358729" cy="4443523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509"/>
              </a:spcBef>
              <a:tabLst>
                <a:tab pos="663575" algn="l"/>
              </a:tabLst>
            </a:pP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1.</a:t>
            </a:r>
            <a:r>
              <a:rPr sz="28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β</a:t>
            </a:r>
            <a:r>
              <a:rPr sz="2775" b="1" u="heavy" spc="-52" baseline="-16516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</a:t>
            </a:r>
            <a:r>
              <a:rPr sz="2800" b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-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agonisté</a:t>
            </a:r>
            <a:r>
              <a:rPr lang="cs-CZ"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cs-CZ" sz="28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(BA)</a:t>
            </a:r>
            <a:endParaRPr sz="2800" dirty="0">
              <a:latin typeface="Calibri"/>
              <a:cs typeface="Calibri"/>
            </a:endParaRPr>
          </a:p>
          <a:p>
            <a:pPr marL="508000" indent="-457200">
              <a:lnSpc>
                <a:spcPts val="3035"/>
              </a:lnSpc>
              <a:spcBef>
                <a:spcPts val="409"/>
              </a:spcBef>
              <a:buFontTx/>
              <a:buChar char="-"/>
            </a:pPr>
            <a:r>
              <a:rPr lang="cs-CZ" sz="2800" spc="-45" dirty="0">
                <a:latin typeface="Calibri"/>
                <a:cs typeface="Calibri"/>
              </a:rPr>
              <a:t>navození</a:t>
            </a:r>
            <a:r>
              <a:rPr lang="cs-CZ" sz="2800" spc="-114" dirty="0">
                <a:latin typeface="Calibri"/>
                <a:cs typeface="Calibri"/>
              </a:rPr>
              <a:t> </a:t>
            </a:r>
            <a:r>
              <a:rPr lang="cs-CZ" sz="2800" spc="-25" dirty="0" err="1">
                <a:latin typeface="Calibri"/>
                <a:cs typeface="Calibri"/>
              </a:rPr>
              <a:t>bronchodilatace</a:t>
            </a:r>
            <a:r>
              <a:rPr lang="cs-CZ" sz="2800" spc="-25" dirty="0">
                <a:latin typeface="Calibri"/>
                <a:cs typeface="Calibri"/>
              </a:rPr>
              <a:t>,</a:t>
            </a:r>
            <a:r>
              <a:rPr lang="cs-CZ" sz="2800" spc="-60" dirty="0">
                <a:latin typeface="Calibri"/>
                <a:cs typeface="Calibri"/>
              </a:rPr>
              <a:t> </a:t>
            </a:r>
            <a:r>
              <a:rPr lang="cs-CZ" sz="2800" dirty="0">
                <a:latin typeface="Calibri"/>
                <a:cs typeface="Calibri"/>
              </a:rPr>
              <a:t>potlačení</a:t>
            </a:r>
            <a:r>
              <a:rPr lang="cs-CZ" sz="2800" spc="-160" dirty="0">
                <a:latin typeface="Calibri"/>
                <a:cs typeface="Calibri"/>
              </a:rPr>
              <a:t> </a:t>
            </a:r>
            <a:r>
              <a:rPr lang="cs-CZ" sz="2800" spc="-20" dirty="0">
                <a:latin typeface="Calibri"/>
                <a:cs typeface="Calibri"/>
              </a:rPr>
              <a:t>uvolňování</a:t>
            </a:r>
            <a:r>
              <a:rPr lang="cs-CZ" sz="2800" spc="-40" dirty="0">
                <a:latin typeface="Calibri"/>
                <a:cs typeface="Calibri"/>
              </a:rPr>
              <a:t> </a:t>
            </a:r>
            <a:r>
              <a:rPr lang="cs-CZ" sz="2800" spc="-10" dirty="0">
                <a:latin typeface="Calibri"/>
                <a:cs typeface="Calibri"/>
              </a:rPr>
              <a:t>mediátorů</a:t>
            </a:r>
            <a:r>
              <a:rPr lang="cs-CZ" sz="2800" spc="-145" dirty="0">
                <a:latin typeface="Calibri"/>
                <a:cs typeface="Calibri"/>
              </a:rPr>
              <a:t> </a:t>
            </a:r>
            <a:r>
              <a:rPr lang="cs-CZ" sz="2800" spc="-20" dirty="0">
                <a:latin typeface="Calibri"/>
                <a:cs typeface="Calibri"/>
              </a:rPr>
              <a:t>zánětu</a:t>
            </a:r>
            <a:r>
              <a:rPr lang="cs-CZ" sz="2800" spc="-65" dirty="0">
                <a:latin typeface="Calibri"/>
                <a:cs typeface="Calibri"/>
              </a:rPr>
              <a:t> </a:t>
            </a:r>
            <a:r>
              <a:rPr lang="cs-CZ" sz="2800" spc="-50" dirty="0">
                <a:latin typeface="Calibri"/>
                <a:cs typeface="Calibri"/>
              </a:rPr>
              <a:t>z</a:t>
            </a:r>
            <a:r>
              <a:rPr lang="cs-CZ" sz="2800" dirty="0">
                <a:latin typeface="Calibri"/>
                <a:cs typeface="Calibri"/>
              </a:rPr>
              <a:t>     </a:t>
            </a:r>
            <a:r>
              <a:rPr lang="cs-CZ" sz="2800" spc="-10" dirty="0">
                <a:latin typeface="Calibri"/>
                <a:cs typeface="Calibri"/>
              </a:rPr>
              <a:t>mastocytů,</a:t>
            </a:r>
            <a:r>
              <a:rPr lang="cs-CZ" sz="2800" spc="-114" dirty="0">
                <a:latin typeface="Calibri"/>
                <a:cs typeface="Calibri"/>
              </a:rPr>
              <a:t> </a:t>
            </a:r>
            <a:r>
              <a:rPr lang="cs-CZ" sz="2800" dirty="0">
                <a:latin typeface="Symbol"/>
                <a:cs typeface="Symbol"/>
              </a:rPr>
              <a:t></a:t>
            </a:r>
            <a:r>
              <a:rPr lang="cs-CZ" sz="2800" spc="-50" dirty="0">
                <a:latin typeface="Times New Roman"/>
                <a:cs typeface="Times New Roman"/>
              </a:rPr>
              <a:t> </a:t>
            </a:r>
            <a:r>
              <a:rPr lang="cs-CZ" sz="2800" dirty="0">
                <a:latin typeface="Calibri"/>
                <a:cs typeface="Calibri"/>
              </a:rPr>
              <a:t>cévní</a:t>
            </a:r>
            <a:r>
              <a:rPr lang="cs-CZ" sz="2800" spc="-55" dirty="0">
                <a:latin typeface="Calibri"/>
                <a:cs typeface="Calibri"/>
              </a:rPr>
              <a:t> </a:t>
            </a:r>
            <a:r>
              <a:rPr lang="cs-CZ" sz="2800" spc="-10" dirty="0">
                <a:latin typeface="Calibri"/>
                <a:cs typeface="Calibri"/>
              </a:rPr>
              <a:t>permeability</a:t>
            </a:r>
          </a:p>
          <a:p>
            <a:pPr marL="508000" indent="-457200">
              <a:lnSpc>
                <a:spcPts val="3035"/>
              </a:lnSpc>
              <a:spcBef>
                <a:spcPts val="409"/>
              </a:spcBef>
              <a:buFontTx/>
              <a:buChar char="-"/>
            </a:pPr>
            <a:r>
              <a:rPr lang="cs-CZ" sz="2800" dirty="0">
                <a:latin typeface="Calibri"/>
                <a:cs typeface="Calibri"/>
              </a:rPr>
              <a:t>NÚ:</a:t>
            </a:r>
            <a:r>
              <a:rPr lang="cs-CZ" sz="2800" spc="-30" dirty="0">
                <a:latin typeface="Calibri"/>
                <a:cs typeface="Calibri"/>
              </a:rPr>
              <a:t> </a:t>
            </a:r>
            <a:r>
              <a:rPr lang="cs-CZ" sz="2800" spc="-35" dirty="0">
                <a:latin typeface="Calibri"/>
                <a:cs typeface="Calibri"/>
              </a:rPr>
              <a:t>paradoxní</a:t>
            </a:r>
            <a:r>
              <a:rPr lang="cs-CZ" sz="2800" spc="-60" dirty="0">
                <a:latin typeface="Calibri"/>
                <a:cs typeface="Calibri"/>
              </a:rPr>
              <a:t> </a:t>
            </a:r>
            <a:r>
              <a:rPr lang="cs-CZ" sz="2800" spc="-10" dirty="0">
                <a:latin typeface="Calibri"/>
                <a:cs typeface="Calibri"/>
              </a:rPr>
              <a:t>bronchospasmus, </a:t>
            </a:r>
            <a:r>
              <a:rPr lang="cs-CZ" sz="2800" spc="-40" dirty="0">
                <a:latin typeface="Calibri"/>
                <a:cs typeface="Calibri"/>
              </a:rPr>
              <a:t>tachykardie,</a:t>
            </a:r>
            <a:r>
              <a:rPr lang="cs-CZ" sz="2800" spc="-15" dirty="0">
                <a:latin typeface="Calibri"/>
                <a:cs typeface="Calibri"/>
              </a:rPr>
              <a:t> </a:t>
            </a:r>
            <a:r>
              <a:rPr lang="cs-CZ" sz="2800" dirty="0">
                <a:latin typeface="Calibri"/>
                <a:cs typeface="Calibri"/>
              </a:rPr>
              <a:t>arytmie,</a:t>
            </a:r>
            <a:r>
              <a:rPr lang="cs-CZ" sz="2800" spc="-80" dirty="0">
                <a:latin typeface="Calibri"/>
                <a:cs typeface="Calibri"/>
              </a:rPr>
              <a:t> </a:t>
            </a:r>
            <a:r>
              <a:rPr lang="cs-CZ" sz="2800" spc="-20" dirty="0" err="1">
                <a:latin typeface="Calibri"/>
                <a:cs typeface="Calibri"/>
              </a:rPr>
              <a:t>hypokalémie</a:t>
            </a:r>
            <a:endParaRPr lang="cs-CZ" sz="2800" dirty="0">
              <a:latin typeface="Calibri"/>
              <a:cs typeface="Calibri"/>
            </a:endParaRPr>
          </a:p>
          <a:p>
            <a:pPr marL="50800">
              <a:lnSpc>
                <a:spcPts val="3035"/>
              </a:lnSpc>
              <a:spcBef>
                <a:spcPts val="409"/>
              </a:spcBef>
            </a:pPr>
            <a:r>
              <a:rPr lang="cs-CZ" sz="2800" spc="-45" dirty="0">
                <a:latin typeface="Calibri"/>
                <a:cs typeface="Calibri"/>
              </a:rPr>
              <a:t> </a:t>
            </a:r>
          </a:p>
          <a:p>
            <a:pPr marL="50800">
              <a:lnSpc>
                <a:spcPts val="3035"/>
              </a:lnSpc>
              <a:spcBef>
                <a:spcPts val="409"/>
              </a:spcBef>
            </a:pPr>
            <a:r>
              <a:rPr sz="2800" dirty="0">
                <a:latin typeface="Calibri"/>
                <a:cs typeface="Calibri"/>
              </a:rPr>
              <a:t>a)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SABA</a:t>
            </a:r>
            <a:r>
              <a:rPr sz="2800" u="sng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(RABA)</a:t>
            </a:r>
            <a:r>
              <a:rPr sz="2800" u="sng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krátkodobě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působící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látky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rychlým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nástupem </a:t>
            </a:r>
            <a:r>
              <a:rPr sz="2800" spc="-10" dirty="0" err="1">
                <a:latin typeface="Calibri"/>
                <a:cs typeface="Calibri"/>
              </a:rPr>
              <a:t>účinku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lang="cs-CZ" sz="2800" spc="-25" dirty="0">
                <a:latin typeface="Calibri"/>
                <a:cs typeface="Calibri"/>
              </a:rPr>
              <a:t> </a:t>
            </a:r>
          </a:p>
          <a:p>
            <a:pPr marL="50800">
              <a:lnSpc>
                <a:spcPts val="3035"/>
              </a:lnSpc>
              <a:spcBef>
                <a:spcPts val="409"/>
              </a:spcBef>
            </a:pPr>
            <a:r>
              <a:rPr sz="2800" spc="-10" dirty="0">
                <a:latin typeface="Calibri"/>
                <a:cs typeface="Calibri"/>
              </a:rPr>
              <a:t>(maximum</a:t>
            </a:r>
            <a:r>
              <a:rPr sz="2800" spc="-1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30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min)</a:t>
            </a:r>
            <a:endParaRPr sz="2800" dirty="0">
              <a:latin typeface="Calibri"/>
              <a:cs typeface="Calibri"/>
            </a:endParaRPr>
          </a:p>
          <a:p>
            <a:pPr marL="510540" indent="-457200">
              <a:lnSpc>
                <a:spcPct val="100000"/>
              </a:lnSpc>
              <a:spcBef>
                <a:spcPts val="120"/>
              </a:spcBef>
              <a:buFontTx/>
              <a:buChar char="-"/>
            </a:pPr>
            <a:r>
              <a:rPr sz="2800" spc="-25" dirty="0">
                <a:latin typeface="Calibri"/>
                <a:cs typeface="Calibri"/>
              </a:rPr>
              <a:t>„úlevová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antiastmatika“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na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akutní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potíže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(účinek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cca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3-</a:t>
            </a:r>
            <a:r>
              <a:rPr sz="2800" dirty="0">
                <a:latin typeface="Calibri"/>
                <a:cs typeface="Calibri"/>
              </a:rPr>
              <a:t>5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hod)</a:t>
            </a:r>
            <a:endParaRPr sz="2800" dirty="0">
              <a:latin typeface="Calibri"/>
              <a:cs typeface="Calibri"/>
            </a:endParaRPr>
          </a:p>
          <a:p>
            <a:pPr marL="510540" indent="-457200">
              <a:lnSpc>
                <a:spcPct val="100000"/>
              </a:lnSpc>
              <a:spcBef>
                <a:spcPts val="335"/>
              </a:spcBef>
              <a:buFontTx/>
              <a:buChar char="-"/>
            </a:pPr>
            <a:r>
              <a:rPr sz="2800" dirty="0" err="1">
                <a:latin typeface="Calibri"/>
                <a:cs typeface="Calibri"/>
              </a:rPr>
              <a:t>podání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inhalační,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perorálně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(sirup,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tbl.),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60" dirty="0">
                <a:latin typeface="Calibri"/>
                <a:cs typeface="Calibri"/>
              </a:rPr>
              <a:t>i.v.</a:t>
            </a:r>
            <a:r>
              <a:rPr sz="2800" spc="-1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s.c.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</a:t>
            </a:r>
            <a:r>
              <a:rPr sz="2800" spc="-10" dirty="0" err="1">
                <a:latin typeface="Calibri"/>
                <a:cs typeface="Calibri"/>
              </a:rPr>
              <a:t>terbutalin</a:t>
            </a:r>
            <a:r>
              <a:rPr sz="2800" spc="-10" dirty="0">
                <a:latin typeface="Calibri"/>
                <a:cs typeface="Calibri"/>
              </a:rPr>
              <a:t>)</a:t>
            </a:r>
            <a:endParaRPr sz="2800" dirty="0">
              <a:latin typeface="Calibri"/>
              <a:cs typeface="Calibri"/>
            </a:endParaRPr>
          </a:p>
          <a:p>
            <a:pPr marL="53340">
              <a:lnSpc>
                <a:spcPct val="100000"/>
              </a:lnSpc>
              <a:spcBef>
                <a:spcPts val="340"/>
              </a:spcBef>
            </a:pPr>
            <a:r>
              <a:rPr lang="cs-CZ" sz="2800" i="1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sz="2800" i="1" spc="-20" dirty="0">
                <a:latin typeface="Calibri"/>
                <a:cs typeface="Calibri"/>
              </a:rPr>
              <a:t>salbutamol,</a:t>
            </a:r>
            <a:r>
              <a:rPr sz="2800" i="1" spc="-9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terbutalin,</a:t>
            </a:r>
            <a:r>
              <a:rPr sz="2800" i="1" spc="-100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fenoterol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39274" y="4403995"/>
            <a:ext cx="1551431" cy="20848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1" spc="-25" dirty="0"/>
              <a:t>Bronchodilatancia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635" y="1717844"/>
            <a:ext cx="9677400" cy="408445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b)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LABA</a:t>
            </a:r>
            <a:r>
              <a:rPr sz="2800" u="sng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dlouhodobě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působící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(cca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12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hod)</a:t>
            </a:r>
            <a:endParaRPr sz="28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409"/>
              </a:spcBef>
              <a:buFontTx/>
              <a:buChar char="-"/>
            </a:pPr>
            <a:r>
              <a:rPr sz="2800" dirty="0" err="1">
                <a:latin typeface="Calibri"/>
                <a:cs typeface="Calibri"/>
              </a:rPr>
              <a:t>vhodná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při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nočních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projevech,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doplněk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při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perzistujícím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astmatu</a:t>
            </a:r>
            <a:endParaRPr sz="2800" dirty="0">
              <a:latin typeface="Calibri"/>
              <a:cs typeface="Calibri"/>
            </a:endParaRPr>
          </a:p>
          <a:p>
            <a:pPr marL="469900" marR="5080" indent="-457200">
              <a:lnSpc>
                <a:spcPct val="120000"/>
              </a:lnSpc>
              <a:spcBef>
                <a:spcPts val="5"/>
              </a:spcBef>
              <a:buFontTx/>
              <a:buChar char="-"/>
              <a:tabLst>
                <a:tab pos="8057515" algn="l"/>
              </a:tabLst>
            </a:pPr>
            <a:r>
              <a:rPr sz="2800" dirty="0" err="1">
                <a:latin typeface="Calibri"/>
                <a:cs typeface="Calibri"/>
              </a:rPr>
              <a:t>podání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inhalační,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perorální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běžná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40" dirty="0" err="1">
                <a:latin typeface="Calibri"/>
                <a:cs typeface="Calibri"/>
              </a:rPr>
              <a:t>retardovaná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forma</a:t>
            </a:r>
            <a:r>
              <a:rPr sz="2800" dirty="0">
                <a:latin typeface="Calibri"/>
                <a:cs typeface="Calibri"/>
              </a:rPr>
              <a:t>	</a:t>
            </a:r>
            <a:endParaRPr lang="cs-CZ" sz="280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  <a:spcBef>
                <a:spcPts val="5"/>
              </a:spcBef>
              <a:tabLst>
                <a:tab pos="8057515" algn="l"/>
              </a:tabLst>
            </a:pPr>
            <a:r>
              <a:rPr lang="cs-CZ" sz="2800" i="1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sz="2800" i="1" spc="-10" dirty="0">
                <a:latin typeface="Calibri"/>
                <a:cs typeface="Calibri"/>
              </a:rPr>
              <a:t>salmeterol, formoterol</a:t>
            </a:r>
            <a:endParaRPr lang="cs-CZ" sz="2800" i="1" spc="-1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  <a:spcBef>
                <a:spcPts val="5"/>
              </a:spcBef>
              <a:tabLst>
                <a:tab pos="8057515" algn="l"/>
              </a:tabLst>
            </a:pPr>
            <a:endParaRPr lang="cs-CZ" sz="2800" i="1" spc="-1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  <a:spcBef>
                <a:spcPts val="5"/>
              </a:spcBef>
              <a:tabLst>
                <a:tab pos="8057515" algn="l"/>
              </a:tabLst>
            </a:pPr>
            <a:endParaRPr lang="cs-CZ" sz="2800" i="1" spc="-1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  <a:spcBef>
                <a:spcPts val="5"/>
              </a:spcBef>
              <a:tabLst>
                <a:tab pos="8057515" algn="l"/>
              </a:tabLst>
            </a:pPr>
            <a:r>
              <a:rPr sz="2800" dirty="0">
                <a:latin typeface="Calibri"/>
                <a:cs typeface="Calibri"/>
              </a:rPr>
              <a:t>c)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ULABA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ultradlouhodobě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působící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(24h)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lang="cs-CZ" sz="2800" i="1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sz="2800" i="1" spc="-10" dirty="0">
                <a:latin typeface="Calibri"/>
                <a:ea typeface="Calibri" panose="020F0502020204030204" pitchFamily="34" charset="0"/>
                <a:cs typeface="Calibri"/>
              </a:rPr>
              <a:t>o</a:t>
            </a:r>
            <a:r>
              <a:rPr sz="2800" i="1" spc="-10" dirty="0" err="1">
                <a:latin typeface="Calibri"/>
                <a:cs typeface="Calibri"/>
              </a:rPr>
              <a:t>lodaterol</a:t>
            </a:r>
            <a:r>
              <a:rPr sz="2800" i="1" spc="-10" dirty="0">
                <a:latin typeface="Calibri"/>
                <a:cs typeface="Calibri"/>
              </a:rPr>
              <a:t>,</a:t>
            </a:r>
            <a:r>
              <a:rPr sz="2800" i="1" spc="-105" dirty="0">
                <a:latin typeface="Calibri"/>
                <a:cs typeface="Calibri"/>
              </a:rPr>
              <a:t> </a:t>
            </a:r>
            <a:r>
              <a:rPr sz="2800" i="1" spc="-10" dirty="0" err="1">
                <a:latin typeface="Calibri"/>
                <a:cs typeface="Calibri"/>
              </a:rPr>
              <a:t>indakaterol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0752" y="3380232"/>
            <a:ext cx="3090672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1" spc="-25" dirty="0"/>
              <a:t>Bronchodilatancia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0320" y="1681237"/>
            <a:ext cx="9671050" cy="4101123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8101">
              <a:lnSpc>
                <a:spcPct val="100000"/>
              </a:lnSpc>
              <a:spcBef>
                <a:spcPts val="800"/>
              </a:spcBef>
              <a:tabLst>
                <a:tab pos="268605" algn="l"/>
              </a:tabLst>
            </a:pP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2.</a:t>
            </a:r>
            <a:r>
              <a:rPr sz="2800" b="1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cs-CZ"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</a:t>
            </a:r>
            <a:r>
              <a:rPr sz="2800" b="1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arasympatolytika</a:t>
            </a:r>
            <a:r>
              <a:rPr lang="cs-CZ"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(</a:t>
            </a:r>
            <a:r>
              <a:rPr lang="cs-CZ" sz="2800" b="1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antimuskarinika</a:t>
            </a:r>
            <a:r>
              <a:rPr lang="cs-CZ"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)</a:t>
            </a:r>
            <a:r>
              <a:rPr lang="cs-CZ" sz="2800" b="1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cs-CZ" sz="28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(MA)</a:t>
            </a:r>
            <a:endParaRPr sz="2800" dirty="0">
              <a:latin typeface="Calibri"/>
              <a:cs typeface="Calibri"/>
            </a:endParaRPr>
          </a:p>
          <a:p>
            <a:pPr marL="40640">
              <a:lnSpc>
                <a:spcPct val="100000"/>
              </a:lnSpc>
              <a:spcBef>
                <a:spcPts val="695"/>
              </a:spcBef>
            </a:pPr>
            <a:r>
              <a:rPr lang="cs-CZ" sz="2800" spc="-10" dirty="0">
                <a:latin typeface="Calibri"/>
                <a:cs typeface="Calibri"/>
              </a:rPr>
              <a:t>-    </a:t>
            </a:r>
            <a:r>
              <a:rPr sz="2800" spc="-10" dirty="0" err="1">
                <a:latin typeface="Calibri"/>
                <a:cs typeface="Calibri"/>
              </a:rPr>
              <a:t>blokují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muskarinové</a:t>
            </a:r>
            <a:r>
              <a:rPr sz="2800" b="1" spc="-1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receptory</a:t>
            </a:r>
            <a:endParaRPr sz="2800" dirty="0">
              <a:latin typeface="Calibri"/>
              <a:cs typeface="Calibri"/>
            </a:endParaRPr>
          </a:p>
          <a:p>
            <a:pPr marL="497840" indent="-457200">
              <a:lnSpc>
                <a:spcPct val="100000"/>
              </a:lnSpc>
              <a:spcBef>
                <a:spcPts val="725"/>
              </a:spcBef>
              <a:buFontTx/>
              <a:buChar char="-"/>
            </a:pPr>
            <a:r>
              <a:rPr sz="2800" dirty="0" err="1">
                <a:latin typeface="Calibri"/>
                <a:cs typeface="Calibri"/>
              </a:rPr>
              <a:t>inhalační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užívání</a:t>
            </a:r>
            <a:endParaRPr lang="cs-CZ" sz="2800" spc="-10" dirty="0">
              <a:latin typeface="Calibri"/>
              <a:cs typeface="Calibri"/>
            </a:endParaRPr>
          </a:p>
          <a:p>
            <a:pPr marL="497840" indent="-457200">
              <a:lnSpc>
                <a:spcPct val="100000"/>
              </a:lnSpc>
              <a:spcBef>
                <a:spcPts val="725"/>
              </a:spcBef>
              <a:buFontTx/>
              <a:buChar char="-"/>
            </a:pPr>
            <a:r>
              <a:rPr sz="2800" dirty="0" err="1">
                <a:latin typeface="Calibri"/>
                <a:cs typeface="Calibri"/>
              </a:rPr>
              <a:t>při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perzistujícím</a:t>
            </a:r>
            <a:r>
              <a:rPr sz="2800" spc="-1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astmatu,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při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 err="1">
                <a:latin typeface="Calibri"/>
                <a:cs typeface="Calibri"/>
              </a:rPr>
              <a:t>akutním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50" dirty="0" err="1">
                <a:latin typeface="Calibri"/>
                <a:cs typeface="Calibri"/>
              </a:rPr>
              <a:t>stavu</a:t>
            </a:r>
            <a:r>
              <a:rPr lang="cs-CZ" sz="2800" spc="-50" dirty="0">
                <a:latin typeface="Calibri"/>
                <a:cs typeface="Calibri"/>
              </a:rPr>
              <a:t>,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 err="1">
                <a:latin typeface="Calibri"/>
                <a:cs typeface="Calibri"/>
              </a:rPr>
              <a:t>terapii</a:t>
            </a:r>
            <a:r>
              <a:rPr sz="2800" spc="1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CHOPN</a:t>
            </a:r>
            <a:endParaRPr lang="cs-CZ" sz="2800" spc="-10" dirty="0">
              <a:latin typeface="Calibri"/>
              <a:cs typeface="Calibri"/>
            </a:endParaRPr>
          </a:p>
          <a:p>
            <a:pPr marL="497840" indent="-457200">
              <a:lnSpc>
                <a:spcPct val="100000"/>
              </a:lnSpc>
              <a:spcBef>
                <a:spcPts val="725"/>
              </a:spcBef>
              <a:buFontTx/>
              <a:buChar char="-"/>
            </a:pPr>
            <a:r>
              <a:rPr lang="cs-CZ" sz="2800" dirty="0">
                <a:latin typeface="Calibri"/>
                <a:cs typeface="Calibri"/>
              </a:rPr>
              <a:t>málo</a:t>
            </a:r>
            <a:r>
              <a:rPr lang="cs-CZ" sz="2800" spc="-95" dirty="0">
                <a:latin typeface="Calibri"/>
                <a:cs typeface="Calibri"/>
              </a:rPr>
              <a:t> </a:t>
            </a:r>
            <a:r>
              <a:rPr lang="cs-CZ" sz="2800" dirty="0">
                <a:latin typeface="Calibri"/>
                <a:cs typeface="Calibri"/>
              </a:rPr>
              <a:t>NÚ</a:t>
            </a:r>
            <a:r>
              <a:rPr lang="cs-CZ" sz="2800" spc="-95" dirty="0">
                <a:latin typeface="Calibri"/>
                <a:cs typeface="Calibri"/>
              </a:rPr>
              <a:t> </a:t>
            </a:r>
            <a:r>
              <a:rPr lang="cs-CZ" sz="2800" dirty="0">
                <a:latin typeface="Calibri"/>
                <a:cs typeface="Calibri"/>
              </a:rPr>
              <a:t>(sucho</a:t>
            </a:r>
            <a:r>
              <a:rPr lang="cs-CZ" sz="2800" spc="-65" dirty="0">
                <a:latin typeface="Calibri"/>
                <a:cs typeface="Calibri"/>
              </a:rPr>
              <a:t> </a:t>
            </a:r>
            <a:r>
              <a:rPr lang="cs-CZ" sz="2800" dirty="0">
                <a:latin typeface="Calibri"/>
                <a:cs typeface="Calibri"/>
              </a:rPr>
              <a:t>v</a:t>
            </a:r>
            <a:r>
              <a:rPr lang="cs-CZ" sz="2800" spc="-65" dirty="0">
                <a:latin typeface="Calibri"/>
                <a:cs typeface="Calibri"/>
              </a:rPr>
              <a:t> </a:t>
            </a:r>
            <a:r>
              <a:rPr lang="cs-CZ" sz="2800" spc="-20" dirty="0">
                <a:latin typeface="Calibri"/>
                <a:cs typeface="Calibri"/>
              </a:rPr>
              <a:t>ústech,</a:t>
            </a:r>
            <a:r>
              <a:rPr lang="cs-CZ" sz="2800" spc="-40" dirty="0">
                <a:latin typeface="Calibri"/>
                <a:cs typeface="Calibri"/>
              </a:rPr>
              <a:t> </a:t>
            </a:r>
            <a:r>
              <a:rPr lang="cs-CZ" sz="2800" spc="-10" dirty="0">
                <a:latin typeface="Calibri"/>
                <a:cs typeface="Calibri"/>
              </a:rPr>
              <a:t>bolest</a:t>
            </a:r>
            <a:r>
              <a:rPr lang="cs-CZ" sz="2800" spc="-70" dirty="0">
                <a:latin typeface="Calibri"/>
                <a:cs typeface="Calibri"/>
              </a:rPr>
              <a:t> </a:t>
            </a:r>
            <a:r>
              <a:rPr lang="cs-CZ" sz="2800" spc="-55" dirty="0">
                <a:latin typeface="Calibri"/>
                <a:cs typeface="Calibri"/>
              </a:rPr>
              <a:t>hlavy,</a:t>
            </a:r>
            <a:r>
              <a:rPr lang="cs-CZ" sz="2800" spc="10" dirty="0">
                <a:latin typeface="Calibri"/>
                <a:cs typeface="Calibri"/>
              </a:rPr>
              <a:t> </a:t>
            </a:r>
            <a:r>
              <a:rPr lang="cs-CZ" sz="2800" spc="-10" dirty="0">
                <a:latin typeface="Calibri"/>
                <a:cs typeface="Calibri"/>
              </a:rPr>
              <a:t>zácpa)</a:t>
            </a:r>
            <a:endParaRPr lang="cs-CZ" sz="2800" dirty="0">
              <a:latin typeface="Calibri"/>
              <a:cs typeface="Calibri"/>
            </a:endParaRPr>
          </a:p>
          <a:p>
            <a:pPr marL="497840" indent="-457200">
              <a:lnSpc>
                <a:spcPct val="100000"/>
              </a:lnSpc>
              <a:spcBef>
                <a:spcPts val="725"/>
              </a:spcBef>
              <a:buFontTx/>
              <a:buChar char="-"/>
            </a:pPr>
            <a:r>
              <a:rPr lang="cs-CZ" sz="2800" spc="-10" dirty="0">
                <a:latin typeface="Calibri"/>
                <a:cs typeface="Calibri"/>
              </a:rPr>
              <a:t>opatrnost</a:t>
            </a:r>
            <a:r>
              <a:rPr lang="cs-CZ" sz="2800" spc="-150" dirty="0">
                <a:latin typeface="Calibri"/>
                <a:cs typeface="Calibri"/>
              </a:rPr>
              <a:t> </a:t>
            </a:r>
            <a:r>
              <a:rPr lang="cs-CZ" sz="2800" dirty="0">
                <a:latin typeface="Calibri"/>
                <a:cs typeface="Calibri"/>
              </a:rPr>
              <a:t>při</a:t>
            </a:r>
            <a:r>
              <a:rPr lang="cs-CZ" sz="2800" spc="-100" dirty="0">
                <a:latin typeface="Calibri"/>
                <a:cs typeface="Calibri"/>
              </a:rPr>
              <a:t> </a:t>
            </a:r>
            <a:r>
              <a:rPr lang="cs-CZ" sz="2800" spc="-25" dirty="0">
                <a:latin typeface="Calibri"/>
                <a:cs typeface="Calibri"/>
              </a:rPr>
              <a:t>glaukomu,</a:t>
            </a:r>
            <a:r>
              <a:rPr lang="cs-CZ" sz="2800" spc="-35" dirty="0">
                <a:latin typeface="Calibri"/>
                <a:cs typeface="Calibri"/>
              </a:rPr>
              <a:t> </a:t>
            </a:r>
            <a:r>
              <a:rPr lang="cs-CZ" sz="2800" spc="-10" dirty="0">
                <a:latin typeface="Calibri"/>
                <a:cs typeface="Calibri"/>
              </a:rPr>
              <a:t>hyperplazii</a:t>
            </a:r>
            <a:r>
              <a:rPr lang="cs-CZ" sz="2800" spc="-150" dirty="0">
                <a:latin typeface="Calibri"/>
                <a:cs typeface="Calibri"/>
              </a:rPr>
              <a:t> </a:t>
            </a:r>
            <a:r>
              <a:rPr lang="cs-CZ" sz="2800" spc="-40" dirty="0">
                <a:latin typeface="Calibri"/>
                <a:cs typeface="Calibri"/>
              </a:rPr>
              <a:t>prostaty</a:t>
            </a:r>
            <a:r>
              <a:rPr lang="cs-CZ" sz="2800" spc="-120" dirty="0">
                <a:latin typeface="Calibri"/>
                <a:cs typeface="Calibri"/>
              </a:rPr>
              <a:t> </a:t>
            </a:r>
            <a:r>
              <a:rPr lang="cs-CZ" sz="2800" spc="-10" dirty="0">
                <a:latin typeface="Calibri"/>
                <a:cs typeface="Calibri"/>
              </a:rPr>
              <a:t>(pouze</a:t>
            </a:r>
            <a:r>
              <a:rPr lang="cs-CZ" sz="2800" spc="-40" dirty="0">
                <a:latin typeface="Calibri"/>
                <a:cs typeface="Calibri"/>
              </a:rPr>
              <a:t> </a:t>
            </a:r>
            <a:r>
              <a:rPr lang="cs-CZ" sz="2800" spc="-25" dirty="0">
                <a:latin typeface="Calibri"/>
                <a:cs typeface="Calibri"/>
              </a:rPr>
              <a:t>riziko</a:t>
            </a:r>
            <a:r>
              <a:rPr lang="cs-CZ" sz="2800" spc="-114" dirty="0">
                <a:latin typeface="Calibri"/>
                <a:cs typeface="Calibri"/>
              </a:rPr>
              <a:t> </a:t>
            </a:r>
            <a:r>
              <a:rPr lang="cs-CZ" sz="2800" spc="-10" dirty="0">
                <a:latin typeface="Calibri"/>
                <a:cs typeface="Calibri"/>
              </a:rPr>
              <a:t>systémového vstřebávání)</a:t>
            </a: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endParaRPr lang="cs-CZ" sz="2800" spc="-1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1" spc="-10" dirty="0"/>
              <a:t>Brnochodilatancia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635" y="1675136"/>
            <a:ext cx="10161270" cy="5135379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spcBef>
                <a:spcPts val="844"/>
              </a:spcBef>
            </a:pPr>
            <a:r>
              <a:rPr lang="cs-CZ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sz="2800" i="1" dirty="0" err="1">
                <a:latin typeface="Calibri"/>
                <a:cs typeface="Calibri"/>
              </a:rPr>
              <a:t>ipratropium</a:t>
            </a:r>
            <a:r>
              <a:rPr lang="cs-CZ" sz="2800" i="1" spc="-60" dirty="0">
                <a:latin typeface="Calibri"/>
                <a:cs typeface="Calibri"/>
              </a:rPr>
              <a:t> </a:t>
            </a:r>
            <a:r>
              <a:rPr lang="cs-CZ" sz="2800" spc="-20" dirty="0">
                <a:latin typeface="Calibri"/>
                <a:cs typeface="Calibri"/>
              </a:rPr>
              <a:t>(</a:t>
            </a:r>
            <a:r>
              <a:rPr lang="cs-CZ" sz="2800" spc="-20" dirty="0" err="1">
                <a:latin typeface="Calibri"/>
                <a:cs typeface="Calibri"/>
              </a:rPr>
              <a:t>Berodual</a:t>
            </a:r>
            <a:r>
              <a:rPr lang="cs-CZ" sz="2800" spc="-20" dirty="0">
                <a:latin typeface="Calibri"/>
                <a:cs typeface="Calibri"/>
              </a:rPr>
              <a:t>®), tzv. SAMA</a:t>
            </a:r>
            <a:r>
              <a:rPr lang="cs-CZ" sz="2800" spc="-120" dirty="0">
                <a:latin typeface="Calibri"/>
                <a:cs typeface="Calibri"/>
              </a:rPr>
              <a:t> </a:t>
            </a:r>
            <a:r>
              <a:rPr lang="cs-CZ" sz="2800" dirty="0">
                <a:latin typeface="Calibri"/>
                <a:cs typeface="Calibri"/>
              </a:rPr>
              <a:t>–</a:t>
            </a:r>
            <a:r>
              <a:rPr lang="cs-CZ" sz="2800" spc="-25" dirty="0">
                <a:latin typeface="Calibri"/>
                <a:cs typeface="Calibri"/>
              </a:rPr>
              <a:t> kompetitivní</a:t>
            </a:r>
            <a:r>
              <a:rPr lang="cs-CZ" sz="2800" spc="30" dirty="0">
                <a:latin typeface="Calibri"/>
                <a:cs typeface="Calibri"/>
              </a:rPr>
              <a:t> </a:t>
            </a:r>
            <a:r>
              <a:rPr lang="cs-CZ" sz="2800" spc="-10" dirty="0">
                <a:latin typeface="Calibri"/>
                <a:cs typeface="Calibri"/>
              </a:rPr>
              <a:t>inhibitor</a:t>
            </a:r>
            <a:r>
              <a:rPr lang="cs-CZ" sz="2800" spc="-114" dirty="0">
                <a:latin typeface="Calibri"/>
                <a:cs typeface="Calibri"/>
              </a:rPr>
              <a:t> </a:t>
            </a:r>
            <a:r>
              <a:rPr lang="cs-CZ" sz="2800" dirty="0">
                <a:latin typeface="Calibri"/>
                <a:cs typeface="Calibri"/>
              </a:rPr>
              <a:t>na</a:t>
            </a:r>
            <a:r>
              <a:rPr lang="cs-CZ" sz="2800" spc="-50" dirty="0">
                <a:latin typeface="Calibri"/>
                <a:cs typeface="Calibri"/>
              </a:rPr>
              <a:t> </a:t>
            </a:r>
            <a:r>
              <a:rPr lang="cs-CZ" sz="2800" dirty="0">
                <a:latin typeface="Calibri"/>
                <a:cs typeface="Calibri"/>
              </a:rPr>
              <a:t>M</a:t>
            </a:r>
            <a:r>
              <a:rPr lang="cs-CZ" sz="2775" baseline="-16516" dirty="0">
                <a:latin typeface="Calibri"/>
                <a:cs typeface="Calibri"/>
              </a:rPr>
              <a:t>2</a:t>
            </a:r>
            <a:r>
              <a:rPr lang="cs-CZ" sz="2800" dirty="0">
                <a:latin typeface="Calibri"/>
                <a:cs typeface="Calibri"/>
              </a:rPr>
              <a:t>-</a:t>
            </a:r>
            <a:r>
              <a:rPr lang="cs-CZ" sz="2800" spc="-15" dirty="0">
                <a:latin typeface="Calibri"/>
                <a:cs typeface="Calibri"/>
              </a:rPr>
              <a:t> </a:t>
            </a:r>
            <a:r>
              <a:rPr lang="cs-CZ" sz="2800" dirty="0">
                <a:latin typeface="Calibri"/>
                <a:cs typeface="Calibri"/>
              </a:rPr>
              <a:t>a</a:t>
            </a:r>
            <a:r>
              <a:rPr lang="cs-CZ" sz="2800" spc="-45" dirty="0">
                <a:latin typeface="Calibri"/>
                <a:cs typeface="Calibri"/>
              </a:rPr>
              <a:t> </a:t>
            </a:r>
            <a:r>
              <a:rPr lang="cs-CZ" sz="2800" spc="-25" dirty="0">
                <a:latin typeface="Calibri"/>
                <a:cs typeface="Calibri"/>
              </a:rPr>
              <a:t>M</a:t>
            </a:r>
            <a:r>
              <a:rPr lang="cs-CZ" sz="2775" spc="-37" baseline="-16516" dirty="0">
                <a:latin typeface="Calibri"/>
                <a:cs typeface="Calibri"/>
              </a:rPr>
              <a:t>3</a:t>
            </a:r>
            <a:r>
              <a:rPr lang="cs-CZ" sz="2800" spc="-25" dirty="0">
                <a:latin typeface="Calibri"/>
                <a:cs typeface="Calibri"/>
              </a:rPr>
              <a:t>- </a:t>
            </a:r>
            <a:r>
              <a:rPr lang="cs-CZ" sz="2800" spc="-10" dirty="0">
                <a:latin typeface="Calibri"/>
                <a:cs typeface="Calibri"/>
              </a:rPr>
              <a:t>receptorech, </a:t>
            </a:r>
            <a:r>
              <a:rPr lang="cs-CZ" sz="2800" dirty="0">
                <a:solidFill>
                  <a:schemeClr val="tx1"/>
                </a:solidFill>
                <a:latin typeface="Calibri"/>
                <a:cs typeface="Calibri"/>
              </a:rPr>
              <a:t>menší</a:t>
            </a:r>
            <a:r>
              <a:rPr lang="cs-CZ" sz="2800" spc="-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cs-CZ" sz="2800" dirty="0">
                <a:solidFill>
                  <a:schemeClr val="tx1"/>
                </a:solidFill>
                <a:latin typeface="Calibri"/>
                <a:cs typeface="Calibri"/>
              </a:rPr>
              <a:t>účinek</a:t>
            </a:r>
            <a:r>
              <a:rPr lang="cs-CZ" sz="2800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cs-CZ" sz="2800" dirty="0">
                <a:solidFill>
                  <a:schemeClr val="tx1"/>
                </a:solidFill>
                <a:latin typeface="Calibri"/>
                <a:cs typeface="Calibri"/>
              </a:rPr>
              <a:t>než</a:t>
            </a:r>
            <a:r>
              <a:rPr lang="cs-CZ" sz="2800" spc="-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l-GR" sz="2800" spc="-10" dirty="0">
                <a:solidFill>
                  <a:schemeClr val="tx1"/>
                </a:solidFill>
                <a:latin typeface="Calibri"/>
                <a:cs typeface="Calibri"/>
              </a:rPr>
              <a:t>β</a:t>
            </a:r>
            <a:r>
              <a:rPr lang="el-GR" sz="2775" spc="-15" baseline="-16516" dirty="0">
                <a:solidFill>
                  <a:schemeClr val="tx1"/>
                </a:solidFill>
                <a:latin typeface="Calibri"/>
                <a:cs typeface="Calibri"/>
              </a:rPr>
              <a:t>2</a:t>
            </a:r>
            <a:r>
              <a:rPr lang="el-GR" sz="2800" spc="-10" dirty="0">
                <a:solidFill>
                  <a:schemeClr val="tx1"/>
                </a:solidFill>
                <a:latin typeface="Calibri"/>
                <a:cs typeface="Calibri"/>
              </a:rPr>
              <a:t>-</a:t>
            </a:r>
            <a:r>
              <a:rPr lang="cs-CZ" sz="2800" spc="-20" dirty="0" err="1">
                <a:solidFill>
                  <a:schemeClr val="tx1"/>
                </a:solidFill>
                <a:latin typeface="Calibri"/>
                <a:cs typeface="Calibri"/>
              </a:rPr>
              <a:t>mimetika</a:t>
            </a:r>
            <a:r>
              <a:rPr lang="cs-CZ" sz="2800" spc="-1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cs-CZ" sz="2800" dirty="0">
                <a:solidFill>
                  <a:schemeClr val="tx1"/>
                </a:solidFill>
                <a:latin typeface="Calibri"/>
                <a:cs typeface="Calibri"/>
              </a:rPr>
              <a:t>–</a:t>
            </a:r>
            <a:r>
              <a:rPr lang="cs-CZ" sz="28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cs-CZ" sz="2800" dirty="0">
                <a:solidFill>
                  <a:schemeClr val="tx1"/>
                </a:solidFill>
                <a:latin typeface="Calibri"/>
                <a:cs typeface="Calibri"/>
              </a:rPr>
              <a:t>účinek</a:t>
            </a:r>
            <a:r>
              <a:rPr lang="cs-CZ" sz="2800" spc="-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cs-CZ" sz="2800" spc="-10" dirty="0">
                <a:solidFill>
                  <a:schemeClr val="tx1"/>
                </a:solidFill>
                <a:latin typeface="Calibri"/>
                <a:cs typeface="Calibri"/>
              </a:rPr>
              <a:t>za</a:t>
            </a:r>
            <a:r>
              <a:rPr lang="cs-CZ" sz="2800" spc="-114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cs-CZ" sz="2800" spc="-25" dirty="0">
                <a:solidFill>
                  <a:schemeClr val="tx1"/>
                </a:solidFill>
                <a:latin typeface="Calibri"/>
                <a:cs typeface="Calibri"/>
              </a:rPr>
              <a:t>30-</a:t>
            </a:r>
            <a:r>
              <a:rPr lang="cs-CZ" sz="2800" dirty="0">
                <a:solidFill>
                  <a:schemeClr val="tx1"/>
                </a:solidFill>
                <a:latin typeface="Calibri"/>
                <a:cs typeface="Calibri"/>
              </a:rPr>
              <a:t>60min,</a:t>
            </a:r>
            <a:r>
              <a:rPr lang="cs-CZ" sz="2800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cs-CZ" sz="2800" dirty="0">
                <a:solidFill>
                  <a:schemeClr val="tx1"/>
                </a:solidFill>
                <a:latin typeface="Calibri"/>
                <a:cs typeface="Calibri"/>
              </a:rPr>
              <a:t>trvá</a:t>
            </a:r>
            <a:r>
              <a:rPr lang="cs-CZ" sz="2800" spc="-9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cs-CZ" sz="2800" spc="-25" dirty="0">
                <a:solidFill>
                  <a:schemeClr val="tx1"/>
                </a:solidFill>
                <a:latin typeface="Calibri"/>
                <a:cs typeface="Calibri"/>
              </a:rPr>
              <a:t>4-</a:t>
            </a:r>
            <a:r>
              <a:rPr lang="cs-CZ" sz="2800" dirty="0">
                <a:solidFill>
                  <a:schemeClr val="tx1"/>
                </a:solidFill>
                <a:latin typeface="Calibri"/>
                <a:cs typeface="Calibri"/>
              </a:rPr>
              <a:t>6</a:t>
            </a:r>
            <a:r>
              <a:rPr lang="cs-CZ" sz="2800" spc="17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cs-CZ" sz="2800" spc="-25" dirty="0">
                <a:solidFill>
                  <a:schemeClr val="tx1"/>
                </a:solidFill>
                <a:latin typeface="Calibri"/>
                <a:cs typeface="Calibri"/>
              </a:rPr>
              <a:t>hod</a:t>
            </a:r>
          </a:p>
          <a:p>
            <a:pPr marL="12700">
              <a:spcBef>
                <a:spcPts val="844"/>
              </a:spcBef>
            </a:pPr>
            <a:endParaRPr lang="cs-CZ" sz="2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>
              <a:spcBef>
                <a:spcPts val="844"/>
              </a:spcBef>
            </a:pPr>
            <a:r>
              <a:rPr lang="cs-CZ" sz="2800" i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sz="2800" i="1" spc="-10" dirty="0" err="1">
                <a:latin typeface="Calibri"/>
                <a:cs typeface="Calibri"/>
              </a:rPr>
              <a:t>aklidinium</a:t>
            </a:r>
            <a:r>
              <a:rPr lang="cs-CZ" sz="2800" i="1" spc="-10" dirty="0">
                <a:latin typeface="Calibri"/>
                <a:cs typeface="Calibri"/>
              </a:rPr>
              <a:t> </a:t>
            </a:r>
            <a:r>
              <a:rPr lang="cs-CZ" sz="2800" spc="-20" dirty="0">
                <a:latin typeface="Calibri"/>
                <a:cs typeface="Calibri"/>
              </a:rPr>
              <a:t>(</a:t>
            </a:r>
            <a:r>
              <a:rPr lang="cs-CZ" sz="2800" spc="-20" dirty="0" err="1">
                <a:latin typeface="Calibri"/>
                <a:cs typeface="Calibri"/>
              </a:rPr>
              <a:t>Duaklir</a:t>
            </a:r>
            <a:r>
              <a:rPr lang="cs-CZ" sz="2800" spc="-20" dirty="0">
                <a:latin typeface="Calibri"/>
                <a:cs typeface="Calibri"/>
              </a:rPr>
              <a:t>®), </a:t>
            </a:r>
            <a:r>
              <a:rPr lang="cs-CZ" sz="2800" spc="-10" dirty="0">
                <a:latin typeface="Calibri"/>
                <a:cs typeface="Calibri"/>
              </a:rPr>
              <a:t>tzv. LAMA</a:t>
            </a:r>
            <a:endParaRPr lang="cs-CZ"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endParaRPr lang="cs-CZ" sz="2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lang="cs-CZ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sz="2800" i="1" dirty="0">
                <a:latin typeface="Calibri"/>
                <a:cs typeface="Calibri"/>
              </a:rPr>
              <a:t>tiotropium</a:t>
            </a:r>
            <a:r>
              <a:rPr sz="2800" i="1" spc="-1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(Spiriva</a:t>
            </a:r>
            <a:r>
              <a:rPr lang="cs-CZ" sz="2800" spc="-20" dirty="0">
                <a:latin typeface="Calibri"/>
                <a:cs typeface="Calibri"/>
              </a:rPr>
              <a:t>®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lang="cs-CZ" sz="2800" spc="-10" dirty="0">
                <a:latin typeface="Calibri"/>
                <a:cs typeface="Calibri"/>
              </a:rPr>
              <a:t>, tzv. ULAMA </a:t>
            </a: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lang="cs-CZ" sz="2800" spc="-10" dirty="0">
                <a:latin typeface="Calibri"/>
                <a:cs typeface="Calibri"/>
              </a:rPr>
              <a:t>    </a:t>
            </a:r>
            <a:r>
              <a:rPr sz="2800" spc="-10" dirty="0">
                <a:latin typeface="Calibri"/>
                <a:cs typeface="Calibri"/>
              </a:rPr>
              <a:t>–</a:t>
            </a:r>
            <a:r>
              <a:rPr sz="2800" spc="-1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především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CHOPN</a:t>
            </a:r>
            <a:r>
              <a:rPr lang="cs-CZ" sz="2800" spc="-10" dirty="0">
                <a:latin typeface="Calibri"/>
                <a:cs typeface="Calibri"/>
              </a:rPr>
              <a:t>, </a:t>
            </a:r>
            <a:r>
              <a:rPr sz="2800" dirty="0" err="1">
                <a:latin typeface="Calibri"/>
                <a:cs typeface="Calibri"/>
              </a:rPr>
              <a:t>účinek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40" dirty="0" err="1">
                <a:latin typeface="Calibri"/>
                <a:cs typeface="Calibri"/>
              </a:rPr>
              <a:t>přetrvává</a:t>
            </a:r>
            <a:r>
              <a:rPr sz="2800" spc="-90" dirty="0">
                <a:latin typeface="Calibri"/>
                <a:cs typeface="Calibri"/>
              </a:rPr>
              <a:t> </a:t>
            </a:r>
            <a:endParaRPr lang="cs-CZ" sz="2800" spc="-9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lang="cs-CZ" sz="2800" spc="-90" dirty="0">
                <a:latin typeface="Calibri"/>
                <a:cs typeface="Calibri"/>
              </a:rPr>
              <a:t>     </a:t>
            </a:r>
            <a:r>
              <a:rPr sz="2800" dirty="0" err="1">
                <a:latin typeface="Calibri"/>
                <a:cs typeface="Calibri"/>
              </a:rPr>
              <a:t>až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24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hod</a:t>
            </a:r>
            <a:endParaRPr lang="cs-CZ" sz="2800" spc="-25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endParaRPr sz="2800" dirty="0">
              <a:latin typeface="Calibri"/>
              <a:cs typeface="Calibri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F652A5E-AA60-240F-4C13-B2A9ED401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364" y="3581400"/>
            <a:ext cx="3810000" cy="255388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1" spc="-25" dirty="0"/>
              <a:t>Bronchodilatancia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3759" y="1603500"/>
            <a:ext cx="10844480" cy="4479431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8101">
              <a:lnSpc>
                <a:spcPct val="100000"/>
              </a:lnSpc>
              <a:spcBef>
                <a:spcPts val="750"/>
              </a:spcBef>
              <a:tabLst>
                <a:tab pos="268605" algn="l"/>
              </a:tabLst>
            </a:pP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3.</a:t>
            </a:r>
            <a:r>
              <a:rPr sz="2800" b="1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cs-CZ"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</a:t>
            </a:r>
            <a:r>
              <a:rPr sz="2800" b="1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eofylin</a:t>
            </a:r>
            <a:r>
              <a:rPr lang="cs-CZ"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cs-CZ" sz="28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</a:t>
            </a:r>
            <a:r>
              <a:rPr lang="cs-CZ" sz="2800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Afonilum</a:t>
            </a:r>
            <a:r>
              <a:rPr lang="cs-CZ" sz="2800" spc="-20" dirty="0">
                <a:latin typeface="Calibri"/>
                <a:cs typeface="Calibri"/>
              </a:rPr>
              <a:t>®</a:t>
            </a:r>
            <a:r>
              <a:rPr lang="cs-CZ" sz="28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, </a:t>
            </a:r>
            <a:r>
              <a:rPr lang="cs-CZ" sz="2800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Euphyllin</a:t>
            </a:r>
            <a:r>
              <a:rPr lang="cs-CZ" sz="2800" spc="-20" dirty="0">
                <a:latin typeface="Calibri"/>
                <a:cs typeface="Calibri"/>
              </a:rPr>
              <a:t>®</a:t>
            </a:r>
            <a:r>
              <a:rPr lang="cs-CZ" sz="28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)</a:t>
            </a:r>
            <a:endParaRPr sz="2800" dirty="0">
              <a:latin typeface="Calibri"/>
              <a:cs typeface="Calibri"/>
            </a:endParaRPr>
          </a:p>
          <a:p>
            <a:pPr marL="497840" indent="-457200">
              <a:lnSpc>
                <a:spcPct val="100000"/>
              </a:lnSpc>
              <a:spcBef>
                <a:spcPts val="650"/>
              </a:spcBef>
              <a:buFontTx/>
              <a:buChar char="-"/>
            </a:pPr>
            <a:r>
              <a:rPr lang="cs-CZ" sz="2400" dirty="0">
                <a:latin typeface="Calibri"/>
                <a:cs typeface="Calibri"/>
              </a:rPr>
              <a:t>patří mezi </a:t>
            </a:r>
            <a:r>
              <a:rPr lang="cs-CZ" sz="2400" dirty="0" err="1">
                <a:latin typeface="Calibri"/>
                <a:cs typeface="Calibri"/>
              </a:rPr>
              <a:t>methylxantiny</a:t>
            </a:r>
            <a:endParaRPr lang="cs-CZ" sz="2400" dirty="0">
              <a:latin typeface="Calibri"/>
              <a:cs typeface="Calibri"/>
            </a:endParaRPr>
          </a:p>
          <a:p>
            <a:pPr marL="497840" indent="-457200">
              <a:lnSpc>
                <a:spcPct val="100000"/>
              </a:lnSpc>
              <a:spcBef>
                <a:spcPts val="650"/>
              </a:spcBef>
              <a:buFontTx/>
              <a:buChar char="-"/>
            </a:pPr>
            <a:r>
              <a:rPr sz="2400" dirty="0" err="1">
                <a:latin typeface="Calibri"/>
                <a:cs typeface="Calibri"/>
              </a:rPr>
              <a:t>inhibuje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fosfodiesterázu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1-</a:t>
            </a:r>
            <a:r>
              <a:rPr sz="2400" dirty="0">
                <a:latin typeface="Calibri"/>
                <a:cs typeface="Calibri"/>
              </a:rPr>
              <a:t>4,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antagonista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adenosinového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receptoru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(A</a:t>
            </a:r>
            <a:r>
              <a:rPr sz="2400" spc="-30" baseline="-16516" dirty="0">
                <a:latin typeface="Calibri"/>
                <a:cs typeface="Calibri"/>
              </a:rPr>
              <a:t>1</a:t>
            </a:r>
            <a:r>
              <a:rPr sz="2400" spc="-20" dirty="0">
                <a:latin typeface="Calibri"/>
                <a:cs typeface="Calibri"/>
              </a:rPr>
              <a:t>)</a:t>
            </a:r>
            <a:endParaRPr lang="cs-CZ" sz="2400" spc="-20" dirty="0">
              <a:latin typeface="Calibri"/>
              <a:cs typeface="Calibri"/>
            </a:endParaRPr>
          </a:p>
          <a:p>
            <a:pPr marL="497840" indent="-457200">
              <a:lnSpc>
                <a:spcPct val="100000"/>
              </a:lnSpc>
              <a:spcBef>
                <a:spcPts val="650"/>
              </a:spcBef>
              <a:buFontTx/>
              <a:buChar char="-"/>
            </a:pPr>
            <a:r>
              <a:rPr sz="2400" dirty="0" err="1">
                <a:latin typeface="Calibri"/>
                <a:cs typeface="Calibri"/>
              </a:rPr>
              <a:t>působí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bronchodilatačně,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stimuluje</a:t>
            </a:r>
            <a:r>
              <a:rPr sz="2400" spc="-1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dechové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centrum,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CNS;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lang="cs-CZ" sz="2400" spc="-90" dirty="0" err="1">
                <a:latin typeface="Calibri"/>
                <a:cs typeface="Calibri"/>
              </a:rPr>
              <a:t>imunomodulační</a:t>
            </a:r>
            <a:r>
              <a:rPr lang="cs-CZ" sz="2400" spc="-90" dirty="0">
                <a:latin typeface="Calibri"/>
                <a:cs typeface="Calibri"/>
              </a:rPr>
              <a:t> a protizánětlivé účinky; </a:t>
            </a:r>
            <a:r>
              <a:rPr sz="2400" dirty="0">
                <a:latin typeface="Symbol"/>
                <a:cs typeface="Symbol"/>
              </a:rPr>
              <a:t>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TF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1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sílu stahu;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působí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vazodilatačně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plicích,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ledvinách,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koron.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tepnách;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50" dirty="0">
                <a:latin typeface="Symbol"/>
                <a:cs typeface="Symbol"/>
              </a:rPr>
              <a:t>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Calibri"/>
                <a:cs typeface="Calibri"/>
              </a:rPr>
              <a:t>sekreci</a:t>
            </a:r>
            <a:r>
              <a:rPr sz="2400" spc="-1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HCl</a:t>
            </a:r>
            <a:r>
              <a:rPr lang="cs-CZ" sz="2400" spc="-25" dirty="0">
                <a:latin typeface="Calibri"/>
                <a:cs typeface="Calibri"/>
              </a:rPr>
              <a:t> , slabý diuretický efekt atd.</a:t>
            </a:r>
          </a:p>
          <a:p>
            <a:pPr marL="497840" indent="-457200">
              <a:lnSpc>
                <a:spcPct val="100000"/>
              </a:lnSpc>
              <a:spcBef>
                <a:spcPts val="650"/>
              </a:spcBef>
              <a:buFontTx/>
              <a:buChar char="-"/>
            </a:pPr>
            <a:r>
              <a:rPr sz="2400" b="1" dirty="0" err="1">
                <a:latin typeface="Calibri"/>
                <a:cs typeface="Calibri"/>
              </a:rPr>
              <a:t>léčba</a:t>
            </a:r>
            <a:r>
              <a:rPr sz="2400" b="1" spc="-1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perzistujícího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AB,</a:t>
            </a:r>
            <a:r>
              <a:rPr sz="2400" b="1" spc="-13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vhodný</a:t>
            </a:r>
            <a:r>
              <a:rPr sz="2400" b="1" spc="-10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hlavně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při</a:t>
            </a:r>
            <a:r>
              <a:rPr sz="2400" b="1" spc="-110" dirty="0">
                <a:latin typeface="Calibri"/>
                <a:cs typeface="Calibri"/>
              </a:rPr>
              <a:t> </a:t>
            </a:r>
            <a:r>
              <a:rPr sz="2400" b="1" dirty="0" err="1">
                <a:latin typeface="Calibri"/>
                <a:cs typeface="Calibri"/>
              </a:rPr>
              <a:t>noční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0" dirty="0" err="1">
                <a:latin typeface="Calibri"/>
                <a:cs typeface="Calibri"/>
              </a:rPr>
              <a:t>dušnosti</a:t>
            </a:r>
            <a:endParaRPr lang="cs-CZ" sz="2400" b="1" spc="-10" dirty="0">
              <a:latin typeface="Calibri"/>
              <a:cs typeface="Calibri"/>
            </a:endParaRPr>
          </a:p>
          <a:p>
            <a:pPr marL="497840" indent="-457200">
              <a:lnSpc>
                <a:spcPct val="100000"/>
              </a:lnSpc>
              <a:spcBef>
                <a:spcPts val="650"/>
              </a:spcBef>
              <a:buFontTx/>
              <a:buChar char="-"/>
            </a:pPr>
            <a:r>
              <a:rPr sz="2400" dirty="0" err="1">
                <a:latin typeface="Calibri"/>
                <a:cs typeface="Calibri"/>
              </a:rPr>
              <a:t>slabší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bronchodilatační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účinek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než</a:t>
            </a:r>
            <a:r>
              <a:rPr sz="2400" spc="-10" dirty="0">
                <a:latin typeface="Calibri"/>
                <a:cs typeface="Calibri"/>
              </a:rPr>
              <a:t> β</a:t>
            </a:r>
            <a:r>
              <a:rPr sz="2400" spc="-15" baseline="-16516" dirty="0">
                <a:latin typeface="Calibri"/>
                <a:cs typeface="Calibri"/>
              </a:rPr>
              <a:t>2</a:t>
            </a:r>
            <a:r>
              <a:rPr sz="2400" spc="-10" dirty="0">
                <a:latin typeface="Calibri"/>
                <a:cs typeface="Calibri"/>
              </a:rPr>
              <a:t>-mimetika</a:t>
            </a:r>
            <a:endParaRPr lang="cs-CZ" sz="2400" spc="-10" dirty="0">
              <a:latin typeface="Calibri"/>
              <a:cs typeface="Calibri"/>
            </a:endParaRPr>
          </a:p>
          <a:p>
            <a:pPr marL="497840" indent="-457200">
              <a:lnSpc>
                <a:spcPct val="100000"/>
              </a:lnSpc>
              <a:spcBef>
                <a:spcPts val="650"/>
              </a:spcBef>
              <a:buFontTx/>
              <a:buChar char="-"/>
            </a:pPr>
            <a:r>
              <a:rPr sz="2400" dirty="0" err="1">
                <a:latin typeface="Calibri"/>
                <a:cs typeface="Calibri"/>
              </a:rPr>
              <a:t>má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úzké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40" dirty="0" err="1">
                <a:latin typeface="Calibri"/>
                <a:cs typeface="Calibri"/>
              </a:rPr>
              <a:t>terapeutické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30" dirty="0" err="1">
                <a:latin typeface="Calibri"/>
                <a:cs typeface="Calibri"/>
              </a:rPr>
              <a:t>rozmezí</a:t>
            </a:r>
            <a:r>
              <a:rPr lang="cs-CZ" sz="2400" spc="-30" dirty="0">
                <a:latin typeface="Calibri"/>
                <a:cs typeface="Calibri"/>
              </a:rPr>
              <a:t>/okno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časté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NÚ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až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30" dirty="0" err="1">
                <a:latin typeface="Calibri"/>
                <a:cs typeface="Calibri"/>
              </a:rPr>
              <a:t>toxicita</a:t>
            </a:r>
            <a:r>
              <a:rPr lang="cs-CZ" sz="2400" spc="-30" dirty="0">
                <a:latin typeface="Calibri"/>
                <a:cs typeface="Calibri"/>
              </a:rPr>
              <a:t> </a:t>
            </a:r>
            <a:r>
              <a:rPr lang="cs-CZ" sz="2400" spc="-30" dirty="0">
                <a:latin typeface="Calibri"/>
                <a:ea typeface="Calibri" panose="020F0502020204030204" pitchFamily="34" charset="0"/>
                <a:cs typeface="Calibri"/>
              </a:rPr>
              <a:t>→ </a:t>
            </a:r>
            <a:r>
              <a:rPr sz="2400" spc="-10" dirty="0">
                <a:latin typeface="Calibri"/>
                <a:cs typeface="Calibri"/>
              </a:rPr>
              <a:t>monitoring</a:t>
            </a:r>
            <a:r>
              <a:rPr sz="2400" spc="-14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hladin</a:t>
            </a:r>
            <a:r>
              <a:rPr lang="cs-CZ" sz="2400" spc="-10" dirty="0">
                <a:latin typeface="Calibri"/>
                <a:cs typeface="Calibri"/>
              </a:rPr>
              <a:t> (TDM)</a:t>
            </a:r>
          </a:p>
          <a:p>
            <a:pPr marL="497840" indent="-457200">
              <a:lnSpc>
                <a:spcPct val="100000"/>
              </a:lnSpc>
              <a:spcBef>
                <a:spcPts val="650"/>
              </a:spcBef>
              <a:buFontTx/>
              <a:buChar char="-"/>
            </a:pPr>
            <a:r>
              <a:rPr sz="2400" dirty="0">
                <a:latin typeface="Calibri"/>
                <a:cs typeface="Calibri"/>
              </a:rPr>
              <a:t>LI: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metabolizmus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přes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CYP1A2</a:t>
            </a:r>
            <a:r>
              <a:rPr sz="2400" b="1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lang="cs-CZ" sz="2400" spc="70" dirty="0">
                <a:latin typeface="Calibri"/>
                <a:cs typeface="Calibri"/>
              </a:rPr>
              <a:t>vliv </a:t>
            </a:r>
            <a:r>
              <a:rPr sz="2400" spc="-10" dirty="0" err="1">
                <a:latin typeface="Calibri"/>
                <a:cs typeface="Calibri"/>
              </a:rPr>
              <a:t>kouření</a:t>
            </a:r>
            <a:r>
              <a:rPr sz="2400" spc="-10" dirty="0">
                <a:latin typeface="Calibri"/>
                <a:cs typeface="Calibri"/>
              </a:rPr>
              <a:t>!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1" spc="-25" dirty="0"/>
              <a:t>Protizánětlivé</a:t>
            </a:r>
            <a:r>
              <a:rPr b="1" spc="-140" dirty="0"/>
              <a:t> </a:t>
            </a:r>
            <a:r>
              <a:rPr b="1" spc="-20" dirty="0"/>
              <a:t>léky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839824" y="1692706"/>
            <a:ext cx="10742575" cy="465191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575"/>
              </a:spcBef>
              <a:tabLst>
                <a:tab pos="699135" algn="l"/>
              </a:tabLst>
            </a:pPr>
            <a:r>
              <a:rPr sz="2800" dirty="0"/>
              <a:t>1.</a:t>
            </a:r>
            <a:r>
              <a:rPr sz="2800" spc="-55" dirty="0"/>
              <a:t> </a:t>
            </a:r>
            <a:r>
              <a:rPr sz="2800" spc="-10" dirty="0"/>
              <a:t>kortikosteroidy</a:t>
            </a:r>
            <a:endParaRPr sz="2800" dirty="0"/>
          </a:p>
          <a:p>
            <a:pPr marL="546100" marR="2316480" indent="-457200">
              <a:lnSpc>
                <a:spcPts val="4010"/>
              </a:lnSpc>
              <a:spcBef>
                <a:spcPts val="70"/>
              </a:spcBef>
              <a:buFontTx/>
              <a:buChar char="-"/>
            </a:pPr>
            <a:r>
              <a:rPr sz="2800" b="0" u="none" dirty="0" err="1">
                <a:latin typeface="Calibri"/>
                <a:cs typeface="Calibri"/>
              </a:rPr>
              <a:t>tlumí</a:t>
            </a:r>
            <a:r>
              <a:rPr sz="2800" b="0" u="none" spc="-75" dirty="0">
                <a:latin typeface="Calibri"/>
                <a:cs typeface="Calibri"/>
              </a:rPr>
              <a:t> </a:t>
            </a:r>
            <a:r>
              <a:rPr sz="2800" b="0" u="none" spc="-25" dirty="0">
                <a:latin typeface="Calibri"/>
                <a:cs typeface="Calibri"/>
              </a:rPr>
              <a:t>zánětlivou složku</a:t>
            </a:r>
            <a:r>
              <a:rPr sz="2800" b="0" u="none" spc="-95" dirty="0">
                <a:latin typeface="Calibri"/>
                <a:cs typeface="Calibri"/>
              </a:rPr>
              <a:t> </a:t>
            </a:r>
            <a:r>
              <a:rPr sz="2800" b="0" u="none" dirty="0">
                <a:latin typeface="Calibri"/>
                <a:cs typeface="Calibri"/>
              </a:rPr>
              <a:t>(</a:t>
            </a:r>
            <a:r>
              <a:rPr sz="2800" b="0" u="none" dirty="0">
                <a:latin typeface="Symbol"/>
                <a:cs typeface="Symbol"/>
              </a:rPr>
              <a:t></a:t>
            </a:r>
            <a:r>
              <a:rPr sz="2800" b="0" u="none" spc="-70" dirty="0">
                <a:latin typeface="Times New Roman"/>
                <a:cs typeface="Times New Roman"/>
              </a:rPr>
              <a:t> </a:t>
            </a:r>
            <a:r>
              <a:rPr sz="2800" b="0" u="none" dirty="0">
                <a:latin typeface="Calibri"/>
                <a:cs typeface="Calibri"/>
              </a:rPr>
              <a:t>tvorbu</a:t>
            </a:r>
            <a:r>
              <a:rPr sz="2800" b="0" u="none" spc="-140" dirty="0">
                <a:latin typeface="Calibri"/>
                <a:cs typeface="Calibri"/>
              </a:rPr>
              <a:t> </a:t>
            </a:r>
            <a:r>
              <a:rPr sz="2800" b="0" u="none" spc="-10" dirty="0" err="1">
                <a:latin typeface="Calibri"/>
                <a:cs typeface="Calibri"/>
              </a:rPr>
              <a:t>cytokinů</a:t>
            </a:r>
            <a:r>
              <a:rPr sz="2800" b="0" u="none" spc="-10" dirty="0">
                <a:latin typeface="Calibri"/>
                <a:cs typeface="Calibri"/>
              </a:rPr>
              <a:t>)</a:t>
            </a:r>
            <a:endParaRPr lang="cs-CZ" sz="2800" b="0" u="none" spc="-10" dirty="0">
              <a:latin typeface="Calibri"/>
              <a:cs typeface="Calibri"/>
            </a:endParaRPr>
          </a:p>
          <a:p>
            <a:pPr marL="546100" marR="2316480" indent="-457200">
              <a:lnSpc>
                <a:spcPts val="4010"/>
              </a:lnSpc>
              <a:spcBef>
                <a:spcPts val="70"/>
              </a:spcBef>
              <a:buFontTx/>
              <a:buChar char="-"/>
            </a:pPr>
            <a:r>
              <a:rPr sz="2800" b="0" u="sng" spc="-10" dirty="0" err="1">
                <a:latin typeface="Calibri"/>
                <a:cs typeface="Calibri"/>
              </a:rPr>
              <a:t>dlouhodobé</a:t>
            </a:r>
            <a:r>
              <a:rPr sz="2800" b="0" u="none" spc="-135" dirty="0">
                <a:latin typeface="Calibri"/>
                <a:cs typeface="Calibri"/>
              </a:rPr>
              <a:t> </a:t>
            </a:r>
            <a:r>
              <a:rPr sz="2800" b="0" u="none" dirty="0">
                <a:latin typeface="Calibri"/>
                <a:cs typeface="Calibri"/>
              </a:rPr>
              <a:t>užívání,</a:t>
            </a:r>
            <a:r>
              <a:rPr sz="2800" b="0" u="none" spc="-75" dirty="0">
                <a:latin typeface="Calibri"/>
                <a:cs typeface="Calibri"/>
              </a:rPr>
              <a:t> </a:t>
            </a:r>
            <a:r>
              <a:rPr sz="2800" b="0" u="none" spc="-30" dirty="0">
                <a:latin typeface="Calibri"/>
                <a:cs typeface="Calibri"/>
              </a:rPr>
              <a:t>zejména</a:t>
            </a:r>
            <a:r>
              <a:rPr sz="2800" b="0" u="none" spc="-90" dirty="0">
                <a:latin typeface="Calibri"/>
                <a:cs typeface="Calibri"/>
              </a:rPr>
              <a:t> </a:t>
            </a:r>
            <a:r>
              <a:rPr sz="2800" b="0" u="none" dirty="0">
                <a:latin typeface="Calibri"/>
                <a:cs typeface="Calibri"/>
              </a:rPr>
              <a:t>u</a:t>
            </a:r>
            <a:r>
              <a:rPr sz="2800" b="0" u="none" spc="-50" dirty="0">
                <a:latin typeface="Calibri"/>
                <a:cs typeface="Calibri"/>
              </a:rPr>
              <a:t> </a:t>
            </a:r>
            <a:r>
              <a:rPr sz="2800" u="none" dirty="0" err="1"/>
              <a:t>perzistujícího</a:t>
            </a:r>
            <a:r>
              <a:rPr lang="cs-CZ" sz="2800" u="none" spc="-45" dirty="0"/>
              <a:t> </a:t>
            </a:r>
            <a:r>
              <a:rPr sz="2800" u="none" spc="-10" dirty="0" err="1"/>
              <a:t>astmatu</a:t>
            </a:r>
            <a:endParaRPr lang="cs-CZ" sz="2800" u="none" spc="-10" dirty="0"/>
          </a:p>
          <a:p>
            <a:pPr marL="546100" marR="2316480" indent="-457200">
              <a:lnSpc>
                <a:spcPts val="4010"/>
              </a:lnSpc>
              <a:spcBef>
                <a:spcPts val="70"/>
              </a:spcBef>
              <a:buFontTx/>
              <a:buChar char="-"/>
            </a:pPr>
            <a:r>
              <a:rPr lang="cs-CZ" sz="2800" b="0" u="none" spc="-10" dirty="0"/>
              <a:t>měly by být užívány pravidelně, </a:t>
            </a:r>
            <a:r>
              <a:rPr lang="cs-CZ" sz="2800" u="none" spc="-10" dirty="0"/>
              <a:t>ne dle potřeby !</a:t>
            </a:r>
          </a:p>
          <a:p>
            <a:pPr marL="88900" marR="2316480">
              <a:lnSpc>
                <a:spcPts val="4010"/>
              </a:lnSpc>
              <a:spcBef>
                <a:spcPts val="70"/>
              </a:spcBef>
            </a:pPr>
            <a:endParaRPr sz="2800" dirty="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  <a:spcBef>
                <a:spcPts val="720"/>
              </a:spcBef>
              <a:tabLst>
                <a:tab pos="699135" algn="l"/>
              </a:tabLst>
            </a:pPr>
            <a:r>
              <a:rPr sz="2800" b="0" u="none" spc="-25" dirty="0">
                <a:latin typeface="Calibri"/>
                <a:cs typeface="Calibri"/>
              </a:rPr>
              <a:t>a)</a:t>
            </a:r>
            <a:r>
              <a:rPr sz="2800" b="0" u="none" dirty="0">
                <a:latin typeface="Calibri"/>
                <a:cs typeface="Calibri"/>
              </a:rPr>
              <a:t>	</a:t>
            </a:r>
            <a:r>
              <a:rPr sz="2800" b="0" dirty="0">
                <a:latin typeface="Calibri"/>
                <a:cs typeface="Calibri"/>
              </a:rPr>
              <a:t>inhalační</a:t>
            </a:r>
            <a:r>
              <a:rPr sz="2800" b="0" spc="-85" dirty="0">
                <a:latin typeface="Calibri"/>
                <a:cs typeface="Calibri"/>
              </a:rPr>
              <a:t> </a:t>
            </a:r>
            <a:r>
              <a:rPr sz="2800" b="0" spc="-10" dirty="0">
                <a:latin typeface="Calibri"/>
                <a:cs typeface="Calibri"/>
              </a:rPr>
              <a:t>kortikoidy</a:t>
            </a:r>
            <a:endParaRPr sz="2800" dirty="0">
              <a:latin typeface="Calibri"/>
              <a:cs typeface="Calibri"/>
            </a:endParaRPr>
          </a:p>
          <a:p>
            <a:pPr marL="546100" indent="-457200">
              <a:lnSpc>
                <a:spcPct val="100000"/>
              </a:lnSpc>
              <a:spcBef>
                <a:spcPts val="409"/>
              </a:spcBef>
              <a:buFontTx/>
              <a:buChar char="-"/>
            </a:pPr>
            <a:r>
              <a:rPr sz="2800" b="0" u="none" spc="-35" dirty="0" err="1">
                <a:latin typeface="Calibri"/>
                <a:cs typeface="Calibri"/>
              </a:rPr>
              <a:t>nízké</a:t>
            </a:r>
            <a:r>
              <a:rPr sz="2800" b="0" u="none" spc="-110" dirty="0">
                <a:latin typeface="Calibri"/>
                <a:cs typeface="Calibri"/>
              </a:rPr>
              <a:t> </a:t>
            </a:r>
            <a:r>
              <a:rPr sz="2800" b="0" u="none" spc="-30" dirty="0">
                <a:latin typeface="Calibri"/>
                <a:cs typeface="Calibri"/>
              </a:rPr>
              <a:t>riziko</a:t>
            </a:r>
            <a:r>
              <a:rPr sz="2800" b="0" u="none" spc="-114" dirty="0">
                <a:latin typeface="Calibri"/>
                <a:cs typeface="Calibri"/>
              </a:rPr>
              <a:t> </a:t>
            </a:r>
            <a:r>
              <a:rPr sz="2800" b="0" u="none" spc="-35" dirty="0">
                <a:latin typeface="Calibri"/>
                <a:cs typeface="Calibri"/>
              </a:rPr>
              <a:t>celkových</a:t>
            </a:r>
            <a:r>
              <a:rPr sz="2800" b="0" u="none" spc="-90" dirty="0">
                <a:latin typeface="Calibri"/>
                <a:cs typeface="Calibri"/>
              </a:rPr>
              <a:t> </a:t>
            </a:r>
            <a:r>
              <a:rPr sz="2800" b="0" u="none" dirty="0">
                <a:latin typeface="Calibri"/>
                <a:cs typeface="Calibri"/>
              </a:rPr>
              <a:t>NÚ,</a:t>
            </a:r>
            <a:r>
              <a:rPr sz="2800" b="0" u="none" spc="-40" dirty="0">
                <a:latin typeface="Calibri"/>
                <a:cs typeface="Calibri"/>
              </a:rPr>
              <a:t> </a:t>
            </a:r>
            <a:r>
              <a:rPr sz="2800" b="0" u="none" spc="-35" dirty="0">
                <a:latin typeface="Calibri"/>
                <a:cs typeface="Calibri"/>
              </a:rPr>
              <a:t>hrozí</a:t>
            </a:r>
            <a:r>
              <a:rPr sz="2800" b="0" u="none" spc="-120" dirty="0">
                <a:latin typeface="Calibri"/>
                <a:cs typeface="Calibri"/>
              </a:rPr>
              <a:t> </a:t>
            </a:r>
            <a:r>
              <a:rPr sz="2800" b="0" u="none" spc="-10" dirty="0">
                <a:latin typeface="Calibri"/>
                <a:cs typeface="Calibri"/>
              </a:rPr>
              <a:t>lokální</a:t>
            </a:r>
            <a:r>
              <a:rPr sz="2800" b="0" u="none" spc="-140" dirty="0">
                <a:latin typeface="Calibri"/>
                <a:cs typeface="Calibri"/>
              </a:rPr>
              <a:t> </a:t>
            </a:r>
            <a:r>
              <a:rPr sz="2800" b="0" u="none" dirty="0">
                <a:latin typeface="Calibri"/>
                <a:cs typeface="Calibri"/>
              </a:rPr>
              <a:t>NÚ</a:t>
            </a:r>
            <a:r>
              <a:rPr sz="2800" b="0" u="none" spc="-55" dirty="0">
                <a:latin typeface="Calibri"/>
                <a:cs typeface="Calibri"/>
              </a:rPr>
              <a:t> </a:t>
            </a:r>
            <a:r>
              <a:rPr sz="2800" b="0" u="none" spc="-35" dirty="0">
                <a:latin typeface="Calibri"/>
                <a:cs typeface="Calibri"/>
              </a:rPr>
              <a:t>(kandidóza </a:t>
            </a:r>
            <a:r>
              <a:rPr sz="2800" b="0" u="none" spc="-20" dirty="0" err="1">
                <a:latin typeface="Calibri"/>
                <a:cs typeface="Calibri"/>
              </a:rPr>
              <a:t>úst</a:t>
            </a:r>
            <a:r>
              <a:rPr sz="2800" b="0" u="none" spc="-20" dirty="0">
                <a:latin typeface="Calibri"/>
                <a:cs typeface="Calibri"/>
              </a:rPr>
              <a:t>)</a:t>
            </a:r>
            <a:endParaRPr lang="cs-CZ" sz="2800" dirty="0"/>
          </a:p>
          <a:p>
            <a:pPr marL="546100" indent="-457200">
              <a:lnSpc>
                <a:spcPct val="100000"/>
              </a:lnSpc>
              <a:spcBef>
                <a:spcPts val="409"/>
              </a:spcBef>
              <a:buFontTx/>
              <a:buChar char="-"/>
            </a:pPr>
            <a:r>
              <a:rPr sz="2800" b="0" u="none" spc="-25" dirty="0" err="1">
                <a:latin typeface="Calibri"/>
                <a:cs typeface="Calibri"/>
              </a:rPr>
              <a:t>paradoxní</a:t>
            </a:r>
            <a:r>
              <a:rPr sz="2800" b="0" u="none" spc="-114" dirty="0">
                <a:latin typeface="Calibri"/>
                <a:cs typeface="Calibri"/>
              </a:rPr>
              <a:t> </a:t>
            </a:r>
            <a:r>
              <a:rPr sz="2800" b="0" u="none" spc="-10" dirty="0" err="1">
                <a:latin typeface="Calibri"/>
                <a:cs typeface="Calibri"/>
              </a:rPr>
              <a:t>bronchospasmus</a:t>
            </a:r>
            <a:r>
              <a:rPr lang="cs-CZ" sz="2800" b="0" u="none" spc="-10" dirty="0">
                <a:latin typeface="Calibri"/>
                <a:cs typeface="Calibri"/>
              </a:rPr>
              <a:t> </a:t>
            </a:r>
            <a:r>
              <a:rPr sz="2800" b="0" u="none" spc="-10" dirty="0">
                <a:latin typeface="Calibri"/>
                <a:cs typeface="Calibri"/>
              </a:rPr>
              <a:t>!</a:t>
            </a:r>
            <a:endParaRPr sz="2800" dirty="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  <a:spcBef>
                <a:spcPts val="960"/>
              </a:spcBef>
            </a:pPr>
            <a:r>
              <a:rPr lang="cs-CZ" sz="2800" b="0" i="1" u="none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sz="2800" b="0" i="1" u="none" spc="-25" dirty="0" err="1">
                <a:latin typeface="Calibri"/>
                <a:cs typeface="Calibri"/>
              </a:rPr>
              <a:t>beklometazon</a:t>
            </a:r>
            <a:r>
              <a:rPr sz="2800" b="0" i="1" u="none" spc="-25" dirty="0">
                <a:latin typeface="Calibri"/>
                <a:cs typeface="Calibri"/>
              </a:rPr>
              <a:t>,</a:t>
            </a:r>
            <a:r>
              <a:rPr sz="2800" b="0" i="1" u="none" spc="-15" dirty="0">
                <a:latin typeface="Calibri"/>
                <a:cs typeface="Calibri"/>
              </a:rPr>
              <a:t> </a:t>
            </a:r>
            <a:r>
              <a:rPr sz="2800" b="0" i="1" u="none" dirty="0">
                <a:latin typeface="Calibri"/>
                <a:cs typeface="Calibri"/>
              </a:rPr>
              <a:t>budesonid,</a:t>
            </a:r>
            <a:r>
              <a:rPr sz="2800" b="0" i="1" u="none" spc="-145" dirty="0">
                <a:latin typeface="Calibri"/>
                <a:cs typeface="Calibri"/>
              </a:rPr>
              <a:t> </a:t>
            </a:r>
            <a:r>
              <a:rPr sz="2800" b="0" i="1" u="none" spc="-10" dirty="0">
                <a:latin typeface="Calibri"/>
                <a:cs typeface="Calibri"/>
              </a:rPr>
              <a:t>fluticason,</a:t>
            </a:r>
            <a:r>
              <a:rPr sz="2800" b="0" i="1" u="none" spc="-150" dirty="0">
                <a:latin typeface="Calibri"/>
                <a:cs typeface="Calibri"/>
              </a:rPr>
              <a:t> </a:t>
            </a:r>
            <a:r>
              <a:rPr sz="2800" b="0" i="1" u="none" spc="-10" dirty="0">
                <a:latin typeface="Calibri"/>
                <a:cs typeface="Calibri"/>
              </a:rPr>
              <a:t>flunisolid,</a:t>
            </a:r>
            <a:r>
              <a:rPr sz="2800" b="0" i="1" u="none" spc="-150" dirty="0">
                <a:latin typeface="Calibri"/>
                <a:cs typeface="Calibri"/>
              </a:rPr>
              <a:t> </a:t>
            </a:r>
            <a:r>
              <a:rPr sz="2800" b="0" i="1" u="none" dirty="0">
                <a:latin typeface="Calibri"/>
                <a:cs typeface="Calibri"/>
              </a:rPr>
              <a:t>mometason,</a:t>
            </a:r>
            <a:r>
              <a:rPr sz="2800" b="0" i="1" u="none" spc="-5" dirty="0">
                <a:latin typeface="Calibri"/>
                <a:cs typeface="Calibri"/>
              </a:rPr>
              <a:t> </a:t>
            </a:r>
            <a:r>
              <a:rPr sz="2800" b="0" i="1" u="none" spc="-10" dirty="0">
                <a:latin typeface="Calibri"/>
                <a:cs typeface="Calibri"/>
              </a:rPr>
              <a:t>ciclesonid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1" spc="-25" dirty="0"/>
              <a:t>Protizánětlivé</a:t>
            </a:r>
            <a:r>
              <a:rPr b="1" spc="-140" dirty="0"/>
              <a:t> </a:t>
            </a:r>
            <a:r>
              <a:rPr b="1" spc="-20" dirty="0"/>
              <a:t>léky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635" y="1650949"/>
            <a:ext cx="10209530" cy="4128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363210">
              <a:lnSpc>
                <a:spcPct val="120100"/>
              </a:lnSpc>
              <a:spcBef>
                <a:spcPts val="95"/>
              </a:spcBef>
            </a:pP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b)</a:t>
            </a:r>
            <a:r>
              <a:rPr sz="2800" u="heavy" spc="-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systémově</a:t>
            </a:r>
            <a:r>
              <a:rPr sz="2800" u="heavy" spc="-1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podávané </a:t>
            </a:r>
            <a:r>
              <a:rPr sz="2800" u="heavy" spc="-3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kortikoidy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lang="cs-CZ" sz="2800" spc="-35" dirty="0">
                <a:latin typeface="Calibri"/>
                <a:cs typeface="Calibri"/>
              </a:rPr>
              <a:t>-   </a:t>
            </a:r>
            <a:r>
              <a:rPr sz="2800" dirty="0">
                <a:latin typeface="Calibri"/>
                <a:cs typeface="Calibri"/>
              </a:rPr>
              <a:t>u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těžkých</a:t>
            </a:r>
            <a:r>
              <a:rPr sz="2800" b="1" spc="-130" dirty="0">
                <a:latin typeface="Calibri"/>
                <a:cs typeface="Calibri"/>
              </a:rPr>
              <a:t> </a:t>
            </a:r>
            <a:r>
              <a:rPr sz="2800" b="1" dirty="0" err="1">
                <a:latin typeface="Calibri"/>
                <a:cs typeface="Calibri"/>
              </a:rPr>
              <a:t>astmatických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-10" dirty="0" err="1">
                <a:latin typeface="Calibri"/>
                <a:cs typeface="Calibri"/>
              </a:rPr>
              <a:t>stavů</a:t>
            </a:r>
            <a:endParaRPr lang="cs-CZ" sz="2800" b="1" spc="-10" dirty="0">
              <a:latin typeface="Calibri"/>
              <a:cs typeface="Calibri"/>
            </a:endParaRPr>
          </a:p>
          <a:p>
            <a:pPr marL="12700" marR="5363210">
              <a:lnSpc>
                <a:spcPct val="120100"/>
              </a:lnSpc>
              <a:spcBef>
                <a:spcPts val="95"/>
              </a:spcBef>
            </a:pPr>
            <a:endParaRPr sz="2800" dirty="0">
              <a:latin typeface="Calibri"/>
              <a:cs typeface="Calibri"/>
            </a:endParaRPr>
          </a:p>
          <a:p>
            <a:pPr marL="622300" marR="5080" indent="-610235">
              <a:lnSpc>
                <a:spcPts val="3000"/>
              </a:lnSpc>
              <a:spcBef>
                <a:spcPts val="1315"/>
              </a:spcBef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b="1" dirty="0" err="1">
                <a:latin typeface="Calibri"/>
                <a:cs typeface="Calibri"/>
              </a:rPr>
              <a:t>p.o</a:t>
            </a:r>
            <a:r>
              <a:rPr sz="2800" dirty="0" err="1">
                <a:latin typeface="Calibri"/>
                <a:cs typeface="Calibri"/>
              </a:rPr>
              <a:t>.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prednison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methylprednisolon</a:t>
            </a:r>
            <a:r>
              <a:rPr sz="2800" i="1" spc="-1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3-</a:t>
            </a:r>
            <a:r>
              <a:rPr sz="2800" dirty="0">
                <a:latin typeface="Calibri"/>
                <a:cs typeface="Calibri"/>
              </a:rPr>
              <a:t>10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dnů,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40-</a:t>
            </a:r>
            <a:r>
              <a:rPr sz="2800" dirty="0">
                <a:latin typeface="Calibri"/>
                <a:cs typeface="Calibri"/>
              </a:rPr>
              <a:t>60mg</a:t>
            </a:r>
            <a:r>
              <a:rPr sz="2800" spc="-40" dirty="0">
                <a:latin typeface="Calibri"/>
                <a:cs typeface="Calibri"/>
              </a:rPr>
              <a:t> </a:t>
            </a:r>
            <a:endParaRPr lang="cs-CZ" sz="2800" spc="-40" dirty="0">
              <a:latin typeface="Calibri"/>
              <a:cs typeface="Calibri"/>
            </a:endParaRPr>
          </a:p>
          <a:p>
            <a:pPr marL="622300" marR="5080" indent="-610235">
              <a:lnSpc>
                <a:spcPts val="3000"/>
              </a:lnSpc>
              <a:spcBef>
                <a:spcPts val="1315"/>
              </a:spcBef>
            </a:pPr>
            <a:r>
              <a:rPr lang="cs-CZ" sz="2800" spc="-40" dirty="0">
                <a:latin typeface="Calibri"/>
                <a:cs typeface="Calibri"/>
              </a:rPr>
              <a:t>     </a:t>
            </a:r>
            <a:r>
              <a:rPr sz="2800" dirty="0">
                <a:latin typeface="Calibri"/>
                <a:cs typeface="Calibri"/>
              </a:rPr>
              <a:t>(</a:t>
            </a:r>
            <a:r>
              <a:rPr sz="2800" b="1" dirty="0">
                <a:latin typeface="Calibri"/>
                <a:cs typeface="Calibri"/>
              </a:rPr>
              <a:t>ne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u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akutního </a:t>
            </a:r>
            <a:r>
              <a:rPr sz="2800" b="1" spc="-10" dirty="0" err="1">
                <a:latin typeface="Calibri"/>
                <a:cs typeface="Calibri"/>
              </a:rPr>
              <a:t>záchvatu</a:t>
            </a:r>
            <a:r>
              <a:rPr sz="2800" b="1" spc="-10" dirty="0">
                <a:latin typeface="Calibri"/>
                <a:cs typeface="Calibri"/>
              </a:rPr>
              <a:t>)</a:t>
            </a:r>
            <a:endParaRPr lang="cs-CZ" sz="2800" b="1" spc="-10" dirty="0">
              <a:latin typeface="Calibri"/>
              <a:cs typeface="Calibri"/>
            </a:endParaRPr>
          </a:p>
          <a:p>
            <a:pPr marL="622300" marR="5080" indent="-610235">
              <a:lnSpc>
                <a:spcPts val="3000"/>
              </a:lnSpc>
              <a:spcBef>
                <a:spcPts val="1315"/>
              </a:spcBef>
            </a:pP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290"/>
              </a:lnSpc>
              <a:spcBef>
                <a:spcPts val="395"/>
              </a:spcBef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sz="2800" spc="-165" dirty="0" err="1">
                <a:latin typeface="Calibri"/>
                <a:cs typeface="Calibri"/>
              </a:rPr>
              <a:t>i.v.</a:t>
            </a:r>
            <a:r>
              <a:rPr sz="2800" spc="-1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přednostně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methylprednisolon</a:t>
            </a:r>
            <a:r>
              <a:rPr sz="2800" spc="-20" dirty="0">
                <a:latin typeface="Calibri"/>
                <a:cs typeface="Calibri"/>
              </a:rPr>
              <a:t>;</a:t>
            </a:r>
            <a:r>
              <a:rPr sz="2800" spc="-1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výjimečně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těžkých</a:t>
            </a:r>
            <a:r>
              <a:rPr sz="2800" spc="1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forem</a:t>
            </a:r>
            <a:endParaRPr sz="2800" dirty="0">
              <a:latin typeface="Calibri"/>
              <a:cs typeface="Calibri"/>
            </a:endParaRPr>
          </a:p>
          <a:p>
            <a:pPr marL="622300">
              <a:lnSpc>
                <a:spcPts val="3290"/>
              </a:lnSpc>
            </a:pPr>
            <a:r>
              <a:rPr sz="2800" i="1" spc="-10" dirty="0">
                <a:latin typeface="Calibri"/>
                <a:cs typeface="Calibri"/>
              </a:rPr>
              <a:t>dexametason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1" spc="-25" dirty="0"/>
              <a:t>Protizánětlivé</a:t>
            </a:r>
            <a:r>
              <a:rPr b="1" spc="-140" dirty="0"/>
              <a:t> </a:t>
            </a:r>
            <a:r>
              <a:rPr b="1" spc="-20" dirty="0"/>
              <a:t>léky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0320" y="1686610"/>
            <a:ext cx="10158680" cy="433195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60"/>
              </a:spcBef>
              <a:tabLst>
                <a:tab pos="269240" algn="l"/>
              </a:tabLst>
            </a:pPr>
            <a:r>
              <a:rPr sz="26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2.</a:t>
            </a:r>
            <a:r>
              <a:rPr sz="26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imunoprofylaktika</a:t>
            </a:r>
            <a:endParaRPr sz="2600" dirty="0">
              <a:latin typeface="Calibri"/>
              <a:cs typeface="Calibri"/>
            </a:endParaRPr>
          </a:p>
          <a:p>
            <a:pPr marL="495300" indent="-457200">
              <a:lnSpc>
                <a:spcPts val="2810"/>
              </a:lnSpc>
              <a:spcBef>
                <a:spcPts val="455"/>
              </a:spcBef>
              <a:buFontTx/>
              <a:buChar char="-"/>
            </a:pPr>
            <a:r>
              <a:rPr sz="2600" spc="-20" dirty="0" err="1">
                <a:latin typeface="Calibri"/>
                <a:cs typeface="Calibri"/>
              </a:rPr>
              <a:t>preventivní</a:t>
            </a:r>
            <a:r>
              <a:rPr sz="2600" spc="-20" dirty="0">
                <a:latin typeface="Calibri"/>
                <a:cs typeface="Calibri"/>
              </a:rPr>
              <a:t>,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spc="-30" dirty="0">
                <a:latin typeface="Calibri"/>
                <a:cs typeface="Calibri"/>
              </a:rPr>
              <a:t>udržovací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léčba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lehkého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 err="1">
                <a:latin typeface="Calibri"/>
                <a:cs typeface="Calibri"/>
              </a:rPr>
              <a:t>středně</a:t>
            </a:r>
            <a:r>
              <a:rPr sz="2600" spc="-120" dirty="0">
                <a:latin typeface="Calibri"/>
                <a:cs typeface="Calibri"/>
              </a:rPr>
              <a:t> </a:t>
            </a:r>
            <a:r>
              <a:rPr lang="cs-CZ" sz="2600" spc="-120" dirty="0">
                <a:latin typeface="Calibri"/>
                <a:cs typeface="Calibri"/>
              </a:rPr>
              <a:t> </a:t>
            </a:r>
            <a:r>
              <a:rPr sz="2600" spc="-40" dirty="0" err="1">
                <a:latin typeface="Calibri"/>
                <a:cs typeface="Calibri"/>
              </a:rPr>
              <a:t>těžkého</a:t>
            </a:r>
            <a:endParaRPr lang="cs-CZ" sz="2600" spc="-45" dirty="0">
              <a:latin typeface="Calibri"/>
              <a:cs typeface="Calibri"/>
            </a:endParaRPr>
          </a:p>
          <a:p>
            <a:pPr marL="38100">
              <a:lnSpc>
                <a:spcPts val="2810"/>
              </a:lnSpc>
              <a:spcBef>
                <a:spcPts val="455"/>
              </a:spcBef>
            </a:pPr>
            <a:r>
              <a:rPr lang="cs-CZ" sz="2600" spc="-10" dirty="0">
                <a:latin typeface="Calibri"/>
                <a:cs typeface="Calibri"/>
              </a:rPr>
              <a:t>      p</a:t>
            </a:r>
            <a:r>
              <a:rPr sz="2600" spc="-10" dirty="0" err="1">
                <a:latin typeface="Calibri"/>
                <a:cs typeface="Calibri"/>
              </a:rPr>
              <a:t>erzistujícího</a:t>
            </a:r>
            <a:r>
              <a:rPr lang="cs-CZ" sz="2600" dirty="0">
                <a:latin typeface="Calibri"/>
                <a:cs typeface="Calibri"/>
              </a:rPr>
              <a:t> </a:t>
            </a:r>
            <a:r>
              <a:rPr sz="2600" spc="-10" dirty="0" err="1">
                <a:latin typeface="Calibri"/>
                <a:cs typeface="Calibri"/>
              </a:rPr>
              <a:t>astmatu</a:t>
            </a:r>
            <a:endParaRPr sz="2600" dirty="0">
              <a:latin typeface="Calibri"/>
              <a:cs typeface="Calibri"/>
            </a:endParaRPr>
          </a:p>
          <a:p>
            <a:pPr marL="38100">
              <a:lnSpc>
                <a:spcPts val="2810"/>
              </a:lnSpc>
              <a:spcBef>
                <a:spcPts val="390"/>
              </a:spcBef>
            </a:pPr>
            <a:r>
              <a:rPr lang="cs-CZ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 </a:t>
            </a:r>
            <a:r>
              <a:rPr sz="2600" i="1" dirty="0">
                <a:latin typeface="Calibri"/>
                <a:cs typeface="Calibri"/>
              </a:rPr>
              <a:t>nedocromil</a:t>
            </a:r>
            <a:r>
              <a:rPr sz="2600" i="1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plný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účinek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po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35" dirty="0">
                <a:latin typeface="Calibri"/>
                <a:cs typeface="Calibri"/>
              </a:rPr>
              <a:t>několikatýdenní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inhalaci,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potlačuje</a:t>
            </a:r>
            <a:endParaRPr sz="2600" dirty="0">
              <a:latin typeface="Calibri"/>
              <a:cs typeface="Calibri"/>
            </a:endParaRPr>
          </a:p>
          <a:p>
            <a:pPr marL="269240">
              <a:lnSpc>
                <a:spcPts val="2810"/>
              </a:lnSpc>
            </a:pPr>
            <a:r>
              <a:rPr lang="cs-CZ" sz="2600" spc="-35" dirty="0">
                <a:latin typeface="Calibri"/>
                <a:cs typeface="Calibri"/>
              </a:rPr>
              <a:t>   </a:t>
            </a:r>
            <a:r>
              <a:rPr sz="2600" spc="-35" dirty="0" err="1">
                <a:latin typeface="Calibri"/>
                <a:cs typeface="Calibri"/>
              </a:rPr>
              <a:t>brochokonstrikci</a:t>
            </a:r>
            <a:r>
              <a:rPr sz="2600" spc="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po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zátěži</a:t>
            </a:r>
            <a:endParaRPr sz="2600" dirty="0">
              <a:latin typeface="Calibri"/>
              <a:cs typeface="Calibri"/>
            </a:endParaRPr>
          </a:p>
          <a:p>
            <a:pPr marL="40640">
              <a:lnSpc>
                <a:spcPct val="100000"/>
              </a:lnSpc>
              <a:spcBef>
                <a:spcPts val="335"/>
              </a:spcBef>
            </a:pPr>
            <a:r>
              <a:rPr lang="cs-CZ" sz="2600" dirty="0">
                <a:latin typeface="Calibri"/>
                <a:cs typeface="Calibri"/>
              </a:rPr>
              <a:t>       - </a:t>
            </a:r>
            <a:r>
              <a:rPr sz="2600" dirty="0">
                <a:latin typeface="Calibri"/>
                <a:cs typeface="Calibri"/>
              </a:rPr>
              <a:t>KI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1.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 err="1">
                <a:latin typeface="Calibri"/>
                <a:cs typeface="Calibri"/>
              </a:rPr>
              <a:t>trimestr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gravidity</a:t>
            </a:r>
            <a:endParaRPr sz="2600" dirty="0">
              <a:latin typeface="Calibri"/>
              <a:cs typeface="Calibri"/>
            </a:endParaRPr>
          </a:p>
          <a:p>
            <a:pPr marL="40640">
              <a:lnSpc>
                <a:spcPct val="100000"/>
              </a:lnSpc>
              <a:spcBef>
                <a:spcPts val="409"/>
              </a:spcBef>
            </a:pPr>
            <a:r>
              <a:rPr lang="cs-CZ" sz="2600" dirty="0">
                <a:latin typeface="Calibri"/>
                <a:cs typeface="Calibri"/>
              </a:rPr>
              <a:t>       - </a:t>
            </a:r>
            <a:r>
              <a:rPr sz="2600" dirty="0">
                <a:latin typeface="Calibri"/>
                <a:cs typeface="Calibri"/>
              </a:rPr>
              <a:t>NÚ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podráždění</a:t>
            </a:r>
            <a:r>
              <a:rPr sz="2600" dirty="0">
                <a:latin typeface="Calibri"/>
                <a:cs typeface="Calibri"/>
              </a:rPr>
              <a:t> DC,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nauzea,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spc="-20" dirty="0" err="1">
                <a:latin typeface="Calibri"/>
                <a:cs typeface="Calibri"/>
              </a:rPr>
              <a:t>bolest</a:t>
            </a:r>
            <a:r>
              <a:rPr sz="2600" spc="-140" dirty="0">
                <a:latin typeface="Calibri"/>
                <a:cs typeface="Calibri"/>
              </a:rPr>
              <a:t> </a:t>
            </a:r>
            <a:r>
              <a:rPr sz="2600" spc="-10" dirty="0" err="1">
                <a:latin typeface="Calibri"/>
                <a:cs typeface="Calibri"/>
              </a:rPr>
              <a:t>hlavy</a:t>
            </a:r>
            <a:endParaRPr sz="2600" dirty="0">
              <a:latin typeface="Calibri"/>
              <a:cs typeface="Calibri"/>
            </a:endParaRPr>
          </a:p>
          <a:p>
            <a:pPr marL="40640">
              <a:lnSpc>
                <a:spcPct val="100000"/>
              </a:lnSpc>
              <a:spcBef>
                <a:spcPts val="385"/>
              </a:spcBef>
            </a:pPr>
            <a:r>
              <a:rPr lang="cs-CZ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 </a:t>
            </a:r>
            <a:r>
              <a:rPr sz="2600" i="1" spc="-40" dirty="0">
                <a:latin typeface="Calibri"/>
                <a:cs typeface="Calibri"/>
              </a:rPr>
              <a:t>ketotifen</a:t>
            </a:r>
            <a:r>
              <a:rPr sz="2600" i="1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cps.,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5" dirty="0">
                <a:latin typeface="Calibri"/>
                <a:cs typeface="Calibri"/>
              </a:rPr>
              <a:t>sir.,</a:t>
            </a:r>
            <a:r>
              <a:rPr sz="2600" spc="-1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plný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účinek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za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8-</a:t>
            </a:r>
            <a:r>
              <a:rPr sz="2600" dirty="0">
                <a:latin typeface="Calibri"/>
                <a:cs typeface="Calibri"/>
              </a:rPr>
              <a:t>12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týdnů,</a:t>
            </a:r>
            <a:r>
              <a:rPr sz="2600" spc="-1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slabší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 err="1">
                <a:latin typeface="Calibri"/>
                <a:cs typeface="Calibri"/>
              </a:rPr>
              <a:t>než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lang="cs-CZ" sz="2600" spc="-80" dirty="0">
                <a:latin typeface="Calibri"/>
                <a:cs typeface="Calibri"/>
              </a:rPr>
              <a:t> </a:t>
            </a:r>
            <a:r>
              <a:rPr sz="2600" i="1" spc="-10" dirty="0">
                <a:latin typeface="Calibri"/>
                <a:cs typeface="Calibri"/>
              </a:rPr>
              <a:t>nedocromil</a:t>
            </a:r>
            <a:r>
              <a:rPr lang="cs-CZ" sz="2600" i="1" spc="-10" dirty="0">
                <a:latin typeface="Calibri"/>
                <a:cs typeface="Calibri"/>
              </a:rPr>
              <a:t>, </a:t>
            </a:r>
          </a:p>
          <a:p>
            <a:pPr marL="40640">
              <a:lnSpc>
                <a:spcPct val="100000"/>
              </a:lnSpc>
              <a:spcBef>
                <a:spcPts val="385"/>
              </a:spcBef>
            </a:pPr>
            <a:r>
              <a:rPr lang="cs-CZ" sz="2600" i="1" spc="-10" dirty="0">
                <a:latin typeface="Calibri"/>
                <a:cs typeface="Calibri"/>
              </a:rPr>
              <a:t>      </a:t>
            </a:r>
            <a:r>
              <a:rPr lang="cs-CZ" sz="2600" spc="-10" dirty="0">
                <a:latin typeface="Calibri"/>
                <a:cs typeface="Calibri"/>
              </a:rPr>
              <a:t>také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</a:t>
            </a:r>
            <a:r>
              <a:rPr sz="2550" baseline="-16339" dirty="0">
                <a:latin typeface="Calibri"/>
                <a:cs typeface="Calibri"/>
              </a:rPr>
              <a:t>1</a:t>
            </a:r>
            <a:r>
              <a:rPr sz="2550" spc="300" baseline="-16339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antihistaminikum</a:t>
            </a:r>
            <a:endParaRPr sz="2600" dirty="0">
              <a:latin typeface="Calibri"/>
              <a:cs typeface="Calibri"/>
            </a:endParaRPr>
          </a:p>
          <a:p>
            <a:pPr marL="40640">
              <a:lnSpc>
                <a:spcPct val="100000"/>
              </a:lnSpc>
              <a:spcBef>
                <a:spcPts val="409"/>
              </a:spcBef>
            </a:pPr>
            <a:r>
              <a:rPr lang="cs-CZ" sz="2600" dirty="0">
                <a:latin typeface="Calibri"/>
                <a:cs typeface="Calibri"/>
              </a:rPr>
              <a:t>      - </a:t>
            </a:r>
            <a:r>
              <a:rPr sz="2600" dirty="0" err="1">
                <a:latin typeface="Calibri"/>
                <a:cs typeface="Calibri"/>
              </a:rPr>
              <a:t>nevhodné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užívat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těhotenství,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při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laktaci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užívání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 err="1">
                <a:latin typeface="Calibri"/>
                <a:cs typeface="Calibri"/>
              </a:rPr>
              <a:t>p.o.</a:t>
            </a:r>
            <a:r>
              <a:rPr sz="2600" spc="-125" dirty="0">
                <a:latin typeface="Calibri"/>
                <a:cs typeface="Calibri"/>
              </a:rPr>
              <a:t> </a:t>
            </a:r>
            <a:r>
              <a:rPr sz="2600" spc="-10" dirty="0" err="1">
                <a:latin typeface="Calibri"/>
                <a:cs typeface="Calibri"/>
              </a:rPr>
              <a:t>antidiabetik</a:t>
            </a:r>
            <a:endParaRPr lang="cs-CZ" sz="2600" spc="-1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1" spc="-20" dirty="0"/>
              <a:t>Ostatní</a:t>
            </a:r>
            <a:r>
              <a:rPr b="1" spc="-185" dirty="0"/>
              <a:t> </a:t>
            </a:r>
            <a:r>
              <a:rPr b="1" spc="-10" dirty="0"/>
              <a:t>látky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635" y="1319618"/>
            <a:ext cx="10057765" cy="5200783"/>
          </a:xfrm>
          <a:prstGeom prst="rect">
            <a:avLst/>
          </a:prstGeom>
        </p:spPr>
        <p:txBody>
          <a:bodyPr vert="horz" wrap="square" lIns="0" tIns="187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75"/>
              </a:spcBef>
            </a:pPr>
            <a:r>
              <a:rPr sz="2800" b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1.</a:t>
            </a:r>
            <a:r>
              <a:rPr sz="2800" b="1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cs-CZ"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2800" b="1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ntileukotrieny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800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(leukotrieny</a:t>
            </a:r>
            <a:r>
              <a:rPr sz="1800" u="sng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–</a:t>
            </a:r>
            <a:r>
              <a:rPr sz="1800" u="sng" spc="-1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mediátory</a:t>
            </a:r>
            <a:r>
              <a:rPr sz="1800" u="sng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zánětu,</a:t>
            </a:r>
            <a:r>
              <a:rPr sz="1800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produkovány</a:t>
            </a:r>
            <a:r>
              <a:rPr sz="1800" u="sng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leukocyty)</a:t>
            </a:r>
            <a:endParaRPr sz="1800" dirty="0">
              <a:latin typeface="Calibri"/>
              <a:cs typeface="Calibri"/>
            </a:endParaRPr>
          </a:p>
          <a:p>
            <a:pPr marL="355600" marR="266700" indent="-342900">
              <a:lnSpc>
                <a:spcPct val="90000"/>
              </a:lnSpc>
              <a:spcBef>
                <a:spcPts val="925"/>
              </a:spcBef>
              <a:buFontTx/>
              <a:buChar char="-"/>
            </a:pPr>
            <a:r>
              <a:rPr sz="2400" b="1" spc="-35" dirty="0" err="1">
                <a:latin typeface="Calibri"/>
                <a:cs typeface="Calibri"/>
              </a:rPr>
              <a:t>doplňková</a:t>
            </a:r>
            <a:r>
              <a:rPr sz="2400" b="1" spc="-1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léčba</a:t>
            </a:r>
            <a:r>
              <a:rPr sz="2400" b="1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pacientů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lehkým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až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středně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těžkým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perzistujícím </a:t>
            </a:r>
            <a:r>
              <a:rPr sz="2400" spc="-25" dirty="0">
                <a:latin typeface="Calibri"/>
                <a:cs typeface="Calibri"/>
              </a:rPr>
              <a:t>astmatem,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kteří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jsou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nedostatečně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kontrolováni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inhalačními </a:t>
            </a:r>
            <a:r>
              <a:rPr sz="2400" spc="-55" dirty="0">
                <a:latin typeface="Calibri"/>
                <a:cs typeface="Calibri"/>
              </a:rPr>
              <a:t>kortikosteroidy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nichž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krátkodobě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působící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beta-</a:t>
            </a:r>
            <a:r>
              <a:rPr sz="2400" dirty="0" err="1">
                <a:latin typeface="Calibri"/>
                <a:cs typeface="Calibri"/>
              </a:rPr>
              <a:t>agonisté</a:t>
            </a:r>
            <a:r>
              <a:rPr sz="2400" spc="265" dirty="0">
                <a:latin typeface="Calibri"/>
                <a:cs typeface="Calibri"/>
              </a:rPr>
              <a:t> </a:t>
            </a:r>
            <a:r>
              <a:rPr lang="cs-CZ" sz="2400" spc="265" dirty="0">
                <a:solidFill>
                  <a:srgbClr val="FF0000"/>
                </a:solidFill>
                <a:latin typeface="Calibri"/>
                <a:cs typeface="Calibri"/>
              </a:rPr>
              <a:t>….</a:t>
            </a:r>
          </a:p>
          <a:p>
            <a:pPr marL="355600" marR="266700" indent="-342900">
              <a:lnSpc>
                <a:spcPct val="90000"/>
              </a:lnSpc>
              <a:spcBef>
                <a:spcPts val="925"/>
              </a:spcBef>
              <a:buFontTx/>
              <a:buChar char="-"/>
            </a:pPr>
            <a:r>
              <a:rPr lang="cs-CZ" sz="2400" spc="-1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400" spc="-10" dirty="0" err="1">
                <a:solidFill>
                  <a:srgbClr val="FF0000"/>
                </a:solidFill>
                <a:latin typeface="Calibri"/>
                <a:cs typeface="Calibri"/>
              </a:rPr>
              <a:t>odaní</a:t>
            </a:r>
            <a:r>
              <a:rPr lang="cs-CZ" sz="2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„podle</a:t>
            </a:r>
            <a:r>
              <a:rPr sz="2400" spc="-1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potřeby“</a:t>
            </a:r>
            <a:r>
              <a:rPr sz="2400" spc="-1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neposkytují</a:t>
            </a:r>
            <a:r>
              <a:rPr sz="2400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dostatečnou</a:t>
            </a:r>
            <a:r>
              <a:rPr sz="24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klinickou</a:t>
            </a:r>
            <a:r>
              <a:rPr sz="24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0" dirty="0" err="1">
                <a:solidFill>
                  <a:srgbClr val="FF0000"/>
                </a:solidFill>
                <a:latin typeface="Calibri"/>
                <a:cs typeface="Calibri"/>
              </a:rPr>
              <a:t>kontrolu</a:t>
            </a:r>
            <a:r>
              <a:rPr sz="24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 err="1">
                <a:solidFill>
                  <a:srgbClr val="FF0000"/>
                </a:solidFill>
                <a:latin typeface="Calibri"/>
                <a:cs typeface="Calibri"/>
              </a:rPr>
              <a:t>astmatu</a:t>
            </a:r>
            <a:endParaRPr lang="cs-CZ" sz="24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355600" marR="266700" indent="-342900">
              <a:lnSpc>
                <a:spcPct val="90000"/>
              </a:lnSpc>
              <a:spcBef>
                <a:spcPts val="925"/>
              </a:spcBef>
              <a:buFontTx/>
              <a:buChar char="-"/>
            </a:pPr>
            <a:r>
              <a:rPr sz="2400" spc="-35" dirty="0" err="1">
                <a:latin typeface="Calibri"/>
                <a:cs typeface="Calibri"/>
              </a:rPr>
              <a:t>profylaxe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astmatu,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pokud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rozhodující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složkou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bronchokonstrikce</a:t>
            </a:r>
            <a:endParaRPr sz="2400" dirty="0">
              <a:latin typeface="Calibri"/>
              <a:cs typeface="Calibri"/>
            </a:endParaRPr>
          </a:p>
          <a:p>
            <a:pPr marL="241300">
              <a:lnSpc>
                <a:spcPts val="3180"/>
              </a:lnSpc>
            </a:pPr>
            <a:r>
              <a:rPr lang="cs-CZ" sz="2400" spc="-35" dirty="0">
                <a:latin typeface="Calibri"/>
                <a:cs typeface="Calibri"/>
              </a:rPr>
              <a:t>  </a:t>
            </a:r>
            <a:r>
              <a:rPr sz="2400" spc="-35" dirty="0" err="1">
                <a:latin typeface="Calibri"/>
                <a:cs typeface="Calibri"/>
              </a:rPr>
              <a:t>indukovaná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tělesnou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námahou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cs-CZ" sz="2400" i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sz="2400" i="1" spc="-10" dirty="0">
                <a:latin typeface="Calibri"/>
                <a:cs typeface="Calibri"/>
              </a:rPr>
              <a:t>m</a:t>
            </a:r>
            <a:r>
              <a:rPr sz="2400" i="1" spc="-10" dirty="0" err="1">
                <a:latin typeface="Calibri"/>
                <a:cs typeface="Calibri"/>
              </a:rPr>
              <a:t>ontelukast</a:t>
            </a:r>
            <a:r>
              <a:rPr lang="cs-CZ" sz="2400" i="1" spc="-10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(</a:t>
            </a:r>
            <a:r>
              <a:rPr lang="cs-CZ" sz="2400" spc="-10" dirty="0" err="1">
                <a:latin typeface="Calibri"/>
                <a:cs typeface="Calibri"/>
              </a:rPr>
              <a:t>Castispir</a:t>
            </a:r>
            <a:r>
              <a:rPr lang="cs-CZ" sz="2400" spc="-20" dirty="0">
                <a:latin typeface="Calibri"/>
                <a:cs typeface="Calibri"/>
              </a:rPr>
              <a:t>®)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sz="2400" spc="-35" dirty="0">
                <a:latin typeface="Calibri"/>
                <a:cs typeface="Calibri"/>
              </a:rPr>
              <a:t>MÚ</a:t>
            </a:r>
            <a:r>
              <a:rPr lang="cs-CZ" sz="2400" spc="-3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-</a:t>
            </a:r>
            <a:r>
              <a:rPr lang="cs-CZ" sz="2400" spc="-35" dirty="0">
                <a:latin typeface="Calibri"/>
                <a:cs typeface="Calibri"/>
              </a:rPr>
              <a:t> </a:t>
            </a:r>
            <a:r>
              <a:rPr sz="2400" spc="-30" dirty="0" err="1">
                <a:latin typeface="Calibri"/>
                <a:cs typeface="Calibri"/>
              </a:rPr>
              <a:t>antgonist</a:t>
            </a:r>
            <a:r>
              <a:rPr lang="cs-CZ" sz="2400" spc="-30" dirty="0">
                <a:latin typeface="Calibri"/>
                <a:cs typeface="Calibri"/>
              </a:rPr>
              <a:t>é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leukotrienových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rec.</a:t>
            </a:r>
            <a:endParaRPr lang="cs-CZ" sz="2400" spc="-2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cs-CZ" sz="2400" spc="-20" dirty="0">
                <a:latin typeface="Calibri"/>
                <a:cs typeface="Calibri"/>
              </a:rPr>
              <a:t>e</a:t>
            </a:r>
            <a:r>
              <a:rPr sz="2400" spc="-40" dirty="0" err="1">
                <a:latin typeface="Calibri"/>
                <a:cs typeface="Calibri"/>
              </a:rPr>
              <a:t>fekt</a:t>
            </a:r>
            <a:r>
              <a:rPr lang="cs-CZ" sz="2400" spc="-4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-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snižují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eosinofily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35" dirty="0" err="1">
                <a:latin typeface="Calibri"/>
                <a:cs typeface="Calibri"/>
              </a:rPr>
              <a:t>perif.krvi</a:t>
            </a:r>
            <a:r>
              <a:rPr sz="2400" spc="-35" dirty="0">
                <a:latin typeface="Calibri"/>
                <a:cs typeface="Calibri"/>
              </a:rPr>
              <a:t>,</a:t>
            </a:r>
            <a:r>
              <a:rPr lang="cs-CZ" sz="2400" spc="-35" dirty="0">
                <a:latin typeface="Calibri"/>
                <a:cs typeface="Calibri"/>
              </a:rPr>
              <a:t> </a:t>
            </a:r>
            <a:r>
              <a:rPr sz="2400" spc="-35" dirty="0" err="1">
                <a:latin typeface="Calibri"/>
                <a:cs typeface="Calibri"/>
              </a:rPr>
              <a:t>dýchacích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cestách,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zlepšení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0" dirty="0" err="1">
                <a:latin typeface="Calibri"/>
                <a:cs typeface="Calibri"/>
              </a:rPr>
              <a:t>respirač</a:t>
            </a:r>
            <a:r>
              <a:rPr lang="cs-CZ" sz="2400" spc="-30" dirty="0">
                <a:latin typeface="Calibri"/>
                <a:cs typeface="Calibri"/>
              </a:rPr>
              <a:t>n</a:t>
            </a:r>
            <a:r>
              <a:rPr sz="2400" spc="-30" dirty="0" err="1">
                <a:latin typeface="Calibri"/>
                <a:cs typeface="Calibri"/>
              </a:rPr>
              <a:t>ích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fcí,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snížení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podávaných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kortikosteroidů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A03C722-CC60-CADC-B998-10ED0C0EC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366790"/>
            <a:ext cx="2895600" cy="18722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6075" y="381000"/>
            <a:ext cx="895985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5040"/>
              </a:lnSpc>
              <a:spcBef>
                <a:spcPts val="95"/>
              </a:spcBef>
            </a:pPr>
            <a:r>
              <a:rPr b="1" dirty="0"/>
              <a:t>Léčiva</a:t>
            </a:r>
            <a:r>
              <a:rPr b="1" spc="-195" dirty="0"/>
              <a:t> </a:t>
            </a:r>
            <a:r>
              <a:rPr b="1" dirty="0"/>
              <a:t>používaná</a:t>
            </a:r>
            <a:r>
              <a:rPr b="1" spc="-175" dirty="0"/>
              <a:t> </a:t>
            </a:r>
            <a:r>
              <a:rPr b="1" dirty="0"/>
              <a:t>u</a:t>
            </a:r>
            <a:r>
              <a:rPr b="1" spc="-150" dirty="0"/>
              <a:t> </a:t>
            </a:r>
            <a:r>
              <a:rPr b="1" dirty="0"/>
              <a:t>onemocnění</a:t>
            </a:r>
            <a:r>
              <a:rPr b="1" spc="-120" dirty="0"/>
              <a:t> </a:t>
            </a:r>
            <a:r>
              <a:rPr b="1" spc="-10" dirty="0"/>
              <a:t>dýchací</a:t>
            </a:r>
          </a:p>
          <a:p>
            <a:pPr algn="ctr">
              <a:lnSpc>
                <a:spcPts val="5040"/>
              </a:lnSpc>
            </a:pPr>
            <a:r>
              <a:rPr b="1" spc="-10" dirty="0"/>
              <a:t>soustavy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0600" y="1981200"/>
            <a:ext cx="3731565" cy="4010025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414"/>
              </a:spcBef>
              <a:buFont typeface="Arial MT"/>
              <a:buChar char="•"/>
              <a:tabLst>
                <a:tab pos="240029" algn="l"/>
              </a:tabLst>
            </a:pPr>
            <a:r>
              <a:rPr lang="cs-CZ" sz="2800" spc="-10" dirty="0">
                <a:latin typeface="Calibri"/>
                <a:cs typeface="Calibri"/>
              </a:rPr>
              <a:t>a</a:t>
            </a:r>
            <a:r>
              <a:rPr sz="2800" spc="-10" dirty="0" err="1">
                <a:latin typeface="Calibri"/>
                <a:cs typeface="Calibri"/>
              </a:rPr>
              <a:t>ntitusika</a:t>
            </a:r>
            <a:endParaRPr sz="28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310"/>
              </a:spcBef>
              <a:buFont typeface="Arial MT"/>
              <a:buChar char="•"/>
              <a:tabLst>
                <a:tab pos="240029" algn="l"/>
              </a:tabLst>
            </a:pPr>
            <a:r>
              <a:rPr lang="cs-CZ" sz="2800" spc="-10" dirty="0">
                <a:latin typeface="Calibri"/>
                <a:cs typeface="Calibri"/>
              </a:rPr>
              <a:t>e</a:t>
            </a:r>
            <a:r>
              <a:rPr sz="2800" spc="-10" dirty="0" err="1">
                <a:latin typeface="Calibri"/>
                <a:cs typeface="Calibri"/>
              </a:rPr>
              <a:t>xpektorancia</a:t>
            </a:r>
            <a:endParaRPr sz="2800" dirty="0">
              <a:latin typeface="Calibri"/>
              <a:cs typeface="Calibri"/>
            </a:endParaRPr>
          </a:p>
          <a:p>
            <a:pPr marL="240029" indent="-227329">
              <a:lnSpc>
                <a:spcPts val="3335"/>
              </a:lnSpc>
              <a:spcBef>
                <a:spcPts val="240"/>
              </a:spcBef>
              <a:buFont typeface="Arial MT"/>
              <a:buChar char="•"/>
              <a:tabLst>
                <a:tab pos="240029" algn="l"/>
              </a:tabLst>
            </a:pPr>
            <a:r>
              <a:rPr lang="cs-CZ" sz="2800" dirty="0">
                <a:latin typeface="Calibri"/>
                <a:cs typeface="Calibri"/>
              </a:rPr>
              <a:t>l</a:t>
            </a:r>
            <a:r>
              <a:rPr sz="2800" dirty="0" err="1">
                <a:latin typeface="Calibri"/>
                <a:cs typeface="Calibri"/>
              </a:rPr>
              <a:t>éč</a:t>
            </a:r>
            <a:r>
              <a:rPr lang="cs-CZ" sz="2800" dirty="0">
                <a:latin typeface="Calibri"/>
                <a:cs typeface="Calibri"/>
              </a:rPr>
              <a:t>ba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AB</a:t>
            </a:r>
            <a:endParaRPr sz="2800" dirty="0">
              <a:latin typeface="Calibri"/>
              <a:cs typeface="Calibri"/>
            </a:endParaRPr>
          </a:p>
          <a:p>
            <a:pPr marL="697865" lvl="1" indent="-227965">
              <a:lnSpc>
                <a:spcPts val="2805"/>
              </a:lnSpc>
              <a:buFont typeface="Arial MT"/>
              <a:buChar char="•"/>
              <a:tabLst>
                <a:tab pos="697865" algn="l"/>
              </a:tabLst>
            </a:pPr>
            <a:r>
              <a:rPr lang="cs-CZ" sz="2400" spc="-10" dirty="0">
                <a:latin typeface="Calibri"/>
                <a:cs typeface="Calibri"/>
              </a:rPr>
              <a:t>b</a:t>
            </a:r>
            <a:r>
              <a:rPr sz="2400" spc="-10" dirty="0" err="1">
                <a:latin typeface="Calibri"/>
                <a:cs typeface="Calibri"/>
              </a:rPr>
              <a:t>ronchodilatancia</a:t>
            </a:r>
            <a:endParaRPr sz="2400" dirty="0">
              <a:latin typeface="Calibri"/>
              <a:cs typeface="Calibri"/>
            </a:endParaRPr>
          </a:p>
          <a:p>
            <a:pPr marL="697865" lvl="1" indent="-227965">
              <a:lnSpc>
                <a:spcPts val="2795"/>
              </a:lnSpc>
              <a:buFont typeface="Arial MT"/>
              <a:buChar char="•"/>
              <a:tabLst>
                <a:tab pos="697865" algn="l"/>
              </a:tabLst>
            </a:pPr>
            <a:r>
              <a:rPr lang="cs-CZ" sz="2400" spc="-25" dirty="0">
                <a:latin typeface="Calibri"/>
                <a:cs typeface="Calibri"/>
              </a:rPr>
              <a:t>p</a:t>
            </a:r>
            <a:r>
              <a:rPr sz="2400" spc="-25" dirty="0" err="1">
                <a:latin typeface="Calibri"/>
                <a:cs typeface="Calibri"/>
              </a:rPr>
              <a:t>rotizánětlivé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látky</a:t>
            </a:r>
            <a:endParaRPr sz="2400" dirty="0">
              <a:latin typeface="Calibri"/>
              <a:cs typeface="Calibri"/>
            </a:endParaRPr>
          </a:p>
          <a:p>
            <a:pPr marL="697865" lvl="1" indent="-227965">
              <a:lnSpc>
                <a:spcPts val="2845"/>
              </a:lnSpc>
              <a:buFont typeface="Arial MT"/>
              <a:buChar char="•"/>
              <a:tabLst>
                <a:tab pos="697865" algn="l"/>
              </a:tabLst>
            </a:pPr>
            <a:r>
              <a:rPr lang="cs-CZ" sz="2400" spc="-10" dirty="0">
                <a:latin typeface="Calibri"/>
                <a:cs typeface="Calibri"/>
              </a:rPr>
              <a:t>a</a:t>
            </a:r>
            <a:r>
              <a:rPr sz="2400" spc="-10" dirty="0" err="1">
                <a:latin typeface="Calibri"/>
                <a:cs typeface="Calibri"/>
              </a:rPr>
              <a:t>ntihistaminika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ts val="3329"/>
              </a:lnSpc>
              <a:spcBef>
                <a:spcPts val="229"/>
              </a:spcBef>
              <a:buFont typeface="Arial MT"/>
              <a:buChar char="•"/>
              <a:tabLst>
                <a:tab pos="240029" algn="l"/>
              </a:tabLst>
            </a:pPr>
            <a:r>
              <a:rPr lang="cs-CZ" sz="2800" dirty="0">
                <a:latin typeface="Calibri"/>
                <a:cs typeface="Calibri"/>
              </a:rPr>
              <a:t>l</a:t>
            </a:r>
            <a:r>
              <a:rPr sz="2800" dirty="0" err="1">
                <a:latin typeface="Calibri"/>
                <a:cs typeface="Calibri"/>
              </a:rPr>
              <a:t>éčba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CHOPN</a:t>
            </a:r>
            <a:endParaRPr sz="2800" dirty="0">
              <a:latin typeface="Calibri"/>
              <a:cs typeface="Calibri"/>
            </a:endParaRPr>
          </a:p>
          <a:p>
            <a:pPr marL="697230" lvl="1" indent="-227329">
              <a:lnSpc>
                <a:spcPts val="2805"/>
              </a:lnSpc>
              <a:buFont typeface="Arial MT"/>
              <a:buChar char="•"/>
              <a:tabLst>
                <a:tab pos="697230" algn="l"/>
              </a:tabLst>
            </a:pPr>
            <a:r>
              <a:rPr lang="cs-CZ" sz="2400" spc="-10" dirty="0">
                <a:latin typeface="Calibri"/>
                <a:cs typeface="Calibri"/>
              </a:rPr>
              <a:t>b</a:t>
            </a:r>
            <a:r>
              <a:rPr sz="2400" spc="-10" dirty="0" err="1">
                <a:latin typeface="Calibri"/>
                <a:cs typeface="Calibri"/>
              </a:rPr>
              <a:t>ronchodilatancia</a:t>
            </a:r>
            <a:endParaRPr sz="2400" dirty="0">
              <a:latin typeface="Calibri"/>
              <a:cs typeface="Calibri"/>
            </a:endParaRPr>
          </a:p>
          <a:p>
            <a:pPr marL="697865" lvl="1" indent="-227965">
              <a:lnSpc>
                <a:spcPts val="2795"/>
              </a:lnSpc>
              <a:buFont typeface="Arial MT"/>
              <a:buChar char="•"/>
              <a:tabLst>
                <a:tab pos="697865" algn="l"/>
              </a:tabLst>
            </a:pPr>
            <a:r>
              <a:rPr lang="cs-CZ" sz="2400" spc="-25" dirty="0">
                <a:latin typeface="Calibri"/>
                <a:cs typeface="Calibri"/>
              </a:rPr>
              <a:t>p</a:t>
            </a:r>
            <a:r>
              <a:rPr sz="2400" spc="-25" dirty="0" err="1">
                <a:latin typeface="Calibri"/>
                <a:cs typeface="Calibri"/>
              </a:rPr>
              <a:t>rotizánětlivé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látky</a:t>
            </a:r>
            <a:endParaRPr sz="2400" dirty="0">
              <a:latin typeface="Calibri"/>
              <a:cs typeface="Calibri"/>
            </a:endParaRPr>
          </a:p>
          <a:p>
            <a:pPr marL="697230" lvl="1" indent="-227329">
              <a:lnSpc>
                <a:spcPts val="2845"/>
              </a:lnSpc>
              <a:buFont typeface="Arial MT"/>
              <a:buChar char="•"/>
              <a:tabLst>
                <a:tab pos="697230" algn="l"/>
              </a:tabLst>
            </a:pPr>
            <a:r>
              <a:rPr lang="cs-CZ" sz="2400" spc="-25" dirty="0">
                <a:latin typeface="Calibri"/>
                <a:cs typeface="Calibri"/>
              </a:rPr>
              <a:t>o</a:t>
            </a:r>
            <a:r>
              <a:rPr sz="2400" spc="-25" dirty="0" err="1">
                <a:latin typeface="Calibri"/>
                <a:cs typeface="Calibri"/>
              </a:rPr>
              <a:t>statní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LP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1" spc="-20" dirty="0"/>
              <a:t>Ostatní</a:t>
            </a:r>
            <a:r>
              <a:rPr b="1" spc="-185" dirty="0"/>
              <a:t> </a:t>
            </a:r>
            <a:r>
              <a:rPr b="1" spc="-10" dirty="0"/>
              <a:t>látky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1447800"/>
            <a:ext cx="10132695" cy="4708981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15595" indent="-288925">
              <a:lnSpc>
                <a:spcPct val="100000"/>
              </a:lnSpc>
              <a:spcBef>
                <a:spcPts val="800"/>
              </a:spcBef>
              <a:buAutoNum type="arabicPeriod" startAt="2"/>
              <a:tabLst>
                <a:tab pos="315595" algn="l"/>
              </a:tabLst>
            </a:pPr>
            <a:r>
              <a:rPr sz="2800" b="1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cs-CZ"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2800" b="1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malizumab</a:t>
            </a:r>
            <a:r>
              <a:rPr sz="2800" b="1" u="heavy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(Xolair</a:t>
            </a:r>
            <a:r>
              <a:rPr lang="cs-CZ" sz="2800" spc="-20" dirty="0">
                <a:latin typeface="Calibri"/>
                <a:cs typeface="Calibri"/>
              </a:rPr>
              <a:t>®</a:t>
            </a:r>
            <a:r>
              <a:rPr sz="28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)</a:t>
            </a:r>
            <a:endParaRPr sz="2800" dirty="0">
              <a:latin typeface="Calibri"/>
              <a:cs typeface="Calibri"/>
            </a:endParaRPr>
          </a:p>
          <a:p>
            <a:pPr marL="495301" lvl="1" indent="-457200">
              <a:lnSpc>
                <a:spcPct val="100000"/>
              </a:lnSpc>
              <a:spcBef>
                <a:spcPts val="695"/>
              </a:spcBef>
              <a:buFontTx/>
              <a:buChar char="-"/>
              <a:tabLst>
                <a:tab pos="268605" algn="l"/>
              </a:tabLst>
            </a:pPr>
            <a:r>
              <a:rPr sz="2800" spc="-20" dirty="0">
                <a:latin typeface="Calibri"/>
                <a:cs typeface="Calibri"/>
              </a:rPr>
              <a:t>anti-</a:t>
            </a:r>
            <a:r>
              <a:rPr sz="2800" dirty="0" err="1">
                <a:latin typeface="Calibri"/>
                <a:cs typeface="Calibri"/>
              </a:rPr>
              <a:t>IgE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protilátka</a:t>
            </a:r>
            <a:endParaRPr lang="cs-CZ" sz="2800" spc="-10" dirty="0">
              <a:latin typeface="Calibri"/>
              <a:cs typeface="Calibri"/>
            </a:endParaRPr>
          </a:p>
          <a:p>
            <a:pPr marL="495301" lvl="1" indent="-457200">
              <a:lnSpc>
                <a:spcPct val="100000"/>
              </a:lnSpc>
              <a:spcBef>
                <a:spcPts val="695"/>
              </a:spcBef>
              <a:buFontTx/>
              <a:buChar char="-"/>
              <a:tabLst>
                <a:tab pos="268605" algn="l"/>
              </a:tabLst>
            </a:pPr>
            <a:r>
              <a:rPr sz="2800" spc="-10" dirty="0">
                <a:latin typeface="Calibri"/>
                <a:cs typeface="Calibri"/>
              </a:rPr>
              <a:t>pro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pacienty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těžkým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perzistujícím</a:t>
            </a:r>
            <a:r>
              <a:rPr sz="2800" b="1" spc="-1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alergickým</a:t>
            </a:r>
            <a:r>
              <a:rPr sz="2800" b="1" spc="-12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astmatem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s </a:t>
            </a:r>
            <a:r>
              <a:rPr sz="2800" spc="-10" dirty="0" err="1">
                <a:latin typeface="Calibri"/>
                <a:cs typeface="Calibri"/>
              </a:rPr>
              <a:t>exacerbacemi</a:t>
            </a:r>
            <a:r>
              <a:rPr sz="2800" spc="-1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astmatu</a:t>
            </a:r>
            <a:r>
              <a:rPr sz="2800" spc="-14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navzdory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vysokým</a:t>
            </a:r>
            <a:r>
              <a:rPr sz="2800" spc="-15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dávkám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inhalačních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5" dirty="0" err="1">
                <a:latin typeface="Calibri"/>
                <a:cs typeface="Calibri"/>
              </a:rPr>
              <a:t>kortikosteroidů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dlouhodobě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působících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 err="1">
                <a:latin typeface="Calibri"/>
                <a:cs typeface="Calibri"/>
              </a:rPr>
              <a:t>inhalačních</a:t>
            </a:r>
            <a:r>
              <a:rPr sz="2800" spc="1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β</a:t>
            </a:r>
            <a:r>
              <a:rPr sz="2775" spc="-15" baseline="-16516" dirty="0">
                <a:latin typeface="Calibri"/>
                <a:cs typeface="Calibri"/>
              </a:rPr>
              <a:t>2</a:t>
            </a:r>
            <a:r>
              <a:rPr sz="2800" spc="-10" dirty="0">
                <a:latin typeface="Calibri"/>
                <a:cs typeface="Calibri"/>
              </a:rPr>
              <a:t>-mimetik</a:t>
            </a:r>
            <a:endParaRPr lang="cs-CZ" sz="2800" spc="-10" dirty="0">
              <a:latin typeface="Calibri"/>
              <a:cs typeface="Calibri"/>
            </a:endParaRPr>
          </a:p>
          <a:p>
            <a:pPr marL="495301" lvl="1" indent="-457200">
              <a:lnSpc>
                <a:spcPct val="100000"/>
              </a:lnSpc>
              <a:spcBef>
                <a:spcPts val="695"/>
              </a:spcBef>
              <a:buFontTx/>
              <a:buChar char="-"/>
              <a:tabLst>
                <a:tab pos="268605" algn="l"/>
              </a:tabLst>
            </a:pPr>
            <a:r>
              <a:rPr sz="2800" dirty="0" err="1">
                <a:latin typeface="Calibri"/>
                <a:cs typeface="Calibri"/>
              </a:rPr>
              <a:t>jen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pacientů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b="1" spc="-40" dirty="0">
                <a:latin typeface="Calibri"/>
                <a:cs typeface="Calibri"/>
              </a:rPr>
              <a:t>prokazatelně</a:t>
            </a:r>
            <a:r>
              <a:rPr sz="2800" b="1" spc="-114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IgE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vyvolaným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astmatem </a:t>
            </a:r>
            <a:r>
              <a:rPr sz="2800" spc="-10" dirty="0">
                <a:latin typeface="Calibri"/>
                <a:cs typeface="Calibri"/>
              </a:rPr>
              <a:t>(alergická</a:t>
            </a:r>
            <a:endParaRPr sz="2800" dirty="0">
              <a:latin typeface="Calibri"/>
              <a:cs typeface="Calibri"/>
            </a:endParaRPr>
          </a:p>
          <a:p>
            <a:pPr marL="269240">
              <a:lnSpc>
                <a:spcPts val="3180"/>
              </a:lnSpc>
            </a:pPr>
            <a:r>
              <a:rPr lang="cs-CZ" sz="2800" spc="-10" dirty="0">
                <a:latin typeface="Calibri"/>
                <a:cs typeface="Calibri"/>
              </a:rPr>
              <a:t>   </a:t>
            </a:r>
            <a:r>
              <a:rPr sz="2800" spc="-10" dirty="0">
                <a:latin typeface="Calibri"/>
                <a:cs typeface="Calibri"/>
              </a:rPr>
              <a:t>forma)</a:t>
            </a:r>
            <a:endParaRPr lang="cs-CZ" sz="2800" spc="-10" dirty="0">
              <a:latin typeface="Calibri"/>
              <a:cs typeface="Calibri"/>
            </a:endParaRPr>
          </a:p>
          <a:p>
            <a:pPr marL="495301" lvl="1" indent="-457200">
              <a:lnSpc>
                <a:spcPct val="100000"/>
              </a:lnSpc>
              <a:spcBef>
                <a:spcPts val="695"/>
              </a:spcBef>
              <a:buFontTx/>
              <a:buChar char="-"/>
              <a:tabLst>
                <a:tab pos="268605" algn="l"/>
              </a:tabLst>
            </a:pPr>
            <a:r>
              <a:rPr lang="cs-CZ" sz="2800" spc="-10" dirty="0">
                <a:latin typeface="Calibri"/>
                <a:cs typeface="Calibri"/>
              </a:rPr>
              <a:t>aplikace</a:t>
            </a:r>
            <a:r>
              <a:rPr lang="cs-CZ" sz="2800" spc="-140" dirty="0">
                <a:latin typeface="Calibri"/>
                <a:cs typeface="Calibri"/>
              </a:rPr>
              <a:t> </a:t>
            </a:r>
            <a:r>
              <a:rPr lang="cs-CZ" sz="2800" dirty="0" err="1">
                <a:latin typeface="Calibri"/>
                <a:cs typeface="Calibri"/>
              </a:rPr>
              <a:t>s.c</a:t>
            </a:r>
            <a:r>
              <a:rPr lang="cs-CZ" sz="2800" dirty="0">
                <a:latin typeface="Calibri"/>
                <a:cs typeface="Calibri"/>
              </a:rPr>
              <a:t>.,</a:t>
            </a:r>
            <a:r>
              <a:rPr lang="cs-CZ" sz="2800" spc="-80" dirty="0">
                <a:latin typeface="Calibri"/>
                <a:cs typeface="Calibri"/>
              </a:rPr>
              <a:t> </a:t>
            </a:r>
            <a:r>
              <a:rPr lang="cs-CZ" sz="2800" dirty="0">
                <a:latin typeface="Calibri"/>
                <a:cs typeface="Calibri"/>
              </a:rPr>
              <a:t>vhodná</a:t>
            </a:r>
            <a:r>
              <a:rPr lang="cs-CZ" sz="2800" spc="-45" dirty="0">
                <a:latin typeface="Calibri"/>
                <a:cs typeface="Calibri"/>
              </a:rPr>
              <a:t> </a:t>
            </a:r>
            <a:r>
              <a:rPr lang="cs-CZ" sz="2800" spc="-30" dirty="0">
                <a:latin typeface="Calibri"/>
                <a:cs typeface="Calibri"/>
              </a:rPr>
              <a:t>dávka</a:t>
            </a:r>
            <a:r>
              <a:rPr lang="cs-CZ" sz="2800" spc="-95" dirty="0">
                <a:latin typeface="Calibri"/>
                <a:cs typeface="Calibri"/>
              </a:rPr>
              <a:t> </a:t>
            </a:r>
            <a:r>
              <a:rPr lang="cs-CZ" sz="2800" dirty="0">
                <a:latin typeface="Calibri"/>
                <a:cs typeface="Calibri"/>
              </a:rPr>
              <a:t>a</a:t>
            </a:r>
            <a:r>
              <a:rPr lang="cs-CZ" sz="2800" spc="-55" dirty="0">
                <a:latin typeface="Calibri"/>
                <a:cs typeface="Calibri"/>
              </a:rPr>
              <a:t> </a:t>
            </a:r>
            <a:r>
              <a:rPr lang="cs-CZ" sz="2800" spc="-10" dirty="0">
                <a:latin typeface="Calibri"/>
                <a:cs typeface="Calibri"/>
              </a:rPr>
              <a:t>četnost</a:t>
            </a:r>
            <a:r>
              <a:rPr lang="cs-CZ" sz="2800" spc="-125" dirty="0">
                <a:latin typeface="Calibri"/>
                <a:cs typeface="Calibri"/>
              </a:rPr>
              <a:t> </a:t>
            </a:r>
            <a:r>
              <a:rPr lang="cs-CZ" sz="2800" spc="-45" dirty="0">
                <a:latin typeface="Calibri"/>
                <a:cs typeface="Calibri"/>
              </a:rPr>
              <a:t>dávkování</a:t>
            </a:r>
            <a:r>
              <a:rPr lang="cs-CZ" sz="2800" spc="-90" dirty="0">
                <a:latin typeface="Calibri"/>
                <a:cs typeface="Calibri"/>
              </a:rPr>
              <a:t> </a:t>
            </a:r>
            <a:r>
              <a:rPr lang="cs-CZ" sz="2800" dirty="0">
                <a:latin typeface="Calibri"/>
                <a:cs typeface="Calibri"/>
              </a:rPr>
              <a:t>se</a:t>
            </a:r>
            <a:r>
              <a:rPr lang="cs-CZ" sz="2800" spc="-75" dirty="0">
                <a:latin typeface="Calibri"/>
                <a:cs typeface="Calibri"/>
              </a:rPr>
              <a:t> </a:t>
            </a:r>
            <a:r>
              <a:rPr lang="cs-CZ" sz="2800" dirty="0">
                <a:latin typeface="Calibri"/>
                <a:cs typeface="Calibri"/>
              </a:rPr>
              <a:t>určí</a:t>
            </a:r>
            <a:r>
              <a:rPr lang="cs-CZ" sz="2800" spc="-30" dirty="0">
                <a:latin typeface="Calibri"/>
                <a:cs typeface="Calibri"/>
              </a:rPr>
              <a:t> </a:t>
            </a:r>
            <a:r>
              <a:rPr lang="cs-CZ" sz="2800" spc="-10" dirty="0">
                <a:latin typeface="Calibri"/>
                <a:cs typeface="Calibri"/>
              </a:rPr>
              <a:t>podle</a:t>
            </a:r>
            <a:endParaRPr lang="cs-CZ" sz="2800" dirty="0">
              <a:latin typeface="Calibri"/>
              <a:cs typeface="Calibri"/>
            </a:endParaRPr>
          </a:p>
          <a:p>
            <a:pPr marL="269240" algn="l">
              <a:lnSpc>
                <a:spcPts val="3180"/>
              </a:lnSpc>
            </a:pPr>
            <a:r>
              <a:rPr lang="cs-CZ" sz="2800" spc="-20" dirty="0">
                <a:latin typeface="Calibri"/>
                <a:cs typeface="Calibri"/>
              </a:rPr>
              <a:t>   výchozích</a:t>
            </a:r>
            <a:r>
              <a:rPr lang="cs-CZ" sz="2800" spc="-15" dirty="0">
                <a:latin typeface="Calibri"/>
                <a:cs typeface="Calibri"/>
              </a:rPr>
              <a:t> </a:t>
            </a:r>
            <a:r>
              <a:rPr lang="cs-CZ" sz="2800" dirty="0">
                <a:latin typeface="Calibri"/>
                <a:cs typeface="Calibri"/>
              </a:rPr>
              <a:t>hodnot</a:t>
            </a:r>
            <a:r>
              <a:rPr lang="cs-CZ" sz="2800" spc="-90" dirty="0">
                <a:latin typeface="Calibri"/>
                <a:cs typeface="Calibri"/>
              </a:rPr>
              <a:t> </a:t>
            </a:r>
            <a:r>
              <a:rPr lang="cs-CZ" sz="2800" dirty="0" err="1">
                <a:latin typeface="Calibri"/>
                <a:cs typeface="Calibri"/>
              </a:rPr>
              <a:t>IgE</a:t>
            </a:r>
            <a:r>
              <a:rPr lang="cs-CZ" sz="2800" spc="-60" dirty="0">
                <a:latin typeface="Calibri"/>
                <a:cs typeface="Calibri"/>
              </a:rPr>
              <a:t> </a:t>
            </a:r>
            <a:r>
              <a:rPr lang="cs-CZ" sz="2800" dirty="0">
                <a:latin typeface="Calibri"/>
                <a:cs typeface="Calibri"/>
              </a:rPr>
              <a:t>a</a:t>
            </a:r>
            <a:r>
              <a:rPr lang="cs-CZ" sz="2800" spc="-50" dirty="0">
                <a:latin typeface="Calibri"/>
                <a:cs typeface="Calibri"/>
              </a:rPr>
              <a:t> </a:t>
            </a:r>
            <a:r>
              <a:rPr lang="cs-CZ" sz="2800" spc="-10" dirty="0">
                <a:latin typeface="Calibri"/>
                <a:cs typeface="Calibri"/>
              </a:rPr>
              <a:t>hmotnosti</a:t>
            </a:r>
            <a:r>
              <a:rPr lang="cs-CZ" sz="2800" spc="-114" dirty="0">
                <a:latin typeface="Calibri"/>
                <a:cs typeface="Calibri"/>
              </a:rPr>
              <a:t> </a:t>
            </a:r>
            <a:r>
              <a:rPr lang="cs-CZ" sz="2800" spc="-20" dirty="0">
                <a:latin typeface="Calibri"/>
                <a:cs typeface="Calibri"/>
              </a:rPr>
              <a:t>pacienta</a:t>
            </a:r>
            <a:r>
              <a:rPr lang="cs-CZ" sz="2800" spc="-35" dirty="0">
                <a:latin typeface="Calibri"/>
                <a:cs typeface="Calibri"/>
              </a:rPr>
              <a:t> </a:t>
            </a:r>
            <a:r>
              <a:rPr lang="cs-CZ" sz="2800" spc="-25" dirty="0">
                <a:latin typeface="Calibri"/>
                <a:cs typeface="Calibri"/>
              </a:rPr>
              <a:t>(75-</a:t>
            </a:r>
            <a:r>
              <a:rPr lang="cs-CZ" sz="2800" dirty="0">
                <a:latin typeface="Calibri"/>
                <a:cs typeface="Calibri"/>
              </a:rPr>
              <a:t>600</a:t>
            </a:r>
            <a:r>
              <a:rPr lang="cs-CZ" sz="2800" spc="-55" dirty="0">
                <a:latin typeface="Calibri"/>
                <a:cs typeface="Calibri"/>
              </a:rPr>
              <a:t> </a:t>
            </a:r>
            <a:r>
              <a:rPr lang="cs-CZ" sz="2800" dirty="0">
                <a:latin typeface="Calibri"/>
                <a:cs typeface="Calibri"/>
              </a:rPr>
              <a:t>mg</a:t>
            </a:r>
            <a:r>
              <a:rPr lang="cs-CZ" sz="2800" spc="-55" dirty="0">
                <a:latin typeface="Calibri"/>
                <a:cs typeface="Calibri"/>
              </a:rPr>
              <a:t> </a:t>
            </a:r>
            <a:r>
              <a:rPr lang="cs-CZ" sz="2800" dirty="0">
                <a:latin typeface="Calibri"/>
                <a:cs typeface="Calibri"/>
              </a:rPr>
              <a:t>co</a:t>
            </a:r>
            <a:r>
              <a:rPr lang="cs-CZ" sz="2800" spc="-65" dirty="0">
                <a:latin typeface="Calibri"/>
                <a:cs typeface="Calibri"/>
              </a:rPr>
              <a:t> </a:t>
            </a:r>
            <a:r>
              <a:rPr lang="cs-CZ" sz="2800" spc="-20" dirty="0">
                <a:latin typeface="Calibri"/>
                <a:cs typeface="Calibri"/>
              </a:rPr>
              <a:t>2-</a:t>
            </a:r>
            <a:r>
              <a:rPr lang="cs-CZ" sz="2800" dirty="0">
                <a:latin typeface="Calibri"/>
                <a:cs typeface="Calibri"/>
              </a:rPr>
              <a:t>4                                                                            </a:t>
            </a:r>
            <a:r>
              <a:rPr lang="cs-CZ" sz="2800" spc="254" dirty="0">
                <a:latin typeface="Calibri"/>
                <a:cs typeface="Calibri"/>
              </a:rPr>
              <a:t>            </a:t>
            </a:r>
          </a:p>
          <a:p>
            <a:pPr marL="269240" algn="l">
              <a:lnSpc>
                <a:spcPts val="3180"/>
              </a:lnSpc>
            </a:pPr>
            <a:r>
              <a:rPr lang="cs-CZ" sz="2800" spc="254" dirty="0">
                <a:latin typeface="Calibri"/>
                <a:cs typeface="Calibri"/>
              </a:rPr>
              <a:t>  </a:t>
            </a:r>
            <a:r>
              <a:rPr lang="cs-CZ" sz="2800" spc="-10" dirty="0">
                <a:latin typeface="Calibri"/>
                <a:cs typeface="Calibri"/>
              </a:rPr>
              <a:t>týdny)</a:t>
            </a:r>
            <a:endParaRPr lang="cs-CZ"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53795">
              <a:lnSpc>
                <a:spcPct val="100000"/>
              </a:lnSpc>
              <a:spcBef>
                <a:spcPts val="90"/>
              </a:spcBef>
            </a:pPr>
            <a:r>
              <a:rPr b="1" spc="-10" dirty="0"/>
              <a:t>Klasifikace</a:t>
            </a:r>
            <a:r>
              <a:rPr b="1" spc="-175" dirty="0"/>
              <a:t> </a:t>
            </a:r>
            <a:r>
              <a:rPr b="1" dirty="0"/>
              <a:t>astmatu</a:t>
            </a:r>
            <a:r>
              <a:rPr b="1" spc="-70" dirty="0"/>
              <a:t> </a:t>
            </a:r>
            <a:r>
              <a:rPr b="1" dirty="0"/>
              <a:t>+</a:t>
            </a:r>
            <a:r>
              <a:rPr b="1" spc="-160" dirty="0"/>
              <a:t> </a:t>
            </a:r>
            <a:r>
              <a:rPr b="1" spc="-25" dirty="0"/>
              <a:t>strategie</a:t>
            </a:r>
            <a:r>
              <a:rPr b="1" spc="-155" dirty="0"/>
              <a:t> </a:t>
            </a:r>
            <a:r>
              <a:rPr b="1" spc="-10" dirty="0"/>
              <a:t>léčby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61944" y="1825751"/>
            <a:ext cx="5474208" cy="435254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40485">
              <a:lnSpc>
                <a:spcPct val="100000"/>
              </a:lnSpc>
              <a:spcBef>
                <a:spcPts val="90"/>
              </a:spcBef>
            </a:pPr>
            <a:r>
              <a:rPr b="1" spc="-20" dirty="0"/>
              <a:t>Chronická</a:t>
            </a:r>
            <a:r>
              <a:rPr b="1" spc="-125" dirty="0"/>
              <a:t> </a:t>
            </a:r>
            <a:r>
              <a:rPr b="1" spc="-10" dirty="0"/>
              <a:t>obstrukční</a:t>
            </a:r>
            <a:r>
              <a:rPr b="1" spc="-190" dirty="0"/>
              <a:t> </a:t>
            </a:r>
            <a:r>
              <a:rPr b="1" dirty="0"/>
              <a:t>plícní</a:t>
            </a:r>
            <a:r>
              <a:rPr b="1" spc="-90" dirty="0"/>
              <a:t> </a:t>
            </a:r>
            <a:r>
              <a:rPr b="1" spc="-10" dirty="0"/>
              <a:t>nemoc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5288" y="2042160"/>
            <a:ext cx="5900927" cy="361187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1" spc="-10" dirty="0"/>
              <a:t>CHOPN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634" y="1681237"/>
            <a:ext cx="10513365" cy="4021614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800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CHOPN</a:t>
            </a:r>
            <a:r>
              <a:rPr lang="cs-CZ" sz="2800" spc="-120" dirty="0">
                <a:latin typeface="Calibri"/>
                <a:cs typeface="Calibri"/>
              </a:rPr>
              <a:t> =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chronická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obstrukční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plicní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nemoc</a:t>
            </a:r>
            <a:endParaRPr sz="28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95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velmi</a:t>
            </a:r>
            <a:r>
              <a:rPr sz="2800" spc="-14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často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příčina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invalidity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předčasné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smrti</a:t>
            </a:r>
            <a:endParaRPr sz="28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25"/>
              </a:spcBef>
              <a:buFont typeface="Arial MT"/>
              <a:buChar char="•"/>
              <a:tabLst>
                <a:tab pos="240029" algn="l"/>
              </a:tabLst>
            </a:pPr>
            <a:r>
              <a:rPr lang="cs-CZ" sz="2800" spc="-80" dirty="0">
                <a:latin typeface="Calibri"/>
                <a:cs typeface="Calibri"/>
              </a:rPr>
              <a:t>zahrnuje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0" dirty="0" err="1">
                <a:latin typeface="Calibri"/>
                <a:cs typeface="Calibri"/>
              </a:rPr>
              <a:t>chronick</a:t>
            </a:r>
            <a:r>
              <a:rPr lang="cs-CZ" sz="2800" spc="-20" dirty="0">
                <a:latin typeface="Calibri"/>
                <a:cs typeface="Calibri"/>
              </a:rPr>
              <a:t>ou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bronchitid</a:t>
            </a:r>
            <a:r>
              <a:rPr lang="cs-CZ" sz="2800" spc="-10" dirty="0">
                <a:latin typeface="Calibri"/>
                <a:cs typeface="Calibri"/>
              </a:rPr>
              <a:t>u</a:t>
            </a:r>
            <a:r>
              <a:rPr sz="2800" spc="-1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plicní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emfyzém</a:t>
            </a:r>
            <a:endParaRPr sz="2800" dirty="0">
              <a:latin typeface="Calibri"/>
              <a:cs typeface="Calibri"/>
            </a:endParaRPr>
          </a:p>
          <a:p>
            <a:pPr marL="240029" marR="5080" indent="-227329">
              <a:lnSpc>
                <a:spcPts val="3000"/>
              </a:lnSpc>
              <a:spcBef>
                <a:spcPts val="102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hlavním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mechanismem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chronický</a:t>
            </a:r>
            <a:r>
              <a:rPr sz="2800" spc="-1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zánět,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b="1" spc="-20" dirty="0" err="1">
                <a:latin typeface="Calibri"/>
                <a:cs typeface="Calibri"/>
              </a:rPr>
              <a:t>nejdůležitější</a:t>
            </a:r>
            <a:r>
              <a:rPr sz="2800" b="1" spc="-140" dirty="0">
                <a:latin typeface="Calibri"/>
                <a:cs typeface="Calibri"/>
              </a:rPr>
              <a:t> </a:t>
            </a:r>
            <a:r>
              <a:rPr sz="2800" b="1" spc="-10" dirty="0" err="1">
                <a:latin typeface="Calibri"/>
                <a:cs typeface="Calibri"/>
              </a:rPr>
              <a:t>činitel</a:t>
            </a:r>
            <a:r>
              <a:rPr lang="cs-CZ" sz="2800" b="1" spc="-10" dirty="0">
                <a:latin typeface="Calibri"/>
                <a:cs typeface="Calibri"/>
              </a:rPr>
              <a:t> -</a:t>
            </a:r>
            <a:r>
              <a:rPr sz="2800" b="1" spc="-10" dirty="0">
                <a:latin typeface="Calibri"/>
                <a:cs typeface="Calibri"/>
              </a:rPr>
              <a:t> 	kouření</a:t>
            </a:r>
            <a:endParaRPr sz="28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565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spc="-30" dirty="0">
                <a:latin typeface="Calibri"/>
                <a:cs typeface="Calibri"/>
              </a:rPr>
              <a:t>obstrukce </a:t>
            </a:r>
            <a:r>
              <a:rPr sz="2800" dirty="0">
                <a:latin typeface="Calibri"/>
                <a:cs typeface="Calibri"/>
              </a:rPr>
              <a:t>je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AB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oproti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CHOPN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více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reverzibilní</a:t>
            </a:r>
            <a:endParaRPr sz="28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95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spc="-20" dirty="0">
                <a:latin typeface="Calibri"/>
                <a:cs typeface="Calibri"/>
              </a:rPr>
              <a:t>důležitá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prevence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5" dirty="0" err="1">
                <a:latin typeface="Calibri"/>
                <a:cs typeface="Calibri"/>
              </a:rPr>
              <a:t>přestat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kouřit</a:t>
            </a:r>
            <a:endParaRPr lang="cs-CZ" sz="2800" spc="-1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95"/>
              </a:spcBef>
              <a:buFont typeface="Arial MT"/>
              <a:buChar char="•"/>
              <a:tabLst>
                <a:tab pos="240029" algn="l"/>
              </a:tabLst>
            </a:pPr>
            <a:r>
              <a:rPr lang="cs-CZ" sz="2800" spc="-10" dirty="0">
                <a:latin typeface="Calibri"/>
                <a:cs typeface="Calibri"/>
              </a:rPr>
              <a:t>progresivní onemocnění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635" y="577723"/>
            <a:ext cx="311721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917700" algn="l"/>
              </a:tabLst>
            </a:pPr>
            <a:r>
              <a:rPr b="1" spc="-10" dirty="0"/>
              <a:t>CHOPN</a:t>
            </a:r>
            <a:r>
              <a:rPr b="1" dirty="0"/>
              <a:t>	</a:t>
            </a:r>
            <a:r>
              <a:rPr b="1" spc="-10" dirty="0"/>
              <a:t>léčba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839825" y="1692706"/>
            <a:ext cx="10200640" cy="4425569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44170" indent="-268605">
              <a:lnSpc>
                <a:spcPct val="100000"/>
              </a:lnSpc>
              <a:spcBef>
                <a:spcPts val="509"/>
              </a:spcBef>
              <a:buAutoNum type="arabicPeriod"/>
              <a:tabLst>
                <a:tab pos="344170" algn="l"/>
              </a:tabLst>
            </a:pPr>
            <a:r>
              <a:rPr spc="-85" dirty="0"/>
              <a:t> </a:t>
            </a:r>
            <a:r>
              <a:rPr dirty="0"/>
              <a:t>dlouhodobě</a:t>
            </a:r>
            <a:r>
              <a:rPr spc="-10" dirty="0"/>
              <a:t> </a:t>
            </a:r>
            <a:r>
              <a:rPr dirty="0"/>
              <a:t>působící</a:t>
            </a:r>
            <a:r>
              <a:rPr spc="-100" dirty="0"/>
              <a:t> </a:t>
            </a:r>
            <a:r>
              <a:rPr spc="-10" dirty="0"/>
              <a:t>bronchodilatancia</a:t>
            </a:r>
          </a:p>
          <a:p>
            <a:pPr marL="698500" lvl="1" indent="-609600">
              <a:lnSpc>
                <a:spcPct val="100000"/>
              </a:lnSpc>
              <a:spcBef>
                <a:spcPts val="409"/>
              </a:spcBef>
              <a:buFont typeface="Arial MT"/>
              <a:buChar char="•"/>
              <a:tabLst>
                <a:tab pos="698500" algn="l"/>
              </a:tabLst>
            </a:pPr>
            <a:r>
              <a:rPr sz="26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β</a:t>
            </a:r>
            <a:r>
              <a:rPr sz="2600" u="heavy" spc="-30" baseline="-1633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</a:t>
            </a:r>
            <a:r>
              <a:rPr sz="26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-</a:t>
            </a:r>
            <a:r>
              <a:rPr sz="26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mimetika</a:t>
            </a:r>
            <a:endParaRPr sz="2600" dirty="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  <a:spcBef>
                <a:spcPts val="409"/>
              </a:spcBef>
            </a:pPr>
            <a:r>
              <a:rPr lang="cs-CZ" b="0" i="1" u="none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b="0" i="1" u="none" spc="-20" dirty="0">
                <a:latin typeface="Calibri"/>
                <a:cs typeface="Calibri"/>
              </a:rPr>
              <a:t>formoterol,</a:t>
            </a:r>
            <a:r>
              <a:rPr b="0" i="1" u="none" spc="-95" dirty="0">
                <a:latin typeface="Calibri"/>
                <a:cs typeface="Calibri"/>
              </a:rPr>
              <a:t> </a:t>
            </a:r>
            <a:r>
              <a:rPr b="0" i="1" u="none" spc="-10" dirty="0">
                <a:latin typeface="Calibri"/>
                <a:cs typeface="Calibri"/>
              </a:rPr>
              <a:t>salmeterol</a:t>
            </a:r>
            <a:r>
              <a:rPr b="0" i="1" u="none" spc="-40" dirty="0">
                <a:latin typeface="Calibri"/>
                <a:cs typeface="Calibri"/>
              </a:rPr>
              <a:t> </a:t>
            </a:r>
            <a:r>
              <a:rPr b="0" u="none" dirty="0">
                <a:latin typeface="Calibri"/>
                <a:cs typeface="Calibri"/>
              </a:rPr>
              <a:t>–</a:t>
            </a:r>
            <a:r>
              <a:rPr b="0" u="none" spc="-45" dirty="0">
                <a:latin typeface="Calibri"/>
                <a:cs typeface="Calibri"/>
              </a:rPr>
              <a:t> </a:t>
            </a:r>
            <a:r>
              <a:rPr b="0" u="none" dirty="0">
                <a:latin typeface="Calibri"/>
                <a:cs typeface="Calibri"/>
              </a:rPr>
              <a:t>účinek</a:t>
            </a:r>
            <a:r>
              <a:rPr b="0" u="none" spc="-35" dirty="0">
                <a:latin typeface="Calibri"/>
                <a:cs typeface="Calibri"/>
              </a:rPr>
              <a:t> </a:t>
            </a:r>
            <a:r>
              <a:rPr b="0" u="none" dirty="0">
                <a:latin typeface="Calibri"/>
                <a:cs typeface="Calibri"/>
              </a:rPr>
              <a:t>cca</a:t>
            </a:r>
            <a:r>
              <a:rPr b="0" u="none" spc="-110" dirty="0">
                <a:latin typeface="Calibri"/>
                <a:cs typeface="Calibri"/>
              </a:rPr>
              <a:t> </a:t>
            </a:r>
            <a:r>
              <a:rPr b="0" u="none" spc="-25" dirty="0">
                <a:latin typeface="Calibri"/>
                <a:cs typeface="Calibri"/>
              </a:rPr>
              <a:t>12h</a:t>
            </a:r>
          </a:p>
          <a:p>
            <a:pPr marL="88900">
              <a:lnSpc>
                <a:spcPct val="100000"/>
              </a:lnSpc>
              <a:spcBef>
                <a:spcPts val="385"/>
              </a:spcBef>
            </a:pPr>
            <a:r>
              <a:rPr lang="cs-CZ" b="0" i="1" u="none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b="0" i="1" u="none" spc="-20" dirty="0" err="1">
                <a:latin typeface="Calibri"/>
                <a:cs typeface="Calibri"/>
              </a:rPr>
              <a:t>indakaterol</a:t>
            </a:r>
            <a:r>
              <a:rPr b="0" i="1" u="none" spc="-120" dirty="0">
                <a:latin typeface="Calibri"/>
                <a:cs typeface="Calibri"/>
              </a:rPr>
              <a:t> </a:t>
            </a:r>
            <a:r>
              <a:rPr b="0" u="none" dirty="0">
                <a:latin typeface="Calibri"/>
                <a:cs typeface="Calibri"/>
              </a:rPr>
              <a:t>–</a:t>
            </a:r>
            <a:r>
              <a:rPr b="0" u="none" spc="-30" dirty="0">
                <a:latin typeface="Calibri"/>
                <a:cs typeface="Calibri"/>
              </a:rPr>
              <a:t> </a:t>
            </a:r>
            <a:r>
              <a:rPr b="0" u="none" dirty="0">
                <a:latin typeface="Calibri"/>
                <a:cs typeface="Calibri"/>
              </a:rPr>
              <a:t>účinek</a:t>
            </a:r>
            <a:r>
              <a:rPr b="0" u="none" spc="-50" dirty="0">
                <a:latin typeface="Calibri"/>
                <a:cs typeface="Calibri"/>
              </a:rPr>
              <a:t> </a:t>
            </a:r>
            <a:r>
              <a:rPr b="0" u="none" dirty="0">
                <a:latin typeface="Calibri"/>
                <a:cs typeface="Calibri"/>
              </a:rPr>
              <a:t>za</a:t>
            </a:r>
            <a:r>
              <a:rPr b="0" u="none" spc="-100" dirty="0">
                <a:latin typeface="Calibri"/>
                <a:cs typeface="Calibri"/>
              </a:rPr>
              <a:t> </a:t>
            </a:r>
            <a:r>
              <a:rPr b="0" u="none" dirty="0">
                <a:latin typeface="Calibri"/>
                <a:cs typeface="Calibri"/>
              </a:rPr>
              <a:t>5min,</a:t>
            </a:r>
            <a:r>
              <a:rPr b="0" u="none" spc="-50" dirty="0">
                <a:latin typeface="Calibri"/>
                <a:cs typeface="Calibri"/>
              </a:rPr>
              <a:t> </a:t>
            </a:r>
            <a:r>
              <a:rPr b="0" u="none" dirty="0">
                <a:latin typeface="Calibri"/>
                <a:cs typeface="Calibri"/>
              </a:rPr>
              <a:t>trvá</a:t>
            </a:r>
            <a:r>
              <a:rPr b="0" u="none" spc="-35" dirty="0">
                <a:latin typeface="Calibri"/>
                <a:cs typeface="Calibri"/>
              </a:rPr>
              <a:t> </a:t>
            </a:r>
            <a:r>
              <a:rPr b="0" u="none" dirty="0">
                <a:latin typeface="Calibri"/>
                <a:cs typeface="Calibri"/>
              </a:rPr>
              <a:t>až</a:t>
            </a:r>
            <a:r>
              <a:rPr b="0" u="none" spc="-95" dirty="0">
                <a:latin typeface="Calibri"/>
                <a:cs typeface="Calibri"/>
              </a:rPr>
              <a:t> </a:t>
            </a:r>
            <a:r>
              <a:rPr b="0" u="none" spc="-25" dirty="0">
                <a:latin typeface="Calibri"/>
                <a:cs typeface="Calibri"/>
              </a:rPr>
              <a:t>24h</a:t>
            </a:r>
          </a:p>
          <a:p>
            <a:pPr marL="698500" lvl="1" indent="-609600">
              <a:lnSpc>
                <a:spcPct val="100000"/>
              </a:lnSpc>
              <a:spcBef>
                <a:spcPts val="409"/>
              </a:spcBef>
              <a:buFont typeface="Arial MT"/>
              <a:buChar char="•"/>
              <a:tabLst>
                <a:tab pos="698500" algn="l"/>
              </a:tabLst>
            </a:pPr>
            <a:r>
              <a:rPr sz="26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anticholinergika</a:t>
            </a:r>
            <a:endParaRPr sz="2600" dirty="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  <a:spcBef>
                <a:spcPts val="409"/>
              </a:spcBef>
            </a:pPr>
            <a:r>
              <a:rPr lang="cs-CZ" b="0" i="1" u="none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b="0" i="1" u="none" dirty="0">
                <a:latin typeface="Calibri"/>
                <a:cs typeface="Calibri"/>
              </a:rPr>
              <a:t>tiotropium</a:t>
            </a:r>
            <a:r>
              <a:rPr b="0" i="1" u="none" spc="-25" dirty="0">
                <a:latin typeface="Calibri"/>
                <a:cs typeface="Calibri"/>
              </a:rPr>
              <a:t> </a:t>
            </a:r>
            <a:r>
              <a:rPr b="0" u="none" dirty="0">
                <a:latin typeface="Calibri"/>
                <a:cs typeface="Calibri"/>
              </a:rPr>
              <a:t>(Spiriva</a:t>
            </a:r>
            <a:r>
              <a:rPr lang="cs-CZ" sz="2400" u="none" spc="-20" dirty="0">
                <a:latin typeface="Calibri"/>
                <a:cs typeface="Calibri"/>
              </a:rPr>
              <a:t>®</a:t>
            </a:r>
            <a:r>
              <a:rPr b="0" u="none" dirty="0">
                <a:latin typeface="Calibri"/>
                <a:cs typeface="Calibri"/>
              </a:rPr>
              <a:t>)</a:t>
            </a:r>
            <a:r>
              <a:rPr b="0" u="none" spc="-95" dirty="0">
                <a:latin typeface="Calibri"/>
                <a:cs typeface="Calibri"/>
              </a:rPr>
              <a:t> </a:t>
            </a:r>
            <a:r>
              <a:rPr b="0" u="none" dirty="0">
                <a:latin typeface="Calibri"/>
                <a:cs typeface="Calibri"/>
              </a:rPr>
              <a:t>–</a:t>
            </a:r>
            <a:r>
              <a:rPr b="0" u="none" spc="-80" dirty="0">
                <a:latin typeface="Calibri"/>
                <a:cs typeface="Calibri"/>
              </a:rPr>
              <a:t> </a:t>
            </a:r>
            <a:r>
              <a:rPr b="0" u="none" spc="-30" dirty="0">
                <a:latin typeface="Calibri"/>
                <a:cs typeface="Calibri"/>
              </a:rPr>
              <a:t>antagonista</a:t>
            </a:r>
            <a:r>
              <a:rPr b="0" u="none" dirty="0">
                <a:latin typeface="Calibri"/>
                <a:cs typeface="Calibri"/>
              </a:rPr>
              <a:t> M</a:t>
            </a:r>
            <a:r>
              <a:rPr sz="2550" b="0" u="none" baseline="-16339" dirty="0">
                <a:latin typeface="Calibri"/>
                <a:cs typeface="Calibri"/>
              </a:rPr>
              <a:t>1</a:t>
            </a:r>
            <a:r>
              <a:rPr sz="2550" b="0" u="none" spc="-44" baseline="-16339" dirty="0">
                <a:latin typeface="Calibri"/>
                <a:cs typeface="Calibri"/>
              </a:rPr>
              <a:t> </a:t>
            </a:r>
            <a:r>
              <a:rPr sz="2600" b="0" u="none" dirty="0">
                <a:latin typeface="Calibri"/>
                <a:cs typeface="Calibri"/>
              </a:rPr>
              <a:t>a</a:t>
            </a:r>
            <a:r>
              <a:rPr sz="2600" b="0" u="none" spc="-80" dirty="0">
                <a:latin typeface="Calibri"/>
                <a:cs typeface="Calibri"/>
              </a:rPr>
              <a:t> </a:t>
            </a:r>
            <a:r>
              <a:rPr sz="2600" b="0" u="none" dirty="0">
                <a:latin typeface="Calibri"/>
                <a:cs typeface="Calibri"/>
              </a:rPr>
              <a:t>M</a:t>
            </a:r>
            <a:r>
              <a:rPr sz="2550" b="0" u="none" baseline="-16339" dirty="0">
                <a:latin typeface="Calibri"/>
                <a:cs typeface="Calibri"/>
              </a:rPr>
              <a:t>3</a:t>
            </a:r>
            <a:r>
              <a:rPr sz="2550" b="0" u="none" spc="-7" baseline="-16339" dirty="0">
                <a:latin typeface="Calibri"/>
                <a:cs typeface="Calibri"/>
              </a:rPr>
              <a:t> </a:t>
            </a:r>
            <a:r>
              <a:rPr sz="2600" b="0" u="none" spc="-10" dirty="0">
                <a:latin typeface="Calibri"/>
                <a:cs typeface="Calibri"/>
              </a:rPr>
              <a:t>receptorů;</a:t>
            </a:r>
            <a:r>
              <a:rPr sz="2600" b="0" u="none" spc="-140" dirty="0">
                <a:latin typeface="Calibri"/>
                <a:cs typeface="Calibri"/>
              </a:rPr>
              <a:t> </a:t>
            </a:r>
            <a:r>
              <a:rPr sz="2600" b="0" u="none" dirty="0">
                <a:latin typeface="Calibri"/>
                <a:cs typeface="Calibri"/>
              </a:rPr>
              <a:t>účinek</a:t>
            </a:r>
            <a:r>
              <a:rPr sz="2600" b="0" u="none" spc="-120" dirty="0">
                <a:latin typeface="Calibri"/>
                <a:cs typeface="Calibri"/>
              </a:rPr>
              <a:t> </a:t>
            </a:r>
            <a:r>
              <a:rPr sz="2600" b="0" u="none" spc="-10" dirty="0">
                <a:latin typeface="Calibri"/>
                <a:cs typeface="Calibri"/>
              </a:rPr>
              <a:t>24hod</a:t>
            </a:r>
            <a:endParaRPr sz="2600" dirty="0">
              <a:latin typeface="Calibri"/>
              <a:cs typeface="Calibri"/>
            </a:endParaRPr>
          </a:p>
          <a:p>
            <a:pPr marL="698500" marR="68580" indent="-610235">
              <a:lnSpc>
                <a:spcPts val="2500"/>
              </a:lnSpc>
              <a:spcBef>
                <a:spcPts val="1035"/>
              </a:spcBef>
            </a:pPr>
            <a:r>
              <a:rPr lang="cs-CZ" b="0" i="1" u="none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b="0" i="1" u="none" dirty="0" err="1">
                <a:latin typeface="Calibri"/>
                <a:cs typeface="Calibri"/>
              </a:rPr>
              <a:t>aklidinium</a:t>
            </a:r>
            <a:r>
              <a:rPr b="0" i="1" u="none" spc="-50" dirty="0">
                <a:latin typeface="Calibri"/>
                <a:cs typeface="Calibri"/>
              </a:rPr>
              <a:t> </a:t>
            </a:r>
            <a:r>
              <a:rPr b="0" u="none" spc="-20" dirty="0">
                <a:latin typeface="Calibri"/>
                <a:cs typeface="Calibri"/>
              </a:rPr>
              <a:t>(</a:t>
            </a:r>
            <a:r>
              <a:rPr b="0" u="none" spc="-20" dirty="0" err="1">
                <a:latin typeface="Calibri"/>
                <a:cs typeface="Calibri"/>
              </a:rPr>
              <a:t>Bretaris</a:t>
            </a:r>
            <a:r>
              <a:rPr lang="cs-CZ" sz="2800" u="none" spc="-20" dirty="0">
                <a:latin typeface="Calibri"/>
                <a:cs typeface="Calibri"/>
              </a:rPr>
              <a:t>®</a:t>
            </a:r>
            <a:r>
              <a:rPr b="0" u="none" spc="-20" dirty="0">
                <a:latin typeface="Calibri"/>
                <a:cs typeface="Calibri"/>
              </a:rPr>
              <a:t>)–</a:t>
            </a:r>
            <a:r>
              <a:rPr b="0" u="none" spc="-125" dirty="0">
                <a:latin typeface="Calibri"/>
                <a:cs typeface="Calibri"/>
              </a:rPr>
              <a:t> </a:t>
            </a:r>
            <a:r>
              <a:rPr b="0" u="none" dirty="0">
                <a:latin typeface="Calibri"/>
                <a:cs typeface="Calibri"/>
              </a:rPr>
              <a:t>selektivní</a:t>
            </a:r>
            <a:r>
              <a:rPr b="0" u="none" spc="-75" dirty="0">
                <a:latin typeface="Calibri"/>
                <a:cs typeface="Calibri"/>
              </a:rPr>
              <a:t> </a:t>
            </a:r>
            <a:r>
              <a:rPr b="0" u="none" spc="-30" dirty="0">
                <a:latin typeface="Calibri"/>
                <a:cs typeface="Calibri"/>
              </a:rPr>
              <a:t>antagonista</a:t>
            </a:r>
            <a:r>
              <a:rPr b="0" u="none" spc="5" dirty="0">
                <a:latin typeface="Calibri"/>
                <a:cs typeface="Calibri"/>
              </a:rPr>
              <a:t> </a:t>
            </a:r>
            <a:r>
              <a:rPr b="0" u="none" dirty="0">
                <a:latin typeface="Calibri"/>
                <a:cs typeface="Calibri"/>
              </a:rPr>
              <a:t>M</a:t>
            </a:r>
            <a:r>
              <a:rPr sz="2550" b="0" u="none" baseline="-16339" dirty="0">
                <a:latin typeface="Calibri"/>
                <a:cs typeface="Calibri"/>
              </a:rPr>
              <a:t>2</a:t>
            </a:r>
            <a:r>
              <a:rPr sz="2550" b="0" u="none" spc="-30" baseline="-16339" dirty="0">
                <a:latin typeface="Calibri"/>
                <a:cs typeface="Calibri"/>
              </a:rPr>
              <a:t> </a:t>
            </a:r>
            <a:r>
              <a:rPr sz="2600" b="0" u="none" dirty="0">
                <a:latin typeface="Calibri"/>
                <a:cs typeface="Calibri"/>
              </a:rPr>
              <a:t>a</a:t>
            </a:r>
            <a:r>
              <a:rPr sz="2600" b="0" u="none" spc="-40" dirty="0">
                <a:latin typeface="Calibri"/>
                <a:cs typeface="Calibri"/>
              </a:rPr>
              <a:t> </a:t>
            </a:r>
            <a:r>
              <a:rPr sz="2600" b="0" u="none" dirty="0">
                <a:latin typeface="Calibri"/>
                <a:cs typeface="Calibri"/>
              </a:rPr>
              <a:t>M</a:t>
            </a:r>
            <a:r>
              <a:rPr sz="2550" b="0" u="none" baseline="-16339" dirty="0">
                <a:latin typeface="Calibri"/>
                <a:cs typeface="Calibri"/>
              </a:rPr>
              <a:t>3</a:t>
            </a:r>
            <a:r>
              <a:rPr sz="2550" b="0" u="none" spc="7" baseline="-16339" dirty="0">
                <a:latin typeface="Calibri"/>
                <a:cs typeface="Calibri"/>
              </a:rPr>
              <a:t> </a:t>
            </a:r>
            <a:r>
              <a:rPr sz="2600" b="0" u="none" spc="-20" dirty="0">
                <a:latin typeface="Calibri"/>
                <a:cs typeface="Calibri"/>
              </a:rPr>
              <a:t>receptor</a:t>
            </a:r>
            <a:r>
              <a:rPr lang="cs-CZ" sz="2600" b="0" u="none" spc="-20" dirty="0">
                <a:latin typeface="Calibri"/>
                <a:cs typeface="Calibri"/>
              </a:rPr>
              <a:t>ů</a:t>
            </a:r>
            <a:r>
              <a:rPr sz="2600" b="0" u="none" spc="-20" dirty="0">
                <a:latin typeface="Calibri"/>
                <a:cs typeface="Calibri"/>
              </a:rPr>
              <a:t>;</a:t>
            </a:r>
            <a:r>
              <a:rPr sz="2600" b="0" u="none" spc="-125" dirty="0">
                <a:latin typeface="Calibri"/>
                <a:cs typeface="Calibri"/>
              </a:rPr>
              <a:t> </a:t>
            </a:r>
            <a:r>
              <a:rPr sz="2600" b="0" u="none" dirty="0">
                <a:latin typeface="Calibri"/>
                <a:cs typeface="Calibri"/>
              </a:rPr>
              <a:t>nástup</a:t>
            </a:r>
            <a:r>
              <a:rPr sz="2600" b="0" u="none" spc="-100" dirty="0">
                <a:latin typeface="Calibri"/>
                <a:cs typeface="Calibri"/>
              </a:rPr>
              <a:t> </a:t>
            </a:r>
            <a:r>
              <a:rPr sz="2600" b="0" u="none" spc="-25" dirty="0">
                <a:latin typeface="Calibri"/>
                <a:cs typeface="Calibri"/>
              </a:rPr>
              <a:t>za </a:t>
            </a:r>
            <a:r>
              <a:rPr sz="2600" b="0" u="none" dirty="0">
                <a:latin typeface="Calibri"/>
                <a:cs typeface="Calibri"/>
              </a:rPr>
              <a:t>30</a:t>
            </a:r>
            <a:r>
              <a:rPr sz="2600" b="0" u="none" spc="-55" dirty="0">
                <a:latin typeface="Calibri"/>
                <a:cs typeface="Calibri"/>
              </a:rPr>
              <a:t> </a:t>
            </a:r>
            <a:r>
              <a:rPr sz="2600" b="0" u="none" dirty="0">
                <a:latin typeface="Calibri"/>
                <a:cs typeface="Calibri"/>
              </a:rPr>
              <a:t>min,</a:t>
            </a:r>
            <a:r>
              <a:rPr sz="2600" b="0" u="none" spc="-25" dirty="0">
                <a:latin typeface="Calibri"/>
                <a:cs typeface="Calibri"/>
              </a:rPr>
              <a:t> </a:t>
            </a:r>
            <a:r>
              <a:rPr sz="2600" b="0" u="none" dirty="0">
                <a:latin typeface="Calibri"/>
                <a:cs typeface="Calibri"/>
              </a:rPr>
              <a:t>délka</a:t>
            </a:r>
            <a:r>
              <a:rPr sz="2600" b="0" u="none" spc="-95" dirty="0">
                <a:latin typeface="Calibri"/>
                <a:cs typeface="Calibri"/>
              </a:rPr>
              <a:t> </a:t>
            </a:r>
            <a:r>
              <a:rPr sz="2600" b="0" u="none" dirty="0">
                <a:latin typeface="Calibri"/>
                <a:cs typeface="Calibri"/>
              </a:rPr>
              <a:t>cca</a:t>
            </a:r>
            <a:r>
              <a:rPr sz="2600" b="0" u="none" spc="-100" dirty="0">
                <a:latin typeface="Calibri"/>
                <a:cs typeface="Calibri"/>
              </a:rPr>
              <a:t> </a:t>
            </a:r>
            <a:r>
              <a:rPr sz="2600" b="0" u="none" spc="-20" dirty="0">
                <a:latin typeface="Calibri"/>
                <a:cs typeface="Calibri"/>
              </a:rPr>
              <a:t>12hod</a:t>
            </a:r>
            <a:endParaRPr sz="2600" dirty="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  <a:spcBef>
                <a:spcPts val="350"/>
              </a:spcBef>
            </a:pPr>
            <a:r>
              <a:rPr lang="cs-CZ" b="0" i="1" u="none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b="0" i="1" u="none" spc="-25" dirty="0" err="1">
                <a:latin typeface="Calibri"/>
                <a:cs typeface="Calibri"/>
              </a:rPr>
              <a:t>glykopyrronium</a:t>
            </a:r>
            <a:r>
              <a:rPr b="0" i="1" u="none" spc="-85" dirty="0">
                <a:latin typeface="Calibri"/>
                <a:cs typeface="Calibri"/>
              </a:rPr>
              <a:t> </a:t>
            </a:r>
            <a:r>
              <a:rPr b="0" u="none" dirty="0">
                <a:latin typeface="Calibri"/>
                <a:cs typeface="Calibri"/>
              </a:rPr>
              <a:t>(</a:t>
            </a:r>
            <a:r>
              <a:rPr b="0" u="none" dirty="0" err="1">
                <a:latin typeface="Calibri"/>
                <a:cs typeface="Calibri"/>
              </a:rPr>
              <a:t>Seebri</a:t>
            </a:r>
            <a:r>
              <a:rPr b="0" u="none" spc="-35" dirty="0">
                <a:latin typeface="Calibri"/>
                <a:cs typeface="Calibri"/>
              </a:rPr>
              <a:t> </a:t>
            </a:r>
            <a:r>
              <a:rPr b="0" u="none" spc="-10" dirty="0" err="1">
                <a:latin typeface="Calibri"/>
                <a:cs typeface="Calibri"/>
              </a:rPr>
              <a:t>Breezhaler</a:t>
            </a:r>
            <a:r>
              <a:rPr lang="cs-CZ" sz="2800" u="none" spc="-20" dirty="0">
                <a:latin typeface="Calibri"/>
                <a:cs typeface="Calibri"/>
              </a:rPr>
              <a:t>®</a:t>
            </a:r>
            <a:r>
              <a:rPr b="0" u="none" spc="-10" dirty="0">
                <a:latin typeface="Calibri"/>
                <a:cs typeface="Calibri"/>
              </a:rPr>
              <a:t>)–</a:t>
            </a:r>
            <a:r>
              <a:rPr b="0" u="none" spc="-65" dirty="0">
                <a:latin typeface="Calibri"/>
                <a:cs typeface="Calibri"/>
              </a:rPr>
              <a:t> </a:t>
            </a:r>
            <a:r>
              <a:rPr b="0" u="none" spc="-20" dirty="0">
                <a:latin typeface="Calibri"/>
                <a:cs typeface="Calibri"/>
              </a:rPr>
              <a:t>U</a:t>
            </a:r>
            <a:r>
              <a:rPr b="0" u="none" dirty="0">
                <a:latin typeface="Calibri"/>
                <a:cs typeface="Calibri"/>
              </a:rPr>
              <a:t>LAMA</a:t>
            </a:r>
            <a:r>
              <a:rPr b="0" u="none" spc="-30" dirty="0">
                <a:latin typeface="Calibri"/>
                <a:cs typeface="Calibri"/>
              </a:rPr>
              <a:t> </a:t>
            </a:r>
            <a:r>
              <a:rPr b="0" u="none" dirty="0">
                <a:latin typeface="Calibri"/>
                <a:cs typeface="Calibri"/>
              </a:rPr>
              <a:t>–</a:t>
            </a:r>
            <a:r>
              <a:rPr b="0" u="none" spc="5" dirty="0">
                <a:latin typeface="Calibri"/>
                <a:cs typeface="Calibri"/>
              </a:rPr>
              <a:t> </a:t>
            </a:r>
            <a:r>
              <a:rPr b="0" u="none" dirty="0">
                <a:latin typeface="Calibri"/>
                <a:cs typeface="Calibri"/>
              </a:rPr>
              <a:t>1x</a:t>
            </a:r>
            <a:r>
              <a:rPr b="0" u="none" spc="-135" dirty="0">
                <a:latin typeface="Calibri"/>
                <a:cs typeface="Calibri"/>
              </a:rPr>
              <a:t> </a:t>
            </a:r>
            <a:r>
              <a:rPr b="0" u="none" spc="-10" dirty="0">
                <a:latin typeface="Calibri"/>
                <a:cs typeface="Calibri"/>
              </a:rPr>
              <a:t>denně</a:t>
            </a:r>
          </a:p>
          <a:p>
            <a:pPr marL="698500" lvl="1" indent="-609600">
              <a:lnSpc>
                <a:spcPct val="100000"/>
              </a:lnSpc>
              <a:spcBef>
                <a:spcPts val="409"/>
              </a:spcBef>
              <a:buFont typeface="Arial MT"/>
              <a:buChar char="•"/>
              <a:tabLst>
                <a:tab pos="698500" algn="l"/>
              </a:tabLst>
            </a:pPr>
            <a:r>
              <a:rPr sz="2600" u="sng" spc="-10" dirty="0">
                <a:latin typeface="Calibri"/>
                <a:cs typeface="Calibri"/>
              </a:rPr>
              <a:t>teofylin</a:t>
            </a:r>
            <a:endParaRPr sz="2600" u="sng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1" dirty="0"/>
              <a:t>CHOPN</a:t>
            </a:r>
            <a:r>
              <a:rPr b="1" spc="-220" dirty="0"/>
              <a:t> </a:t>
            </a:r>
            <a:r>
              <a:rPr b="1" spc="-10" dirty="0"/>
              <a:t>léčba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7011" y="1692706"/>
            <a:ext cx="10398353" cy="4369144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82270" indent="-331470">
              <a:lnSpc>
                <a:spcPct val="100000"/>
              </a:lnSpc>
              <a:spcBef>
                <a:spcPts val="509"/>
              </a:spcBef>
              <a:buAutoNum type="arabicPeriod" startAt="2"/>
              <a:tabLst>
                <a:tab pos="382270" algn="l"/>
              </a:tabLst>
            </a:pPr>
            <a:r>
              <a:rPr sz="2600" b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krátkodobě</a:t>
            </a:r>
            <a:r>
              <a:rPr sz="2600" b="1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působící</a:t>
            </a:r>
            <a:r>
              <a:rPr sz="2600" b="1" u="heavy" spc="-1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bronchodilatancia</a:t>
            </a:r>
            <a:endParaRPr sz="2600" dirty="0">
              <a:latin typeface="Calibri"/>
              <a:cs typeface="Calibri"/>
            </a:endParaRPr>
          </a:p>
          <a:p>
            <a:pPr marL="510540" indent="-457200">
              <a:lnSpc>
                <a:spcPct val="100000"/>
              </a:lnSpc>
              <a:spcBef>
                <a:spcPts val="409"/>
              </a:spcBef>
              <a:buFontTx/>
              <a:buChar char="-"/>
            </a:pPr>
            <a:r>
              <a:rPr sz="2600" spc="-20" dirty="0" err="1">
                <a:latin typeface="Calibri"/>
                <a:cs typeface="Calibri"/>
              </a:rPr>
              <a:t>pouze</a:t>
            </a:r>
            <a:r>
              <a:rPr sz="2600" spc="-14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jako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20" dirty="0" err="1">
                <a:latin typeface="Calibri"/>
                <a:cs typeface="Calibri"/>
              </a:rPr>
              <a:t>úlevová</a:t>
            </a:r>
            <a:r>
              <a:rPr sz="2600" spc="-125" dirty="0">
                <a:latin typeface="Calibri"/>
                <a:cs typeface="Calibri"/>
              </a:rPr>
              <a:t> </a:t>
            </a:r>
            <a:r>
              <a:rPr sz="2600" spc="-10" dirty="0" err="1">
                <a:latin typeface="Calibri"/>
                <a:cs typeface="Calibri"/>
              </a:rPr>
              <a:t>medikace</a:t>
            </a:r>
            <a:endParaRPr sz="2600" dirty="0">
              <a:latin typeface="Calibri"/>
              <a:cs typeface="Calibri"/>
            </a:endParaRPr>
          </a:p>
          <a:p>
            <a:pPr marL="510540" indent="-457200">
              <a:lnSpc>
                <a:spcPct val="100000"/>
              </a:lnSpc>
              <a:spcBef>
                <a:spcPts val="409"/>
              </a:spcBef>
              <a:buFontTx/>
              <a:buChar char="-"/>
            </a:pPr>
            <a:r>
              <a:rPr sz="2600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β</a:t>
            </a:r>
            <a:r>
              <a:rPr sz="2550" spc="-37" baseline="-1633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</a:t>
            </a:r>
            <a:r>
              <a:rPr sz="2600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-</a:t>
            </a:r>
            <a:r>
              <a:rPr sz="26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mimetika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lang="cs-CZ" sz="2600" b="0" i="1" u="none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i="1" spc="-10" dirty="0">
                <a:latin typeface="Calibri"/>
                <a:cs typeface="Calibri"/>
              </a:rPr>
              <a:t>salbutamol,</a:t>
            </a:r>
            <a:r>
              <a:rPr sz="2600" i="1" spc="-35" dirty="0">
                <a:latin typeface="Calibri"/>
                <a:cs typeface="Calibri"/>
              </a:rPr>
              <a:t> </a:t>
            </a:r>
            <a:r>
              <a:rPr sz="2600" i="1" spc="-25" dirty="0">
                <a:latin typeface="Calibri"/>
                <a:cs typeface="Calibri"/>
              </a:rPr>
              <a:t>fenoterol,</a:t>
            </a:r>
            <a:r>
              <a:rPr sz="2600" i="1" spc="-145" dirty="0">
                <a:latin typeface="Calibri"/>
                <a:cs typeface="Calibri"/>
              </a:rPr>
              <a:t> </a:t>
            </a:r>
            <a:r>
              <a:rPr sz="2600" i="1" spc="-10" dirty="0" err="1">
                <a:latin typeface="Calibri"/>
                <a:cs typeface="Calibri"/>
              </a:rPr>
              <a:t>terbutalin</a:t>
            </a:r>
            <a:endParaRPr sz="2600" dirty="0">
              <a:latin typeface="Calibri"/>
              <a:cs typeface="Calibri"/>
            </a:endParaRPr>
          </a:p>
          <a:p>
            <a:pPr marL="510540" indent="-457200">
              <a:lnSpc>
                <a:spcPct val="100000"/>
              </a:lnSpc>
              <a:spcBef>
                <a:spcPts val="385"/>
              </a:spcBef>
              <a:buFontTx/>
              <a:buChar char="-"/>
            </a:pPr>
            <a:r>
              <a:rPr sz="2600" dirty="0">
                <a:latin typeface="Calibri"/>
                <a:cs typeface="Calibri"/>
              </a:rPr>
              <a:t>SAMA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lang="cs-CZ" sz="2600" b="0" i="1" u="none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i="1" spc="-10" dirty="0">
                <a:latin typeface="Calibri"/>
                <a:cs typeface="Calibri"/>
              </a:rPr>
              <a:t>ipratropium</a:t>
            </a:r>
            <a:endParaRPr lang="cs-CZ" sz="2600" i="1" spc="-1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20"/>
              </a:spcBef>
            </a:pPr>
            <a:endParaRPr sz="2600" dirty="0">
              <a:latin typeface="Calibri"/>
              <a:cs typeface="Calibri"/>
            </a:endParaRPr>
          </a:p>
          <a:p>
            <a:pPr marL="382270" indent="-331470">
              <a:lnSpc>
                <a:spcPct val="100000"/>
              </a:lnSpc>
              <a:buAutoNum type="arabicPeriod" startAt="3"/>
              <a:tabLst>
                <a:tab pos="382270" algn="l"/>
              </a:tabLst>
            </a:pPr>
            <a:r>
              <a:rPr sz="26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protizánětlivé</a:t>
            </a:r>
            <a:r>
              <a:rPr sz="26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léky</a:t>
            </a:r>
            <a:endParaRPr sz="2600" dirty="0">
              <a:latin typeface="Calibri"/>
              <a:cs typeface="Calibri"/>
            </a:endParaRPr>
          </a:p>
          <a:p>
            <a:pPr marL="50800">
              <a:lnSpc>
                <a:spcPts val="2810"/>
              </a:lnSpc>
              <a:spcBef>
                <a:spcPts val="434"/>
              </a:spcBef>
            </a:pPr>
            <a:r>
              <a:rPr lang="cs-CZ" sz="2600" dirty="0">
                <a:latin typeface="Calibri"/>
                <a:cs typeface="Calibri"/>
              </a:rPr>
              <a:t>-     </a:t>
            </a:r>
            <a:r>
              <a:rPr sz="2600" dirty="0" err="1">
                <a:latin typeface="Calibri"/>
                <a:cs typeface="Calibri"/>
              </a:rPr>
              <a:t>inhalační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40" dirty="0">
                <a:latin typeface="Calibri"/>
                <a:cs typeface="Calibri"/>
              </a:rPr>
              <a:t>kortikoidy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hlavně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30" dirty="0">
                <a:latin typeface="Calibri"/>
                <a:cs typeface="Calibri"/>
              </a:rPr>
              <a:t>nemocných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ve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3.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4.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stádiu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častými</a:t>
            </a:r>
            <a:endParaRPr sz="2600" dirty="0">
              <a:latin typeface="Calibri"/>
              <a:cs typeface="Calibri"/>
            </a:endParaRPr>
          </a:p>
          <a:p>
            <a:pPr marL="281940">
              <a:lnSpc>
                <a:spcPts val="2810"/>
              </a:lnSpc>
            </a:pPr>
            <a:r>
              <a:rPr lang="cs-CZ" sz="2600" spc="-10" dirty="0">
                <a:latin typeface="Calibri"/>
                <a:cs typeface="Calibri"/>
              </a:rPr>
              <a:t>   e</a:t>
            </a:r>
            <a:r>
              <a:rPr sz="2600" spc="-10" dirty="0" err="1">
                <a:latin typeface="Calibri"/>
                <a:cs typeface="Calibri"/>
              </a:rPr>
              <a:t>xacerbacemi</a:t>
            </a:r>
            <a:endParaRPr sz="2600" dirty="0">
              <a:latin typeface="Calibri"/>
              <a:cs typeface="Calibri"/>
            </a:endParaRPr>
          </a:p>
          <a:p>
            <a:pPr marL="510540" indent="-457200">
              <a:lnSpc>
                <a:spcPct val="100000"/>
              </a:lnSpc>
              <a:spcBef>
                <a:spcPts val="360"/>
              </a:spcBef>
              <a:buFontTx/>
              <a:buChar char="-"/>
            </a:pPr>
            <a:r>
              <a:rPr sz="2600" dirty="0">
                <a:latin typeface="Calibri"/>
                <a:cs typeface="Calibri"/>
              </a:rPr>
              <a:t>v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kombinaci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LABA</a:t>
            </a:r>
            <a:endParaRPr sz="2600" dirty="0">
              <a:latin typeface="Calibri"/>
              <a:cs typeface="Calibri"/>
            </a:endParaRPr>
          </a:p>
          <a:p>
            <a:pPr marL="53340">
              <a:lnSpc>
                <a:spcPct val="100000"/>
              </a:lnSpc>
              <a:spcBef>
                <a:spcPts val="385"/>
              </a:spcBef>
            </a:pPr>
            <a:r>
              <a:rPr lang="cs-CZ" sz="2600" b="0" i="1" u="none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 </a:t>
            </a:r>
            <a:r>
              <a:rPr sz="2600" i="1" spc="-25" dirty="0" err="1">
                <a:latin typeface="Calibri"/>
                <a:cs typeface="Calibri"/>
              </a:rPr>
              <a:t>flutikason</a:t>
            </a:r>
            <a:r>
              <a:rPr sz="2600" i="1" spc="-25" dirty="0">
                <a:latin typeface="Calibri"/>
                <a:cs typeface="Calibri"/>
              </a:rPr>
              <a:t>,</a:t>
            </a:r>
            <a:r>
              <a:rPr sz="2600" i="1" spc="-55" dirty="0">
                <a:latin typeface="Calibri"/>
                <a:cs typeface="Calibri"/>
              </a:rPr>
              <a:t> </a:t>
            </a:r>
            <a:r>
              <a:rPr sz="2600" i="1" spc="-10" dirty="0">
                <a:latin typeface="Calibri"/>
                <a:cs typeface="Calibri"/>
              </a:rPr>
              <a:t>budesonid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1" dirty="0"/>
              <a:t>CHOPN</a:t>
            </a:r>
            <a:r>
              <a:rPr b="1" spc="-220" dirty="0"/>
              <a:t> </a:t>
            </a:r>
            <a:r>
              <a:rPr b="1" spc="-10" dirty="0"/>
              <a:t>léčba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634" y="1770963"/>
            <a:ext cx="10589565" cy="474360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241300" marR="5080" indent="-233045">
              <a:lnSpc>
                <a:spcPts val="3000"/>
              </a:lnSpc>
              <a:spcBef>
                <a:spcPts val="509"/>
              </a:spcBef>
              <a:buSzPct val="96428"/>
              <a:buAutoNum type="arabicPeriod" startAt="4"/>
              <a:tabLst>
                <a:tab pos="241300" algn="l"/>
                <a:tab pos="286385" algn="l"/>
              </a:tabLst>
            </a:pPr>
            <a:r>
              <a:rPr sz="2800" b="1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lang="cs-CZ" sz="2800" b="1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roflumilast</a:t>
            </a:r>
            <a:r>
              <a:rPr sz="2800" b="1" spc="-120" dirty="0">
                <a:latin typeface="Calibri"/>
                <a:cs typeface="Calibri"/>
              </a:rPr>
              <a:t> </a:t>
            </a:r>
            <a:r>
              <a:rPr lang="cs-CZ" sz="2800" spc="-120" dirty="0">
                <a:latin typeface="Calibri"/>
                <a:cs typeface="Calibri"/>
              </a:rPr>
              <a:t>(</a:t>
            </a:r>
            <a:r>
              <a:rPr lang="cs-CZ" sz="2800" spc="-120" dirty="0" err="1">
                <a:latin typeface="Calibri"/>
                <a:cs typeface="Calibri"/>
              </a:rPr>
              <a:t>Daxas</a:t>
            </a:r>
            <a:r>
              <a:rPr lang="cs-CZ" sz="2800" u="none" spc="-20" dirty="0">
                <a:latin typeface="Calibri"/>
                <a:cs typeface="Calibri"/>
              </a:rPr>
              <a:t>®</a:t>
            </a:r>
            <a:r>
              <a:rPr lang="cs-CZ" sz="2800" spc="-120" dirty="0">
                <a:latin typeface="Calibri"/>
                <a:cs typeface="Calibri"/>
              </a:rPr>
              <a:t>)</a:t>
            </a:r>
          </a:p>
          <a:p>
            <a:pPr marL="465455" marR="5080" indent="-457200">
              <a:lnSpc>
                <a:spcPts val="3000"/>
              </a:lnSpc>
              <a:spcBef>
                <a:spcPts val="509"/>
              </a:spcBef>
              <a:buSzPct val="96428"/>
              <a:buFontTx/>
              <a:buChar char="-"/>
              <a:tabLst>
                <a:tab pos="241300" algn="l"/>
                <a:tab pos="286385" algn="l"/>
              </a:tabLst>
            </a:pPr>
            <a:r>
              <a:rPr sz="2800" dirty="0">
                <a:latin typeface="Calibri"/>
                <a:cs typeface="Calibri"/>
              </a:rPr>
              <a:t>inhibitor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PDE4,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nesteroidní</a:t>
            </a:r>
            <a:r>
              <a:rPr sz="2800" spc="-35" dirty="0">
                <a:latin typeface="Calibri"/>
                <a:cs typeface="Calibri"/>
              </a:rPr>
              <a:t> protizánětlivá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látka </a:t>
            </a:r>
            <a:r>
              <a:rPr sz="2800" dirty="0">
                <a:latin typeface="Calibri"/>
                <a:cs typeface="Calibri"/>
              </a:rPr>
              <a:t>působící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na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systémový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plicní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zánět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spojený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CHOP</a:t>
            </a:r>
            <a:r>
              <a:rPr lang="cs-CZ" sz="2800" spc="-10" dirty="0">
                <a:latin typeface="Calibri"/>
                <a:cs typeface="Calibri"/>
              </a:rPr>
              <a:t>N</a:t>
            </a:r>
          </a:p>
          <a:p>
            <a:pPr marL="465455" marR="5080" indent="-457200">
              <a:lnSpc>
                <a:spcPts val="3000"/>
              </a:lnSpc>
              <a:spcBef>
                <a:spcPts val="509"/>
              </a:spcBef>
              <a:buSzPct val="96428"/>
              <a:buFontTx/>
              <a:buChar char="-"/>
              <a:tabLst>
                <a:tab pos="241300" algn="l"/>
                <a:tab pos="286385" algn="l"/>
              </a:tabLst>
            </a:pPr>
            <a:r>
              <a:rPr sz="2800" dirty="0" err="1">
                <a:latin typeface="Calibri"/>
                <a:cs typeface="Calibri"/>
              </a:rPr>
              <a:t>účinek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obvykle</a:t>
            </a:r>
            <a:r>
              <a:rPr sz="2800" spc="-1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objeví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na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počátku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léčby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 err="1">
                <a:latin typeface="Calibri"/>
                <a:cs typeface="Calibri"/>
              </a:rPr>
              <a:t>časem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vymizí</a:t>
            </a:r>
            <a:endParaRPr lang="cs-CZ" sz="2800" spc="-10" dirty="0">
              <a:latin typeface="Calibri"/>
              <a:cs typeface="Calibri"/>
            </a:endParaRPr>
          </a:p>
          <a:p>
            <a:pPr marL="8255" marR="5080">
              <a:lnSpc>
                <a:spcPts val="3000"/>
              </a:lnSpc>
              <a:spcBef>
                <a:spcPts val="509"/>
              </a:spcBef>
              <a:buSzPct val="96428"/>
              <a:tabLst>
                <a:tab pos="241300" algn="l"/>
                <a:tab pos="286385" algn="l"/>
              </a:tabLst>
            </a:pPr>
            <a:endParaRPr sz="2800" dirty="0">
              <a:latin typeface="Calibri"/>
              <a:cs typeface="Calibri"/>
            </a:endParaRPr>
          </a:p>
          <a:p>
            <a:pPr marL="368935" indent="-356235">
              <a:lnSpc>
                <a:spcPct val="100000"/>
              </a:lnSpc>
              <a:spcBef>
                <a:spcPts val="700"/>
              </a:spcBef>
              <a:buSzPct val="96428"/>
              <a:buAutoNum type="arabicPeriod" startAt="5"/>
              <a:tabLst>
                <a:tab pos="368935" algn="l"/>
              </a:tabLst>
            </a:pP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další</a:t>
            </a:r>
            <a:r>
              <a:rPr sz="2800" b="1" u="heavy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léky</a:t>
            </a:r>
            <a:endParaRPr sz="2800" dirty="0">
              <a:latin typeface="Calibri"/>
              <a:cs typeface="Calibri"/>
            </a:endParaRPr>
          </a:p>
          <a:p>
            <a:pPr marL="469900" marR="1675764" indent="-457200">
              <a:lnSpc>
                <a:spcPts val="3990"/>
              </a:lnSpc>
              <a:spcBef>
                <a:spcPts val="210"/>
              </a:spcBef>
              <a:buFontTx/>
              <a:buChar char="-"/>
            </a:pPr>
            <a:r>
              <a:rPr sz="2800" spc="-35" dirty="0" err="1">
                <a:latin typeface="Calibri"/>
                <a:cs typeface="Calibri"/>
              </a:rPr>
              <a:t>mukolytika</a:t>
            </a:r>
            <a:r>
              <a:rPr sz="2800" spc="-35" dirty="0">
                <a:latin typeface="Calibri"/>
                <a:cs typeface="Calibri"/>
              </a:rPr>
              <a:t>,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expektorancia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acetylcystein,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erdostein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lang="cs-CZ" sz="2800" spc="-10" dirty="0">
                <a:latin typeface="Calibri"/>
                <a:cs typeface="Calibri"/>
              </a:rPr>
              <a:t> </a:t>
            </a:r>
          </a:p>
          <a:p>
            <a:pPr marL="469900" marR="1675764" indent="-457200">
              <a:lnSpc>
                <a:spcPts val="3990"/>
              </a:lnSpc>
              <a:spcBef>
                <a:spcPts val="210"/>
              </a:spcBef>
              <a:buFontTx/>
              <a:buChar char="-"/>
            </a:pPr>
            <a:r>
              <a:rPr sz="2800" spc="-25" dirty="0" err="1">
                <a:latin typeface="Calibri"/>
                <a:cs typeface="Calibri"/>
              </a:rPr>
              <a:t>vakcinace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 err="1">
                <a:latin typeface="Calibri"/>
                <a:cs typeface="Calibri"/>
              </a:rPr>
              <a:t>proti</a:t>
            </a:r>
            <a:r>
              <a:rPr sz="2800" spc="-155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chřipce</a:t>
            </a:r>
            <a:endParaRPr sz="28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430"/>
              </a:spcBef>
              <a:buFontTx/>
              <a:buChar char="-"/>
            </a:pPr>
            <a:r>
              <a:rPr sz="2800" spc="-120" dirty="0">
                <a:latin typeface="Calibri"/>
                <a:cs typeface="Calibri"/>
              </a:rPr>
              <a:t>ATB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preventivně</a:t>
            </a:r>
            <a:endParaRPr lang="cs-CZ" sz="2800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1" spc="-30" dirty="0"/>
              <a:t>Rozdíly</a:t>
            </a:r>
            <a:r>
              <a:rPr b="1" spc="-65" dirty="0"/>
              <a:t> </a:t>
            </a:r>
            <a:r>
              <a:rPr b="1" dirty="0"/>
              <a:t>mezi</a:t>
            </a:r>
            <a:r>
              <a:rPr b="1" spc="-80" dirty="0"/>
              <a:t> </a:t>
            </a:r>
            <a:r>
              <a:rPr b="1" dirty="0"/>
              <a:t>AB</a:t>
            </a:r>
            <a:r>
              <a:rPr b="1" spc="-90" dirty="0"/>
              <a:t> </a:t>
            </a:r>
            <a:r>
              <a:rPr b="1" dirty="0"/>
              <a:t>x</a:t>
            </a:r>
            <a:r>
              <a:rPr b="1" spc="-100" dirty="0"/>
              <a:t> </a:t>
            </a:r>
            <a:r>
              <a:rPr b="1" spc="-10" dirty="0"/>
              <a:t>CHOPN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320096"/>
              </p:ext>
            </p:extLst>
          </p:nvPr>
        </p:nvGraphicFramePr>
        <p:xfrm>
          <a:off x="825500" y="1812925"/>
          <a:ext cx="10515600" cy="3333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EAC46"/>
                    </a:solidFill>
                  </a:tcPr>
                </a:tc>
                <a:tc>
                  <a:txBody>
                    <a:bodyPr/>
                    <a:lstStyle/>
                    <a:p>
                      <a:pPr marL="76581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ASTMA</a:t>
                      </a:r>
                      <a:r>
                        <a:rPr sz="18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BRONCHIALE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EAC4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CHOPN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EAC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VĚK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E1C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cs-CZ" sz="18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800" dirty="0" err="1">
                          <a:latin typeface="Calibri"/>
                          <a:cs typeface="Calibri"/>
                        </a:rPr>
                        <a:t>ladší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pacienti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E1C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cs-CZ" sz="18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ad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40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let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E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KOUŘENÍ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F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cs-CZ" sz="18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 err="1">
                          <a:latin typeface="Calibri"/>
                          <a:cs typeface="Calibri"/>
                        </a:rPr>
                        <a:t>ení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přímá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souvislost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FE9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cs-CZ" sz="1800" spc="-1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800" spc="-10" dirty="0" err="1">
                          <a:latin typeface="Calibri"/>
                          <a:cs typeface="Calibri"/>
                        </a:rPr>
                        <a:t>uřáci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ex-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kuřáci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DUŠNOST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E1C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cs-CZ" sz="18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expozici/</a:t>
                      </a:r>
                      <a:r>
                        <a:rPr sz="1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po</a:t>
                      </a:r>
                      <a:r>
                        <a:rPr sz="1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námaze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E1C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cs-CZ" sz="180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800" dirty="0" err="1">
                          <a:latin typeface="Calibri"/>
                          <a:cs typeface="Calibri"/>
                        </a:rPr>
                        <a:t>ěhem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námahy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E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KAŠEL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F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cs-CZ" sz="1800" spc="-1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800" spc="-10" dirty="0" err="1">
                          <a:latin typeface="Calibri"/>
                          <a:cs typeface="Calibri"/>
                        </a:rPr>
                        <a:t>ečer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FE9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cs-CZ" sz="18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10" dirty="0" err="1">
                          <a:latin typeface="Calibri"/>
                          <a:cs typeface="Calibri"/>
                        </a:rPr>
                        <a:t>ypicky</a:t>
                      </a:r>
                      <a:r>
                        <a:rPr sz="1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ráno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EXPEKTORACE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E1C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cs-CZ" sz="18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 err="1">
                          <a:latin typeface="Calibri"/>
                          <a:cs typeface="Calibri"/>
                        </a:rPr>
                        <a:t>ení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nebo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málo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E1C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cs-CZ" sz="1800" spc="-10" dirty="0">
                          <a:latin typeface="Calibri"/>
                          <a:cs typeface="Calibri"/>
                        </a:rPr>
                        <a:t>č</a:t>
                      </a:r>
                      <a:r>
                        <a:rPr sz="1800" spc="-10" dirty="0" err="1">
                          <a:latin typeface="Calibri"/>
                          <a:cs typeface="Calibri"/>
                        </a:rPr>
                        <a:t>astá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E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VLIV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GLUKOKORTIKOIDŮ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F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cs-CZ" sz="1800" spc="-2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800" spc="-20" dirty="0" err="1">
                          <a:latin typeface="Calibri"/>
                          <a:cs typeface="Calibri"/>
                        </a:rPr>
                        <a:t>elký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účinek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FE9"/>
                    </a:solidFill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méně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než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20%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pacientů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RTG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E1C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cs-CZ" sz="1800" spc="-1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spc="-10" dirty="0" err="1">
                          <a:latin typeface="Calibri"/>
                          <a:cs typeface="Calibri"/>
                        </a:rPr>
                        <a:t>yperinflace</a:t>
                      </a:r>
                      <a:r>
                        <a:rPr sz="1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během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záchvatu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E1C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cs-CZ" sz="1800" spc="-1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spc="-10" dirty="0" err="1">
                          <a:latin typeface="Calibri"/>
                          <a:cs typeface="Calibri"/>
                        </a:rPr>
                        <a:t>yperinflace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E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BUNĚČNÍ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INFILTRACE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F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lang="cs-CZ" sz="18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0" dirty="0" err="1">
                          <a:latin typeface="Calibri"/>
                          <a:cs typeface="Calibri"/>
                        </a:rPr>
                        <a:t>osinofily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FE9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lang="cs-CZ" sz="18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-10" dirty="0" err="1">
                          <a:latin typeface="Calibri"/>
                          <a:cs typeface="Calibri"/>
                        </a:rPr>
                        <a:t>eutrofily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A038A1-9F4F-E163-6278-50E8B8144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zapamatovat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6635631-D0E8-9C45-BFFC-83247D2CE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5679" y="1478963"/>
            <a:ext cx="10200640" cy="480131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0" u="none" dirty="0"/>
              <a:t>rozdíl mezi suchým/neproduktivním a produktivním kašlem a jak je vhodné je léčit (suchý tlumit /produktivní netlumit)</a:t>
            </a:r>
          </a:p>
          <a:p>
            <a:endParaRPr lang="cs-CZ" b="0" u="non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0" u="none" dirty="0"/>
              <a:t>znát příklady antitusik x expektorancií</a:t>
            </a:r>
          </a:p>
          <a:p>
            <a:endParaRPr lang="cs-CZ" b="0" u="non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0" u="none" dirty="0"/>
              <a:t>léčba AB – úlevová (bronchodilatační) vs preventivní dlouhodobá protizánětlivá terapie (především kortikoidy)</a:t>
            </a:r>
          </a:p>
          <a:p>
            <a:endParaRPr lang="cs-CZ" b="0" u="non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0" u="none" dirty="0"/>
              <a:t>léčba CHOPN, CHOPN a kouření</a:t>
            </a:r>
          </a:p>
          <a:p>
            <a:endParaRPr lang="cs-CZ" b="0" u="non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0" u="none" dirty="0"/>
              <a:t>rozdíly AB vs CHOPN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b="0" u="none" dirty="0"/>
          </a:p>
        </p:txBody>
      </p:sp>
    </p:spTree>
    <p:extLst>
      <p:ext uri="{BB962C8B-B14F-4D97-AF65-F5344CB8AC3E}">
        <p14:creationId xmlns:p14="http://schemas.microsoft.com/office/powerpoint/2010/main" val="1869091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9745" y="609600"/>
            <a:ext cx="117157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0"/>
              </a:spcBef>
            </a:pPr>
            <a:r>
              <a:rPr b="1" spc="-15" dirty="0"/>
              <a:t>Kašel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634" y="1770963"/>
            <a:ext cx="10056165" cy="382540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240029" marR="33020" indent="-227329">
              <a:lnSpc>
                <a:spcPts val="3000"/>
              </a:lnSpc>
              <a:spcBef>
                <a:spcPts val="509"/>
              </a:spcBef>
              <a:buFont typeface="Arial MT"/>
              <a:buChar char="•"/>
              <a:tabLst>
                <a:tab pos="241300" algn="l"/>
              </a:tabLst>
            </a:pPr>
            <a:r>
              <a:rPr lang="cs-CZ" sz="2800" spc="-30" dirty="0">
                <a:latin typeface="Calibri"/>
                <a:cs typeface="Calibri"/>
              </a:rPr>
              <a:t>r</a:t>
            </a:r>
            <a:r>
              <a:rPr sz="2800" spc="-30" dirty="0" err="1">
                <a:latin typeface="Calibri"/>
                <a:cs typeface="Calibri"/>
              </a:rPr>
              <a:t>eflexní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obranný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mechanismus,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který</a:t>
            </a:r>
            <a:r>
              <a:rPr sz="2800" spc="-150" dirty="0">
                <a:latin typeface="Calibri"/>
                <a:cs typeface="Calibri"/>
              </a:rPr>
              <a:t> </a:t>
            </a:r>
            <a:r>
              <a:rPr sz="2800" spc="-20" dirty="0" err="1">
                <a:latin typeface="Calibri"/>
                <a:cs typeface="Calibri"/>
              </a:rPr>
              <a:t>vzniká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lang="cs-CZ" sz="2800" spc="-20" dirty="0">
                <a:latin typeface="Calibri"/>
                <a:cs typeface="Calibri"/>
              </a:rPr>
              <a:t>(mechanickým/chemickým)</a:t>
            </a:r>
            <a:r>
              <a:rPr lang="cs-CZ" sz="2800" spc="-125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podrážděním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 err="1">
                <a:latin typeface="Calibri"/>
                <a:cs typeface="Calibri"/>
              </a:rPr>
              <a:t>receptorů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na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sliznici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DC</a:t>
            </a:r>
            <a:endParaRPr sz="28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560"/>
              </a:spcBef>
              <a:buFont typeface="Arial MT"/>
              <a:buChar char="•"/>
              <a:tabLst>
                <a:tab pos="240029" algn="l"/>
              </a:tabLst>
            </a:pPr>
            <a:r>
              <a:rPr lang="cs-CZ" sz="2800" spc="-30" dirty="0">
                <a:latin typeface="Calibri"/>
                <a:cs typeface="Calibri"/>
              </a:rPr>
              <a:t>p</a:t>
            </a:r>
            <a:r>
              <a:rPr sz="2800" spc="-30" dirty="0" err="1">
                <a:latin typeface="Calibri"/>
                <a:cs typeface="Calibri"/>
              </a:rPr>
              <a:t>rovází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spoustu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onemocnění,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udržuje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DC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průchodné/čisté</a:t>
            </a:r>
            <a:endParaRPr sz="28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00"/>
              </a:spcBef>
              <a:buFont typeface="Arial MT"/>
              <a:buChar char="•"/>
              <a:tabLst>
                <a:tab pos="240029" algn="l"/>
              </a:tabLst>
            </a:pPr>
            <a:r>
              <a:rPr lang="cs-CZ" sz="2800" dirty="0">
                <a:latin typeface="Calibri"/>
                <a:cs typeface="Calibri"/>
              </a:rPr>
              <a:t>z</a:t>
            </a:r>
            <a:r>
              <a:rPr sz="2800" dirty="0" err="1">
                <a:latin typeface="Calibri"/>
                <a:cs typeface="Calibri"/>
              </a:rPr>
              <a:t>ákladní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rozdělení:</a:t>
            </a:r>
            <a:endParaRPr sz="2800" dirty="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35"/>
              </a:spcBef>
              <a:buFont typeface="Arial MT"/>
              <a:buChar char="•"/>
              <a:tabLst>
                <a:tab pos="697865" algn="l"/>
              </a:tabLst>
            </a:pPr>
            <a:r>
              <a:rPr lang="cs-CZ" sz="2400" spc="-20" dirty="0">
                <a:latin typeface="Calibri"/>
                <a:cs typeface="Calibri"/>
              </a:rPr>
              <a:t>s</a:t>
            </a:r>
            <a:r>
              <a:rPr sz="2400" spc="-20" dirty="0" err="1">
                <a:latin typeface="Calibri"/>
                <a:cs typeface="Calibri"/>
              </a:rPr>
              <a:t>uchý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kašel</a:t>
            </a:r>
            <a:endParaRPr lang="cs-CZ" sz="2400" spc="-10" dirty="0">
              <a:latin typeface="Calibri"/>
              <a:cs typeface="Calibri"/>
            </a:endParaRPr>
          </a:p>
          <a:p>
            <a:pPr marL="469900" lvl="1">
              <a:lnSpc>
                <a:spcPct val="100000"/>
              </a:lnSpc>
              <a:spcBef>
                <a:spcPts val="235"/>
              </a:spcBef>
              <a:tabLst>
                <a:tab pos="697865" algn="l"/>
              </a:tabLst>
            </a:pPr>
            <a:endParaRPr sz="2400" dirty="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190"/>
              </a:spcBef>
              <a:buFont typeface="Arial MT"/>
              <a:buChar char="•"/>
              <a:tabLst>
                <a:tab pos="697230" algn="l"/>
              </a:tabLst>
            </a:pPr>
            <a:r>
              <a:rPr lang="cs-CZ" sz="2400" spc="-20" dirty="0">
                <a:latin typeface="Calibri"/>
                <a:cs typeface="Calibri"/>
              </a:rPr>
              <a:t>p</a:t>
            </a:r>
            <a:r>
              <a:rPr sz="2400" spc="-20" dirty="0" err="1">
                <a:latin typeface="Calibri"/>
                <a:cs typeface="Calibri"/>
              </a:rPr>
              <a:t>roduktivní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kašel</a:t>
            </a:r>
            <a:endParaRPr sz="24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315"/>
              </a:spcBef>
              <a:buFont typeface="Arial MT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buFont typeface="Arial MT"/>
              <a:buChar char="•"/>
              <a:tabLst>
                <a:tab pos="697230" algn="l"/>
              </a:tabLst>
            </a:pPr>
            <a:r>
              <a:rPr lang="cs-CZ" sz="2400" dirty="0">
                <a:latin typeface="Calibri"/>
                <a:cs typeface="Calibri"/>
              </a:rPr>
              <a:t>l</a:t>
            </a:r>
            <a:r>
              <a:rPr sz="2400" dirty="0" err="1">
                <a:latin typeface="Calibri"/>
                <a:cs typeface="Calibri"/>
              </a:rPr>
              <a:t>éky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navozený…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1A13F19-338D-0639-1E5A-4694CAC0C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377682"/>
            <a:ext cx="4972744" cy="30103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1" dirty="0"/>
              <a:t>Léčba</a:t>
            </a:r>
            <a:r>
              <a:rPr b="1" spc="-170" dirty="0"/>
              <a:t> </a:t>
            </a:r>
            <a:r>
              <a:rPr b="1" spc="-20" dirty="0"/>
              <a:t>kašle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635" y="1768805"/>
            <a:ext cx="10199370" cy="2575704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40029" marR="5080" indent="-227329">
              <a:lnSpc>
                <a:spcPts val="3030"/>
              </a:lnSpc>
              <a:spcBef>
                <a:spcPts val="484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při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léčbě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kašle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nutno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znát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jaký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typ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jedná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-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produktivní</a:t>
            </a:r>
            <a:r>
              <a:rPr sz="2800" u="heavy" spc="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kašel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je 	</a:t>
            </a:r>
            <a:r>
              <a:rPr sz="2800" spc="-10" dirty="0">
                <a:latin typeface="Calibri"/>
                <a:cs typeface="Calibri"/>
              </a:rPr>
              <a:t>spojený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odchodem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hlenů,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pacienta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užitečný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není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žádoucí</a:t>
            </a:r>
            <a:r>
              <a:rPr sz="2800" spc="-13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jej 	</a:t>
            </a:r>
            <a:r>
              <a:rPr sz="2800" spc="-10" dirty="0" err="1">
                <a:latin typeface="Calibri"/>
                <a:cs typeface="Calibri"/>
              </a:rPr>
              <a:t>tlumit</a:t>
            </a:r>
            <a:endParaRPr lang="cs-CZ" sz="2800" spc="-10" dirty="0">
              <a:latin typeface="Calibri"/>
              <a:cs typeface="Calibri"/>
            </a:endParaRPr>
          </a:p>
          <a:p>
            <a:pPr marL="240029" marR="5080" indent="-227329">
              <a:lnSpc>
                <a:spcPts val="3030"/>
              </a:lnSpc>
              <a:spcBef>
                <a:spcPts val="484"/>
              </a:spcBef>
              <a:buFont typeface="Arial MT"/>
              <a:buChar char="•"/>
              <a:tabLst>
                <a:tab pos="241300" algn="l"/>
              </a:tabLst>
            </a:pPr>
            <a:endParaRPr sz="2800" dirty="0">
              <a:latin typeface="Calibri"/>
              <a:cs typeface="Calibri"/>
            </a:endParaRPr>
          </a:p>
          <a:p>
            <a:pPr marL="240029" marR="1124585" indent="-227329">
              <a:lnSpc>
                <a:spcPts val="3000"/>
              </a:lnSpc>
              <a:spcBef>
                <a:spcPts val="109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neproduktivní</a:t>
            </a:r>
            <a:r>
              <a:rPr sz="2800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kašel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nemocného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zátěž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riziko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poškození 	</a:t>
            </a:r>
            <a:r>
              <a:rPr sz="2800" spc="-25" dirty="0">
                <a:latin typeface="Calibri"/>
                <a:cs typeface="Calibri"/>
              </a:rPr>
              <a:t>respiračního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traktu,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třeba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jej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tlumit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1" spc="-20" dirty="0"/>
              <a:t>Antitusika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635" y="1404386"/>
            <a:ext cx="10287635" cy="4711546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241300" algn="l"/>
              </a:tabLst>
            </a:pPr>
            <a:r>
              <a:rPr lang="cs-CZ" sz="2600" dirty="0">
                <a:latin typeface="Calibri"/>
                <a:cs typeface="Calibri"/>
              </a:rPr>
              <a:t>l</a:t>
            </a:r>
            <a:r>
              <a:rPr sz="2600" dirty="0" err="1">
                <a:latin typeface="Calibri"/>
                <a:cs typeface="Calibri"/>
              </a:rPr>
              <a:t>éčba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suchého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40" dirty="0">
                <a:latin typeface="Calibri"/>
                <a:cs typeface="Calibri"/>
              </a:rPr>
              <a:t>dráždivého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kašle</a:t>
            </a:r>
            <a:endParaRPr sz="2600" dirty="0">
              <a:latin typeface="Calibri"/>
              <a:cs typeface="Calibri"/>
            </a:endParaRPr>
          </a:p>
          <a:p>
            <a:pPr marL="240665" indent="-227965">
              <a:lnSpc>
                <a:spcPts val="3115"/>
              </a:lnSpc>
              <a:spcBef>
                <a:spcPts val="385"/>
              </a:spcBef>
              <a:buFont typeface="Arial MT"/>
              <a:buChar char="•"/>
              <a:tabLst>
                <a:tab pos="240665" algn="l"/>
              </a:tabLst>
            </a:pPr>
            <a:r>
              <a:rPr lang="cs-CZ" sz="2600" spc="-10" dirty="0">
                <a:latin typeface="Calibri"/>
                <a:cs typeface="Calibri"/>
              </a:rPr>
              <a:t>d</a:t>
            </a:r>
            <a:r>
              <a:rPr sz="2600" spc="-10" dirty="0" err="1">
                <a:latin typeface="Calibri"/>
                <a:cs typeface="Calibri"/>
              </a:rPr>
              <a:t>ělení</a:t>
            </a:r>
            <a:r>
              <a:rPr sz="2600" spc="-10" dirty="0">
                <a:latin typeface="Calibri"/>
                <a:cs typeface="Calibri"/>
              </a:rPr>
              <a:t>:</a:t>
            </a:r>
            <a:endParaRPr sz="2600" dirty="0">
              <a:latin typeface="Calibri"/>
              <a:cs typeface="Calibri"/>
            </a:endParaRPr>
          </a:p>
          <a:p>
            <a:pPr marL="698500" lvl="1" indent="-228600">
              <a:lnSpc>
                <a:spcPts val="2615"/>
              </a:lnSpc>
              <a:buFont typeface="Arial MT"/>
              <a:buChar char="•"/>
              <a:tabLst>
                <a:tab pos="698500" algn="l"/>
              </a:tabLst>
            </a:pPr>
            <a:r>
              <a:rPr lang="cs-CZ" sz="2200" dirty="0">
                <a:latin typeface="Calibri"/>
                <a:cs typeface="Calibri"/>
              </a:rPr>
              <a:t>l</a:t>
            </a:r>
            <a:r>
              <a:rPr sz="2200" dirty="0" err="1">
                <a:latin typeface="Calibri"/>
                <a:cs typeface="Calibri"/>
              </a:rPr>
              <a:t>átky</a:t>
            </a:r>
            <a:r>
              <a:rPr sz="2200" spc="-120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kodeinového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typu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(</a:t>
            </a:r>
            <a:r>
              <a:rPr sz="2200" i="1" spc="-20" dirty="0">
                <a:latin typeface="Calibri"/>
                <a:cs typeface="Calibri"/>
              </a:rPr>
              <a:t>kodein</a:t>
            </a:r>
            <a:r>
              <a:rPr sz="2200" spc="-20" dirty="0">
                <a:latin typeface="Calibri"/>
                <a:cs typeface="Calibri"/>
              </a:rPr>
              <a:t>, </a:t>
            </a:r>
            <a:r>
              <a:rPr sz="2200" i="1" spc="-10" dirty="0">
                <a:latin typeface="Calibri"/>
                <a:cs typeface="Calibri"/>
              </a:rPr>
              <a:t>dextrometorfan</a:t>
            </a:r>
            <a:r>
              <a:rPr sz="2200" spc="-10" dirty="0">
                <a:latin typeface="Calibri"/>
                <a:cs typeface="Calibri"/>
              </a:rPr>
              <a:t>)</a:t>
            </a:r>
            <a:endParaRPr sz="2200" dirty="0">
              <a:latin typeface="Calibri"/>
              <a:cs typeface="Calibri"/>
            </a:endParaRPr>
          </a:p>
          <a:p>
            <a:pPr marL="698500" lvl="1" indent="-228600">
              <a:lnSpc>
                <a:spcPts val="2615"/>
              </a:lnSpc>
              <a:buFont typeface="Arial MT"/>
              <a:buChar char="•"/>
              <a:tabLst>
                <a:tab pos="698500" algn="l"/>
              </a:tabLst>
            </a:pPr>
            <a:r>
              <a:rPr lang="cs-CZ" sz="2200" spc="-30" dirty="0">
                <a:latin typeface="Calibri"/>
                <a:cs typeface="Calibri"/>
              </a:rPr>
              <a:t>n</a:t>
            </a:r>
            <a:r>
              <a:rPr sz="2200" spc="-30" dirty="0" err="1">
                <a:latin typeface="Calibri"/>
                <a:cs typeface="Calibri"/>
              </a:rPr>
              <a:t>ekodeinová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antitusika</a:t>
            </a:r>
            <a:r>
              <a:rPr sz="2200" spc="-10" dirty="0">
                <a:latin typeface="Calibri"/>
                <a:cs typeface="Calibri"/>
              </a:rPr>
              <a:t> (</a:t>
            </a:r>
            <a:r>
              <a:rPr sz="2200" i="1" spc="-10" dirty="0">
                <a:latin typeface="Calibri"/>
                <a:cs typeface="Calibri"/>
              </a:rPr>
              <a:t>butamirát</a:t>
            </a:r>
            <a:r>
              <a:rPr sz="2200" spc="-10" dirty="0">
                <a:latin typeface="Calibri"/>
                <a:cs typeface="Calibri"/>
              </a:rPr>
              <a:t>,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i="1" spc="-10" dirty="0" err="1">
                <a:latin typeface="Calibri"/>
                <a:cs typeface="Calibri"/>
              </a:rPr>
              <a:t>dropropizin</a:t>
            </a:r>
            <a:r>
              <a:rPr sz="2200" spc="-10" dirty="0">
                <a:latin typeface="Calibri"/>
                <a:cs typeface="Calibri"/>
              </a:rPr>
              <a:t>)</a:t>
            </a:r>
            <a:endParaRPr lang="cs-CZ" sz="2200" spc="-10" dirty="0">
              <a:latin typeface="Calibri"/>
              <a:cs typeface="Calibri"/>
            </a:endParaRPr>
          </a:p>
          <a:p>
            <a:pPr marL="469900" lvl="1">
              <a:lnSpc>
                <a:spcPts val="2615"/>
              </a:lnSpc>
              <a:tabLst>
                <a:tab pos="698500" algn="l"/>
              </a:tabLst>
            </a:pPr>
            <a:endParaRPr sz="2200" dirty="0">
              <a:latin typeface="Calibri"/>
              <a:cs typeface="Calibri"/>
            </a:endParaRPr>
          </a:p>
          <a:p>
            <a:pPr marL="241300" indent="-228600">
              <a:lnSpc>
                <a:spcPts val="3105"/>
              </a:lnSpc>
              <a:spcBef>
                <a:spcPts val="370"/>
              </a:spcBef>
              <a:buFont typeface="Arial MT"/>
              <a:buChar char="•"/>
              <a:tabLst>
                <a:tab pos="241300" algn="l"/>
              </a:tabLst>
            </a:pPr>
            <a:r>
              <a:rPr lang="cs-CZ" sz="2600" i="1" dirty="0">
                <a:latin typeface="Calibri"/>
                <a:cs typeface="Calibri"/>
              </a:rPr>
              <a:t>k</a:t>
            </a:r>
            <a:r>
              <a:rPr sz="2600" i="1" dirty="0" err="1">
                <a:latin typeface="Calibri"/>
                <a:cs typeface="Calibri"/>
              </a:rPr>
              <a:t>odein</a:t>
            </a:r>
            <a:r>
              <a:rPr sz="2600" i="1" dirty="0">
                <a:latin typeface="Calibri"/>
                <a:cs typeface="Calibri"/>
              </a:rPr>
              <a:t>,</a:t>
            </a:r>
            <a:r>
              <a:rPr sz="2600" i="1" spc="-85" dirty="0">
                <a:latin typeface="Calibri"/>
                <a:cs typeface="Calibri"/>
              </a:rPr>
              <a:t> </a:t>
            </a:r>
            <a:r>
              <a:rPr sz="2600" i="1" spc="-25" dirty="0">
                <a:latin typeface="Calibri"/>
                <a:cs typeface="Calibri"/>
              </a:rPr>
              <a:t>dextrometorfan</a:t>
            </a:r>
            <a:r>
              <a:rPr sz="2600" i="1" spc="-114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tlumí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centrum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pro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kašel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30" dirty="0">
                <a:latin typeface="Calibri"/>
                <a:cs typeface="Calibri"/>
              </a:rPr>
              <a:t>(prodloužená</a:t>
            </a:r>
            <a:r>
              <a:rPr sz="2600" spc="-19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mícha)</a:t>
            </a:r>
            <a:endParaRPr sz="2600" dirty="0">
              <a:latin typeface="Calibri"/>
              <a:cs typeface="Calibri"/>
            </a:endParaRPr>
          </a:p>
          <a:p>
            <a:pPr marL="698500" lvl="1" indent="-228600">
              <a:lnSpc>
                <a:spcPts val="2615"/>
              </a:lnSpc>
              <a:buFont typeface="Arial MT"/>
              <a:buChar char="•"/>
              <a:tabLst>
                <a:tab pos="698500" algn="l"/>
              </a:tabLst>
            </a:pPr>
            <a:r>
              <a:rPr lang="cs-CZ" sz="2200" spc="-95" dirty="0">
                <a:latin typeface="Calibri"/>
                <a:cs typeface="Calibri"/>
              </a:rPr>
              <a:t>v</a:t>
            </a:r>
            <a:r>
              <a:rPr sz="2200" spc="-95" dirty="0">
                <a:latin typeface="Calibri"/>
                <a:cs typeface="Calibri"/>
              </a:rPr>
              <a:t>e </a:t>
            </a:r>
            <a:r>
              <a:rPr sz="2200" spc="-10" dirty="0" err="1">
                <a:latin typeface="Calibri"/>
                <a:cs typeface="Calibri"/>
              </a:rPr>
              <a:t>vysokých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30" dirty="0" err="1">
                <a:latin typeface="Calibri"/>
                <a:cs typeface="Calibri"/>
              </a:rPr>
              <a:t>dávkách</a:t>
            </a:r>
            <a:r>
              <a:rPr lang="cs-CZ" sz="2200" spc="-30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-</a:t>
            </a:r>
            <a:r>
              <a:rPr lang="cs-CZ" sz="2200" spc="-30" dirty="0">
                <a:latin typeface="Calibri"/>
                <a:cs typeface="Calibri"/>
              </a:rPr>
              <a:t> </a:t>
            </a:r>
            <a:r>
              <a:rPr sz="2200" spc="-10" dirty="0" err="1">
                <a:latin typeface="Calibri"/>
                <a:cs typeface="Calibri"/>
              </a:rPr>
              <a:t>útlum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dechového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centra</a:t>
            </a:r>
            <a:endParaRPr sz="2200" dirty="0">
              <a:latin typeface="Calibri"/>
              <a:cs typeface="Calibri"/>
            </a:endParaRPr>
          </a:p>
          <a:p>
            <a:pPr marL="698500" lvl="1" indent="-228600">
              <a:lnSpc>
                <a:spcPts val="2630"/>
              </a:lnSpc>
              <a:buFont typeface="Arial MT"/>
              <a:buChar char="•"/>
              <a:tabLst>
                <a:tab pos="698500" algn="l"/>
              </a:tabLst>
            </a:pPr>
            <a:r>
              <a:rPr lang="cs-CZ" sz="2200" dirty="0">
                <a:latin typeface="Calibri"/>
                <a:cs typeface="Calibri"/>
              </a:rPr>
              <a:t>m</a:t>
            </a:r>
            <a:r>
              <a:rPr sz="2200" dirty="0" err="1">
                <a:latin typeface="Calibri"/>
                <a:cs typeface="Calibri"/>
              </a:rPr>
              <a:t>alý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analgetický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účinek</a:t>
            </a:r>
            <a:endParaRPr sz="22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70"/>
              </a:spcBef>
              <a:buFont typeface="Arial MT"/>
              <a:buChar char="•"/>
              <a:tabLst>
                <a:tab pos="240665" algn="l"/>
              </a:tabLst>
            </a:pPr>
            <a:r>
              <a:rPr lang="cs-CZ" sz="2600" i="1" spc="-10" dirty="0">
                <a:latin typeface="Calibri"/>
                <a:cs typeface="Calibri"/>
              </a:rPr>
              <a:t>b</a:t>
            </a:r>
            <a:r>
              <a:rPr sz="2600" i="1" spc="-10" dirty="0" err="1">
                <a:latin typeface="Calibri"/>
                <a:cs typeface="Calibri"/>
              </a:rPr>
              <a:t>utamirát</a:t>
            </a:r>
            <a:r>
              <a:rPr sz="2600" i="1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centrální</a:t>
            </a:r>
            <a:r>
              <a:rPr sz="2600" spc="-1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antitusikum</a:t>
            </a:r>
            <a:endParaRPr sz="2600" dirty="0">
              <a:latin typeface="Calibri"/>
              <a:cs typeface="Calibri"/>
            </a:endParaRPr>
          </a:p>
          <a:p>
            <a:pPr marL="240665" indent="-227965">
              <a:lnSpc>
                <a:spcPts val="2965"/>
              </a:lnSpc>
              <a:spcBef>
                <a:spcPts val="75"/>
              </a:spcBef>
              <a:buFont typeface="Arial MT"/>
              <a:buChar char="•"/>
              <a:tabLst>
                <a:tab pos="240665" algn="l"/>
              </a:tabLst>
            </a:pPr>
            <a:r>
              <a:rPr lang="cs-CZ" sz="2600" i="1" dirty="0">
                <a:latin typeface="Calibri"/>
                <a:cs typeface="Calibri"/>
              </a:rPr>
              <a:t>d</a:t>
            </a:r>
            <a:r>
              <a:rPr sz="2600" i="1" dirty="0" err="1">
                <a:latin typeface="Calibri"/>
                <a:cs typeface="Calibri"/>
              </a:rPr>
              <a:t>ropropizin</a:t>
            </a:r>
            <a:r>
              <a:rPr sz="2600" i="1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periferní</a:t>
            </a:r>
            <a:r>
              <a:rPr sz="2600" spc="-125" dirty="0">
                <a:latin typeface="Calibri"/>
                <a:cs typeface="Calibri"/>
              </a:rPr>
              <a:t> </a:t>
            </a:r>
            <a:r>
              <a:rPr sz="2600" spc="-20" dirty="0" err="1">
                <a:latin typeface="Calibri"/>
                <a:cs typeface="Calibri"/>
              </a:rPr>
              <a:t>úč</a:t>
            </a:r>
            <a:r>
              <a:rPr sz="2600" spc="-20" dirty="0">
                <a:latin typeface="Calibri"/>
                <a:cs typeface="Calibri"/>
              </a:rPr>
              <a:t>.-</a:t>
            </a:r>
            <a:r>
              <a:rPr lang="cs-CZ" sz="2600" spc="-20" dirty="0">
                <a:latin typeface="Calibri"/>
                <a:cs typeface="Calibri"/>
              </a:rPr>
              <a:t> </a:t>
            </a:r>
            <a:r>
              <a:rPr sz="2600" dirty="0" err="1">
                <a:latin typeface="Calibri"/>
                <a:cs typeface="Calibri"/>
              </a:rPr>
              <a:t>tlumí</a:t>
            </a:r>
            <a:r>
              <a:rPr sz="2600" dirty="0">
                <a:latin typeface="Calibri"/>
                <a:cs typeface="Calibri"/>
              </a:rPr>
              <a:t> lokální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dráždění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laryngotracheální</a:t>
            </a:r>
            <a:r>
              <a:rPr sz="2600" spc="-1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oblasti</a:t>
            </a:r>
            <a:endParaRPr sz="2600" dirty="0">
              <a:latin typeface="Calibri"/>
              <a:cs typeface="Calibri"/>
            </a:endParaRPr>
          </a:p>
          <a:p>
            <a:pPr marL="241300">
              <a:lnSpc>
                <a:spcPts val="2965"/>
              </a:lnSpc>
            </a:pPr>
            <a:r>
              <a:rPr sz="2600" dirty="0">
                <a:latin typeface="Calibri"/>
                <a:cs typeface="Calibri"/>
              </a:rPr>
              <a:t>+ </a:t>
            </a:r>
            <a:r>
              <a:rPr sz="2600" spc="-10" dirty="0">
                <a:latin typeface="Calibri"/>
                <a:cs typeface="Calibri"/>
              </a:rPr>
              <a:t>mírný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antihistaminový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úč.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(léčba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alergic.kašle)</a:t>
            </a:r>
            <a:endParaRPr sz="26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05"/>
              </a:spcBef>
              <a:buFont typeface="Arial MT"/>
              <a:buChar char="•"/>
              <a:tabLst>
                <a:tab pos="240665" algn="l"/>
              </a:tabLst>
            </a:pPr>
            <a:r>
              <a:rPr lang="cs-CZ" sz="2600" i="1" spc="-10" dirty="0">
                <a:latin typeface="Calibri"/>
                <a:cs typeface="Calibri"/>
              </a:rPr>
              <a:t>l</a:t>
            </a:r>
            <a:r>
              <a:rPr sz="2600" i="1" spc="-10" dirty="0" err="1">
                <a:latin typeface="Calibri"/>
                <a:cs typeface="Calibri"/>
              </a:rPr>
              <a:t>evodropropizin</a:t>
            </a:r>
            <a:r>
              <a:rPr sz="2600" i="1" spc="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(</a:t>
            </a:r>
            <a:r>
              <a:rPr sz="2600" spc="-20" dirty="0" err="1">
                <a:latin typeface="Calibri"/>
                <a:cs typeface="Calibri"/>
              </a:rPr>
              <a:t>Levopront</a:t>
            </a:r>
            <a:r>
              <a:rPr lang="cs-CZ" sz="2600" spc="-20" dirty="0">
                <a:latin typeface="Calibri"/>
                <a:cs typeface="Calibri"/>
              </a:rPr>
              <a:t>®</a:t>
            </a:r>
            <a:r>
              <a:rPr sz="2600" spc="-20" dirty="0">
                <a:latin typeface="Calibri"/>
                <a:cs typeface="Calibri"/>
              </a:rPr>
              <a:t>)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levotočivý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izomer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35" dirty="0">
                <a:latin typeface="Calibri"/>
                <a:cs typeface="Calibri"/>
              </a:rPr>
              <a:t>racemického</a:t>
            </a:r>
            <a:r>
              <a:rPr sz="2600" spc="-1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dropropizinu</a:t>
            </a:r>
            <a:endParaRPr sz="26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96143" y="460248"/>
            <a:ext cx="1277111" cy="251764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86600" y="228600"/>
            <a:ext cx="2877311" cy="18867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1" spc="-20" dirty="0"/>
              <a:t>Expektorancia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1524000"/>
            <a:ext cx="10970565" cy="467563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340"/>
              </a:spcBef>
              <a:buFont typeface="Arial MT"/>
              <a:buChar char="•"/>
              <a:tabLst>
                <a:tab pos="240029" algn="l"/>
              </a:tabLst>
            </a:pPr>
            <a:r>
              <a:rPr lang="cs-CZ" sz="2600" dirty="0">
                <a:latin typeface="Calibri"/>
                <a:cs typeface="Calibri"/>
              </a:rPr>
              <a:t>l</a:t>
            </a:r>
            <a:r>
              <a:rPr sz="2600" dirty="0" err="1">
                <a:latin typeface="Calibri"/>
                <a:cs typeface="Calibri"/>
              </a:rPr>
              <a:t>átky</a:t>
            </a:r>
            <a:r>
              <a:rPr sz="2600" spc="-1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k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léčbě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produktivního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kašle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usnadňují</a:t>
            </a:r>
            <a:r>
              <a:rPr sz="2600" spc="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vykašlávání</a:t>
            </a:r>
            <a:endParaRPr sz="26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244"/>
              </a:spcBef>
              <a:buFont typeface="Arial MT"/>
              <a:buChar char="•"/>
              <a:tabLst>
                <a:tab pos="240029" algn="l"/>
              </a:tabLst>
            </a:pPr>
            <a:r>
              <a:rPr lang="cs-CZ" sz="2600" dirty="0">
                <a:latin typeface="Calibri"/>
                <a:cs typeface="Calibri"/>
              </a:rPr>
              <a:t>d</a:t>
            </a:r>
            <a:r>
              <a:rPr sz="2600" dirty="0" err="1">
                <a:latin typeface="Calibri"/>
                <a:cs typeface="Calibri"/>
              </a:rPr>
              <a:t>ělení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na:</a:t>
            </a:r>
            <a:endParaRPr sz="2600" dirty="0">
              <a:latin typeface="Calibri"/>
              <a:cs typeface="Calibri"/>
            </a:endParaRPr>
          </a:p>
          <a:p>
            <a:pPr marL="697230" lvl="1" indent="-227329">
              <a:lnSpc>
                <a:spcPts val="2595"/>
              </a:lnSpc>
              <a:spcBef>
                <a:spcPts val="110"/>
              </a:spcBef>
              <a:buFont typeface="Arial MT"/>
              <a:buChar char="•"/>
              <a:tabLst>
                <a:tab pos="697230" algn="l"/>
              </a:tabLst>
            </a:pPr>
            <a:r>
              <a:rPr sz="2400" spc="-30" dirty="0">
                <a:latin typeface="Calibri"/>
                <a:cs typeface="Calibri"/>
              </a:rPr>
              <a:t>mukolytika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snižují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hustotu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hlenu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(</a:t>
            </a:r>
            <a:r>
              <a:rPr sz="2400" i="1" spc="-25" dirty="0">
                <a:latin typeface="Calibri"/>
                <a:cs typeface="Calibri"/>
              </a:rPr>
              <a:t>acetylcystein,</a:t>
            </a:r>
            <a:r>
              <a:rPr sz="2400" i="1" spc="-11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erdostein,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ambroxol</a:t>
            </a:r>
            <a:r>
              <a:rPr sz="2400" spc="-10" dirty="0">
                <a:latin typeface="Calibri"/>
                <a:cs typeface="Calibri"/>
              </a:rPr>
              <a:t>,</a:t>
            </a:r>
            <a:endParaRPr sz="2400" dirty="0">
              <a:latin typeface="Calibri"/>
              <a:cs typeface="Calibri"/>
            </a:endParaRPr>
          </a:p>
          <a:p>
            <a:pPr marL="698500">
              <a:lnSpc>
                <a:spcPts val="2520"/>
              </a:lnSpc>
            </a:pPr>
            <a:r>
              <a:rPr sz="2400" i="1" spc="-10" dirty="0">
                <a:latin typeface="Calibri"/>
                <a:cs typeface="Calibri"/>
              </a:rPr>
              <a:t>bromhexin</a:t>
            </a:r>
            <a:r>
              <a:rPr sz="2400" spc="-10" dirty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  <a:p>
            <a:pPr marL="697230" lvl="1" indent="-227329">
              <a:lnSpc>
                <a:spcPts val="2810"/>
              </a:lnSpc>
              <a:buFont typeface="Arial MT"/>
              <a:buChar char="•"/>
              <a:tabLst>
                <a:tab pos="697230" algn="l"/>
              </a:tabLst>
            </a:pPr>
            <a:r>
              <a:rPr lang="cs-CZ" sz="2400" spc="-30" dirty="0">
                <a:latin typeface="Calibri"/>
                <a:cs typeface="Calibri"/>
              </a:rPr>
              <a:t>s</a:t>
            </a:r>
            <a:r>
              <a:rPr sz="2400" spc="-30" dirty="0" err="1">
                <a:latin typeface="Calibri"/>
                <a:cs typeface="Calibri"/>
              </a:rPr>
              <a:t>ekretomotorika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0" dirty="0">
                <a:latin typeface="Calibri"/>
                <a:cs typeface="Calibri"/>
              </a:rPr>
              <a:t> zvyšují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aktivitu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řasinek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DC</a:t>
            </a:r>
            <a:endParaRPr lang="cs-CZ" sz="2400" spc="-25" dirty="0">
              <a:latin typeface="Calibri"/>
              <a:cs typeface="Calibri"/>
            </a:endParaRPr>
          </a:p>
          <a:p>
            <a:pPr marL="469901" lvl="1">
              <a:lnSpc>
                <a:spcPts val="2810"/>
              </a:lnSpc>
              <a:tabLst>
                <a:tab pos="697230" algn="l"/>
              </a:tabLst>
            </a:pP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ts val="3025"/>
              </a:lnSpc>
              <a:spcBef>
                <a:spcPts val="395"/>
              </a:spcBef>
              <a:buFont typeface="Arial MT"/>
              <a:buChar char="•"/>
              <a:tabLst>
                <a:tab pos="240029" algn="l"/>
              </a:tabLst>
            </a:pPr>
            <a:r>
              <a:rPr lang="cs-CZ" sz="2600" i="1" spc="-30" dirty="0">
                <a:latin typeface="Calibri"/>
                <a:cs typeface="Calibri"/>
              </a:rPr>
              <a:t>a</a:t>
            </a:r>
            <a:r>
              <a:rPr sz="2600" i="1" spc="-30" dirty="0" err="1">
                <a:latin typeface="Calibri"/>
                <a:cs typeface="Calibri"/>
              </a:rPr>
              <a:t>mbroxol</a:t>
            </a:r>
            <a:r>
              <a:rPr sz="2600" i="1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je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aktivní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metabolit</a:t>
            </a:r>
            <a:r>
              <a:rPr sz="2600" spc="-125" dirty="0">
                <a:latin typeface="Calibri"/>
                <a:cs typeface="Calibri"/>
              </a:rPr>
              <a:t> </a:t>
            </a:r>
            <a:r>
              <a:rPr sz="2600" i="1" spc="-10" dirty="0">
                <a:latin typeface="Calibri"/>
                <a:cs typeface="Calibri"/>
              </a:rPr>
              <a:t>bromhexinu</a:t>
            </a:r>
            <a:r>
              <a:rPr sz="2600" i="1" spc="-1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(MÚ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 err="1">
                <a:latin typeface="Calibri"/>
                <a:cs typeface="Calibri"/>
              </a:rPr>
              <a:t>rozpad</a:t>
            </a:r>
            <a:r>
              <a:rPr lang="cs-CZ" sz="2600" dirty="0">
                <a:latin typeface="Calibri"/>
                <a:cs typeface="Calibri"/>
              </a:rPr>
              <a:t> </a:t>
            </a:r>
            <a:r>
              <a:rPr sz="2600" spc="-25" dirty="0" err="1">
                <a:latin typeface="Calibri"/>
                <a:cs typeface="Calibri"/>
              </a:rPr>
              <a:t>mukopolysacharidů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hlenu)</a:t>
            </a:r>
            <a:endParaRPr sz="2600" dirty="0">
              <a:latin typeface="Calibri"/>
              <a:cs typeface="Calibri"/>
            </a:endParaRPr>
          </a:p>
          <a:p>
            <a:pPr marL="240029" indent="-227329">
              <a:lnSpc>
                <a:spcPts val="3040"/>
              </a:lnSpc>
              <a:spcBef>
                <a:spcPts val="335"/>
              </a:spcBef>
              <a:buFont typeface="Arial MT"/>
              <a:buChar char="•"/>
              <a:tabLst>
                <a:tab pos="240029" algn="l"/>
              </a:tabLst>
            </a:pPr>
            <a:r>
              <a:rPr lang="cs-CZ" sz="2600" i="1" spc="-20" dirty="0">
                <a:latin typeface="Calibri"/>
                <a:cs typeface="Calibri"/>
              </a:rPr>
              <a:t>a</a:t>
            </a:r>
            <a:r>
              <a:rPr sz="2600" i="1" spc="-20" dirty="0" err="1">
                <a:latin typeface="Calibri"/>
                <a:cs typeface="Calibri"/>
              </a:rPr>
              <a:t>cetylcystein</a:t>
            </a:r>
            <a:r>
              <a:rPr sz="2600" i="1" spc="-1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(ACC</a:t>
            </a:r>
            <a:r>
              <a:rPr lang="cs-CZ" sz="2600" spc="-20" dirty="0">
                <a:latin typeface="Calibri"/>
                <a:cs typeface="Calibri"/>
              </a:rPr>
              <a:t>®</a:t>
            </a:r>
            <a:r>
              <a:rPr sz="2600" dirty="0">
                <a:latin typeface="Calibri"/>
                <a:cs typeface="Calibri"/>
              </a:rPr>
              <a:t>),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i="1" spc="-10" dirty="0">
                <a:latin typeface="Calibri"/>
                <a:cs typeface="Calibri"/>
              </a:rPr>
              <a:t>erdostein</a:t>
            </a:r>
            <a:r>
              <a:rPr sz="2600" i="1" spc="-1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(</a:t>
            </a:r>
            <a:r>
              <a:rPr sz="2600" spc="-10" dirty="0" err="1">
                <a:latin typeface="Calibri"/>
                <a:cs typeface="Calibri"/>
              </a:rPr>
              <a:t>Erdomed</a:t>
            </a:r>
            <a:r>
              <a:rPr lang="cs-CZ" sz="2600" spc="-20" dirty="0">
                <a:latin typeface="Calibri"/>
                <a:cs typeface="Calibri"/>
              </a:rPr>
              <a:t>®</a:t>
            </a:r>
            <a:r>
              <a:rPr lang="cs-CZ" sz="2600" spc="-10" dirty="0">
                <a:latin typeface="Calibri"/>
                <a:cs typeface="Calibri"/>
              </a:rPr>
              <a:t>)</a:t>
            </a:r>
            <a:r>
              <a:rPr sz="2600" spc="-1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obsahují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SH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skupiny,</a:t>
            </a:r>
            <a:endParaRPr sz="2600" dirty="0">
              <a:latin typeface="Calibri"/>
              <a:cs typeface="Calibri"/>
            </a:endParaRPr>
          </a:p>
          <a:p>
            <a:pPr marL="241300">
              <a:lnSpc>
                <a:spcPts val="3040"/>
              </a:lnSpc>
            </a:pPr>
            <a:r>
              <a:rPr sz="2600" spc="-20" dirty="0">
                <a:latin typeface="Calibri"/>
                <a:cs typeface="Calibri"/>
              </a:rPr>
              <a:t>které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ruší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disulfidické </a:t>
            </a:r>
            <a:r>
              <a:rPr sz="2600" spc="-10" dirty="0">
                <a:latin typeface="Calibri"/>
                <a:cs typeface="Calibri"/>
              </a:rPr>
              <a:t>vazby</a:t>
            </a:r>
            <a:r>
              <a:rPr sz="2600" spc="-1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spc="-35" dirty="0">
                <a:latin typeface="Calibri"/>
                <a:cs typeface="Calibri"/>
              </a:rPr>
              <a:t>glykoproteinch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=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snížení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viskozity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hlenu</a:t>
            </a:r>
            <a:endParaRPr sz="2600" dirty="0">
              <a:latin typeface="Calibri"/>
              <a:cs typeface="Calibri"/>
            </a:endParaRPr>
          </a:p>
          <a:p>
            <a:pPr marL="240029" indent="-227329">
              <a:lnSpc>
                <a:spcPts val="2595"/>
              </a:lnSpc>
              <a:spcBef>
                <a:spcPts val="450"/>
              </a:spcBef>
              <a:buFont typeface="Arial MT"/>
              <a:buChar char="•"/>
              <a:tabLst>
                <a:tab pos="240029" algn="l"/>
              </a:tabLst>
            </a:pPr>
            <a:r>
              <a:rPr lang="cs-CZ" sz="2600" i="1" spc="-30" dirty="0">
                <a:solidFill>
                  <a:srgbClr val="528235"/>
                </a:solidFill>
                <a:latin typeface="Calibri"/>
                <a:cs typeface="Calibri"/>
              </a:rPr>
              <a:t>a</a:t>
            </a:r>
            <a:r>
              <a:rPr sz="2600" i="1" spc="-30" dirty="0" err="1">
                <a:solidFill>
                  <a:srgbClr val="528235"/>
                </a:solidFill>
                <a:latin typeface="Calibri"/>
                <a:cs typeface="Calibri"/>
              </a:rPr>
              <a:t>cetylcystein</a:t>
            </a:r>
            <a:r>
              <a:rPr sz="2600" i="1" spc="-20" dirty="0">
                <a:solidFill>
                  <a:srgbClr val="528235"/>
                </a:solidFill>
                <a:latin typeface="Calibri"/>
                <a:cs typeface="Calibri"/>
              </a:rPr>
              <a:t> </a:t>
            </a:r>
            <a:r>
              <a:rPr sz="2600" i="1" dirty="0">
                <a:solidFill>
                  <a:srgbClr val="528235"/>
                </a:solidFill>
                <a:latin typeface="Calibri"/>
                <a:cs typeface="Calibri"/>
              </a:rPr>
              <a:t>–</a:t>
            </a:r>
            <a:r>
              <a:rPr sz="2600" i="1" spc="-25" dirty="0">
                <a:solidFill>
                  <a:srgbClr val="528235"/>
                </a:solidFill>
                <a:latin typeface="Calibri"/>
                <a:cs typeface="Calibri"/>
              </a:rPr>
              <a:t> </a:t>
            </a:r>
            <a:r>
              <a:rPr lang="cs-CZ" sz="2600" i="1" spc="-25" dirty="0">
                <a:solidFill>
                  <a:srgbClr val="528235"/>
                </a:solidFill>
                <a:latin typeface="Calibri"/>
                <a:cs typeface="Calibri"/>
              </a:rPr>
              <a:t>užití také </a:t>
            </a:r>
            <a:r>
              <a:rPr sz="2600" i="1" spc="-55" dirty="0" err="1">
                <a:solidFill>
                  <a:srgbClr val="528235"/>
                </a:solidFill>
                <a:latin typeface="Calibri"/>
                <a:cs typeface="Calibri"/>
              </a:rPr>
              <a:t>jako</a:t>
            </a:r>
            <a:r>
              <a:rPr sz="2600" i="1" spc="-80" dirty="0">
                <a:solidFill>
                  <a:srgbClr val="528235"/>
                </a:solidFill>
                <a:latin typeface="Calibri"/>
                <a:cs typeface="Calibri"/>
              </a:rPr>
              <a:t> </a:t>
            </a:r>
            <a:r>
              <a:rPr sz="2600" i="1" spc="-20" dirty="0">
                <a:solidFill>
                  <a:srgbClr val="528235"/>
                </a:solidFill>
                <a:latin typeface="Calibri"/>
                <a:cs typeface="Calibri"/>
              </a:rPr>
              <a:t>antidotum</a:t>
            </a:r>
            <a:r>
              <a:rPr sz="2600" i="1" spc="-75" dirty="0">
                <a:solidFill>
                  <a:srgbClr val="528235"/>
                </a:solidFill>
                <a:latin typeface="Calibri"/>
                <a:cs typeface="Calibri"/>
              </a:rPr>
              <a:t> </a:t>
            </a:r>
            <a:r>
              <a:rPr sz="2600" i="1" dirty="0">
                <a:solidFill>
                  <a:srgbClr val="528235"/>
                </a:solidFill>
                <a:latin typeface="Calibri"/>
                <a:cs typeface="Calibri"/>
              </a:rPr>
              <a:t>při</a:t>
            </a:r>
            <a:r>
              <a:rPr sz="2600" i="1" spc="-25" dirty="0">
                <a:solidFill>
                  <a:srgbClr val="528235"/>
                </a:solidFill>
                <a:latin typeface="Calibri"/>
                <a:cs typeface="Calibri"/>
              </a:rPr>
              <a:t> </a:t>
            </a:r>
            <a:r>
              <a:rPr sz="2600" i="1" spc="-20" dirty="0">
                <a:solidFill>
                  <a:srgbClr val="528235"/>
                </a:solidFill>
                <a:latin typeface="Calibri"/>
                <a:cs typeface="Calibri"/>
              </a:rPr>
              <a:t>otravách</a:t>
            </a:r>
            <a:r>
              <a:rPr sz="2600" i="1" spc="-10" dirty="0">
                <a:solidFill>
                  <a:srgbClr val="528235"/>
                </a:solidFill>
                <a:latin typeface="Calibri"/>
                <a:cs typeface="Calibri"/>
              </a:rPr>
              <a:t> </a:t>
            </a:r>
            <a:r>
              <a:rPr sz="2600" i="1" spc="-25" dirty="0">
                <a:solidFill>
                  <a:srgbClr val="528235"/>
                </a:solidFill>
                <a:latin typeface="Calibri"/>
                <a:cs typeface="Calibri"/>
              </a:rPr>
              <a:t>paracetamolem,</a:t>
            </a:r>
            <a:r>
              <a:rPr sz="2600" i="1" spc="-110" dirty="0">
                <a:solidFill>
                  <a:srgbClr val="528235"/>
                </a:solidFill>
                <a:latin typeface="Calibri"/>
                <a:cs typeface="Calibri"/>
              </a:rPr>
              <a:t> </a:t>
            </a:r>
            <a:r>
              <a:rPr sz="2600" i="1" spc="-10" dirty="0">
                <a:solidFill>
                  <a:srgbClr val="528235"/>
                </a:solidFill>
                <a:latin typeface="Calibri"/>
                <a:cs typeface="Calibri"/>
              </a:rPr>
              <a:t>prevence</a:t>
            </a:r>
            <a:endParaRPr sz="2600" dirty="0">
              <a:latin typeface="Calibri"/>
              <a:cs typeface="Calibri"/>
            </a:endParaRPr>
          </a:p>
          <a:p>
            <a:pPr marL="241300">
              <a:lnSpc>
                <a:spcPts val="2595"/>
              </a:lnSpc>
            </a:pPr>
            <a:r>
              <a:rPr sz="2600" i="1" spc="-40" dirty="0">
                <a:solidFill>
                  <a:srgbClr val="528235"/>
                </a:solidFill>
                <a:latin typeface="Calibri"/>
                <a:cs typeface="Calibri"/>
              </a:rPr>
              <a:t>hepatotoxického</a:t>
            </a:r>
            <a:r>
              <a:rPr sz="2600" i="1" spc="-25" dirty="0">
                <a:solidFill>
                  <a:srgbClr val="528235"/>
                </a:solidFill>
                <a:latin typeface="Calibri"/>
                <a:cs typeface="Calibri"/>
              </a:rPr>
              <a:t> </a:t>
            </a:r>
            <a:r>
              <a:rPr sz="2600" i="1" spc="-10" dirty="0">
                <a:solidFill>
                  <a:srgbClr val="528235"/>
                </a:solidFill>
                <a:latin typeface="Calibri"/>
                <a:cs typeface="Calibri"/>
              </a:rPr>
              <a:t>působení</a:t>
            </a:r>
            <a:r>
              <a:rPr sz="2600" i="1" spc="-100" dirty="0">
                <a:solidFill>
                  <a:srgbClr val="528235"/>
                </a:solidFill>
                <a:latin typeface="Calibri"/>
                <a:cs typeface="Calibri"/>
              </a:rPr>
              <a:t> </a:t>
            </a:r>
            <a:r>
              <a:rPr sz="2600" i="1" dirty="0">
                <a:solidFill>
                  <a:srgbClr val="528235"/>
                </a:solidFill>
                <a:latin typeface="Calibri"/>
                <a:cs typeface="Calibri"/>
              </a:rPr>
              <a:t>rtg</a:t>
            </a:r>
            <a:r>
              <a:rPr sz="2600" i="1" spc="-90" dirty="0">
                <a:solidFill>
                  <a:srgbClr val="528235"/>
                </a:solidFill>
                <a:latin typeface="Calibri"/>
                <a:cs typeface="Calibri"/>
              </a:rPr>
              <a:t> </a:t>
            </a:r>
            <a:r>
              <a:rPr sz="2600" i="1" spc="-35" dirty="0">
                <a:solidFill>
                  <a:srgbClr val="528235"/>
                </a:solidFill>
                <a:latin typeface="Calibri"/>
                <a:cs typeface="Calibri"/>
              </a:rPr>
              <a:t>kontrastních</a:t>
            </a:r>
            <a:r>
              <a:rPr sz="2600" i="1" dirty="0">
                <a:solidFill>
                  <a:srgbClr val="528235"/>
                </a:solidFill>
                <a:latin typeface="Calibri"/>
                <a:cs typeface="Calibri"/>
              </a:rPr>
              <a:t> </a:t>
            </a:r>
            <a:r>
              <a:rPr sz="2600" i="1" spc="-10" dirty="0">
                <a:solidFill>
                  <a:srgbClr val="528235"/>
                </a:solidFill>
                <a:latin typeface="Calibri"/>
                <a:cs typeface="Calibri"/>
              </a:rPr>
              <a:t>látek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1" dirty="0"/>
              <a:t>Látky</a:t>
            </a:r>
            <a:r>
              <a:rPr b="1" spc="-170" dirty="0"/>
              <a:t> </a:t>
            </a:r>
            <a:r>
              <a:rPr b="1" spc="-10" dirty="0"/>
              <a:t>přírodního</a:t>
            </a:r>
            <a:r>
              <a:rPr b="1" spc="-185" dirty="0"/>
              <a:t> </a:t>
            </a:r>
            <a:r>
              <a:rPr b="1" spc="-10" dirty="0"/>
              <a:t>původu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839825" y="1692706"/>
            <a:ext cx="10200640" cy="2999051"/>
          </a:xfrm>
          <a:prstGeom prst="rect">
            <a:avLst/>
          </a:prstGeom>
        </p:spPr>
        <p:txBody>
          <a:bodyPr vert="horz" wrap="square" lIns="0" tIns="92227" rIns="0" bIns="0" rtlCol="0">
            <a:spAutoFit/>
          </a:bodyPr>
          <a:lstStyle/>
          <a:p>
            <a:pPr marL="316230" indent="-227329">
              <a:lnSpc>
                <a:spcPts val="3180"/>
              </a:lnSpc>
              <a:spcBef>
                <a:spcPts val="110"/>
              </a:spcBef>
              <a:buFont typeface="Arial MT"/>
              <a:buChar char="•"/>
              <a:tabLst>
                <a:tab pos="316865" algn="l"/>
              </a:tabLst>
            </a:pPr>
            <a:r>
              <a:rPr sz="2800" b="0" u="none" dirty="0">
                <a:latin typeface="Calibri"/>
                <a:cs typeface="Calibri"/>
              </a:rPr>
              <a:t>obvykle</a:t>
            </a:r>
            <a:r>
              <a:rPr sz="2800" b="0" u="none" spc="-114" dirty="0">
                <a:latin typeface="Calibri"/>
                <a:cs typeface="Calibri"/>
              </a:rPr>
              <a:t> </a:t>
            </a:r>
            <a:r>
              <a:rPr sz="2800" b="0" u="none" spc="-20" dirty="0">
                <a:latin typeface="Calibri"/>
                <a:cs typeface="Calibri"/>
              </a:rPr>
              <a:t>součást</a:t>
            </a:r>
            <a:r>
              <a:rPr sz="2800" b="0" u="none" spc="-45" dirty="0">
                <a:latin typeface="Calibri"/>
                <a:cs typeface="Calibri"/>
              </a:rPr>
              <a:t> kombinovaných</a:t>
            </a:r>
            <a:r>
              <a:rPr sz="2800" b="0" u="none" spc="-110" dirty="0">
                <a:latin typeface="Calibri"/>
                <a:cs typeface="Calibri"/>
              </a:rPr>
              <a:t> </a:t>
            </a:r>
            <a:r>
              <a:rPr sz="2800" b="0" u="none" spc="-25" dirty="0">
                <a:latin typeface="Calibri"/>
                <a:cs typeface="Calibri"/>
              </a:rPr>
              <a:t>přípravků</a:t>
            </a:r>
            <a:r>
              <a:rPr sz="2800" b="0" u="none" spc="-75" dirty="0">
                <a:latin typeface="Calibri"/>
                <a:cs typeface="Calibri"/>
              </a:rPr>
              <a:t> </a:t>
            </a:r>
            <a:r>
              <a:rPr sz="2800" b="0" u="none" dirty="0">
                <a:latin typeface="Calibri"/>
                <a:cs typeface="Calibri"/>
              </a:rPr>
              <a:t>a</a:t>
            </a:r>
            <a:r>
              <a:rPr sz="2800" b="0" u="none" spc="-90" dirty="0">
                <a:latin typeface="Calibri"/>
                <a:cs typeface="Calibri"/>
              </a:rPr>
              <a:t> </a:t>
            </a:r>
            <a:r>
              <a:rPr sz="2800" b="0" u="none" dirty="0">
                <a:latin typeface="Calibri"/>
                <a:cs typeface="Calibri"/>
              </a:rPr>
              <a:t>to</a:t>
            </a:r>
            <a:r>
              <a:rPr sz="2800" b="0" u="none" spc="-80" dirty="0">
                <a:latin typeface="Calibri"/>
                <a:cs typeface="Calibri"/>
              </a:rPr>
              <a:t> </a:t>
            </a:r>
            <a:r>
              <a:rPr sz="2800" b="0" u="none" dirty="0">
                <a:latin typeface="Calibri"/>
                <a:cs typeface="Calibri"/>
              </a:rPr>
              <a:t>jak</a:t>
            </a:r>
            <a:r>
              <a:rPr sz="2800" b="0" u="none" spc="-70" dirty="0">
                <a:latin typeface="Calibri"/>
                <a:cs typeface="Calibri"/>
              </a:rPr>
              <a:t> </a:t>
            </a:r>
            <a:r>
              <a:rPr sz="2800" b="0" u="none" spc="-30" dirty="0">
                <a:latin typeface="Calibri"/>
                <a:cs typeface="Calibri"/>
              </a:rPr>
              <a:t>expektoračních</a:t>
            </a:r>
            <a:r>
              <a:rPr sz="2800" b="0" u="none" spc="10" dirty="0">
                <a:latin typeface="Calibri"/>
                <a:cs typeface="Calibri"/>
              </a:rPr>
              <a:t> </a:t>
            </a:r>
            <a:r>
              <a:rPr sz="2800" b="0" u="none" spc="-25" dirty="0">
                <a:latin typeface="Calibri"/>
                <a:cs typeface="Calibri"/>
              </a:rPr>
              <a:t>tak</a:t>
            </a:r>
            <a:endParaRPr sz="2800" dirty="0">
              <a:latin typeface="Calibri"/>
              <a:cs typeface="Calibri"/>
            </a:endParaRPr>
          </a:p>
          <a:p>
            <a:pPr marL="317500">
              <a:lnSpc>
                <a:spcPts val="3180"/>
              </a:lnSpc>
            </a:pPr>
            <a:r>
              <a:rPr sz="2800" b="0" u="none" dirty="0">
                <a:latin typeface="Calibri"/>
                <a:cs typeface="Calibri"/>
              </a:rPr>
              <a:t>i</a:t>
            </a:r>
            <a:r>
              <a:rPr sz="2800" b="0" u="none" spc="-25" dirty="0">
                <a:latin typeface="Calibri"/>
                <a:cs typeface="Calibri"/>
              </a:rPr>
              <a:t> </a:t>
            </a:r>
            <a:r>
              <a:rPr sz="2800" b="0" u="none" spc="-10" dirty="0">
                <a:latin typeface="Calibri"/>
                <a:cs typeface="Calibri"/>
              </a:rPr>
              <a:t>antitusických</a:t>
            </a:r>
            <a:endParaRPr sz="2800" dirty="0">
              <a:latin typeface="Calibri"/>
              <a:cs typeface="Calibri"/>
            </a:endParaRPr>
          </a:p>
          <a:p>
            <a:pPr marL="316230" indent="-227329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316865" algn="l"/>
              </a:tabLst>
            </a:pPr>
            <a:r>
              <a:rPr sz="2800" b="0" u="none" dirty="0">
                <a:latin typeface="Calibri"/>
                <a:cs typeface="Calibri"/>
              </a:rPr>
              <a:t>mezi</a:t>
            </a:r>
            <a:r>
              <a:rPr sz="2800" b="0" u="none" spc="-105" dirty="0">
                <a:latin typeface="Calibri"/>
                <a:cs typeface="Calibri"/>
              </a:rPr>
              <a:t> </a:t>
            </a:r>
            <a:r>
              <a:rPr sz="2800" b="0" u="none" spc="-10" dirty="0">
                <a:latin typeface="Calibri"/>
                <a:cs typeface="Calibri"/>
              </a:rPr>
              <a:t>nejužívanější</a:t>
            </a:r>
            <a:r>
              <a:rPr sz="2800" b="0" u="none" spc="-70" dirty="0">
                <a:latin typeface="Calibri"/>
                <a:cs typeface="Calibri"/>
              </a:rPr>
              <a:t> </a:t>
            </a:r>
            <a:r>
              <a:rPr sz="2800" b="0" u="none" spc="-10" dirty="0">
                <a:latin typeface="Calibri"/>
                <a:cs typeface="Calibri"/>
              </a:rPr>
              <a:t>patří:</a:t>
            </a:r>
            <a:endParaRPr sz="2800" dirty="0">
              <a:latin typeface="Calibri"/>
              <a:cs typeface="Calibri"/>
            </a:endParaRPr>
          </a:p>
          <a:p>
            <a:pPr marL="317500" marR="528320" indent="-228600">
              <a:lnSpc>
                <a:spcPts val="3000"/>
              </a:lnSpc>
              <a:spcBef>
                <a:spcPts val="1050"/>
              </a:spcBef>
            </a:pPr>
            <a:r>
              <a:rPr lang="cs-CZ" sz="2800" b="0" i="1" u="none" spc="-10" dirty="0">
                <a:latin typeface="Calibri"/>
                <a:cs typeface="Calibri"/>
              </a:rPr>
              <a:t> </a:t>
            </a:r>
            <a:r>
              <a:rPr lang="cs-CZ" sz="2800" b="0" i="1" u="none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sz="2800" b="0" i="1" u="none" spc="-10" dirty="0" err="1">
                <a:latin typeface="Calibri"/>
                <a:cs typeface="Calibri"/>
              </a:rPr>
              <a:t>extractum</a:t>
            </a:r>
            <a:r>
              <a:rPr sz="2800" b="0" i="1" u="none" spc="-140" dirty="0">
                <a:latin typeface="Calibri"/>
                <a:cs typeface="Calibri"/>
              </a:rPr>
              <a:t> </a:t>
            </a:r>
            <a:r>
              <a:rPr sz="2800" b="0" i="1" u="none" spc="-10" dirty="0">
                <a:latin typeface="Calibri"/>
                <a:cs typeface="Calibri"/>
              </a:rPr>
              <a:t>thymi,</a:t>
            </a:r>
            <a:r>
              <a:rPr sz="2800" b="0" i="1" u="none" spc="-65" dirty="0">
                <a:latin typeface="Calibri"/>
                <a:cs typeface="Calibri"/>
              </a:rPr>
              <a:t> </a:t>
            </a:r>
            <a:r>
              <a:rPr sz="2800" b="0" i="1" u="none" dirty="0" err="1">
                <a:latin typeface="Calibri"/>
                <a:cs typeface="Calibri"/>
              </a:rPr>
              <a:t>extractum</a:t>
            </a:r>
            <a:r>
              <a:rPr sz="2800" b="0" i="1" u="none" spc="-70" dirty="0">
                <a:latin typeface="Calibri"/>
                <a:cs typeface="Calibri"/>
              </a:rPr>
              <a:t> </a:t>
            </a:r>
            <a:r>
              <a:rPr sz="2800" b="0" i="1" u="none" spc="-10" dirty="0" err="1">
                <a:latin typeface="Calibri"/>
                <a:cs typeface="Calibri"/>
              </a:rPr>
              <a:t>matricariae</a:t>
            </a:r>
            <a:r>
              <a:rPr lang="cs-CZ" sz="2800" b="0" i="1" u="none" spc="-10" dirty="0">
                <a:latin typeface="Calibri"/>
                <a:cs typeface="Calibri"/>
              </a:rPr>
              <a:t>,</a:t>
            </a:r>
            <a:r>
              <a:rPr lang="cs-CZ" sz="2800" b="0" i="1" u="none" spc="-130" dirty="0">
                <a:latin typeface="Calibri"/>
                <a:cs typeface="Calibri"/>
              </a:rPr>
              <a:t> </a:t>
            </a:r>
          </a:p>
          <a:p>
            <a:pPr marL="317500" marR="528320" indent="-228600">
              <a:lnSpc>
                <a:spcPts val="3000"/>
              </a:lnSpc>
              <a:spcBef>
                <a:spcPts val="1050"/>
              </a:spcBef>
            </a:pPr>
            <a:r>
              <a:rPr lang="cs-CZ" sz="2800" b="0" u="none" dirty="0">
                <a:highlight>
                  <a:srgbClr val="FFFFFF"/>
                </a:highlight>
                <a:latin typeface="+mn-lt"/>
              </a:rPr>
              <a:t>      </a:t>
            </a:r>
            <a:r>
              <a:rPr lang="cs-CZ" sz="2800" b="0" i="1" u="none" dirty="0" err="1">
                <a:highlight>
                  <a:srgbClr val="FFFFFF"/>
                </a:highlight>
                <a:latin typeface="+mn-lt"/>
              </a:rPr>
              <a:t>h</a:t>
            </a:r>
            <a:r>
              <a:rPr lang="cs-CZ" sz="2800" b="0" i="1" u="none" dirty="0" err="1">
                <a:effectLst/>
                <a:highlight>
                  <a:srgbClr val="FFFFFF"/>
                </a:highlight>
                <a:latin typeface="+mn-lt"/>
              </a:rPr>
              <a:t>ederae</a:t>
            </a:r>
            <a:r>
              <a:rPr lang="cs-CZ" sz="2800" b="0" i="1" u="none" dirty="0"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cs-CZ" sz="2800" b="0" i="1" u="none" dirty="0" err="1">
                <a:effectLst/>
                <a:highlight>
                  <a:srgbClr val="FFFFFF"/>
                </a:highlight>
                <a:latin typeface="+mn-lt"/>
              </a:rPr>
              <a:t>helicis</a:t>
            </a:r>
            <a:r>
              <a:rPr lang="cs-CZ" sz="2800" b="0" i="1" u="none" dirty="0">
                <a:effectLst/>
                <a:highlight>
                  <a:srgbClr val="FFFFFF"/>
                </a:highlight>
                <a:latin typeface="+mn-lt"/>
              </a:rPr>
              <a:t> folii </a:t>
            </a:r>
            <a:r>
              <a:rPr lang="cs-CZ" sz="2800" b="0" i="1" u="none" dirty="0" err="1">
                <a:effectLst/>
                <a:highlight>
                  <a:srgbClr val="FFFFFF"/>
                </a:highlight>
                <a:latin typeface="+mn-lt"/>
              </a:rPr>
              <a:t>extractum</a:t>
            </a:r>
            <a:r>
              <a:rPr lang="cs-CZ" sz="2800" b="0" i="1" u="none" dirty="0">
                <a:highlight>
                  <a:srgbClr val="FFFFFF"/>
                </a:highlight>
                <a:latin typeface="+mn-lt"/>
              </a:rPr>
              <a:t>, </a:t>
            </a:r>
            <a:r>
              <a:rPr lang="cs-CZ" sz="2800" b="0" i="1" u="none" dirty="0" err="1">
                <a:latin typeface="Calibri"/>
                <a:cs typeface="Calibri"/>
              </a:rPr>
              <a:t>anisi</a:t>
            </a:r>
            <a:r>
              <a:rPr lang="cs-CZ" sz="2800" b="0" i="1" u="none" spc="-100" dirty="0">
                <a:latin typeface="Calibri"/>
                <a:cs typeface="Calibri"/>
              </a:rPr>
              <a:t> </a:t>
            </a:r>
            <a:r>
              <a:rPr lang="cs-CZ" sz="2800" b="0" i="1" u="none" spc="-10" dirty="0" err="1">
                <a:latin typeface="Calibri"/>
                <a:cs typeface="Calibri"/>
              </a:rPr>
              <a:t>etheroleum</a:t>
            </a:r>
            <a:r>
              <a:rPr lang="cs-CZ" sz="2800" b="0" i="1" u="none" spc="-10" dirty="0">
                <a:latin typeface="Calibri"/>
                <a:cs typeface="Calibri"/>
              </a:rPr>
              <a:t>,</a:t>
            </a:r>
            <a:r>
              <a:rPr lang="cs-CZ" sz="2800" b="0" i="1" u="none" spc="-135" dirty="0"/>
              <a:t> </a:t>
            </a:r>
          </a:p>
          <a:p>
            <a:pPr marL="317500" marR="528320" indent="-228600">
              <a:lnSpc>
                <a:spcPts val="3000"/>
              </a:lnSpc>
              <a:spcBef>
                <a:spcPts val="1050"/>
              </a:spcBef>
            </a:pPr>
            <a:r>
              <a:rPr lang="cs-CZ" sz="2800" b="0" i="1" u="none" spc="-135" dirty="0">
                <a:latin typeface="Calibri"/>
                <a:cs typeface="Calibri"/>
              </a:rPr>
              <a:t>        </a:t>
            </a:r>
            <a:r>
              <a:rPr sz="2800" b="0" i="1" u="none" spc="-10" dirty="0" err="1">
                <a:latin typeface="Calibri"/>
                <a:cs typeface="Calibri"/>
              </a:rPr>
              <a:t>tinctura</a:t>
            </a:r>
            <a:r>
              <a:rPr sz="2800" b="0" i="1" u="none" spc="-10" dirty="0">
                <a:latin typeface="Calibri"/>
                <a:cs typeface="Calibri"/>
              </a:rPr>
              <a:t> </a:t>
            </a:r>
            <a:r>
              <a:rPr sz="2800" b="0" i="1" u="none" dirty="0" err="1">
                <a:latin typeface="Calibri"/>
                <a:cs typeface="Calibri"/>
              </a:rPr>
              <a:t>aconiti</a:t>
            </a:r>
            <a:r>
              <a:rPr sz="2800" b="0" i="1" u="none" spc="-100" dirty="0">
                <a:latin typeface="Calibri"/>
                <a:cs typeface="Calibri"/>
              </a:rPr>
              <a:t> </a:t>
            </a:r>
            <a:r>
              <a:rPr sz="2800" b="0" u="none" dirty="0">
                <a:latin typeface="Calibri"/>
                <a:cs typeface="Calibri"/>
              </a:rPr>
              <a:t>a</a:t>
            </a:r>
            <a:r>
              <a:rPr sz="2800" b="0" u="none" spc="-45" dirty="0">
                <a:latin typeface="Calibri"/>
                <a:cs typeface="Calibri"/>
              </a:rPr>
              <a:t> </a:t>
            </a:r>
            <a:r>
              <a:rPr sz="2800" b="0" i="1" u="none" spc="-10" dirty="0">
                <a:latin typeface="Calibri"/>
                <a:cs typeface="Calibri"/>
              </a:rPr>
              <a:t>emetin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DC5C2DA-3075-1B79-C0B4-FB45753EE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0" y="2133600"/>
            <a:ext cx="1971950" cy="40391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6357" y="777951"/>
            <a:ext cx="637730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/>
              <a:t>ASTMA</a:t>
            </a:r>
            <a:r>
              <a:rPr sz="6000" spc="-204" dirty="0"/>
              <a:t> </a:t>
            </a:r>
            <a:r>
              <a:rPr sz="6000" spc="-10" dirty="0"/>
              <a:t>BRONCHIALE</a:t>
            </a:r>
            <a:endParaRPr sz="6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7727" y="2575560"/>
            <a:ext cx="5858256" cy="34503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1" dirty="0" err="1"/>
              <a:t>Astma</a:t>
            </a:r>
            <a:r>
              <a:rPr b="1" spc="-250" dirty="0"/>
              <a:t> </a:t>
            </a:r>
            <a:r>
              <a:rPr b="1" spc="-10" dirty="0" err="1"/>
              <a:t>bronchiale</a:t>
            </a:r>
            <a:r>
              <a:rPr lang="cs-CZ" b="1" spc="-10" dirty="0"/>
              <a:t> (AB)</a:t>
            </a:r>
            <a:endParaRPr b="1"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916635" y="1675136"/>
            <a:ext cx="9805670" cy="195326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844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b="1" spc="-35" dirty="0">
                <a:latin typeface="Calibri"/>
                <a:cs typeface="Calibri"/>
              </a:rPr>
              <a:t>chronické</a:t>
            </a:r>
            <a:r>
              <a:rPr sz="2800" b="1" spc="-12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zánětlivé</a:t>
            </a:r>
            <a:r>
              <a:rPr sz="2800" b="1" spc="-1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onemocnění</a:t>
            </a:r>
            <a:r>
              <a:rPr sz="2800" b="1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dýchacích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cest</a:t>
            </a:r>
            <a:endParaRPr sz="2800" dirty="0">
              <a:latin typeface="Calibri"/>
              <a:cs typeface="Calibri"/>
            </a:endParaRPr>
          </a:p>
          <a:p>
            <a:pPr marL="240029" indent="-227329">
              <a:lnSpc>
                <a:spcPts val="3180"/>
              </a:lnSpc>
              <a:spcBef>
                <a:spcPts val="750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spc="-10" dirty="0">
                <a:latin typeface="Calibri"/>
                <a:cs typeface="Calibri"/>
              </a:rPr>
              <a:t>zvýšení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průduškové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reaktivity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→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pískoty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při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dýchání,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tlaky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na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hrudi,</a:t>
            </a:r>
            <a:endParaRPr sz="2800" dirty="0">
              <a:latin typeface="Calibri"/>
              <a:cs typeface="Calibri"/>
            </a:endParaRPr>
          </a:p>
          <a:p>
            <a:pPr marL="241300">
              <a:lnSpc>
                <a:spcPts val="3180"/>
              </a:lnSpc>
            </a:pPr>
            <a:r>
              <a:rPr sz="2800" spc="-10" dirty="0">
                <a:latin typeface="Calibri"/>
                <a:cs typeface="Calibri"/>
              </a:rPr>
              <a:t>dušnost,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kašel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(hlavně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noci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časně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nad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ránem)</a:t>
            </a:r>
            <a:endParaRPr sz="28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spc="-25" dirty="0">
                <a:latin typeface="Calibri"/>
                <a:cs typeface="Calibri"/>
              </a:rPr>
              <a:t>genetická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predispozice,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faktory</a:t>
            </a:r>
            <a:r>
              <a:rPr sz="2800" spc="-13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prostředí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(prašné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ovzduší,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kuřáctví)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635" y="4199966"/>
            <a:ext cx="111506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10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spc="-10" dirty="0">
                <a:latin typeface="Calibri"/>
                <a:cs typeface="Calibri"/>
              </a:rPr>
              <a:t>léčba: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09800" y="4128846"/>
            <a:ext cx="2736215" cy="1583767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lang="cs-CZ" sz="2800" spc="-10" dirty="0">
                <a:latin typeface="Calibri"/>
                <a:cs typeface="Calibri"/>
              </a:rPr>
              <a:t>b</a:t>
            </a:r>
            <a:r>
              <a:rPr sz="2800" spc="-10" dirty="0" err="1">
                <a:latin typeface="Calibri"/>
                <a:cs typeface="Calibri"/>
              </a:rPr>
              <a:t>ronchodilatancia</a:t>
            </a:r>
            <a:endParaRPr lang="cs-CZ" sz="2800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35" dirty="0">
                <a:latin typeface="Calibri"/>
                <a:cs typeface="Calibri"/>
              </a:rPr>
              <a:t>protizánětlivé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látky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</TotalTime>
  <Words>1664</Words>
  <Application>Microsoft Office PowerPoint</Application>
  <PresentationFormat>Širokoúhlá obrazovka</PresentationFormat>
  <Paragraphs>251</Paragraphs>
  <Slides>28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5" baseType="lpstr">
      <vt:lpstr>Arial</vt:lpstr>
      <vt:lpstr>Arial MT</vt:lpstr>
      <vt:lpstr>Calibri</vt:lpstr>
      <vt:lpstr>Calibri Light</vt:lpstr>
      <vt:lpstr>Symbol</vt:lpstr>
      <vt:lpstr>Times New Roman</vt:lpstr>
      <vt:lpstr>Office Theme</vt:lpstr>
      <vt:lpstr>Léčiva používaná u onemocnění dýchací soustavy</vt:lpstr>
      <vt:lpstr>Léčiva používaná u onemocnění dýchací soustavy</vt:lpstr>
      <vt:lpstr>Kašel</vt:lpstr>
      <vt:lpstr>Léčba kašle</vt:lpstr>
      <vt:lpstr>Antitusika</vt:lpstr>
      <vt:lpstr>Expektorancia</vt:lpstr>
      <vt:lpstr>Látky přírodního původu</vt:lpstr>
      <vt:lpstr>ASTMA BRONCHIALE</vt:lpstr>
      <vt:lpstr>Astma bronchiale (AB)</vt:lpstr>
      <vt:lpstr>Léčba AB</vt:lpstr>
      <vt:lpstr>Bronchodilatancia</vt:lpstr>
      <vt:lpstr>Bronchodilatancia</vt:lpstr>
      <vt:lpstr>Bronchodilatancia</vt:lpstr>
      <vt:lpstr>Brnochodilatancia</vt:lpstr>
      <vt:lpstr>Bronchodilatancia</vt:lpstr>
      <vt:lpstr>Protizánětlivé léky</vt:lpstr>
      <vt:lpstr>Protizánětlivé léky</vt:lpstr>
      <vt:lpstr>Protizánětlivé léky</vt:lpstr>
      <vt:lpstr>Ostatní látky</vt:lpstr>
      <vt:lpstr>Ostatní látky</vt:lpstr>
      <vt:lpstr>Klasifikace astmatu + strategie léčby</vt:lpstr>
      <vt:lpstr>Chronická obstrukční plícní nemoc</vt:lpstr>
      <vt:lpstr>CHOPN</vt:lpstr>
      <vt:lpstr>CHOPN léčba</vt:lpstr>
      <vt:lpstr>CHOPN léčba</vt:lpstr>
      <vt:lpstr>CHOPN léčba</vt:lpstr>
      <vt:lpstr>Rozdíly mezi AB x CHOPN</vt:lpstr>
      <vt:lpstr>zapamatovat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Léčiva používaná u onemocnění dýchací soustavy</dc:title>
  <dc:creator>Olga Svobodová</dc:creator>
  <cp:lastModifiedBy>Russ Karolína</cp:lastModifiedBy>
  <cp:revision>9</cp:revision>
  <dcterms:created xsi:type="dcterms:W3CDTF">2024-07-24T08:26:39Z</dcterms:created>
  <dcterms:modified xsi:type="dcterms:W3CDTF">2024-09-11T08:50:24Z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2021-01-07T00:00:00Z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2024-07-24T00:00:00Z</vt:filetime>
  </property>
  <property fmtid="{D5CDD505-2E9C-101B-9397-08002B2CF9AE}" pid="5" name="Producer">
    <vt:lpwstr>Microsoft® PowerPoint® 2019</vt:lpwstr>
  </property>
</Properties>
</file>