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2"/>
  </p:notesMasterIdLst>
  <p:sldIdLst>
    <p:sldId id="331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5" r:id="rId11"/>
    <p:sldId id="269" r:id="rId12"/>
    <p:sldId id="28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3" r:id="rId21"/>
    <p:sldId id="284" r:id="rId22"/>
    <p:sldId id="278" r:id="rId23"/>
    <p:sldId id="279" r:id="rId24"/>
    <p:sldId id="280" r:id="rId25"/>
    <p:sldId id="281" r:id="rId26"/>
    <p:sldId id="296" r:id="rId27"/>
    <p:sldId id="297" r:id="rId28"/>
    <p:sldId id="298" r:id="rId29"/>
    <p:sldId id="300" r:id="rId30"/>
    <p:sldId id="301" r:id="rId31"/>
    <p:sldId id="305" r:id="rId32"/>
    <p:sldId id="306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26" r:id="rId49"/>
    <p:sldId id="328" r:id="rId50"/>
    <p:sldId id="282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8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5" d="100"/>
          <a:sy n="85" d="100"/>
        </p:scale>
        <p:origin x="-1950" y="1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a Šimánková" userId="09fea1bd-27e5-484a-acc4-4eb7bd0a5375" providerId="ADAL" clId="{B8A1BC5A-8496-46DF-B0D9-1F0D2E439E56}"/>
    <pc:docChg chg="undo custSel delSld modSld sldOrd">
      <pc:chgData name="Petra Šimánková" userId="09fea1bd-27e5-484a-acc4-4eb7bd0a5375" providerId="ADAL" clId="{B8A1BC5A-8496-46DF-B0D9-1F0D2E439E56}" dt="2023-08-12T16:45:05.435" v="424" actId="2696"/>
      <pc:docMkLst>
        <pc:docMk/>
      </pc:docMkLst>
      <pc:sldChg chg="modSp">
        <pc:chgData name="Petra Šimánková" userId="09fea1bd-27e5-484a-acc4-4eb7bd0a5375" providerId="ADAL" clId="{B8A1BC5A-8496-46DF-B0D9-1F0D2E439E56}" dt="2023-08-12T16:18:55.736" v="34" actId="6549"/>
        <pc:sldMkLst>
          <pc:docMk/>
          <pc:sldMk cId="0" sldId="263"/>
        </pc:sldMkLst>
        <pc:spChg chg="mod">
          <ac:chgData name="Petra Šimánková" userId="09fea1bd-27e5-484a-acc4-4eb7bd0a5375" providerId="ADAL" clId="{B8A1BC5A-8496-46DF-B0D9-1F0D2E439E56}" dt="2023-08-12T16:18:55.736" v="34" actId="6549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Petra Šimánková" userId="09fea1bd-27e5-484a-acc4-4eb7bd0a5375" providerId="ADAL" clId="{B8A1BC5A-8496-46DF-B0D9-1F0D2E439E56}" dt="2023-08-12T16:20:04.756" v="35" actId="20578"/>
        <pc:sldMkLst>
          <pc:docMk/>
          <pc:sldMk cId="0" sldId="269"/>
        </pc:sldMkLst>
        <pc:spChg chg="mod">
          <ac:chgData name="Petra Šimánková" userId="09fea1bd-27e5-484a-acc4-4eb7bd0a5375" providerId="ADAL" clId="{B8A1BC5A-8496-46DF-B0D9-1F0D2E439E56}" dt="2023-08-12T16:20:04.756" v="35" actId="20578"/>
          <ac:spMkLst>
            <pc:docMk/>
            <pc:sldMk cId="0" sldId="269"/>
            <ac:spMk id="2" creationId="{00000000-0000-0000-0000-000000000000}"/>
          </ac:spMkLst>
        </pc:spChg>
      </pc:sldChg>
      <pc:sldChg chg="modSp">
        <pc:chgData name="Petra Šimánková" userId="09fea1bd-27e5-484a-acc4-4eb7bd0a5375" providerId="ADAL" clId="{B8A1BC5A-8496-46DF-B0D9-1F0D2E439E56}" dt="2023-08-12T16:21:15.089" v="102" actId="20577"/>
        <pc:sldMkLst>
          <pc:docMk/>
          <pc:sldMk cId="0" sldId="273"/>
        </pc:sldMkLst>
        <pc:spChg chg="mod">
          <ac:chgData name="Petra Šimánková" userId="09fea1bd-27e5-484a-acc4-4eb7bd0a5375" providerId="ADAL" clId="{B8A1BC5A-8496-46DF-B0D9-1F0D2E439E56}" dt="2023-08-12T16:21:15.089" v="102" actId="20577"/>
          <ac:spMkLst>
            <pc:docMk/>
            <pc:sldMk cId="0" sldId="273"/>
            <ac:spMk id="3" creationId="{00000000-0000-0000-0000-000000000000}"/>
          </ac:spMkLst>
        </pc:spChg>
      </pc:sldChg>
      <pc:sldChg chg="modSp">
        <pc:chgData name="Petra Šimánková" userId="09fea1bd-27e5-484a-acc4-4eb7bd0a5375" providerId="ADAL" clId="{B8A1BC5A-8496-46DF-B0D9-1F0D2E439E56}" dt="2023-08-12T16:31:17.108" v="301" actId="20577"/>
        <pc:sldMkLst>
          <pc:docMk/>
          <pc:sldMk cId="0" sldId="279"/>
        </pc:sldMkLst>
        <pc:spChg chg="mod">
          <ac:chgData name="Petra Šimánková" userId="09fea1bd-27e5-484a-acc4-4eb7bd0a5375" providerId="ADAL" clId="{B8A1BC5A-8496-46DF-B0D9-1F0D2E439E56}" dt="2023-08-12T16:31:17.108" v="301" actId="20577"/>
          <ac:spMkLst>
            <pc:docMk/>
            <pc:sldMk cId="0" sldId="279"/>
            <ac:spMk id="3" creationId="{00000000-0000-0000-0000-000000000000}"/>
          </ac:spMkLst>
        </pc:spChg>
      </pc:sldChg>
      <pc:sldChg chg="modSp">
        <pc:chgData name="Petra Šimánková" userId="09fea1bd-27e5-484a-acc4-4eb7bd0a5375" providerId="ADAL" clId="{B8A1BC5A-8496-46DF-B0D9-1F0D2E439E56}" dt="2023-08-12T16:22:36.313" v="124" actId="20577"/>
        <pc:sldMkLst>
          <pc:docMk/>
          <pc:sldMk cId="0" sldId="281"/>
        </pc:sldMkLst>
        <pc:spChg chg="mod">
          <ac:chgData name="Petra Šimánková" userId="09fea1bd-27e5-484a-acc4-4eb7bd0a5375" providerId="ADAL" clId="{B8A1BC5A-8496-46DF-B0D9-1F0D2E439E56}" dt="2023-08-12T16:22:36.313" v="124" actId="20577"/>
          <ac:spMkLst>
            <pc:docMk/>
            <pc:sldMk cId="0" sldId="281"/>
            <ac:spMk id="2" creationId="{00000000-0000-0000-0000-000000000000}"/>
          </ac:spMkLst>
        </pc:spChg>
      </pc:sldChg>
      <pc:sldChg chg="delSp">
        <pc:chgData name="Petra Šimánková" userId="09fea1bd-27e5-484a-acc4-4eb7bd0a5375" providerId="ADAL" clId="{B8A1BC5A-8496-46DF-B0D9-1F0D2E439E56}" dt="2023-08-12T16:29:19.091" v="239"/>
        <pc:sldMkLst>
          <pc:docMk/>
          <pc:sldMk cId="0" sldId="282"/>
        </pc:sldMkLst>
        <pc:spChg chg="del">
          <ac:chgData name="Petra Šimánková" userId="09fea1bd-27e5-484a-acc4-4eb7bd0a5375" providerId="ADAL" clId="{B8A1BC5A-8496-46DF-B0D9-1F0D2E439E56}" dt="2023-08-12T16:29:19.091" v="239"/>
          <ac:spMkLst>
            <pc:docMk/>
            <pc:sldMk cId="0" sldId="282"/>
            <ac:spMk id="2" creationId="{00000000-0000-0000-0000-000000000000}"/>
          </ac:spMkLst>
        </pc:spChg>
      </pc:sldChg>
      <pc:sldChg chg="modSp">
        <pc:chgData name="Petra Šimánková" userId="09fea1bd-27e5-484a-acc4-4eb7bd0a5375" providerId="ADAL" clId="{B8A1BC5A-8496-46DF-B0D9-1F0D2E439E56}" dt="2023-08-12T16:28:16.550" v="238" actId="6549"/>
        <pc:sldMkLst>
          <pc:docMk/>
          <pc:sldMk cId="0" sldId="284"/>
        </pc:sldMkLst>
        <pc:spChg chg="mod">
          <ac:chgData name="Petra Šimánková" userId="09fea1bd-27e5-484a-acc4-4eb7bd0a5375" providerId="ADAL" clId="{B8A1BC5A-8496-46DF-B0D9-1F0D2E439E56}" dt="2023-08-12T16:28:16.550" v="238" actId="6549"/>
          <ac:spMkLst>
            <pc:docMk/>
            <pc:sldMk cId="0" sldId="284"/>
            <ac:spMk id="6" creationId="{00000000-0000-0000-0000-000000000000}"/>
          </ac:spMkLst>
        </pc:spChg>
      </pc:sldChg>
      <pc:sldChg chg="del">
        <pc:chgData name="Petra Šimánková" userId="09fea1bd-27e5-484a-acc4-4eb7bd0a5375" providerId="ADAL" clId="{B8A1BC5A-8496-46DF-B0D9-1F0D2E439E56}" dt="2023-08-12T16:34:24.903" v="315" actId="2696"/>
        <pc:sldMkLst>
          <pc:docMk/>
          <pc:sldMk cId="0" sldId="286"/>
        </pc:sldMkLst>
      </pc:sldChg>
      <pc:sldChg chg="modSp del">
        <pc:chgData name="Petra Šimánková" userId="09fea1bd-27e5-484a-acc4-4eb7bd0a5375" providerId="ADAL" clId="{B8A1BC5A-8496-46DF-B0D9-1F0D2E439E56}" dt="2023-08-12T16:21:58.942" v="104" actId="2696"/>
        <pc:sldMkLst>
          <pc:docMk/>
          <pc:sldMk cId="0" sldId="289"/>
        </pc:sldMkLst>
        <pc:spChg chg="mod">
          <ac:chgData name="Petra Šimánková" userId="09fea1bd-27e5-484a-acc4-4eb7bd0a5375" providerId="ADAL" clId="{B8A1BC5A-8496-46DF-B0D9-1F0D2E439E56}" dt="2023-08-12T16:21:55.132" v="103" actId="6549"/>
          <ac:spMkLst>
            <pc:docMk/>
            <pc:sldMk cId="0" sldId="289"/>
            <ac:spMk id="3" creationId="{00000000-0000-0000-0000-000000000000}"/>
          </ac:spMkLst>
        </pc:spChg>
      </pc:sldChg>
      <pc:sldChg chg="del">
        <pc:chgData name="Petra Šimánková" userId="09fea1bd-27e5-484a-acc4-4eb7bd0a5375" providerId="ADAL" clId="{B8A1BC5A-8496-46DF-B0D9-1F0D2E439E56}" dt="2023-08-12T16:24:05.890" v="155" actId="2696"/>
        <pc:sldMkLst>
          <pc:docMk/>
          <pc:sldMk cId="0" sldId="290"/>
        </pc:sldMkLst>
      </pc:sldChg>
      <pc:sldChg chg="del">
        <pc:chgData name="Petra Šimánková" userId="09fea1bd-27e5-484a-acc4-4eb7bd0a5375" providerId="ADAL" clId="{B8A1BC5A-8496-46DF-B0D9-1F0D2E439E56}" dt="2023-08-12T16:29:26.538" v="240" actId="2696"/>
        <pc:sldMkLst>
          <pc:docMk/>
          <pc:sldMk cId="0" sldId="291"/>
        </pc:sldMkLst>
      </pc:sldChg>
      <pc:sldChg chg="del">
        <pc:chgData name="Petra Šimánková" userId="09fea1bd-27e5-484a-acc4-4eb7bd0a5375" providerId="ADAL" clId="{B8A1BC5A-8496-46DF-B0D9-1F0D2E439E56}" dt="2023-08-12T16:31:36.903" v="302" actId="2696"/>
        <pc:sldMkLst>
          <pc:docMk/>
          <pc:sldMk cId="0" sldId="292"/>
        </pc:sldMkLst>
      </pc:sldChg>
      <pc:sldChg chg="del">
        <pc:chgData name="Petra Šimánková" userId="09fea1bd-27e5-484a-acc4-4eb7bd0a5375" providerId="ADAL" clId="{B8A1BC5A-8496-46DF-B0D9-1F0D2E439E56}" dt="2023-08-12T16:31:42.730" v="303" actId="2696"/>
        <pc:sldMkLst>
          <pc:docMk/>
          <pc:sldMk cId="0" sldId="293"/>
        </pc:sldMkLst>
      </pc:sldChg>
      <pc:sldChg chg="del">
        <pc:chgData name="Petra Šimánková" userId="09fea1bd-27e5-484a-acc4-4eb7bd0a5375" providerId="ADAL" clId="{B8A1BC5A-8496-46DF-B0D9-1F0D2E439E56}" dt="2023-08-12T16:31:45.242" v="304" actId="2696"/>
        <pc:sldMkLst>
          <pc:docMk/>
          <pc:sldMk cId="0" sldId="294"/>
        </pc:sldMkLst>
      </pc:sldChg>
      <pc:sldChg chg="del">
        <pc:chgData name="Petra Šimánková" userId="09fea1bd-27e5-484a-acc4-4eb7bd0a5375" providerId="ADAL" clId="{B8A1BC5A-8496-46DF-B0D9-1F0D2E439E56}" dt="2023-08-12T16:31:49.403" v="305" actId="2696"/>
        <pc:sldMkLst>
          <pc:docMk/>
          <pc:sldMk cId="0" sldId="295"/>
        </pc:sldMkLst>
      </pc:sldChg>
      <pc:sldChg chg="ord">
        <pc:chgData name="Petra Šimánková" userId="09fea1bd-27e5-484a-acc4-4eb7bd0a5375" providerId="ADAL" clId="{B8A1BC5A-8496-46DF-B0D9-1F0D2E439E56}" dt="2023-08-12T16:32:08.337" v="306"/>
        <pc:sldMkLst>
          <pc:docMk/>
          <pc:sldMk cId="0" sldId="296"/>
        </pc:sldMkLst>
      </pc:sldChg>
      <pc:sldChg chg="ord">
        <pc:chgData name="Petra Šimánková" userId="09fea1bd-27e5-484a-acc4-4eb7bd0a5375" providerId="ADAL" clId="{B8A1BC5A-8496-46DF-B0D9-1F0D2E439E56}" dt="2023-08-12T16:32:17.498" v="307"/>
        <pc:sldMkLst>
          <pc:docMk/>
          <pc:sldMk cId="0" sldId="297"/>
        </pc:sldMkLst>
      </pc:sldChg>
      <pc:sldChg chg="ord">
        <pc:chgData name="Petra Šimánková" userId="09fea1bd-27e5-484a-acc4-4eb7bd0a5375" providerId="ADAL" clId="{B8A1BC5A-8496-46DF-B0D9-1F0D2E439E56}" dt="2023-08-12T16:32:28.953" v="308"/>
        <pc:sldMkLst>
          <pc:docMk/>
          <pc:sldMk cId="0" sldId="298"/>
        </pc:sldMkLst>
      </pc:sldChg>
      <pc:sldChg chg="del">
        <pc:chgData name="Petra Šimánková" userId="09fea1bd-27e5-484a-acc4-4eb7bd0a5375" providerId="ADAL" clId="{B8A1BC5A-8496-46DF-B0D9-1F0D2E439E56}" dt="2023-08-12T16:32:33.855" v="309" actId="2696"/>
        <pc:sldMkLst>
          <pc:docMk/>
          <pc:sldMk cId="0" sldId="299"/>
        </pc:sldMkLst>
      </pc:sldChg>
      <pc:sldChg chg="ord">
        <pc:chgData name="Petra Šimánková" userId="09fea1bd-27e5-484a-acc4-4eb7bd0a5375" providerId="ADAL" clId="{B8A1BC5A-8496-46DF-B0D9-1F0D2E439E56}" dt="2023-08-12T16:32:43.090" v="310"/>
        <pc:sldMkLst>
          <pc:docMk/>
          <pc:sldMk cId="0" sldId="300"/>
        </pc:sldMkLst>
      </pc:sldChg>
      <pc:sldChg chg="ord">
        <pc:chgData name="Petra Šimánková" userId="09fea1bd-27e5-484a-acc4-4eb7bd0a5375" providerId="ADAL" clId="{B8A1BC5A-8496-46DF-B0D9-1F0D2E439E56}" dt="2023-08-12T16:32:53.218" v="311"/>
        <pc:sldMkLst>
          <pc:docMk/>
          <pc:sldMk cId="0" sldId="301"/>
        </pc:sldMkLst>
      </pc:sldChg>
      <pc:sldChg chg="del">
        <pc:chgData name="Petra Šimánková" userId="09fea1bd-27e5-484a-acc4-4eb7bd0a5375" providerId="ADAL" clId="{B8A1BC5A-8496-46DF-B0D9-1F0D2E439E56}" dt="2023-08-12T16:33:07.339" v="312" actId="2696"/>
        <pc:sldMkLst>
          <pc:docMk/>
          <pc:sldMk cId="0" sldId="302"/>
        </pc:sldMkLst>
      </pc:sldChg>
      <pc:sldChg chg="del">
        <pc:chgData name="Petra Šimánková" userId="09fea1bd-27e5-484a-acc4-4eb7bd0a5375" providerId="ADAL" clId="{B8A1BC5A-8496-46DF-B0D9-1F0D2E439E56}" dt="2023-08-12T16:33:11.367" v="313" actId="2696"/>
        <pc:sldMkLst>
          <pc:docMk/>
          <pc:sldMk cId="0" sldId="303"/>
        </pc:sldMkLst>
      </pc:sldChg>
      <pc:sldChg chg="del">
        <pc:chgData name="Petra Šimánková" userId="09fea1bd-27e5-484a-acc4-4eb7bd0a5375" providerId="ADAL" clId="{B8A1BC5A-8496-46DF-B0D9-1F0D2E439E56}" dt="2023-08-12T16:33:14.882" v="314" actId="2696"/>
        <pc:sldMkLst>
          <pc:docMk/>
          <pc:sldMk cId="0" sldId="304"/>
        </pc:sldMkLst>
      </pc:sldChg>
      <pc:sldChg chg="ord">
        <pc:chgData name="Petra Šimánková" userId="09fea1bd-27e5-484a-acc4-4eb7bd0a5375" providerId="ADAL" clId="{B8A1BC5A-8496-46DF-B0D9-1F0D2E439E56}" dt="2023-08-12T16:34:42.890" v="316"/>
        <pc:sldMkLst>
          <pc:docMk/>
          <pc:sldMk cId="0" sldId="305"/>
        </pc:sldMkLst>
      </pc:sldChg>
      <pc:sldChg chg="ord">
        <pc:chgData name="Petra Šimánková" userId="09fea1bd-27e5-484a-acc4-4eb7bd0a5375" providerId="ADAL" clId="{B8A1BC5A-8496-46DF-B0D9-1F0D2E439E56}" dt="2023-08-12T16:35:10.102" v="317"/>
        <pc:sldMkLst>
          <pc:docMk/>
          <pc:sldMk cId="0" sldId="306"/>
        </pc:sldMkLst>
      </pc:sldChg>
      <pc:sldChg chg="del">
        <pc:chgData name="Petra Šimánková" userId="09fea1bd-27e5-484a-acc4-4eb7bd0a5375" providerId="ADAL" clId="{B8A1BC5A-8496-46DF-B0D9-1F0D2E439E56}" dt="2023-08-12T16:35:16.895" v="318" actId="2696"/>
        <pc:sldMkLst>
          <pc:docMk/>
          <pc:sldMk cId="0" sldId="307"/>
        </pc:sldMkLst>
      </pc:sldChg>
      <pc:sldChg chg="del">
        <pc:chgData name="Petra Šimánková" userId="09fea1bd-27e5-484a-acc4-4eb7bd0a5375" providerId="ADAL" clId="{B8A1BC5A-8496-46DF-B0D9-1F0D2E439E56}" dt="2023-08-12T16:35:19.723" v="319" actId="2696"/>
        <pc:sldMkLst>
          <pc:docMk/>
          <pc:sldMk cId="0" sldId="308"/>
        </pc:sldMkLst>
      </pc:sldChg>
      <pc:sldChg chg="del">
        <pc:chgData name="Petra Šimánková" userId="09fea1bd-27e5-484a-acc4-4eb7bd0a5375" providerId="ADAL" clId="{B8A1BC5A-8496-46DF-B0D9-1F0D2E439E56}" dt="2023-08-12T16:35:21.271" v="320" actId="2696"/>
        <pc:sldMkLst>
          <pc:docMk/>
          <pc:sldMk cId="0" sldId="309"/>
        </pc:sldMkLst>
      </pc:sldChg>
      <pc:sldChg chg="del">
        <pc:chgData name="Petra Šimánková" userId="09fea1bd-27e5-484a-acc4-4eb7bd0a5375" providerId="ADAL" clId="{B8A1BC5A-8496-46DF-B0D9-1F0D2E439E56}" dt="2023-08-12T16:35:32.051" v="321" actId="2696"/>
        <pc:sldMkLst>
          <pc:docMk/>
          <pc:sldMk cId="0" sldId="310"/>
        </pc:sldMkLst>
      </pc:sldChg>
      <pc:sldChg chg="ord">
        <pc:chgData name="Petra Šimánková" userId="09fea1bd-27e5-484a-acc4-4eb7bd0a5375" providerId="ADAL" clId="{B8A1BC5A-8496-46DF-B0D9-1F0D2E439E56}" dt="2023-08-12T16:35:38.713" v="322"/>
        <pc:sldMkLst>
          <pc:docMk/>
          <pc:sldMk cId="0" sldId="311"/>
        </pc:sldMkLst>
      </pc:sldChg>
      <pc:sldChg chg="ord">
        <pc:chgData name="Petra Šimánková" userId="09fea1bd-27e5-484a-acc4-4eb7bd0a5375" providerId="ADAL" clId="{B8A1BC5A-8496-46DF-B0D9-1F0D2E439E56}" dt="2023-08-12T16:36:49.528" v="334"/>
        <pc:sldMkLst>
          <pc:docMk/>
          <pc:sldMk cId="0" sldId="312"/>
        </pc:sldMkLst>
      </pc:sldChg>
      <pc:sldChg chg="ord">
        <pc:chgData name="Petra Šimánková" userId="09fea1bd-27e5-484a-acc4-4eb7bd0a5375" providerId="ADAL" clId="{B8A1BC5A-8496-46DF-B0D9-1F0D2E439E56}" dt="2023-08-12T16:36:50.048" v="335"/>
        <pc:sldMkLst>
          <pc:docMk/>
          <pc:sldMk cId="0" sldId="313"/>
        </pc:sldMkLst>
      </pc:sldChg>
      <pc:sldChg chg="modSp ord">
        <pc:chgData name="Petra Šimánková" userId="09fea1bd-27e5-484a-acc4-4eb7bd0a5375" providerId="ADAL" clId="{B8A1BC5A-8496-46DF-B0D9-1F0D2E439E56}" dt="2023-08-12T16:37:06.978" v="340"/>
        <pc:sldMkLst>
          <pc:docMk/>
          <pc:sldMk cId="0" sldId="314"/>
        </pc:sldMkLst>
        <pc:spChg chg="mod">
          <ac:chgData name="Petra Šimánková" userId="09fea1bd-27e5-484a-acc4-4eb7bd0a5375" providerId="ADAL" clId="{B8A1BC5A-8496-46DF-B0D9-1F0D2E439E56}" dt="2023-08-12T16:36:59.738" v="339" actId="122"/>
          <ac:spMkLst>
            <pc:docMk/>
            <pc:sldMk cId="0" sldId="314"/>
            <ac:spMk id="2" creationId="{00000000-0000-0000-0000-000000000000}"/>
          </ac:spMkLst>
        </pc:spChg>
      </pc:sldChg>
      <pc:sldChg chg="modSp ord">
        <pc:chgData name="Petra Šimánková" userId="09fea1bd-27e5-484a-acc4-4eb7bd0a5375" providerId="ADAL" clId="{B8A1BC5A-8496-46DF-B0D9-1F0D2E439E56}" dt="2023-08-12T16:39:18.291" v="355"/>
        <pc:sldMkLst>
          <pc:docMk/>
          <pc:sldMk cId="0" sldId="315"/>
        </pc:sldMkLst>
        <pc:spChg chg="mod">
          <ac:chgData name="Petra Šimánková" userId="09fea1bd-27e5-484a-acc4-4eb7bd0a5375" providerId="ADAL" clId="{B8A1BC5A-8496-46DF-B0D9-1F0D2E439E56}" dt="2023-08-12T16:39:06.413" v="353" actId="14100"/>
          <ac:spMkLst>
            <pc:docMk/>
            <pc:sldMk cId="0" sldId="315"/>
            <ac:spMk id="3" creationId="{00000000-0000-0000-0000-000000000000}"/>
          </ac:spMkLst>
        </pc:spChg>
        <pc:picChg chg="mod">
          <ac:chgData name="Petra Šimánková" userId="09fea1bd-27e5-484a-acc4-4eb7bd0a5375" providerId="ADAL" clId="{B8A1BC5A-8496-46DF-B0D9-1F0D2E439E56}" dt="2023-08-12T16:39:10.022" v="354" actId="1076"/>
          <ac:picMkLst>
            <pc:docMk/>
            <pc:sldMk cId="0" sldId="315"/>
            <ac:picMk id="4" creationId="{00000000-0000-0000-0000-000000000000}"/>
          </ac:picMkLst>
        </pc:picChg>
      </pc:sldChg>
      <pc:sldChg chg="ord">
        <pc:chgData name="Petra Šimánková" userId="09fea1bd-27e5-484a-acc4-4eb7bd0a5375" providerId="ADAL" clId="{B8A1BC5A-8496-46DF-B0D9-1F0D2E439E56}" dt="2023-08-12T16:39:25.819" v="356"/>
        <pc:sldMkLst>
          <pc:docMk/>
          <pc:sldMk cId="0" sldId="316"/>
        </pc:sldMkLst>
      </pc:sldChg>
      <pc:sldChg chg="ord">
        <pc:chgData name="Petra Šimánková" userId="09fea1bd-27e5-484a-acc4-4eb7bd0a5375" providerId="ADAL" clId="{B8A1BC5A-8496-46DF-B0D9-1F0D2E439E56}" dt="2023-08-12T16:39:34.104" v="357"/>
        <pc:sldMkLst>
          <pc:docMk/>
          <pc:sldMk cId="0" sldId="317"/>
        </pc:sldMkLst>
      </pc:sldChg>
      <pc:sldChg chg="ord">
        <pc:chgData name="Petra Šimánková" userId="09fea1bd-27e5-484a-acc4-4eb7bd0a5375" providerId="ADAL" clId="{B8A1BC5A-8496-46DF-B0D9-1F0D2E439E56}" dt="2023-08-12T16:39:40.051" v="358"/>
        <pc:sldMkLst>
          <pc:docMk/>
          <pc:sldMk cId="0" sldId="318"/>
        </pc:sldMkLst>
      </pc:sldChg>
      <pc:sldChg chg="modSp ord">
        <pc:chgData name="Petra Šimánková" userId="09fea1bd-27e5-484a-acc4-4eb7bd0a5375" providerId="ADAL" clId="{B8A1BC5A-8496-46DF-B0D9-1F0D2E439E56}" dt="2023-08-12T16:41:49.039" v="388"/>
        <pc:sldMkLst>
          <pc:docMk/>
          <pc:sldMk cId="0" sldId="319"/>
        </pc:sldMkLst>
        <pc:spChg chg="mod">
          <ac:chgData name="Petra Šimánková" userId="09fea1bd-27e5-484a-acc4-4eb7bd0a5375" providerId="ADAL" clId="{B8A1BC5A-8496-46DF-B0D9-1F0D2E439E56}" dt="2023-08-12T16:41:44.791" v="387" actId="20577"/>
          <ac:spMkLst>
            <pc:docMk/>
            <pc:sldMk cId="0" sldId="319"/>
            <ac:spMk id="3" creationId="{00000000-0000-0000-0000-000000000000}"/>
          </ac:spMkLst>
        </pc:spChg>
      </pc:sldChg>
      <pc:sldChg chg="modSp ord">
        <pc:chgData name="Petra Šimánková" userId="09fea1bd-27e5-484a-acc4-4eb7bd0a5375" providerId="ADAL" clId="{B8A1BC5A-8496-46DF-B0D9-1F0D2E439E56}" dt="2023-08-12T16:42:02.108" v="390"/>
        <pc:sldMkLst>
          <pc:docMk/>
          <pc:sldMk cId="0" sldId="320"/>
        </pc:sldMkLst>
        <pc:spChg chg="mod">
          <ac:chgData name="Petra Šimánková" userId="09fea1bd-27e5-484a-acc4-4eb7bd0a5375" providerId="ADAL" clId="{B8A1BC5A-8496-46DF-B0D9-1F0D2E439E56}" dt="2023-08-12T16:41:58.561" v="389" actId="20578"/>
          <ac:spMkLst>
            <pc:docMk/>
            <pc:sldMk cId="0" sldId="320"/>
            <ac:spMk id="2" creationId="{00000000-0000-0000-0000-000000000000}"/>
          </ac:spMkLst>
        </pc:spChg>
      </pc:sldChg>
      <pc:sldChg chg="ord">
        <pc:chgData name="Petra Šimánková" userId="09fea1bd-27e5-484a-acc4-4eb7bd0a5375" providerId="ADAL" clId="{B8A1BC5A-8496-46DF-B0D9-1F0D2E439E56}" dt="2023-08-12T16:42:19.475" v="391"/>
        <pc:sldMkLst>
          <pc:docMk/>
          <pc:sldMk cId="0" sldId="321"/>
        </pc:sldMkLst>
      </pc:sldChg>
      <pc:sldChg chg="ord">
        <pc:chgData name="Petra Šimánková" userId="09fea1bd-27e5-484a-acc4-4eb7bd0a5375" providerId="ADAL" clId="{B8A1BC5A-8496-46DF-B0D9-1F0D2E439E56}" dt="2023-08-12T16:42:29.603" v="392"/>
        <pc:sldMkLst>
          <pc:docMk/>
          <pc:sldMk cId="0" sldId="322"/>
        </pc:sldMkLst>
      </pc:sldChg>
      <pc:sldChg chg="ord">
        <pc:chgData name="Petra Šimánková" userId="09fea1bd-27e5-484a-acc4-4eb7bd0a5375" providerId="ADAL" clId="{B8A1BC5A-8496-46DF-B0D9-1F0D2E439E56}" dt="2023-08-12T16:42:41.864" v="393"/>
        <pc:sldMkLst>
          <pc:docMk/>
          <pc:sldMk cId="0" sldId="323"/>
        </pc:sldMkLst>
      </pc:sldChg>
      <pc:sldChg chg="ord">
        <pc:chgData name="Petra Šimánková" userId="09fea1bd-27e5-484a-acc4-4eb7bd0a5375" providerId="ADAL" clId="{B8A1BC5A-8496-46DF-B0D9-1F0D2E439E56}" dt="2023-08-12T16:42:47.708" v="394"/>
        <pc:sldMkLst>
          <pc:docMk/>
          <pc:sldMk cId="0" sldId="324"/>
        </pc:sldMkLst>
      </pc:sldChg>
      <pc:sldChg chg="ord">
        <pc:chgData name="Petra Šimánková" userId="09fea1bd-27e5-484a-acc4-4eb7bd0a5375" providerId="ADAL" clId="{B8A1BC5A-8496-46DF-B0D9-1F0D2E439E56}" dt="2023-08-12T16:42:55.407" v="395"/>
        <pc:sldMkLst>
          <pc:docMk/>
          <pc:sldMk cId="0" sldId="325"/>
        </pc:sldMkLst>
      </pc:sldChg>
      <pc:sldChg chg="ord">
        <pc:chgData name="Petra Šimánková" userId="09fea1bd-27e5-484a-acc4-4eb7bd0a5375" providerId="ADAL" clId="{B8A1BC5A-8496-46DF-B0D9-1F0D2E439E56}" dt="2023-08-12T16:43:01.228" v="396"/>
        <pc:sldMkLst>
          <pc:docMk/>
          <pc:sldMk cId="0" sldId="326"/>
        </pc:sldMkLst>
      </pc:sldChg>
      <pc:sldChg chg="del">
        <pc:chgData name="Petra Šimánková" userId="09fea1bd-27e5-484a-acc4-4eb7bd0a5375" providerId="ADAL" clId="{B8A1BC5A-8496-46DF-B0D9-1F0D2E439E56}" dt="2023-08-12T16:44:30.395" v="397" actId="2696"/>
        <pc:sldMkLst>
          <pc:docMk/>
          <pc:sldMk cId="0" sldId="327"/>
        </pc:sldMkLst>
      </pc:sldChg>
      <pc:sldChg chg="modSp ord">
        <pc:chgData name="Petra Šimánková" userId="09fea1bd-27e5-484a-acc4-4eb7bd0a5375" providerId="ADAL" clId="{B8A1BC5A-8496-46DF-B0D9-1F0D2E439E56}" dt="2023-08-12T16:44:53.602" v="422" actId="20577"/>
        <pc:sldMkLst>
          <pc:docMk/>
          <pc:sldMk cId="0" sldId="328"/>
        </pc:sldMkLst>
        <pc:spChg chg="mod">
          <ac:chgData name="Petra Šimánková" userId="09fea1bd-27e5-484a-acc4-4eb7bd0a5375" providerId="ADAL" clId="{B8A1BC5A-8496-46DF-B0D9-1F0D2E439E56}" dt="2023-08-12T16:44:53.602" v="422" actId="20577"/>
          <ac:spMkLst>
            <pc:docMk/>
            <pc:sldMk cId="0" sldId="328"/>
            <ac:spMk id="3" creationId="{00000000-0000-0000-0000-000000000000}"/>
          </ac:spMkLst>
        </pc:spChg>
      </pc:sldChg>
      <pc:sldChg chg="del">
        <pc:chgData name="Petra Šimánková" userId="09fea1bd-27e5-484a-acc4-4eb7bd0a5375" providerId="ADAL" clId="{B8A1BC5A-8496-46DF-B0D9-1F0D2E439E56}" dt="2023-08-12T16:45:02.039" v="423" actId="2696"/>
        <pc:sldMkLst>
          <pc:docMk/>
          <pc:sldMk cId="0" sldId="329"/>
        </pc:sldMkLst>
      </pc:sldChg>
      <pc:sldChg chg="del">
        <pc:chgData name="Petra Šimánková" userId="09fea1bd-27e5-484a-acc4-4eb7bd0a5375" providerId="ADAL" clId="{B8A1BC5A-8496-46DF-B0D9-1F0D2E439E56}" dt="2023-08-12T16:45:05.435" v="424" actId="2696"/>
        <pc:sldMkLst>
          <pc:docMk/>
          <pc:sldMk cId="0" sldId="33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480D8-ECB4-41B9-B3FF-D9CB47F1F8F2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57662-9324-460F-96CF-0AA97B5FD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548680" y="4343400"/>
            <a:ext cx="5623520" cy="4114800"/>
          </a:xfrm>
        </p:spPr>
        <p:txBody>
          <a:bodyPr>
            <a:normAutofit/>
          </a:bodyPr>
          <a:lstStyle/>
          <a:p>
            <a:r>
              <a:rPr lang="cs-CZ" dirty="0"/>
              <a:t>Všechny léky jsou na svém štítku označeny podle způsobu použití. </a:t>
            </a:r>
          </a:p>
          <a:p>
            <a:r>
              <a:rPr lang="cs-CZ" dirty="0"/>
              <a:t>Bíle je označen lék pro vnitřní použití.</a:t>
            </a:r>
          </a:p>
          <a:p>
            <a:r>
              <a:rPr lang="cs-CZ" dirty="0"/>
              <a:t>Červeně pro zevní použití.</a:t>
            </a:r>
          </a:p>
          <a:p>
            <a:r>
              <a:rPr lang="cs-CZ" dirty="0"/>
              <a:t>Kombinace nápisu černý + bílý a symbol lebky se zkříženými hnáty označuje jedy.</a:t>
            </a:r>
          </a:p>
          <a:p>
            <a:r>
              <a:rPr lang="cs-CZ" dirty="0"/>
              <a:t>Žlutě jsou označeny </a:t>
            </a:r>
            <a:r>
              <a:rPr lang="cs-CZ" dirty="0" err="1"/>
              <a:t>reagencia</a:t>
            </a:r>
            <a:r>
              <a:rPr lang="cs-CZ" dirty="0"/>
              <a:t>.</a:t>
            </a:r>
          </a:p>
          <a:p>
            <a:r>
              <a:rPr lang="cs-CZ" dirty="0"/>
              <a:t>Označení šikmé s modrým pruhem značí omamné látky.</a:t>
            </a:r>
          </a:p>
          <a:p>
            <a:r>
              <a:rPr lang="cs-CZ" dirty="0"/>
              <a:t>Dále může být na štítku léku další informace jako např. pozor hořlavina!.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označení síly léku se užívá FORTE = silný; BIFORTE = 2x tak silný; MITTE = slabý. Například </a:t>
            </a:r>
            <a:r>
              <a:rPr lang="cs-CZ" dirty="0" err="1"/>
              <a:t>Furosemid</a:t>
            </a:r>
            <a:r>
              <a:rPr lang="cs-CZ" dirty="0"/>
              <a:t> forte, </a:t>
            </a:r>
            <a:r>
              <a:rPr lang="cs-CZ" dirty="0" err="1"/>
              <a:t>Pancreolan</a:t>
            </a:r>
            <a:r>
              <a:rPr lang="cs-CZ" dirty="0"/>
              <a:t> forte, atd.</a:t>
            </a:r>
          </a:p>
          <a:p>
            <a:r>
              <a:rPr lang="cs-CZ" dirty="0"/>
              <a:t>To, pro koho je lék určen má také své označení. Označení PRO ADULTIS = pro dospělé; PRO INFATIBUS  = pro děti.</a:t>
            </a:r>
          </a:p>
          <a:p>
            <a:r>
              <a:rPr lang="cs-CZ" dirty="0"/>
              <a:t>Informace o účinku nám dává označení RETARD = s prodlouženým účinkem; DUPLEX = dvojitý účinek.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 označení</a:t>
            </a:r>
            <a:r>
              <a:rPr lang="cs-CZ" baseline="0" dirty="0"/>
              <a:t> </a:t>
            </a:r>
            <a:r>
              <a:rPr lang="cs-CZ" baseline="0" dirty="0" err="1"/>
              <a:t>expirace</a:t>
            </a:r>
            <a:r>
              <a:rPr lang="cs-CZ" baseline="0" dirty="0"/>
              <a:t> se používají dva možné způsoby. Buď přímé nebo nepřímé uvedení.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Účinky</a:t>
            </a:r>
            <a:r>
              <a:rPr lang="cs-CZ" baseline="0" dirty="0"/>
              <a:t> léků jsou 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Uvedeme</a:t>
            </a:r>
            <a:r>
              <a:rPr lang="cs-CZ" baseline="0" dirty="0"/>
              <a:t> si pár příkladů. P</a:t>
            </a:r>
            <a:r>
              <a:rPr lang="cs-CZ" dirty="0"/>
              <a:t>aliativní účinek má např.</a:t>
            </a:r>
            <a:r>
              <a:rPr lang="cs-CZ" baseline="0" dirty="0"/>
              <a:t> </a:t>
            </a:r>
            <a:r>
              <a:rPr lang="cs-CZ" dirty="0"/>
              <a:t>Morfin</a:t>
            </a:r>
            <a:r>
              <a:rPr lang="cs-CZ" baseline="0" dirty="0"/>
              <a:t> (MO). K</a:t>
            </a:r>
            <a:r>
              <a:rPr lang="cs-CZ" dirty="0"/>
              <a:t>urativní účinek</a:t>
            </a:r>
            <a:r>
              <a:rPr lang="cs-CZ" baseline="0" dirty="0"/>
              <a:t> mají antibiotika</a:t>
            </a:r>
            <a:r>
              <a:rPr lang="cs-CZ" dirty="0"/>
              <a:t> (ATB).</a:t>
            </a:r>
            <a:r>
              <a:rPr lang="cs-CZ" baseline="0" dirty="0"/>
              <a:t> P</a:t>
            </a:r>
            <a:r>
              <a:rPr lang="cs-CZ" dirty="0"/>
              <a:t>odpůrný účinek má např.</a:t>
            </a:r>
            <a:r>
              <a:rPr lang="cs-CZ" baseline="0" dirty="0"/>
              <a:t> acylpyrin (</a:t>
            </a:r>
            <a:r>
              <a:rPr lang="cs-CZ" dirty="0"/>
              <a:t>ACP).</a:t>
            </a:r>
            <a:r>
              <a:rPr lang="cs-CZ" baseline="0" dirty="0"/>
              <a:t> Účinek </a:t>
            </a:r>
            <a:r>
              <a:rPr lang="cs-CZ" dirty="0"/>
              <a:t>substituční má</a:t>
            </a:r>
            <a:r>
              <a:rPr lang="cs-CZ" baseline="0" dirty="0"/>
              <a:t> inzulin (</a:t>
            </a:r>
            <a:r>
              <a:rPr lang="cs-CZ" dirty="0"/>
              <a:t>INZ)</a:t>
            </a:r>
            <a:r>
              <a:rPr lang="cs-CZ" baseline="0" dirty="0"/>
              <a:t> a účinek </a:t>
            </a:r>
            <a:r>
              <a:rPr lang="cs-CZ" dirty="0"/>
              <a:t>posilující</a:t>
            </a:r>
            <a:r>
              <a:rPr lang="cs-CZ" baseline="0" dirty="0"/>
              <a:t> má vitamin </a:t>
            </a:r>
            <a:r>
              <a:rPr lang="cs-CZ" dirty="0"/>
              <a:t>C.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 některých léků se musí dávka snižovat, aby nedošlo k toxické reakci.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Jednotlivé léky se mohou vzájemně ovlivňovat. Mohou svůj účinek vzájemně potencovat (zvyšovat) a nebo inhibovat (snižovat).</a:t>
            </a:r>
          </a:p>
          <a:p>
            <a:r>
              <a:rPr lang="cs-CZ" dirty="0"/>
              <a:t>Jako účinek žádoucí si můžeme uvést zesílení účinku léčiva (viz kombinovaná léčba u cytostatik) nebo potlačení účinku léčiva, který způsobil intoxikaci (detoxifikace, </a:t>
            </a:r>
            <a:r>
              <a:rPr lang="cs-CZ" dirty="0" err="1"/>
              <a:t>antidota</a:t>
            </a:r>
            <a:r>
              <a:rPr lang="cs-CZ" dirty="0"/>
              <a:t>).</a:t>
            </a:r>
          </a:p>
          <a:p>
            <a:r>
              <a:rPr lang="cs-CZ" dirty="0"/>
              <a:t>Nežádoucí účinek je neadekvátní reakce nemocného od banální příhody až po život ohrožující komplikace (např. </a:t>
            </a:r>
            <a:r>
              <a:rPr lang="cs-CZ" dirty="0" err="1"/>
              <a:t>Warfarin</a:t>
            </a:r>
            <a:r>
              <a:rPr lang="cs-CZ" dirty="0"/>
              <a:t>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Léky mohou vyvolat alergie, které mají různé projevy. Může se objevit až alergická reakce, tzv. anafylaktický šok.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Lék se absorbuje (proniká) do krevního řečiště. D</a:t>
            </a:r>
            <a:r>
              <a:rPr lang="cs-CZ" baseline="0" dirty="0"/>
              <a:t>ůležité je lék podat ve správné formě a správou cestou.</a:t>
            </a:r>
            <a:endParaRPr lang="cs-CZ" dirty="0"/>
          </a:p>
          <a:p>
            <a:r>
              <a:rPr lang="cs-CZ" dirty="0"/>
              <a:t>Dále se v organismu lék distribuuje (transportuje) z místa </a:t>
            </a:r>
            <a:r>
              <a:rPr lang="cs-CZ" dirty="0" err="1"/>
              <a:t>absorbce</a:t>
            </a:r>
            <a:r>
              <a:rPr lang="cs-CZ" dirty="0"/>
              <a:t> do krevního řečiště.</a:t>
            </a:r>
          </a:p>
          <a:p>
            <a:r>
              <a:rPr lang="cs-CZ" dirty="0"/>
              <a:t>Proces, kterým se lék mění na méně</a:t>
            </a:r>
            <a:r>
              <a:rPr lang="cs-CZ" baseline="0" dirty="0"/>
              <a:t> účinnou formu díky metabolickým pochodům v org</a:t>
            </a:r>
            <a:r>
              <a:rPr lang="cs-CZ" dirty="0"/>
              <a:t>anismu</a:t>
            </a:r>
            <a:r>
              <a:rPr lang="cs-CZ" baseline="0" dirty="0"/>
              <a:t>, vzniká netoxická nebo toxická sloučenina, která se z org</a:t>
            </a:r>
            <a:r>
              <a:rPr lang="cs-CZ" dirty="0"/>
              <a:t>anismu</a:t>
            </a:r>
            <a:r>
              <a:rPr lang="cs-CZ" baseline="0" dirty="0"/>
              <a:t> vyloučí (játra).</a:t>
            </a:r>
            <a:r>
              <a:rPr lang="cs-CZ" dirty="0"/>
              <a:t> Tento proces se nazývá biotransformace neboli detoxikace.</a:t>
            </a:r>
          </a:p>
          <a:p>
            <a:r>
              <a:rPr lang="cs-CZ" dirty="0"/>
              <a:t>Poté probíhá v organismu exkrece léku. To  znamená, že lék či jeho metabolity se z těla vylučují ledvinami</a:t>
            </a:r>
            <a:r>
              <a:rPr lang="cs-CZ" baseline="0" dirty="0"/>
              <a:t> (močí), tlustým střevem </a:t>
            </a:r>
            <a:r>
              <a:rPr lang="cs-CZ" dirty="0"/>
              <a:t>(</a:t>
            </a:r>
            <a:r>
              <a:rPr lang="cs-CZ" baseline="0" dirty="0"/>
              <a:t>stolicí), plícemi </a:t>
            </a:r>
            <a:r>
              <a:rPr lang="cs-CZ" dirty="0"/>
              <a:t>(</a:t>
            </a:r>
            <a:r>
              <a:rPr lang="cs-CZ" baseline="0" dirty="0"/>
              <a:t>vydechovaný vzduch), potem</a:t>
            </a:r>
            <a:r>
              <a:rPr lang="cs-CZ" dirty="0"/>
              <a:t> a</a:t>
            </a:r>
            <a:r>
              <a:rPr lang="cs-CZ" baseline="0" dirty="0"/>
              <a:t> mateřským mlékem.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Mladý</a:t>
            </a:r>
            <a:r>
              <a:rPr lang="cs-CZ" baseline="0" dirty="0"/>
              <a:t> organismus (dítě), je daleko citlivější k podaným lékům, než starší. Nejsou dokonale vyvinutá játra a ledviny. Proto je nutné snížit dávku léku. Ve stárnutí může být mnoho příčin, které mohou vést k obtížím při užívání léků. Např. poruchy paměti (zapomínání, porucha vštípivosti a výbavnosti,…), poruchy zraku (nevidí na příbalový leták,…), snížená schopnost vylučování léků ledvinami, pomalejší </a:t>
            </a:r>
            <a:r>
              <a:rPr lang="cs-CZ" baseline="0" dirty="0" err="1"/>
              <a:t>absorbce</a:t>
            </a:r>
            <a:r>
              <a:rPr lang="cs-CZ" baseline="0" dirty="0"/>
              <a:t> v GIT, snížená funkce jater, léky ovlivňující CNS mohou vyvolat paradoxní odpovědi a všeobecně je činnost orgánů u stárnoucího organismu mnohem menší.</a:t>
            </a:r>
          </a:p>
          <a:p>
            <a:r>
              <a:rPr lang="cs-CZ" baseline="0" dirty="0"/>
              <a:t>Čím </a:t>
            </a:r>
            <a:r>
              <a:rPr lang="cs-CZ" dirty="0"/>
              <a:t>má jedinec</a:t>
            </a:r>
            <a:r>
              <a:rPr lang="cs-CZ" baseline="0" dirty="0"/>
              <a:t> vyšší hmotnost, tím vyšší dávky léku mu musíme podat.</a:t>
            </a:r>
          </a:p>
          <a:p>
            <a:r>
              <a:rPr lang="cs-CZ" baseline="0" dirty="0"/>
              <a:t>Muži absorbují léky rozpustné ve vodě rychleji než ženy. Ženy naopak absorbují lépe léky rozpustné v tucích.</a:t>
            </a:r>
          </a:p>
          <a:p>
            <a:r>
              <a:rPr lang="cs-CZ" baseline="0" dirty="0"/>
              <a:t>Víra v účinek léku podporuje významně jeho účinnost.</a:t>
            </a:r>
          </a:p>
          <a:p>
            <a:r>
              <a:rPr lang="cs-CZ" baseline="0" dirty="0"/>
              <a:t>Některé léky v době nemoci svůj účinek mají, ale podají-li se v době, kdy je člověk zdravý, nepůsobí. Je to například acylpyrin, který sníží horečku. Ale podá-li se v případě, že člověk horečku nemá, tak to tělesnou teplotu nijak nesníží.</a:t>
            </a:r>
          </a:p>
          <a:p>
            <a:r>
              <a:rPr lang="cs-CZ" baseline="0" dirty="0"/>
              <a:t>Některé léky jsou závislé také na denní době. V prázdném žaludku se léky rychleji vstřebávají. Proto u některých léků musíme dodržovat podání na lačno nebo po jídle.</a:t>
            </a:r>
          </a:p>
          <a:p>
            <a:r>
              <a:rPr lang="cs-CZ" baseline="0" dirty="0"/>
              <a:t>Při vysoké teplotě okolí se rozšiřují periferní cévy a potencuje</a:t>
            </a:r>
            <a:r>
              <a:rPr lang="cs-CZ" dirty="0"/>
              <a:t> se účinek </a:t>
            </a:r>
            <a:r>
              <a:rPr lang="cs-CZ" dirty="0" err="1"/>
              <a:t>vazodilatancií</a:t>
            </a:r>
            <a:r>
              <a:rPr lang="cs-CZ" dirty="0"/>
              <a:t>.</a:t>
            </a:r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Podávání</a:t>
            </a:r>
            <a:r>
              <a:rPr lang="cs-CZ" baseline="0" dirty="0"/>
              <a:t> léků patří ke kompetencím sestry.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Způsobů podání léku je celá řada.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Léky podané různými způsoby mají také různou dobu nástupu účinku.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identifikujeme pacienta, vždy se jej ptáme na jméno. Pokud je pacient v bezvědomí nebo má jinak změněné vědomí, kontrolujeme identifikační štítek.</a:t>
            </a:r>
          </a:p>
          <a:p>
            <a:r>
              <a:rPr lang="cs-CZ" dirty="0"/>
              <a:t>Kontrolujeme</a:t>
            </a:r>
            <a:r>
              <a:rPr lang="cs-CZ" baseline="0" dirty="0"/>
              <a:t> </a:t>
            </a:r>
            <a:r>
              <a:rPr lang="cs-CZ" dirty="0"/>
              <a:t>název léku, dávku léku v jednom balení a způsob aplikace, který je uveden na balení. Vždy samotný lék porovnáme s dokumentací. Neoznačený lék nikdy nepodáváme!!!</a:t>
            </a:r>
          </a:p>
          <a:p>
            <a:r>
              <a:rPr lang="cs-CZ" dirty="0"/>
              <a:t>Pomáháme K/P při užití či aplikaci léku.  Vhodná poloha K/P záleží na způsobu aplikace léku.  Edukace nemocného se odvíjí od schopnosti a mentálního stavu nemocného. Kontrolujeme, zda K/P lék užil.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Těchto 5 zásad je třeba při podávání léků dodržet.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Uložení léků má také svůj systém.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Manipulace se opiáty je vždy přesně stanovena a kontrolována.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Možností, jak a kde léky připravovat,</a:t>
            </a:r>
            <a:r>
              <a:rPr lang="cs-CZ" baseline="0" dirty="0"/>
              <a:t> je hned několik. Lék připravovat na pokoji u lůžka pacienta je z mého pohledu nejbezpečnější. Jsou tam nejmenší rizika záměny pacienta nebo léku při jejich přípravě a následném podání. Můžeme také na místě zkontrolovat, zda pacient lék užil či nikoli.</a:t>
            </a:r>
          </a:p>
          <a:p>
            <a:r>
              <a:rPr lang="cs-CZ" baseline="0" dirty="0"/>
              <a:t>Například na  psychiatrických odděleních je možné léky připravovat a zároveň i podávat v pracovně sester. V tomto případě je také dobrá kontrola pacienta a také podaného léku.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A05-2152-4DD2-BF6C-7B17D2A6B5EA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</a:t>
            </a:r>
            <a:r>
              <a:rPr lang="cs-CZ" baseline="0" dirty="0"/>
              <a:t> </a:t>
            </a:r>
            <a:r>
              <a:rPr lang="cs-CZ" dirty="0"/>
              <a:t>podnose</a:t>
            </a:r>
            <a:r>
              <a:rPr lang="cs-CZ" baseline="0" dirty="0"/>
              <a:t> či vozíku bychom měli mít nachystané všechny potřebné pomůcky.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A05-2152-4DD2-BF6C-7B17D2A6B5EA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A05-2152-4DD2-BF6C-7B17D2A6B5EA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podávání léků dětem je třeba dodržovat tyto zásady.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A05-2152-4DD2-BF6C-7B17D2A6B5EA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Léčivé látky mohou pocházet z přirozených zdrojů (rostliny, zvířata,minerály) nebo jsou syntetizovány v laboratoři. Z rostlin se vyrábí </a:t>
            </a:r>
            <a:r>
              <a:rPr lang="cs-CZ" dirty="0" err="1"/>
              <a:t>digitalis</a:t>
            </a:r>
            <a:r>
              <a:rPr lang="cs-CZ" dirty="0"/>
              <a:t> či opium, ze zvířat očkovací vakcíny a z minerálů </a:t>
            </a:r>
            <a:r>
              <a:rPr lang="cs-CZ" dirty="0" err="1"/>
              <a:t>NaCl</a:t>
            </a:r>
            <a:r>
              <a:rPr lang="cs-CZ" dirty="0"/>
              <a:t>, </a:t>
            </a:r>
            <a:r>
              <a:rPr lang="cs-CZ" dirty="0" err="1"/>
              <a:t>Fe</a:t>
            </a:r>
            <a:r>
              <a:rPr lang="cs-CZ" dirty="0"/>
              <a:t>. Léčivé látky syntetizovány v laboratoři mohou být např. sulfonamidy.</a:t>
            </a:r>
          </a:p>
          <a:p>
            <a:r>
              <a:rPr lang="cs-CZ" dirty="0"/>
              <a:t>Pod pojmem d</a:t>
            </a:r>
            <a:r>
              <a:rPr lang="cs-CZ" baseline="0" dirty="0"/>
              <a:t>ispenzační forma si</a:t>
            </a:r>
            <a:r>
              <a:rPr lang="cs-CZ" dirty="0"/>
              <a:t> můžeme představit</a:t>
            </a:r>
            <a:r>
              <a:rPr lang="cs-CZ" baseline="0" dirty="0"/>
              <a:t> </a:t>
            </a:r>
            <a:r>
              <a:rPr lang="cs-CZ" dirty="0"/>
              <a:t>např. ampule, lékovky, tuby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Mnoho studií prokázalo, že pacienti, kterým byl podán například neškodný, ale neúčinný hroznový cukr, ale kterým bylo řečeno, že jde třeba o lék proti bolesti, brzy hlásilo, že jejich bolesti ustupují. Tento placebo efekt se podle výzkumů objevuje zhruba u 30 % všech lidí. Tablety placeba jsou také barevně označeny. Červené jsou „účinné“ při potížích se srdcem, oranžové při kožních potížích a zelené na deprese.</a:t>
            </a:r>
            <a:br>
              <a:rPr lang="cs-CZ" dirty="0"/>
            </a:br>
            <a:r>
              <a:rPr lang="cs-CZ" dirty="0"/>
              <a:t>Obdobný efekt může působit i obráceně, tedy negativně. Obecně jde o to, že účinnost mnoha léků je do značné míry závislá na psychickém stavu a "naladění" pacienta. </a:t>
            </a:r>
            <a:br>
              <a:rPr lang="cs-CZ" dirty="0"/>
            </a:br>
            <a:r>
              <a:rPr lang="cs-CZ" dirty="0"/>
              <a:t>Efekt </a:t>
            </a:r>
            <a:r>
              <a:rPr lang="cs-CZ" dirty="0" err="1"/>
              <a:t>nocebo</a:t>
            </a:r>
            <a:r>
              <a:rPr lang="cs-CZ" dirty="0"/>
              <a:t> by se dal definovat tak, že už pouhá obava z nežádoucího nebo vedlejšího účinku léku vede u mnoha lidí k tomu, že se tento účinek skutečně dostaví. 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A05-2152-4DD2-BF6C-7B17D2A6B5EA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0" dirty="0" err="1"/>
              <a:t>Dermatika</a:t>
            </a:r>
            <a:r>
              <a:rPr lang="cs-CZ" i="0" dirty="0"/>
              <a:t> jsou</a:t>
            </a:r>
            <a:r>
              <a:rPr lang="cs-CZ" i="0" baseline="0" dirty="0"/>
              <a:t> </a:t>
            </a:r>
            <a:r>
              <a:rPr lang="cs-CZ" dirty="0"/>
              <a:t>léky aplikované lokálně na kůži</a:t>
            </a:r>
            <a:r>
              <a:rPr lang="cs-CZ" baseline="0" dirty="0"/>
              <a:t> a</a:t>
            </a:r>
            <a:r>
              <a:rPr lang="cs-CZ" dirty="0"/>
              <a:t> také k vykapávání a výplachu. </a:t>
            </a:r>
            <a:r>
              <a:rPr lang="cs-CZ" dirty="0" err="1"/>
              <a:t>Dermatika</a:t>
            </a:r>
            <a:r>
              <a:rPr lang="cs-CZ" dirty="0"/>
              <a:t> mají své indikace</a:t>
            </a:r>
            <a:r>
              <a:rPr lang="cs-CZ" baseline="0" dirty="0"/>
              <a:t>. Forem léků k lokální aplikaci je také několik.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manipulaci</a:t>
            </a:r>
            <a:r>
              <a:rPr lang="cs-CZ" baseline="0" dirty="0"/>
              <a:t> a aplikaci léků určených na kůži je třeba dodržovat tyto zásady.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oka je možné aplikovat masti, oční kapky, tzn. léky do oka vkapávat či provádět jeho výplach.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oka se léčivé přípravky aplikují podle zásad, které je nutné dodržovat. Používáme léky vždy označené a uzavřené. Při delším otevření lahvičky by mohl lék změnit svou koncentraci. </a:t>
            </a:r>
          </a:p>
          <a:p>
            <a:r>
              <a:rPr lang="cs-CZ" dirty="0"/>
              <a:t>Vhodné je, aby nemocný při aplikaci léků do oka, ležel či seděl a díval se nahoru. Kapátko ani aplikátor mastí by se neměl dotýkat řas. Tento dotyk vyvolává mrkací reflex a je pak obtížné lék správně do oka vpravit.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Sestra má za úkol připravit veškeré pomůcky.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Sestra zkontroluje roztok určený k výplachu, vysvětlí pacientovi výkon a uloží</a:t>
            </a:r>
            <a:r>
              <a:rPr lang="cs-CZ" baseline="0" dirty="0"/>
              <a:t> jej do vhodné polohy, nejlépe v sedě. Toto úpatí</a:t>
            </a:r>
            <a:r>
              <a:rPr lang="cs-CZ" dirty="0"/>
              <a:t> pro všechny způsoby aplikace léků do oka.</a:t>
            </a:r>
            <a:endParaRPr lang="cs-CZ" baseline="0" dirty="0"/>
          </a:p>
          <a:p>
            <a:r>
              <a:rPr lang="cs-CZ" dirty="0"/>
              <a:t>Vlastní výplach oční vaničkou provádí nemocný sám. Předkloní se, oční vaničku s roztokem přiloží na oko, tak aby vanička co nejvíce na oku těsnila a následně zakloní hlavu. Nemocný pohybuje </a:t>
            </a:r>
            <a:r>
              <a:rPr lang="cs-CZ" dirty="0" err="1"/>
              <a:t>bulbem</a:t>
            </a:r>
            <a:r>
              <a:rPr lang="cs-CZ" dirty="0"/>
              <a:t> do všech stran. Poté se opět předkloní a vaničku z oka odejme. </a:t>
            </a:r>
          </a:p>
          <a:p>
            <a:r>
              <a:rPr lang="cs-CZ" dirty="0"/>
              <a:t>Při výplachu undinou pacient zakloní hlavu. Ke spánku ošetřovaného oka přiložíme </a:t>
            </a:r>
            <a:r>
              <a:rPr lang="cs-CZ" dirty="0" err="1"/>
              <a:t>emitní</a:t>
            </a:r>
            <a:r>
              <a:rPr lang="cs-CZ" dirty="0"/>
              <a:t> misku, oko rozevřeme a pomocí undiny aplikujeme tekutinu od vnitřního koutku oka k vnějšímu. Na závěr oko osušíme čtverečkem buničiny.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Instilací  (vkapáváním) se aplikují do oka oční kapky. </a:t>
            </a:r>
          </a:p>
          <a:p>
            <a:r>
              <a:rPr lang="cs-CZ" dirty="0"/>
              <a:t>Léky se do oka aplikují pomocí kapátka či pomocí kapacího uzávěru, který je v současné době součástí očních kapek.</a:t>
            </a:r>
          </a:p>
          <a:p>
            <a:r>
              <a:rPr lang="cs-CZ" dirty="0"/>
              <a:t>Při aplikaci pacient sedí, hlavu má v záklonu, dívá se nahoru. Lepší přístup do oka si zajistíme tak, že pomocí čtverečku buničiny stáhneme dolů dolní víčko. Kapky se aplikují z boku ze vzdálenosti asi 1 – 2 cm. Po aplikaci čtverečkem buničiny zatlačíme na </a:t>
            </a:r>
            <a:r>
              <a:rPr lang="cs-CZ" dirty="0" err="1"/>
              <a:t>nososlzný</a:t>
            </a:r>
            <a:r>
              <a:rPr lang="cs-CZ" dirty="0"/>
              <a:t> kanálek a tím zabráníme stékání léku do kanálku.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kapku je důležité setřít, obvykle to bývá 1 – 2 cm masti. Považuje se za kontaminovanou. </a:t>
            </a:r>
          </a:p>
          <a:p>
            <a:r>
              <a:rPr lang="cs-CZ" dirty="0"/>
              <a:t>Po aplikaci je vhodné doporučit nemocnému oko lehce přivřít, aby nedošlo k vytlačení masti z oka.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Ucho je před aplikací</a:t>
            </a:r>
            <a:r>
              <a:rPr lang="cs-CZ" baseline="0" dirty="0"/>
              <a:t> léčivých přípravků nutné pořádně vyčistit, aby nedošlo k zavlečení ušního mazu do vnitřního ucha. Aplikovaný lék zahřejeme v ruce. Po aplikaci léku je vhodné zatlačit na tragus. To pomůže ke stékání léku dále do zvukovodu. </a:t>
            </a:r>
          </a:p>
          <a:p>
            <a:r>
              <a:rPr lang="cs-CZ" baseline="0" dirty="0"/>
              <a:t>Mast nanášíme štětičkou, která je obalena mastí ze všech stran. Mast aplikujeme velice opatrně, aby nedošlo k poranění bubínku.</a:t>
            </a:r>
          </a:p>
          <a:p>
            <a:r>
              <a:rPr lang="cs-CZ" baseline="0" dirty="0"/>
              <a:t>Na závěr vše zaznamenáme do dokumentace.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764704" y="4355976"/>
            <a:ext cx="5486400" cy="4114800"/>
          </a:xfrm>
        </p:spPr>
        <p:txBody>
          <a:bodyPr>
            <a:normAutofit/>
          </a:bodyPr>
          <a:lstStyle/>
          <a:p>
            <a:r>
              <a:rPr lang="cs-CZ" dirty="0"/>
              <a:t>Lékopis</a:t>
            </a:r>
            <a:r>
              <a:rPr lang="cs-CZ" b="1" dirty="0"/>
              <a:t> </a:t>
            </a:r>
            <a:r>
              <a:rPr lang="cs-CZ" dirty="0"/>
              <a:t>obsahuje předpisy o kvalitě léčiv, uskladnění, vydávání, terapeutickém použití. Lékopis je národní (ČR) a mezinárodní (WHO).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Vhodné je, aby</a:t>
            </a:r>
            <a:r>
              <a:rPr lang="cs-CZ" baseline="0" dirty="0"/>
              <a:t> se před aplikací léků do nosu pacient vysmrkal. Vhodná poloha je v sedě se skloněnou hlavou ke straně, do které nebudeme lék aplikovat. Zabráníme tak vtékání léku do Eustachovy trubice. Pacient během aplikace dýchá ústy a po aplikaci by měl chvíli vydržet v této poloze, aby lék nestékal tam, kam nemá.</a:t>
            </a:r>
          </a:p>
          <a:p>
            <a:r>
              <a:rPr lang="cs-CZ" baseline="0" dirty="0"/>
              <a:t>Masti také aplikujeme pomocí vatové štětičky.</a:t>
            </a:r>
          </a:p>
          <a:p>
            <a:r>
              <a:rPr lang="cs-CZ" baseline="0" dirty="0"/>
              <a:t>Provedeme záznam do dokumentace.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aplikaci léků do konečníku</a:t>
            </a:r>
            <a:r>
              <a:rPr lang="cs-CZ" baseline="0" dirty="0"/>
              <a:t> se využívá vstřebávací schopnost sliznice tlustého střeva.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</a:t>
            </a:r>
            <a:r>
              <a:rPr lang="cs-CZ" baseline="0" dirty="0"/>
              <a:t> nejčastěji používaných čípků.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 aplikací léku do konečníku se musíme</a:t>
            </a:r>
            <a:r>
              <a:rPr lang="cs-CZ" baseline="0" dirty="0"/>
              <a:t> informovat o těchto souvislostech či problémech.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Vhodné</a:t>
            </a:r>
            <a:r>
              <a:rPr lang="cs-CZ" baseline="0" dirty="0"/>
              <a:t> je, aby se K/P před aplikací čípku vyprázdnil. Lék se bude sliznicí lépe vstřebávat. Po přípravě čípku poprosíme K/P, aby dýchal ústy. Uvolní se tak svěrače a zavádění čípku bude snazší.</a:t>
            </a:r>
          </a:p>
          <a:p>
            <a:r>
              <a:rPr lang="cs-CZ" dirty="0"/>
              <a:t>Účinek se dostaví za 15 min po zavedení čípku.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Mast se do konečníku zavádí</a:t>
            </a:r>
            <a:r>
              <a:rPr lang="cs-CZ" baseline="0" dirty="0"/>
              <a:t> pomocí aplikátoru, který je součástí tuby masti.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Výplachy pochvy se provádí za účelem preventivním (pomocí antimikrobiálních roztoků), dezinfekčním (před operací), </a:t>
            </a:r>
            <a:r>
              <a:rPr lang="cs-CZ" dirty="0" err="1"/>
              <a:t>deodorizačním</a:t>
            </a:r>
            <a:r>
              <a:rPr lang="cs-CZ" dirty="0"/>
              <a:t> (odstranění zápachu při výtoku z pochvy)</a:t>
            </a:r>
            <a:r>
              <a:rPr lang="cs-CZ" baseline="0" dirty="0"/>
              <a:t> a léčebným (při zánětech).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</a:t>
            </a:r>
            <a:r>
              <a:rPr lang="cs-CZ" baseline="0" dirty="0"/>
              <a:t> potřebné získat veškeré informace před tím, než budeme aplikovat léky do pochvy. V případě, že budou patrny vaginální problémy, je potřeba o nich získat co nejvíce informací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Postup je stejný jako při výplachu</a:t>
            </a:r>
            <a:r>
              <a:rPr lang="cs-CZ" baseline="0" dirty="0"/>
              <a:t> pochvou či při zavádění čípků per </a:t>
            </a:r>
            <a:r>
              <a:rPr lang="cs-CZ" baseline="0" dirty="0" err="1"/>
              <a:t>rectum</a:t>
            </a:r>
            <a:r>
              <a:rPr lang="cs-CZ" baseline="0" dirty="0"/>
              <a:t> s malými rozdíly.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ADC4B-A054-45C6-95EE-03E20DC93BA3}" type="slidenum">
              <a:rPr lang="cs-CZ" smtClean="0"/>
              <a:pPr/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Léky mají hned 4 názvy. </a:t>
            </a:r>
          </a:p>
          <a:p>
            <a:r>
              <a:rPr lang="cs-CZ" dirty="0"/>
              <a:t>Generický název  je název používaný po celém světě. </a:t>
            </a:r>
          </a:p>
          <a:p>
            <a:r>
              <a:rPr lang="cs-CZ" dirty="0"/>
              <a:t>Oficiální název je uvedený v lékopisu daného státu (ČR).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Jednotlivé formy</a:t>
            </a:r>
            <a:r>
              <a:rPr lang="cs-CZ" baseline="0" dirty="0"/>
              <a:t> léků jsou uvedeny na dalších snímcích.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Každá</a:t>
            </a:r>
            <a:r>
              <a:rPr lang="cs-CZ" baseline="0" dirty="0"/>
              <a:t> forma léků má svůj český a latinský název a také svou běžně užívanou zkratku. Tuto zkratku je nutné dobře znát, protože </a:t>
            </a:r>
            <a:r>
              <a:rPr lang="cs-CZ" dirty="0"/>
              <a:t>je </a:t>
            </a:r>
            <a:r>
              <a:rPr lang="cs-CZ" baseline="0" dirty="0"/>
              <a:t>užívaná ve zdravotnické dokumentaci. </a:t>
            </a:r>
          </a:p>
          <a:p>
            <a:r>
              <a:rPr lang="cs-CZ" dirty="0"/>
              <a:t>Pod pojmem prášek si můžete představit skupenství jako je např. mouka apod. </a:t>
            </a:r>
          </a:p>
          <a:p>
            <a:r>
              <a:rPr lang="cs-CZ" dirty="0"/>
              <a:t>Tablety jsou lisované a balené v </a:t>
            </a:r>
            <a:r>
              <a:rPr lang="cs-CZ" dirty="0" err="1"/>
              <a:t>blistrech</a:t>
            </a:r>
            <a:r>
              <a:rPr lang="cs-CZ" dirty="0"/>
              <a:t>, které jsou vždy označené názvem léku a jeho sílou a nebo mohou být baleny v lahvičce. Mají zpravidla vylisovanou dělící čáru pro lepší půlení či čtvrcení.</a:t>
            </a:r>
          </a:p>
          <a:p>
            <a:r>
              <a:rPr lang="en-GB" dirty="0" err="1"/>
              <a:t>Šumivé</a:t>
            </a:r>
            <a:r>
              <a:rPr lang="en-GB" dirty="0"/>
              <a:t> </a:t>
            </a:r>
            <a:r>
              <a:rPr lang="en-GB" dirty="0" err="1"/>
              <a:t>tablety</a:t>
            </a:r>
            <a:r>
              <a:rPr lang="cs-CZ" dirty="0"/>
              <a:t> se rozpouštějí ve vodě.</a:t>
            </a:r>
          </a:p>
          <a:p>
            <a:r>
              <a:rPr lang="cs-CZ" dirty="0"/>
              <a:t>Dražé je potažené sladkým, lesklým obalem. Dražé se má rozpadnout v nižších částech GIT, a proto se nesmí drtit ani půlit.</a:t>
            </a:r>
          </a:p>
          <a:p>
            <a:r>
              <a:rPr lang="cs-CZ" dirty="0"/>
              <a:t>Kapsle jsou v želatinovém obalu a pomalu se rozpouštějí.</a:t>
            </a:r>
          </a:p>
          <a:p>
            <a:r>
              <a:rPr lang="cs-CZ" dirty="0"/>
              <a:t>Zrnka jsou opravdu malá zrnka, která se podávají  po lžičkách.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Podkladem mastí je tuk (lanolín nebo vazelína)</a:t>
            </a:r>
            <a:r>
              <a:rPr lang="cs-CZ" baseline="0" dirty="0"/>
              <a:t>, do nějž se vmíchá léčivá látka.</a:t>
            </a:r>
            <a:r>
              <a:rPr lang="cs-CZ" dirty="0"/>
              <a:t> Jsou určeny k </a:t>
            </a:r>
            <a:r>
              <a:rPr lang="cs-CZ" baseline="0" dirty="0"/>
              <a:t>aplikaci na kůži</a:t>
            </a:r>
            <a:r>
              <a:rPr lang="cs-CZ" dirty="0"/>
              <a:t> a</a:t>
            </a:r>
            <a:r>
              <a:rPr lang="cs-CZ" baseline="0" dirty="0"/>
              <a:t> sliznice (např. </a:t>
            </a:r>
            <a:r>
              <a:rPr lang="cs-CZ" baseline="0" dirty="0" err="1"/>
              <a:t>Framykoin</a:t>
            </a:r>
            <a:r>
              <a:rPr lang="cs-CZ" baseline="0" dirty="0"/>
              <a:t>, </a:t>
            </a:r>
            <a:r>
              <a:rPr lang="cs-CZ" baseline="0" dirty="0" err="1"/>
              <a:t>Infadolan</a:t>
            </a:r>
            <a:r>
              <a:rPr lang="cs-CZ" baseline="0" dirty="0"/>
              <a:t>,</a:t>
            </a:r>
            <a:r>
              <a:rPr lang="cs-CZ" dirty="0"/>
              <a:t> apod.)</a:t>
            </a:r>
            <a:r>
              <a:rPr lang="cs-CZ" baseline="0" dirty="0"/>
              <a:t>.</a:t>
            </a:r>
          </a:p>
          <a:p>
            <a:r>
              <a:rPr lang="cs-CZ" dirty="0"/>
              <a:t>Pasty  jsou tvořeny tak, že do mastného základu se vmíchá prášek. Pasty se kůží  nevstřebávají,</a:t>
            </a:r>
            <a:r>
              <a:rPr lang="cs-CZ" baseline="0" dirty="0"/>
              <a:t> zabraňují mokvání kůže (např. </a:t>
            </a:r>
            <a:r>
              <a:rPr lang="cs-CZ" baseline="0" dirty="0" err="1"/>
              <a:t>Menalind</a:t>
            </a:r>
            <a:r>
              <a:rPr lang="cs-CZ" baseline="0" dirty="0"/>
              <a:t>, atd.).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Gely a želé jsou čiré a průhledné. Léčebná látka je smíchána s gelem. Jejich použití je na kůži.</a:t>
            </a:r>
          </a:p>
          <a:p>
            <a:r>
              <a:rPr lang="cs-CZ" dirty="0"/>
              <a:t>Čípky se</a:t>
            </a:r>
            <a:r>
              <a:rPr lang="cs-CZ" baseline="0" dirty="0"/>
              <a:t> vyrábějí z glycerínové želatiny nebo kakaového másla.</a:t>
            </a:r>
            <a:r>
              <a:rPr lang="cs-CZ" dirty="0"/>
              <a:t> Mají</a:t>
            </a:r>
            <a:r>
              <a:rPr lang="cs-CZ" baseline="0" dirty="0"/>
              <a:t> válcovitý nebo kuželovitý tvar.</a:t>
            </a:r>
            <a:r>
              <a:rPr lang="cs-CZ" dirty="0"/>
              <a:t> Aplikují se </a:t>
            </a:r>
            <a:r>
              <a:rPr lang="cs-CZ" baseline="0" dirty="0"/>
              <a:t>do konečníku.</a:t>
            </a:r>
          </a:p>
          <a:p>
            <a:r>
              <a:rPr lang="cs-CZ" dirty="0"/>
              <a:t>Poševní </a:t>
            </a:r>
            <a:r>
              <a:rPr lang="cs-CZ" dirty="0" err="1"/>
              <a:t>globule</a:t>
            </a:r>
            <a:r>
              <a:rPr lang="cs-CZ" dirty="0"/>
              <a:t> jsou kulovitého nebo vejcovitého tvaru. Zavádí  se do pochvy.</a:t>
            </a:r>
            <a:endParaRPr lang="cs-CZ" baseline="0" dirty="0"/>
          </a:p>
          <a:p>
            <a:r>
              <a:rPr lang="cs-CZ" dirty="0"/>
              <a:t>Mýdla v medicíně jsou s příměsí léčivých látek. Používají se především v kožním lékařství.</a:t>
            </a:r>
          </a:p>
          <a:p>
            <a:r>
              <a:rPr lang="cs-CZ" dirty="0"/>
              <a:t>Náplasti  jsou naplněné léčivou látkou.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Roztoky  je účinná látka rozpuštěna v rozpouštědle. Jejich způsob využití je do úst, nosu, uší, očí či do pochvy. </a:t>
            </a:r>
          </a:p>
          <a:p>
            <a:r>
              <a:rPr lang="cs-CZ" dirty="0"/>
              <a:t>Směsi obsahují více rozpustných látek. Některé se ukládají na dno, proto je důležité nádobu před použitím protřepat.</a:t>
            </a:r>
          </a:p>
          <a:p>
            <a:r>
              <a:rPr lang="cs-CZ" dirty="0"/>
              <a:t>Tinktury jsou alkoholové</a:t>
            </a:r>
            <a:r>
              <a:rPr lang="cs-CZ" baseline="0" dirty="0"/>
              <a:t> nebo vodní roztoky připravené z léčiv získaných nejčastěji z rostlin.</a:t>
            </a:r>
          </a:p>
          <a:p>
            <a:r>
              <a:rPr lang="cs-CZ" dirty="0"/>
              <a:t>Suspenze je léčivá látka smíchaná s gelem. Suspenze se aplikuje ústy. Používá se k ochraně žaludeční sliznice.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Aerosoly a spreje se nanášejí stlačením</a:t>
            </a:r>
            <a:r>
              <a:rPr lang="cs-CZ" baseline="0" dirty="0"/>
              <a:t> plynu na kůži.</a:t>
            </a:r>
            <a:endParaRPr lang="cs-CZ" dirty="0"/>
          </a:p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57662-9324-460F-96CF-0AA97B5FDD2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C5EBC8-FB37-4F43-BD6C-6B741837A324}" type="datetimeFigureOut">
              <a:rPr lang="cs-CZ" smtClean="0"/>
              <a:pPr/>
              <a:t>12.08.2023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97A8AE-3603-4C86-9132-4111529B4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798638" y="404813"/>
            <a:ext cx="7345362" cy="1893887"/>
          </a:xfrm>
        </p:spPr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podávání léků </a:t>
            </a:r>
            <a:br>
              <a:rPr lang="cs-CZ" sz="6000" dirty="0">
                <a:solidFill>
                  <a:schemeClr val="tx1"/>
                </a:solidFill>
              </a:rPr>
            </a:br>
            <a:endParaRPr lang="cs-CZ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Označení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610160" cy="4800600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FFC000"/>
                </a:solidFill>
              </a:rPr>
              <a:t>Označení </a:t>
            </a:r>
            <a:r>
              <a:rPr lang="cs-CZ" i="1" dirty="0" err="1">
                <a:solidFill>
                  <a:srgbClr val="FFC000"/>
                </a:solidFill>
              </a:rPr>
              <a:t>magistralit</a:t>
            </a:r>
            <a:endParaRPr lang="cs-CZ" i="1" dirty="0">
              <a:solidFill>
                <a:srgbClr val="FFC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cs-CZ" dirty="0"/>
              <a:t>Způsob použití – </a:t>
            </a:r>
            <a:r>
              <a:rPr lang="cs-CZ" i="1" dirty="0"/>
              <a:t>štítek</a:t>
            </a:r>
            <a:r>
              <a:rPr lang="cs-CZ" dirty="0"/>
              <a:t> </a:t>
            </a:r>
          </a:p>
          <a:p>
            <a:pPr lvl="2">
              <a:buFont typeface="Wingdings" pitchFamily="2" charset="2"/>
              <a:buChar char="ü"/>
            </a:pPr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bílý</a:t>
            </a:r>
            <a:endParaRPr lang="cs-CZ" dirty="0"/>
          </a:p>
          <a:p>
            <a:pPr lvl="2">
              <a:buFont typeface="Wingdings" pitchFamily="2" charset="2"/>
              <a:buChar char="ü"/>
            </a:pPr>
            <a:r>
              <a:rPr lang="cs-CZ" dirty="0">
                <a:solidFill>
                  <a:srgbClr val="FF0000"/>
                </a:solidFill>
              </a:rPr>
              <a:t>červený</a:t>
            </a:r>
            <a:endParaRPr lang="cs-CZ" dirty="0"/>
          </a:p>
          <a:p>
            <a:pPr lvl="2">
              <a:buFont typeface="Wingdings" pitchFamily="2" charset="2"/>
              <a:buChar char="ü"/>
            </a:pPr>
            <a:r>
              <a:rPr lang="cs-CZ" b="1" dirty="0"/>
              <a:t>černý + bílý nápis a symbol lebky se zkříženými hnáty</a:t>
            </a:r>
            <a:r>
              <a:rPr lang="cs-CZ" dirty="0"/>
              <a:t> </a:t>
            </a:r>
          </a:p>
          <a:p>
            <a:pPr lvl="2">
              <a:buFont typeface="Wingdings" pitchFamily="2" charset="2"/>
              <a:buChar char="ü"/>
            </a:pPr>
            <a:r>
              <a:rPr lang="cs-CZ" dirty="0">
                <a:solidFill>
                  <a:srgbClr val="FFFF00"/>
                </a:solidFill>
              </a:rPr>
              <a:t>žlutý</a:t>
            </a:r>
            <a:endParaRPr lang="cs-CZ" dirty="0"/>
          </a:p>
          <a:p>
            <a:pPr lvl="2">
              <a:buFont typeface="Wingdings" pitchFamily="2" charset="2"/>
              <a:buChar char="ü"/>
            </a:pPr>
            <a:r>
              <a:rPr lang="cs-CZ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šikmý s modrým pruhem</a:t>
            </a:r>
            <a:endParaRPr lang="cs-CZ" dirty="0"/>
          </a:p>
          <a:p>
            <a:pPr lvl="1">
              <a:buFont typeface="Wingdings" pitchFamily="2" charset="2"/>
              <a:buChar char="ü"/>
            </a:pPr>
            <a:r>
              <a:rPr lang="cs-CZ" dirty="0"/>
              <a:t>Název přípravku + forma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/>
              <a:t>Datum přípravy léku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/>
              <a:t>Označení lékárny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err="1"/>
              <a:t>Expirace</a:t>
            </a:r>
            <a:r>
              <a:rPr lang="cs-CZ" dirty="0"/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/>
              <a:t>Další informace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i="1" dirty="0">
                <a:solidFill>
                  <a:srgbClr val="FFC000"/>
                </a:solidFill>
              </a:rPr>
              <a:t>Označení specialit</a:t>
            </a:r>
            <a:br>
              <a:rPr lang="cs-CZ" i="1" dirty="0">
                <a:solidFill>
                  <a:srgbClr val="FFC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52928" cy="48006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Char char=""/>
            </a:pPr>
            <a:r>
              <a:rPr lang="cs-CZ" dirty="0"/>
              <a:t>Název léku a formu (Riboflavin 30 </a:t>
            </a:r>
            <a:r>
              <a:rPr lang="cs-CZ" dirty="0" err="1"/>
              <a:t>drg</a:t>
            </a:r>
            <a:r>
              <a:rPr lang="cs-CZ" dirty="0"/>
              <a:t>)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Chemické složení a sílu léku – generický název (</a:t>
            </a:r>
            <a:r>
              <a:rPr lang="cs-CZ" dirty="0" err="1"/>
              <a:t>ribovlavinum</a:t>
            </a:r>
            <a:r>
              <a:rPr lang="cs-CZ" dirty="0"/>
              <a:t> 10 mg v 1 </a:t>
            </a:r>
            <a:r>
              <a:rPr lang="cs-CZ" dirty="0" err="1"/>
              <a:t>drg</a:t>
            </a:r>
            <a:r>
              <a:rPr lang="cs-CZ" dirty="0"/>
              <a:t>)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Označení síly léku - </a:t>
            </a:r>
            <a:r>
              <a:rPr lang="cs-CZ" dirty="0">
                <a:solidFill>
                  <a:srgbClr val="FFC000"/>
                </a:solidFill>
              </a:rPr>
              <a:t>FORTE; BIFORTE; MITTE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Expirační dobu – přímé x nepřímé uvedení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Informace o indikaci, dávkování, aplikaci, skladování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Údaje o výrobci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Komu je lék určen - </a:t>
            </a:r>
            <a:r>
              <a:rPr lang="cs-CZ" dirty="0">
                <a:solidFill>
                  <a:srgbClr val="FFC000"/>
                </a:solidFill>
              </a:rPr>
              <a:t>PRO ADULTIS, PRO INFATIBUS  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Informace o účinku - </a:t>
            </a:r>
            <a:r>
              <a:rPr lang="cs-CZ" dirty="0">
                <a:solidFill>
                  <a:srgbClr val="FFC000"/>
                </a:solidFill>
              </a:rPr>
              <a:t>RETARD, DUPLEX</a:t>
            </a:r>
          </a:p>
          <a:p>
            <a:pPr>
              <a:buFont typeface="Wingdings 2" pitchFamily="18" charset="2"/>
              <a:buChar char=""/>
            </a:pPr>
            <a:r>
              <a:rPr lang="cs-CZ" dirty="0"/>
              <a:t>!!! Léky označené trojúhelníkem nesmějí užívat řidiči!!!</a:t>
            </a:r>
          </a:p>
          <a:p>
            <a:pPr>
              <a:buFont typeface="Wingdings 2" pitchFamily="18" charset="2"/>
              <a:buChar char=""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Expirace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064896" cy="4800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Přímé uvedení </a:t>
            </a:r>
            <a:r>
              <a:rPr lang="cs-CZ" dirty="0" err="1">
                <a:solidFill>
                  <a:srgbClr val="FFC000"/>
                </a:solidFill>
              </a:rPr>
              <a:t>expirace</a:t>
            </a:r>
            <a:r>
              <a:rPr lang="cs-CZ" dirty="0">
                <a:solidFill>
                  <a:srgbClr val="FFC000"/>
                </a:solidFill>
              </a:rPr>
              <a:t> </a:t>
            </a:r>
          </a:p>
          <a:p>
            <a:pPr lvl="1"/>
            <a:r>
              <a:rPr lang="cs-CZ" dirty="0"/>
              <a:t>exp 12 10</a:t>
            </a:r>
          </a:p>
          <a:p>
            <a:pPr lvl="1"/>
            <a:r>
              <a:rPr lang="cs-CZ" dirty="0"/>
              <a:t>10 05 01 (do 1. 5. 2010)</a:t>
            </a:r>
          </a:p>
          <a:p>
            <a:pPr lvl="1">
              <a:buNone/>
            </a:pPr>
            <a:endParaRPr lang="cs-CZ" dirty="0"/>
          </a:p>
          <a:p>
            <a:r>
              <a:rPr lang="cs-CZ" dirty="0">
                <a:solidFill>
                  <a:srgbClr val="FFC000"/>
                </a:solidFill>
              </a:rPr>
              <a:t>Nepřímé uvedení </a:t>
            </a:r>
            <a:endParaRPr lang="cs-CZ" dirty="0"/>
          </a:p>
          <a:p>
            <a:pPr lvl="1"/>
            <a:r>
              <a:rPr lang="cs-CZ" dirty="0"/>
              <a:t>3 11 04 09</a:t>
            </a:r>
          </a:p>
          <a:p>
            <a:pPr lvl="1"/>
            <a:r>
              <a:rPr lang="cs-CZ" dirty="0"/>
              <a:t>první číslo: 3 – doba použitelnosti (roky)</a:t>
            </a:r>
          </a:p>
          <a:p>
            <a:pPr lvl="1"/>
            <a:r>
              <a:rPr lang="cs-CZ" dirty="0"/>
              <a:t>dvojčíslí za prvním číslem 11 – orientační označení výrobce</a:t>
            </a:r>
          </a:p>
          <a:p>
            <a:pPr lvl="1"/>
            <a:r>
              <a:rPr lang="cs-CZ" dirty="0"/>
              <a:t>předposlední dvojčíslí 04 – měsíc výroby</a:t>
            </a:r>
          </a:p>
          <a:p>
            <a:pPr lvl="1"/>
            <a:r>
              <a:rPr lang="cs-CZ" dirty="0"/>
              <a:t>poslední dvojčíslí 09 – rok výroby</a:t>
            </a:r>
          </a:p>
          <a:p>
            <a:pPr lvl="1"/>
            <a:r>
              <a:rPr lang="cs-CZ" dirty="0" err="1"/>
              <a:t>expirace</a:t>
            </a:r>
            <a:r>
              <a:rPr lang="cs-CZ" dirty="0"/>
              <a:t> = lék je použitelný do dubna 2012 = 3 + 9 = 12    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Účinky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i="1" dirty="0">
                <a:solidFill>
                  <a:srgbClr val="FFC000"/>
                </a:solidFill>
              </a:rPr>
              <a:t>Terapeutický</a:t>
            </a:r>
            <a:r>
              <a:rPr lang="cs-CZ" dirty="0"/>
              <a:t> – žádoucí, primární účinek, který od léku očekáváme</a:t>
            </a:r>
          </a:p>
          <a:p>
            <a:pPr>
              <a:buNone/>
            </a:pP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Vedlejší </a:t>
            </a:r>
            <a:r>
              <a:rPr lang="cs-CZ" dirty="0"/>
              <a:t>– nežádoucí účinek, který můžeme u určitého léku očekávat</a:t>
            </a:r>
          </a:p>
          <a:p>
            <a:pPr>
              <a:buNone/>
            </a:pP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Toxický</a:t>
            </a:r>
            <a:r>
              <a:rPr lang="cs-CZ" dirty="0"/>
              <a:t> – škodlivý, obvykle po překročení dávky v důsledku jeho hromadění v </a:t>
            </a:r>
            <a:r>
              <a:rPr lang="cs-CZ" dirty="0" err="1"/>
              <a:t>org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Terapeutický účinek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195736" y="1628800"/>
          <a:ext cx="4999566" cy="4124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Účinek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účinky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Paliativní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Navozuje zmírnění příznaků, neovlivňuje podstatu choroby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Kurativní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Ovlivňuje příčinu nemoci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Podpůrný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Podporuje tělní funkce </a:t>
                      </a:r>
                      <a:r>
                        <a:rPr lang="cs-CZ" dirty="0" err="1"/>
                        <a:t>org</a:t>
                      </a:r>
                      <a:r>
                        <a:rPr lang="cs-CZ" dirty="0"/>
                        <a:t>. nebo odpovědi </a:t>
                      </a:r>
                      <a:r>
                        <a:rPr lang="cs-CZ" dirty="0" err="1"/>
                        <a:t>org</a:t>
                      </a:r>
                      <a:r>
                        <a:rPr lang="cs-CZ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Substituční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Náhrada tělních tekutin, nebo jiných látek, které </a:t>
                      </a:r>
                      <a:r>
                        <a:rPr lang="cs-CZ" dirty="0" err="1"/>
                        <a:t>org</a:t>
                      </a:r>
                      <a:r>
                        <a:rPr lang="cs-CZ" dirty="0"/>
                        <a:t>. chybí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Posilňující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Posílení </a:t>
                      </a:r>
                      <a:r>
                        <a:rPr lang="cs-CZ" dirty="0" err="1"/>
                        <a:t>org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Tolerance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352928" cy="4800600"/>
          </a:xfrm>
        </p:spPr>
        <p:txBody>
          <a:bodyPr/>
          <a:lstStyle/>
          <a:p>
            <a:r>
              <a:rPr lang="cs-CZ" i="1" dirty="0">
                <a:solidFill>
                  <a:srgbClr val="FFC000"/>
                </a:solidFill>
              </a:rPr>
              <a:t>Kumulativní účinek </a:t>
            </a:r>
            <a:r>
              <a:rPr lang="cs-CZ" dirty="0"/>
              <a:t>– zvýšená odpověď na opakované dávky léku (lék se hromadí 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org</a:t>
            </a:r>
            <a:r>
              <a:rPr lang="cs-CZ" dirty="0"/>
              <a:t>. = kumuluje)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Idiosynkratický účinek </a:t>
            </a:r>
            <a:r>
              <a:rPr lang="cs-CZ" dirty="0"/>
              <a:t>– je stav, kdy se toxické účinky dostaví i po podání netoxické látky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Léková interakce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82168" cy="4800600"/>
          </a:xfrm>
        </p:spPr>
        <p:txBody>
          <a:bodyPr/>
          <a:lstStyle/>
          <a:p>
            <a:r>
              <a:rPr lang="cs-CZ" dirty="0"/>
              <a:t>Při podání 2 a více léků, které se mohou navzájem ovlivňovat</a:t>
            </a:r>
          </a:p>
          <a:p>
            <a:endParaRPr lang="cs-CZ" dirty="0"/>
          </a:p>
          <a:p>
            <a:r>
              <a:rPr lang="cs-CZ" dirty="0"/>
              <a:t>Účinek </a:t>
            </a:r>
            <a:r>
              <a:rPr lang="cs-CZ" i="1" dirty="0">
                <a:solidFill>
                  <a:srgbClr val="FFC000"/>
                </a:solidFill>
              </a:rPr>
              <a:t>potencovat</a:t>
            </a:r>
          </a:p>
          <a:p>
            <a:r>
              <a:rPr lang="cs-CZ" dirty="0"/>
              <a:t>Účinek </a:t>
            </a:r>
            <a:r>
              <a:rPr lang="cs-CZ" i="1" dirty="0">
                <a:solidFill>
                  <a:srgbClr val="FFC000"/>
                </a:solidFill>
              </a:rPr>
              <a:t>inhibovat</a:t>
            </a:r>
          </a:p>
          <a:p>
            <a:endParaRPr lang="cs-CZ" i="1" dirty="0">
              <a:solidFill>
                <a:srgbClr val="FFC000"/>
              </a:solidFill>
            </a:endParaRPr>
          </a:p>
          <a:p>
            <a:r>
              <a:rPr lang="cs-CZ" i="1" dirty="0">
                <a:solidFill>
                  <a:srgbClr val="FFC000"/>
                </a:solidFill>
              </a:rPr>
              <a:t>Žádoucí – železo (</a:t>
            </a:r>
            <a:r>
              <a:rPr lang="cs-CZ" i="1" dirty="0" err="1">
                <a:solidFill>
                  <a:srgbClr val="FFC000"/>
                </a:solidFill>
              </a:rPr>
              <a:t>Feronat</a:t>
            </a:r>
            <a:r>
              <a:rPr lang="cs-CZ" i="1" dirty="0">
                <a:solidFill>
                  <a:srgbClr val="FFC000"/>
                </a:solidFill>
              </a:rPr>
              <a:t>, </a:t>
            </a:r>
            <a:r>
              <a:rPr lang="cs-CZ" i="1" dirty="0" err="1">
                <a:solidFill>
                  <a:srgbClr val="FFC000"/>
                </a:solidFill>
              </a:rPr>
              <a:t>Aktiferin</a:t>
            </a:r>
            <a:r>
              <a:rPr lang="cs-CZ" i="1" dirty="0">
                <a:solidFill>
                  <a:srgbClr val="FFC000"/>
                </a:solidFill>
              </a:rPr>
              <a:t>.. ) + vit C</a:t>
            </a:r>
          </a:p>
          <a:p>
            <a:r>
              <a:rPr lang="cs-CZ" i="1" dirty="0">
                <a:solidFill>
                  <a:srgbClr val="FFC000"/>
                </a:solidFill>
              </a:rPr>
              <a:t>Nežádoucí – ATB + </a:t>
            </a:r>
            <a:r>
              <a:rPr lang="cs-CZ" i="1" dirty="0" err="1">
                <a:solidFill>
                  <a:srgbClr val="FFC000"/>
                </a:solidFill>
              </a:rPr>
              <a:t>laktobacilus</a:t>
            </a:r>
            <a:r>
              <a:rPr lang="cs-CZ" i="1" dirty="0">
                <a:solidFill>
                  <a:srgbClr val="FFC000"/>
                </a:solidFill>
              </a:rPr>
              <a:t> </a:t>
            </a:r>
          </a:p>
          <a:p>
            <a:pPr>
              <a:buNone/>
            </a:pPr>
            <a:endParaRPr lang="cs-CZ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Léková alergie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52928" cy="48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Imunologická reakce </a:t>
            </a:r>
            <a:r>
              <a:rPr lang="cs-CZ" dirty="0" err="1"/>
              <a:t>org</a:t>
            </a:r>
            <a:r>
              <a:rPr lang="cs-CZ" dirty="0"/>
              <a:t>. na lék</a:t>
            </a:r>
          </a:p>
          <a:p>
            <a:r>
              <a:rPr lang="cs-CZ" dirty="0"/>
              <a:t>Po prvním podání se účinek objeví obvykle za 1 – 2 týdny</a:t>
            </a:r>
          </a:p>
          <a:p>
            <a:r>
              <a:rPr lang="cs-CZ" dirty="0"/>
              <a:t>Po opakovaném podání za 2 – 48 hod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Projevy AR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Vyrážka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 err="1"/>
              <a:t>Pruritus</a:t>
            </a:r>
            <a:r>
              <a:rPr lang="cs-CZ" dirty="0"/>
              <a:t> = svědění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Edém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Slzení očí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Nevolnost, zvracení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Průjem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Ztížené dýchání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!!! Anafylaktický šok!!!        selhání zákl. životních </a:t>
            </a:r>
            <a:r>
              <a:rPr lang="cs-CZ" dirty="0" err="1"/>
              <a:t>fcí</a:t>
            </a:r>
            <a:endParaRPr lang="cs-CZ" dirty="0"/>
          </a:p>
          <a:p>
            <a:pPr>
              <a:buFont typeface="Wingdings 2" pitchFamily="18" charset="2"/>
              <a:buChar char="P"/>
            </a:pPr>
            <a:endParaRPr lang="cs-CZ" dirty="0"/>
          </a:p>
          <a:p>
            <a:pPr>
              <a:buFont typeface="Wingdings 2" pitchFamily="18" charset="2"/>
              <a:buChar char="P"/>
            </a:pP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3707904" y="5733256"/>
            <a:ext cx="285752" cy="158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Působení léku v organismu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610160" cy="4800600"/>
          </a:xfrm>
        </p:spPr>
        <p:txBody>
          <a:bodyPr/>
          <a:lstStyle/>
          <a:p>
            <a:r>
              <a:rPr lang="cs-CZ" i="1" dirty="0" err="1">
                <a:solidFill>
                  <a:srgbClr val="FFC000"/>
                </a:solidFill>
              </a:rPr>
              <a:t>Absorbce</a:t>
            </a:r>
            <a:endParaRPr lang="cs-CZ" i="1" dirty="0">
              <a:solidFill>
                <a:srgbClr val="FFC000"/>
              </a:solidFill>
            </a:endParaRPr>
          </a:p>
          <a:p>
            <a:endParaRPr lang="cs-CZ" i="1" dirty="0">
              <a:solidFill>
                <a:srgbClr val="FFC000"/>
              </a:solidFill>
            </a:endParaRPr>
          </a:p>
          <a:p>
            <a:r>
              <a:rPr lang="cs-CZ" i="1" dirty="0">
                <a:solidFill>
                  <a:srgbClr val="FFC000"/>
                </a:solidFill>
              </a:rPr>
              <a:t>Distribuce</a:t>
            </a:r>
          </a:p>
          <a:p>
            <a:endParaRPr lang="cs-CZ" i="1" dirty="0">
              <a:solidFill>
                <a:srgbClr val="FFC000"/>
              </a:solidFill>
            </a:endParaRPr>
          </a:p>
          <a:p>
            <a:r>
              <a:rPr lang="cs-CZ" i="1" dirty="0">
                <a:solidFill>
                  <a:srgbClr val="FFC000"/>
                </a:solidFill>
              </a:rPr>
              <a:t>Biotransformace</a:t>
            </a:r>
          </a:p>
          <a:p>
            <a:pPr>
              <a:buNone/>
            </a:pPr>
            <a:endParaRPr lang="cs-CZ" i="1" dirty="0">
              <a:solidFill>
                <a:srgbClr val="FFC000"/>
              </a:solidFill>
            </a:endParaRPr>
          </a:p>
          <a:p>
            <a:r>
              <a:rPr lang="cs-CZ" i="1" dirty="0">
                <a:solidFill>
                  <a:srgbClr val="FFC000"/>
                </a:solidFill>
              </a:rPr>
              <a:t>Exkrece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Faktory ovlivňující působení léku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organismu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394136" cy="4800600"/>
          </a:xfrm>
        </p:spPr>
        <p:txBody>
          <a:bodyPr/>
          <a:lstStyle/>
          <a:p>
            <a:r>
              <a:rPr lang="cs-CZ" dirty="0"/>
              <a:t>Věk</a:t>
            </a:r>
          </a:p>
          <a:p>
            <a:r>
              <a:rPr lang="cs-CZ" dirty="0"/>
              <a:t>Tělesná hmotnost</a:t>
            </a:r>
          </a:p>
          <a:p>
            <a:r>
              <a:rPr lang="cs-CZ" dirty="0"/>
              <a:t>Pohlaví</a:t>
            </a:r>
          </a:p>
          <a:p>
            <a:r>
              <a:rPr lang="cs-CZ" dirty="0"/>
              <a:t>Psychologické faktory</a:t>
            </a:r>
          </a:p>
          <a:p>
            <a:r>
              <a:rPr lang="cs-CZ" dirty="0"/>
              <a:t>Nemoc</a:t>
            </a:r>
          </a:p>
          <a:p>
            <a:r>
              <a:rPr lang="cs-CZ" dirty="0"/>
              <a:t>Doba podání léku</a:t>
            </a:r>
          </a:p>
          <a:p>
            <a:r>
              <a:rPr lang="cs-CZ" dirty="0"/>
              <a:t>Prostředí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Podávání léků v práci sestry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/>
              <a:t>Sestra plní ordinace lékaře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sz="2800" dirty="0"/>
          </a:p>
          <a:p>
            <a:pPr eaLnBrk="1" hangingPunct="1">
              <a:lnSpc>
                <a:spcPct val="80000"/>
              </a:lnSpc>
            </a:pPr>
            <a:r>
              <a:rPr lang="cs-CZ" sz="2800" i="1" dirty="0">
                <a:solidFill>
                  <a:srgbClr val="FFC000"/>
                </a:solidFill>
              </a:rPr>
              <a:t>Sestra léky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dirty="0"/>
              <a:t>Uskladňuje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dirty="0"/>
              <a:t>Objednává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dirty="0"/>
              <a:t>Připravuje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dirty="0"/>
              <a:t>Aplikuje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dirty="0"/>
              <a:t>Sleduje účinky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dirty="0"/>
              <a:t>Vede záznam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sz="2800" dirty="0"/>
          </a:p>
          <a:p>
            <a:pPr eaLnBrk="1" hangingPunct="1">
              <a:lnSpc>
                <a:spcPct val="80000"/>
              </a:lnSpc>
            </a:pPr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Způsoby podávání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24000"/>
            <a:ext cx="4176464" cy="4663440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 err="1">
                <a:solidFill>
                  <a:srgbClr val="FFC000"/>
                </a:solidFill>
              </a:rPr>
              <a:t>Perorálně</a:t>
            </a:r>
            <a:r>
              <a:rPr lang="en-GB" i="1" dirty="0">
                <a:solidFill>
                  <a:srgbClr val="FFC000"/>
                </a:solidFill>
              </a:rPr>
              <a:t> </a:t>
            </a:r>
            <a:r>
              <a:rPr lang="en-GB" dirty="0"/>
              <a:t>– </a:t>
            </a:r>
            <a:r>
              <a:rPr lang="en-GB" dirty="0" err="1"/>
              <a:t>ústy</a:t>
            </a:r>
            <a:r>
              <a:rPr lang="cs-CZ" dirty="0"/>
              <a:t>, per os, p. o.</a:t>
            </a:r>
          </a:p>
          <a:p>
            <a:r>
              <a:rPr lang="en-GB" i="1" dirty="0" err="1">
                <a:solidFill>
                  <a:srgbClr val="FFC000"/>
                </a:solidFill>
              </a:rPr>
              <a:t>Sublinguálně</a:t>
            </a:r>
            <a:r>
              <a:rPr lang="en-GB" dirty="0"/>
              <a:t> – pod </a:t>
            </a:r>
            <a:r>
              <a:rPr lang="en-GB" dirty="0" err="1"/>
              <a:t>jazyk</a:t>
            </a:r>
            <a:endParaRPr lang="cs-CZ" dirty="0"/>
          </a:p>
          <a:p>
            <a:r>
              <a:rPr lang="en-GB" i="1" dirty="0" err="1">
                <a:solidFill>
                  <a:srgbClr val="FFC000"/>
                </a:solidFill>
              </a:rPr>
              <a:t>Bukálně</a:t>
            </a:r>
            <a:r>
              <a:rPr lang="en-GB" dirty="0"/>
              <a:t> –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sliznici</a:t>
            </a:r>
            <a:r>
              <a:rPr lang="en-GB" dirty="0"/>
              <a:t> </a:t>
            </a:r>
            <a:r>
              <a:rPr lang="cs-CZ" dirty="0"/>
              <a:t>DÚ</a:t>
            </a:r>
          </a:p>
          <a:p>
            <a:r>
              <a:rPr lang="en-GB" i="1" dirty="0" err="1">
                <a:solidFill>
                  <a:srgbClr val="FFC000"/>
                </a:solidFill>
              </a:rPr>
              <a:t>Rektálně</a:t>
            </a:r>
            <a:r>
              <a:rPr lang="en-GB" dirty="0"/>
              <a:t> – do </a:t>
            </a:r>
            <a:r>
              <a:rPr lang="en-GB" dirty="0" err="1"/>
              <a:t>konečníku</a:t>
            </a:r>
            <a:endParaRPr lang="cs-CZ" dirty="0"/>
          </a:p>
          <a:p>
            <a:r>
              <a:rPr lang="en-GB" i="1" dirty="0" err="1">
                <a:solidFill>
                  <a:srgbClr val="FFC000"/>
                </a:solidFill>
              </a:rPr>
              <a:t>Dermálně</a:t>
            </a:r>
            <a:r>
              <a:rPr lang="en-GB" dirty="0"/>
              <a:t> – </a:t>
            </a:r>
            <a:r>
              <a:rPr lang="en-GB" dirty="0" err="1"/>
              <a:t>kůží</a:t>
            </a:r>
            <a:endParaRPr lang="cs-CZ" dirty="0"/>
          </a:p>
          <a:p>
            <a:r>
              <a:rPr lang="en-GB" i="1" dirty="0" err="1">
                <a:solidFill>
                  <a:srgbClr val="FFC000"/>
                </a:solidFill>
              </a:rPr>
              <a:t>Parenterálně</a:t>
            </a:r>
            <a:r>
              <a:rPr lang="en-GB" i="1" dirty="0">
                <a:solidFill>
                  <a:srgbClr val="FFC000"/>
                </a:solidFill>
              </a:rPr>
              <a:t> </a:t>
            </a:r>
            <a:r>
              <a:rPr lang="en-GB" dirty="0"/>
              <a:t>– </a:t>
            </a:r>
            <a:r>
              <a:rPr lang="en-GB" dirty="0" err="1"/>
              <a:t>injekčně</a:t>
            </a:r>
            <a:endParaRPr lang="cs-CZ" dirty="0"/>
          </a:p>
          <a:p>
            <a:pPr lvl="1">
              <a:buFont typeface="Wingdings 2" pitchFamily="18" charset="2"/>
              <a:buChar char="P"/>
            </a:pPr>
            <a:r>
              <a:rPr lang="en-GB" dirty="0" err="1"/>
              <a:t>Intrakutánní</a:t>
            </a:r>
            <a:r>
              <a:rPr lang="cs-CZ" dirty="0"/>
              <a:t>, intradermální, i. </a:t>
            </a:r>
            <a:r>
              <a:rPr lang="cs-CZ" dirty="0" err="1"/>
              <a:t>d</a:t>
            </a:r>
            <a:r>
              <a:rPr lang="cs-CZ" dirty="0"/>
              <a:t>.</a:t>
            </a:r>
            <a:r>
              <a:rPr lang="en-GB" dirty="0"/>
              <a:t> - do </a:t>
            </a:r>
            <a:r>
              <a:rPr lang="en-GB" dirty="0" err="1"/>
              <a:t>kůže</a:t>
            </a:r>
            <a:endParaRPr lang="cs-CZ" dirty="0"/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S</a:t>
            </a:r>
            <a:r>
              <a:rPr lang="en-GB" dirty="0" err="1"/>
              <a:t>ub</a:t>
            </a:r>
            <a:r>
              <a:rPr lang="cs-CZ" dirty="0"/>
              <a:t>c</a:t>
            </a:r>
            <a:r>
              <a:rPr lang="en-GB" dirty="0" err="1"/>
              <a:t>utánní</a:t>
            </a:r>
            <a:r>
              <a:rPr lang="cs-CZ" dirty="0"/>
              <a:t>, s. </a:t>
            </a:r>
            <a:r>
              <a:rPr lang="cs-CZ" dirty="0" err="1"/>
              <a:t>c</a:t>
            </a:r>
            <a:r>
              <a:rPr lang="cs-CZ" dirty="0"/>
              <a:t>.</a:t>
            </a:r>
            <a:r>
              <a:rPr lang="en-GB" dirty="0"/>
              <a:t> - pod </a:t>
            </a:r>
            <a:r>
              <a:rPr lang="en-GB" dirty="0" err="1"/>
              <a:t>kůži</a:t>
            </a:r>
            <a:endParaRPr lang="cs-CZ" dirty="0"/>
          </a:p>
          <a:p>
            <a:pPr lvl="1">
              <a:buFont typeface="Wingdings 2" pitchFamily="18" charset="2"/>
              <a:buChar char="P"/>
            </a:pPr>
            <a:r>
              <a:rPr lang="en-GB" dirty="0" err="1"/>
              <a:t>Intramuskulární</a:t>
            </a:r>
            <a:r>
              <a:rPr lang="cs-CZ" dirty="0"/>
              <a:t>, i. m.</a:t>
            </a:r>
            <a:r>
              <a:rPr lang="en-GB" dirty="0"/>
              <a:t> – do</a:t>
            </a:r>
            <a:r>
              <a:rPr lang="cs-CZ" dirty="0"/>
              <a:t> </a:t>
            </a:r>
            <a:r>
              <a:rPr lang="en-GB" dirty="0" err="1"/>
              <a:t>svalu</a:t>
            </a:r>
            <a:endParaRPr lang="cs-CZ" dirty="0"/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I</a:t>
            </a:r>
            <a:r>
              <a:rPr lang="en-GB" dirty="0" err="1"/>
              <a:t>ntravenózní</a:t>
            </a:r>
            <a:r>
              <a:rPr lang="cs-CZ" dirty="0"/>
              <a:t>, i. v.</a:t>
            </a:r>
            <a:r>
              <a:rPr lang="en-GB" dirty="0"/>
              <a:t> - do </a:t>
            </a:r>
            <a:r>
              <a:rPr lang="en-GB" dirty="0" err="1"/>
              <a:t>žíly</a:t>
            </a:r>
            <a:endParaRPr lang="cs-CZ" dirty="0"/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D</a:t>
            </a:r>
            <a:r>
              <a:rPr lang="en-GB" dirty="0"/>
              <a:t>o </a:t>
            </a:r>
            <a:r>
              <a:rPr lang="en-GB" dirty="0" err="1"/>
              <a:t>srdce</a:t>
            </a:r>
            <a:endParaRPr lang="cs-CZ" dirty="0"/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D</a:t>
            </a:r>
            <a:r>
              <a:rPr lang="en-GB" dirty="0"/>
              <a:t>o </a:t>
            </a:r>
            <a:r>
              <a:rPr lang="en-GB" dirty="0" err="1"/>
              <a:t>kloubu</a:t>
            </a:r>
            <a:endParaRPr lang="cs-CZ" dirty="0"/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D</a:t>
            </a:r>
            <a:r>
              <a:rPr lang="en-GB" dirty="0"/>
              <a:t>o </a:t>
            </a:r>
            <a:r>
              <a:rPr lang="en-GB" dirty="0" err="1"/>
              <a:t>páteřního</a:t>
            </a:r>
            <a:r>
              <a:rPr lang="en-GB" dirty="0"/>
              <a:t> </a:t>
            </a:r>
            <a:r>
              <a:rPr lang="en-GB" dirty="0" err="1"/>
              <a:t>kanálu</a:t>
            </a:r>
            <a:br>
              <a:rPr lang="cs-CZ" dirty="0"/>
            </a:b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427984" y="1524000"/>
            <a:ext cx="4505704" cy="4663440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 err="1">
                <a:solidFill>
                  <a:srgbClr val="FFC000"/>
                </a:solidFill>
              </a:rPr>
              <a:t>Inhalačně</a:t>
            </a:r>
            <a:r>
              <a:rPr lang="en-GB" dirty="0"/>
              <a:t> – do </a:t>
            </a:r>
            <a:r>
              <a:rPr lang="en-GB" dirty="0" err="1"/>
              <a:t>dýchacích</a:t>
            </a:r>
            <a:r>
              <a:rPr lang="en-GB" dirty="0"/>
              <a:t> </a:t>
            </a:r>
            <a:r>
              <a:rPr lang="en-GB" dirty="0" err="1"/>
              <a:t>cest</a:t>
            </a:r>
            <a:endParaRPr lang="cs-CZ" dirty="0"/>
          </a:p>
          <a:p>
            <a:r>
              <a:rPr lang="en-GB" i="1" dirty="0">
                <a:solidFill>
                  <a:srgbClr val="FFC000"/>
                </a:solidFill>
              </a:rPr>
              <a:t>Do </a:t>
            </a:r>
            <a:r>
              <a:rPr lang="en-GB" i="1" dirty="0" err="1">
                <a:solidFill>
                  <a:srgbClr val="FFC000"/>
                </a:solidFill>
              </a:rPr>
              <a:t>tělesných</a:t>
            </a:r>
            <a:r>
              <a:rPr lang="en-GB" i="1" dirty="0">
                <a:solidFill>
                  <a:srgbClr val="FFC000"/>
                </a:solidFill>
              </a:rPr>
              <a:t> </a:t>
            </a:r>
            <a:r>
              <a:rPr lang="en-GB" i="1" dirty="0" err="1">
                <a:solidFill>
                  <a:srgbClr val="FFC000"/>
                </a:solidFill>
              </a:rPr>
              <a:t>otvorů</a:t>
            </a:r>
            <a:endParaRPr lang="cs-CZ" i="1" dirty="0">
              <a:solidFill>
                <a:srgbClr val="FFC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cs-CZ" dirty="0"/>
              <a:t>D</a:t>
            </a:r>
            <a:r>
              <a:rPr lang="en-GB" dirty="0"/>
              <a:t>o </a:t>
            </a:r>
            <a:r>
              <a:rPr lang="en-GB" dirty="0" err="1"/>
              <a:t>nosu</a:t>
            </a:r>
            <a:endParaRPr lang="cs-CZ" dirty="0"/>
          </a:p>
          <a:p>
            <a:pPr lvl="1">
              <a:buFont typeface="Wingdings" pitchFamily="2" charset="2"/>
              <a:buChar char="ü"/>
            </a:pPr>
            <a:r>
              <a:rPr lang="en-GB" dirty="0" err="1"/>
              <a:t>Vaginálně</a:t>
            </a:r>
            <a:endParaRPr lang="cs-CZ" dirty="0"/>
          </a:p>
          <a:p>
            <a:pPr lvl="1">
              <a:buFont typeface="Wingdings" pitchFamily="2" charset="2"/>
              <a:buChar char="ü"/>
            </a:pPr>
            <a:r>
              <a:rPr lang="cs-CZ" dirty="0"/>
              <a:t>D</a:t>
            </a:r>
            <a:r>
              <a:rPr lang="en-GB" dirty="0"/>
              <a:t>o </a:t>
            </a:r>
            <a:r>
              <a:rPr lang="en-GB" dirty="0" err="1"/>
              <a:t>uší</a:t>
            </a:r>
            <a:endParaRPr lang="cs-CZ" dirty="0"/>
          </a:p>
          <a:p>
            <a:pPr lvl="1">
              <a:buFont typeface="Wingdings" pitchFamily="2" charset="2"/>
              <a:buChar char="ü"/>
            </a:pPr>
            <a:r>
              <a:rPr lang="cs-CZ" dirty="0"/>
              <a:t>D</a:t>
            </a:r>
            <a:r>
              <a:rPr lang="en-GB" dirty="0"/>
              <a:t>o </a:t>
            </a:r>
            <a:r>
              <a:rPr lang="en-GB" dirty="0" err="1"/>
              <a:t>spojivkového</a:t>
            </a:r>
            <a:r>
              <a:rPr lang="cs-CZ" dirty="0"/>
              <a:t> </a:t>
            </a:r>
            <a:r>
              <a:rPr lang="en-GB" dirty="0" err="1"/>
              <a:t>vaku</a:t>
            </a:r>
            <a:endParaRPr lang="cs-CZ" dirty="0"/>
          </a:p>
          <a:p>
            <a:pPr lvl="1">
              <a:buFont typeface="Wingdings" pitchFamily="2" charset="2"/>
              <a:buChar char="ü"/>
            </a:pPr>
            <a:r>
              <a:rPr lang="cs-CZ" dirty="0"/>
              <a:t>D</a:t>
            </a:r>
            <a:r>
              <a:rPr lang="en-GB" dirty="0"/>
              <a:t>o mo</a:t>
            </a:r>
            <a:r>
              <a:rPr lang="cs-CZ" dirty="0" err="1"/>
              <a:t>čového</a:t>
            </a:r>
            <a:r>
              <a:rPr lang="cs-CZ" dirty="0"/>
              <a:t> m</a:t>
            </a:r>
            <a:r>
              <a:rPr lang="en-GB" dirty="0" err="1"/>
              <a:t>ěc</a:t>
            </a:r>
            <a:r>
              <a:rPr lang="cs-CZ" dirty="0"/>
              <a:t>hýře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dirty="0">
                <a:solidFill>
                  <a:schemeClr val="tx1"/>
                </a:solidFill>
              </a:rPr>
              <a:t>Nástup působení léků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08912" cy="48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Per os				30 min</a:t>
            </a:r>
          </a:p>
          <a:p>
            <a:pPr lvl="0"/>
            <a:r>
              <a:rPr lang="cs-CZ" dirty="0" err="1"/>
              <a:t>Sublinguálně</a:t>
            </a:r>
            <a:r>
              <a:rPr lang="cs-CZ" dirty="0"/>
              <a:t>, bukálně (tinktury, midazolam, bukální film - např.</a:t>
            </a:r>
          </a:p>
          <a:p>
            <a:pPr marL="0" lvl="0" indent="0">
              <a:buNone/>
            </a:pPr>
            <a:r>
              <a:rPr lang="cs-CZ" dirty="0"/>
              <a:t>BREAKYL je rozpustný, obdélníkový, plochý, pružný bukální film s růžovou stranou a bílou stranou, který dodává </a:t>
            </a:r>
            <a:r>
              <a:rPr lang="cs-CZ" dirty="0" err="1"/>
              <a:t>fentanyl</a:t>
            </a:r>
            <a:r>
              <a:rPr lang="cs-CZ" dirty="0"/>
              <a:t> přímo do krevního oběhu. Růžová strana obsahuje léčivou látku </a:t>
            </a:r>
            <a:r>
              <a:rPr lang="cs-CZ" dirty="0" err="1"/>
              <a:t>fentanyl</a:t>
            </a:r>
            <a:r>
              <a:rPr lang="cs-CZ" dirty="0"/>
              <a:t>,  bílá strana minimalizuje uvolňování </a:t>
            </a:r>
            <a:r>
              <a:rPr lang="cs-CZ" dirty="0" err="1"/>
              <a:t>fentanylu</a:t>
            </a:r>
            <a:r>
              <a:rPr lang="cs-CZ" dirty="0"/>
              <a:t> do slin, aby se zabránilo polknutí léčivé látky – onkologie např.) - okamžitě až 1 – 2 min</a:t>
            </a:r>
          </a:p>
          <a:p>
            <a:pPr lvl="0"/>
            <a:r>
              <a:rPr lang="cs-CZ" dirty="0"/>
              <a:t>Na sliznici nosní			1 – 2 min</a:t>
            </a:r>
          </a:p>
          <a:p>
            <a:pPr lvl="0"/>
            <a:r>
              <a:rPr lang="cs-CZ" dirty="0"/>
              <a:t>Do dýchacích cest             	2 – 3 min</a:t>
            </a:r>
          </a:p>
          <a:p>
            <a:pPr lvl="0"/>
            <a:r>
              <a:rPr lang="cs-CZ" dirty="0"/>
              <a:t>Per </a:t>
            </a:r>
            <a:r>
              <a:rPr lang="cs-CZ" dirty="0" err="1"/>
              <a:t>rectum</a:t>
            </a:r>
            <a:r>
              <a:rPr lang="cs-CZ" dirty="0"/>
              <a:t>			15 min</a:t>
            </a:r>
          </a:p>
          <a:p>
            <a:pPr lvl="0"/>
            <a:r>
              <a:rPr lang="cs-CZ" dirty="0"/>
              <a:t>Per vaginálně			15 min</a:t>
            </a:r>
          </a:p>
          <a:p>
            <a:pPr lvl="0"/>
            <a:r>
              <a:rPr lang="cs-CZ" dirty="0"/>
              <a:t>Subkutánně			15 min</a:t>
            </a:r>
          </a:p>
          <a:p>
            <a:pPr lvl="0"/>
            <a:r>
              <a:rPr lang="cs-CZ" dirty="0"/>
              <a:t>Intramuskulárně			30 min</a:t>
            </a:r>
          </a:p>
          <a:p>
            <a:pPr lvl="0"/>
            <a:r>
              <a:rPr lang="cs-CZ" dirty="0"/>
              <a:t>Intravenózně			1 min</a:t>
            </a:r>
          </a:p>
          <a:p>
            <a:pPr lvl="0"/>
            <a:r>
              <a:rPr lang="cs-CZ" dirty="0" err="1"/>
              <a:t>Intraarteriálně</a:t>
            </a:r>
            <a:r>
              <a:rPr lang="cs-CZ" dirty="0"/>
              <a:t>			okamžitě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Pokyny pro bezpečné podávání léků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352928" cy="48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Identifikujeme K/P, kterému lék podáváme</a:t>
            </a:r>
          </a:p>
          <a:p>
            <a:r>
              <a:rPr lang="cs-CZ" dirty="0"/>
              <a:t>Kontrola léku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název, dávku v jednom balení a způsob aplikace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Porovnáme s dokumentací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Neoznačený lék nepodáváme!!!</a:t>
            </a:r>
          </a:p>
          <a:p>
            <a:r>
              <a:rPr lang="cs-CZ" dirty="0"/>
              <a:t>Pomáháme K/P při užití či aplikaci léku – vhodná poloha, edukace, kontrola, zda K/P lék užil</a:t>
            </a:r>
          </a:p>
          <a:p>
            <a:r>
              <a:rPr lang="cs-CZ" dirty="0"/>
              <a:t>Provedeme záznam o podání léku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Do denního záznamu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Dodržujeme právní normy (opiáty)</a:t>
            </a:r>
          </a:p>
          <a:p>
            <a:r>
              <a:rPr lang="cs-CZ" dirty="0"/>
              <a:t>Vyhodnotíme reakci K/P na lék – ústní informace, záznam do dokumentace</a:t>
            </a:r>
          </a:p>
          <a:p>
            <a:r>
              <a:rPr lang="cs-CZ" dirty="0"/>
              <a:t>Chyby hlásíme lékaři!!!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/>
              <a:t>5 </a:t>
            </a:r>
            <a:r>
              <a:rPr lang="cs-CZ" dirty="0">
                <a:solidFill>
                  <a:schemeClr val="tx1"/>
                </a:solidFill>
              </a:rPr>
              <a:t>zásady správného podání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80920" cy="4800600"/>
          </a:xfrm>
        </p:spPr>
        <p:txBody>
          <a:bodyPr>
            <a:normAutofit/>
          </a:bodyPr>
          <a:lstStyle/>
          <a:p>
            <a:r>
              <a:rPr lang="cs-CZ" dirty="0"/>
              <a:t>Správný lék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Správný K/P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Správný čas</a:t>
            </a:r>
          </a:p>
          <a:p>
            <a:endParaRPr lang="cs-CZ" b="1" dirty="0"/>
          </a:p>
          <a:p>
            <a:r>
              <a:rPr lang="cs-CZ" b="1" dirty="0"/>
              <a:t>Správný způsob (při zvracení, průjmu, dysfagie …)</a:t>
            </a:r>
          </a:p>
          <a:p>
            <a:endParaRPr lang="cs-CZ" b="1" dirty="0"/>
          </a:p>
          <a:p>
            <a:r>
              <a:rPr lang="cs-CZ" dirty="0"/>
              <a:t>Správná dávka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Uložení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52928" cy="48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Vždy v uzamčené, prosklené skříni</a:t>
            </a:r>
          </a:p>
          <a:p>
            <a:r>
              <a:rPr lang="cs-CZ" dirty="0"/>
              <a:t>Roztříděné do skupin – k vnitřnímu užití, k zevnímu užití, ATB</a:t>
            </a:r>
          </a:p>
          <a:p>
            <a:r>
              <a:rPr lang="cs-CZ" dirty="0"/>
              <a:t>Ředidla, jedy, hořlaviny, </a:t>
            </a:r>
            <a:r>
              <a:rPr lang="cs-CZ" dirty="0" err="1"/>
              <a:t>reagencia</a:t>
            </a:r>
            <a:r>
              <a:rPr lang="cs-CZ" dirty="0"/>
              <a:t> – uskladněny </a:t>
            </a:r>
            <a:br>
              <a:rPr lang="cs-CZ" dirty="0"/>
            </a:br>
            <a:r>
              <a:rPr lang="cs-CZ" dirty="0"/>
              <a:t>v samostatném prostoru</a:t>
            </a:r>
          </a:p>
          <a:p>
            <a:r>
              <a:rPr lang="cs-CZ" dirty="0"/>
              <a:t>Termolabilní roztoky, čípky, masti – </a:t>
            </a:r>
            <a:br>
              <a:rPr lang="cs-CZ" dirty="0"/>
            </a:br>
            <a:r>
              <a:rPr lang="cs-CZ" dirty="0"/>
              <a:t>v ledničce</a:t>
            </a:r>
          </a:p>
          <a:p>
            <a:r>
              <a:rPr lang="cs-CZ" dirty="0"/>
              <a:t>Opiáty – uloženy v trezoru</a:t>
            </a:r>
          </a:p>
          <a:p>
            <a:r>
              <a:rPr lang="cs-CZ" dirty="0"/>
              <a:t>Uspořádání dle abecedy</a:t>
            </a:r>
          </a:p>
          <a:p>
            <a:r>
              <a:rPr lang="cs-CZ" dirty="0"/>
              <a:t>Lékárna ne na přímém světle nebo u topení</a:t>
            </a:r>
          </a:p>
          <a:p>
            <a:r>
              <a:rPr lang="cs-CZ" dirty="0"/>
              <a:t>Za hospodaření s léky odpovídá vrchní sestra </a:t>
            </a:r>
            <a:br>
              <a:rPr lang="cs-CZ" dirty="0"/>
            </a:br>
            <a:r>
              <a:rPr lang="cs-CZ" dirty="0"/>
              <a:t>a vedoucí lékař</a:t>
            </a:r>
          </a:p>
          <a:p>
            <a:r>
              <a:rPr lang="cs-CZ" dirty="0"/>
              <a:t>Léky objednává staniční či vrchní sestra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Opiáty – dále viz opiáty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424936" cy="4800600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/>
              <a:t>Omamné látky podléhající zákonům o opiátech</a:t>
            </a:r>
          </a:p>
          <a:p>
            <a:r>
              <a:rPr lang="cs-CZ" sz="3000" dirty="0"/>
              <a:t>Uložení v označeném trezoru, klíč má sestra vždy u sebe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sz="3000" dirty="0"/>
              <a:t>Objednávají se na speciální žádance </a:t>
            </a:r>
            <a:br>
              <a:rPr lang="cs-CZ" sz="3000" dirty="0"/>
            </a:br>
            <a:r>
              <a:rPr lang="cs-CZ" sz="3000" dirty="0"/>
              <a:t>s modrým pruhem - tiskopis </a:t>
            </a:r>
            <a:r>
              <a:rPr lang="cs-CZ" sz="3000" i="1" u="sng" dirty="0"/>
              <a:t>Objednávka omamných látek</a:t>
            </a:r>
            <a:r>
              <a:rPr lang="cs-CZ" sz="3000" dirty="0"/>
              <a:t> (objednává je sestra pověřená lékařem)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sz="3000" dirty="0"/>
              <a:t>Příjem nebo výdej je evidován – opiátová kniha, tj. Záznam o spotřebě omamných látek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sz="3000" dirty="0"/>
              <a:t>Do </a:t>
            </a:r>
            <a:r>
              <a:rPr lang="cs-CZ" sz="3000" dirty="0" err="1"/>
              <a:t>dekurzu</a:t>
            </a:r>
            <a:r>
              <a:rPr lang="cs-CZ" sz="3000" dirty="0"/>
              <a:t> se dá tzv. opiátové razítko, kde je uveden čas, opiát, množství, způsob aplikace, sestra a lékař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Postup a zásady při podávání jednotlivých druhů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/>
              <a:t>Příprava na pokoji a následně podávat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Příprava na pracovně sester do označených lékovek a roznést K/P</a:t>
            </a:r>
          </a:p>
          <a:p>
            <a:endParaRPr lang="cs-CZ" dirty="0"/>
          </a:p>
          <a:p>
            <a:r>
              <a:rPr lang="cs-CZ" dirty="0"/>
              <a:t>Připravit a podávat léky na pracovně sester, např. psychiatrie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/>
          </a:bodyPr>
          <a:lstStyle/>
          <a:p>
            <a:r>
              <a:rPr lang="cs-CZ" dirty="0"/>
              <a:t>Lékový podnos či vozík, který obsahuje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Ordinované léky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Pinzetu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Lékovku nebo lžičky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Odměrky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 err="1"/>
              <a:t>Emitní</a:t>
            </a:r>
            <a:r>
              <a:rPr lang="cs-CZ" dirty="0"/>
              <a:t> misku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„</a:t>
            </a:r>
            <a:r>
              <a:rPr lang="cs-CZ" dirty="0" err="1"/>
              <a:t>Půlítko</a:t>
            </a:r>
            <a:r>
              <a:rPr lang="cs-CZ" dirty="0"/>
              <a:t>“ (popř. nůž nebo skalpel) 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Třecí misku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Čtverečky</a:t>
            </a:r>
          </a:p>
          <a:p>
            <a:pPr lvl="1">
              <a:buFont typeface="Wingdings 2" pitchFamily="18" charset="2"/>
              <a:buChar char="P"/>
            </a:pPr>
            <a:r>
              <a:rPr lang="cs-CZ" dirty="0"/>
              <a:t>Dokumentaci</a:t>
            </a:r>
          </a:p>
          <a:p>
            <a:endParaRPr lang="cs-CZ" dirty="0"/>
          </a:p>
        </p:txBody>
      </p:sp>
      <p:pic>
        <p:nvPicPr>
          <p:cNvPr id="4" name="Obrázek 3" descr="léky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2276872"/>
            <a:ext cx="1752604" cy="131445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44208" y="3645024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Obr. č. 2 Pomůcky k přípravě léků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Záznam ordinace léků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>
              <a:buFontTx/>
              <a:buNone/>
            </a:pPr>
            <a:r>
              <a:rPr lang="cs-CZ" dirty="0"/>
              <a:t>Záznam ordinace může mít podoby</a:t>
            </a:r>
          </a:p>
          <a:p>
            <a:r>
              <a:rPr lang="cs-CZ" dirty="0"/>
              <a:t>1 – </a:t>
            </a:r>
            <a:r>
              <a:rPr lang="cs-CZ" dirty="0" err="1"/>
              <a:t>1</a:t>
            </a:r>
            <a:r>
              <a:rPr lang="cs-CZ" dirty="0"/>
              <a:t> – </a:t>
            </a:r>
            <a:r>
              <a:rPr lang="cs-CZ" dirty="0" err="1"/>
              <a:t>1</a:t>
            </a:r>
            <a:r>
              <a:rPr lang="cs-CZ" dirty="0"/>
              <a:t> (ráno – poledne – večer 1 </a:t>
            </a:r>
            <a:r>
              <a:rPr lang="cs-CZ" dirty="0" err="1"/>
              <a:t>tbl</a:t>
            </a:r>
            <a:r>
              <a:rPr lang="cs-CZ" dirty="0"/>
              <a:t>.)</a:t>
            </a:r>
          </a:p>
          <a:p>
            <a:r>
              <a:rPr lang="cs-CZ" dirty="0"/>
              <a:t>1 – 0 – 1 (ráno – večer)</a:t>
            </a:r>
          </a:p>
          <a:p>
            <a:r>
              <a:rPr lang="cs-CZ" dirty="0"/>
              <a:t>1/2 – 0 – 2 (ráno 1/2 </a:t>
            </a:r>
            <a:r>
              <a:rPr lang="cs-CZ" dirty="0" err="1"/>
              <a:t>tbl</a:t>
            </a:r>
            <a:r>
              <a:rPr lang="cs-CZ" dirty="0"/>
              <a:t> – večer 2 </a:t>
            </a:r>
            <a:r>
              <a:rPr lang="cs-CZ" dirty="0" err="1"/>
              <a:t>tbl</a:t>
            </a:r>
            <a:r>
              <a:rPr lang="cs-CZ" dirty="0"/>
              <a:t>.)</a:t>
            </a:r>
          </a:p>
          <a:p>
            <a:r>
              <a:rPr lang="cs-CZ" dirty="0"/>
              <a:t>1 – 0 – </a:t>
            </a:r>
            <a:r>
              <a:rPr lang="cs-CZ" dirty="0" err="1"/>
              <a:t>0</a:t>
            </a:r>
            <a:r>
              <a:rPr lang="cs-CZ" dirty="0"/>
              <a:t> (ráno 1 </a:t>
            </a:r>
            <a:r>
              <a:rPr lang="cs-CZ" dirty="0" err="1"/>
              <a:t>tbl</a:t>
            </a:r>
            <a:r>
              <a:rPr lang="cs-CZ" dirty="0"/>
              <a:t>.)</a:t>
            </a:r>
          </a:p>
          <a:p>
            <a:r>
              <a:rPr lang="cs-CZ" dirty="0"/>
              <a:t>0 – </a:t>
            </a:r>
            <a:r>
              <a:rPr lang="cs-CZ" dirty="0" err="1"/>
              <a:t>0</a:t>
            </a:r>
            <a:r>
              <a:rPr lang="cs-CZ" dirty="0"/>
              <a:t> – 1 (večer 1 </a:t>
            </a:r>
            <a:r>
              <a:rPr lang="cs-CZ" dirty="0" err="1"/>
              <a:t>tbl</a:t>
            </a:r>
            <a:r>
              <a:rPr lang="cs-CZ" dirty="0"/>
              <a:t>.)</a:t>
            </a:r>
          </a:p>
          <a:p>
            <a:r>
              <a:rPr lang="cs-CZ" dirty="0" err="1"/>
              <a:t>dlp</a:t>
            </a:r>
            <a:r>
              <a:rPr lang="cs-CZ" dirty="0"/>
              <a:t>. nebo p. p., L. D., S. D., LT, ST</a:t>
            </a:r>
          </a:p>
          <a:p>
            <a:r>
              <a:rPr lang="cs-CZ" dirty="0"/>
              <a:t>2 g za 24 hodin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Zvláštnosti podávání léků malým dětem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/>
              <a:t>Nezbytná kontrola dávek (množství)</a:t>
            </a:r>
          </a:p>
          <a:p>
            <a:r>
              <a:rPr lang="cs-CZ" dirty="0"/>
              <a:t>Aplikace ve zvýšené poloze</a:t>
            </a:r>
          </a:p>
          <a:p>
            <a:r>
              <a:rPr lang="cs-CZ" dirty="0"/>
              <a:t>Léky v tuhé formě, vždy nadrtit a rozpustit v čaji nebo v dětském sirupu</a:t>
            </a:r>
          </a:p>
          <a:p>
            <a:r>
              <a:rPr lang="cs-CZ" dirty="0"/>
              <a:t>Pokud se dítě brání je potřeba pomoci druhé sestry nebo rodiče</a:t>
            </a:r>
          </a:p>
          <a:p>
            <a:r>
              <a:rPr lang="cs-CZ" dirty="0"/>
              <a:t>Pochválit a odměnit dítě (obrázek)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Pojmy vztahující se k podávání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66144" cy="4800600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FFC000"/>
                </a:solidFill>
              </a:rPr>
              <a:t>Léčivo 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- jakákoli látka nebo směs látek, které se podávají čl. nebo zvířeti za účelem diagnostiky, léčby, mírnění a prevence bolestí</a:t>
            </a:r>
          </a:p>
          <a:p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i="1" dirty="0">
                <a:solidFill>
                  <a:srgbClr val="FFC000"/>
                </a:solidFill>
              </a:rPr>
              <a:t>Pod pojem léčivo řadíme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/>
              <a:t>Léčivé látky – suroviny pro výrobu léčivých přípravků, léků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/>
              <a:t>Léčivé přípravky vznikají upravením léčivých látek do určité lékové formy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/>
              <a:t>Léky jsou léčivé látky a léčivé přípravky upravené do vhodné dispenzační formy a připravené </a:t>
            </a:r>
            <a:br>
              <a:rPr lang="cs-CZ" dirty="0"/>
            </a:br>
            <a:r>
              <a:rPr lang="cs-CZ" dirty="0"/>
              <a:t>k použití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efekty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Placebo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– i neúčinný „lék“ zbavuje nemocného obtíží</a:t>
            </a:r>
          </a:p>
          <a:p>
            <a:endParaRPr lang="cs-CZ" dirty="0"/>
          </a:p>
          <a:p>
            <a:r>
              <a:rPr lang="cs-CZ" dirty="0" err="1">
                <a:solidFill>
                  <a:srgbClr val="FFC000"/>
                </a:solidFill>
              </a:rPr>
              <a:t>Nocebo</a:t>
            </a:r>
            <a:r>
              <a:rPr lang="cs-CZ" dirty="0"/>
              <a:t> – obava z nežádoucího nebo vedlejšího účinku léku vede u mnoha lidí k tomu, že se tento účinek skutečně dostaví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kůží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i="1" dirty="0" err="1">
                <a:solidFill>
                  <a:srgbClr val="FFC000"/>
                </a:solidFill>
              </a:rPr>
              <a:t>Dermatika</a:t>
            </a:r>
            <a:r>
              <a:rPr lang="cs-CZ" dirty="0"/>
              <a:t> – léky aplikované lokálně na kůži, k vykapávání a výplachu</a:t>
            </a:r>
          </a:p>
          <a:p>
            <a:r>
              <a:rPr lang="cs-CZ" i="1" dirty="0">
                <a:solidFill>
                  <a:srgbClr val="FFC000"/>
                </a:solidFill>
              </a:rPr>
              <a:t>Indikace </a:t>
            </a:r>
            <a:r>
              <a:rPr lang="cs-CZ" i="1" dirty="0" err="1">
                <a:solidFill>
                  <a:srgbClr val="FFC000"/>
                </a:solidFill>
              </a:rPr>
              <a:t>dermatik</a:t>
            </a:r>
            <a:r>
              <a:rPr lang="cs-CZ" i="1" dirty="0">
                <a:solidFill>
                  <a:srgbClr val="FFC000"/>
                </a:solidFill>
              </a:rPr>
              <a:t> </a:t>
            </a:r>
            <a:r>
              <a:rPr lang="cs-CZ" dirty="0"/>
              <a:t>– snížení svědění, zvlhčení, promaštění a změkčení kůže, lokální vazokonstrikce nebo </a:t>
            </a:r>
            <a:r>
              <a:rPr lang="cs-CZ" dirty="0" err="1"/>
              <a:t>vazodilatace</a:t>
            </a:r>
            <a:r>
              <a:rPr lang="cs-CZ" dirty="0"/>
              <a:t>, vytvoření ochranného povlaku, podání ATB, antiseptik, analgetik,…</a:t>
            </a:r>
          </a:p>
          <a:p>
            <a:r>
              <a:rPr lang="cs-CZ" i="1" dirty="0">
                <a:solidFill>
                  <a:srgbClr val="FFC000"/>
                </a:solidFill>
              </a:rPr>
              <a:t>Formy léků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omyvadla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lotionis</a:t>
            </a:r>
            <a:r>
              <a:rPr lang="cs-CZ" i="1" dirty="0"/>
              <a:t>), </a:t>
            </a:r>
            <a:r>
              <a:rPr lang="cs-CZ" dirty="0"/>
              <a:t>masti, pasty, krémy, tekuté pudry, zásypy, léčebné tinktury, léčebné koupele; náplasti (analgetika, antikoncepce,…)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Zásady pro aplikaci léků kůží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Dodržovat dobu a způsob podání léku</a:t>
            </a:r>
          </a:p>
          <a:p>
            <a:r>
              <a:rPr lang="cs-CZ" dirty="0"/>
              <a:t>Aplikace šetrná, pozor na odstraňování léků – </a:t>
            </a:r>
            <a:r>
              <a:rPr lang="cs-CZ" i="1" dirty="0">
                <a:solidFill>
                  <a:srgbClr val="FFC000"/>
                </a:solidFill>
              </a:rPr>
              <a:t>NE TŘENÍ !!!</a:t>
            </a:r>
            <a:r>
              <a:rPr lang="cs-CZ" dirty="0"/>
              <a:t>, odstraňování teplou vodou nebo olejem</a:t>
            </a:r>
          </a:p>
          <a:p>
            <a:r>
              <a:rPr lang="cs-CZ" dirty="0"/>
              <a:t>Hygienické podávání (nabírání léků) – aplikace štětičkou nebo lopatkou – </a:t>
            </a:r>
            <a:r>
              <a:rPr lang="cs-CZ" i="1" dirty="0">
                <a:solidFill>
                  <a:srgbClr val="FFC000"/>
                </a:solidFill>
              </a:rPr>
              <a:t>NIKDY NEVRACET DO NÁDOBY S LÉKEM!!!</a:t>
            </a:r>
          </a:p>
          <a:p>
            <a:r>
              <a:rPr lang="cs-CZ" dirty="0"/>
              <a:t>Dodržení správného aplikačního postupu – zaschnutí, lehké překrytí obinadlem</a:t>
            </a:r>
          </a:p>
          <a:p>
            <a:r>
              <a:rPr lang="cs-CZ" dirty="0"/>
              <a:t>Čisté ložní a osobní prádlo P/K</a:t>
            </a:r>
          </a:p>
          <a:p>
            <a:r>
              <a:rPr lang="cs-CZ" dirty="0"/>
              <a:t>Sledování účinku léku</a:t>
            </a:r>
          </a:p>
          <a:p>
            <a:r>
              <a:rPr lang="cs-CZ" dirty="0"/>
              <a:t>Pozn. masti v tubě – individualizované, vždy vytlačit cca 1 – 2 cm masti na čtvereček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oka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i="1" dirty="0">
                <a:solidFill>
                  <a:srgbClr val="FFC000"/>
                </a:solidFill>
              </a:rPr>
              <a:t>Instilace</a:t>
            </a:r>
            <a:r>
              <a:rPr lang="cs-CZ" dirty="0"/>
              <a:t> – vkapávaní </a:t>
            </a:r>
            <a:r>
              <a:rPr lang="cs-CZ" dirty="0" err="1"/>
              <a:t>oftalmik</a:t>
            </a:r>
            <a:r>
              <a:rPr lang="cs-CZ" dirty="0"/>
              <a:t> do oka ve formě roztoků</a:t>
            </a:r>
          </a:p>
          <a:p>
            <a:pPr>
              <a:buNone/>
            </a:pP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Irigace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– výplach spojivkového vaku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Aplikace mastí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Zásady aplikace – do oka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/>
              <a:t>Léky označené, uzavřené (!!!změna koncentrace)</a:t>
            </a:r>
          </a:p>
          <a:p>
            <a:r>
              <a:rPr lang="cs-CZ" dirty="0"/>
              <a:t>Dodržovat druh a koncentraci léku</a:t>
            </a:r>
          </a:p>
          <a:p>
            <a:r>
              <a:rPr lang="cs-CZ" dirty="0"/>
              <a:t>K/P sedí, leží, dívá se nahoru</a:t>
            </a:r>
          </a:p>
          <a:p>
            <a:r>
              <a:rPr lang="cs-CZ" dirty="0"/>
              <a:t>Kapátko se nedotýká oka ani řas      mrkací reflex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500694" y="314324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oka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irigace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/>
              <a:t>Při zánětech spojivek, při PP, pro odplavení cizího tělesa, před aplikací některých léků do oka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Pomůcky</a:t>
            </a:r>
            <a:r>
              <a:rPr lang="cs-CZ" dirty="0">
                <a:solidFill>
                  <a:srgbClr val="FFC000"/>
                </a:solidFill>
              </a:rPr>
              <a:t> </a:t>
            </a:r>
          </a:p>
          <a:p>
            <a:pPr lvl="1"/>
            <a:r>
              <a:rPr lang="cs-CZ" dirty="0"/>
              <a:t>Sterilní nádoba nebo undina</a:t>
            </a:r>
          </a:p>
          <a:p>
            <a:pPr lvl="1"/>
            <a:r>
              <a:rPr lang="cs-CZ" dirty="0"/>
              <a:t>Irigační roztok cca 37 °C</a:t>
            </a:r>
          </a:p>
          <a:p>
            <a:pPr lvl="1"/>
            <a:r>
              <a:rPr lang="cs-CZ" dirty="0" err="1"/>
              <a:t>Emitní</a:t>
            </a:r>
            <a:r>
              <a:rPr lang="cs-CZ" dirty="0"/>
              <a:t> miska</a:t>
            </a:r>
          </a:p>
          <a:p>
            <a:pPr lvl="1"/>
            <a:r>
              <a:rPr lang="cs-CZ" dirty="0"/>
              <a:t>Sterilní čtverečky</a:t>
            </a:r>
          </a:p>
          <a:p>
            <a:pPr lvl="1"/>
            <a:r>
              <a:rPr lang="cs-CZ" dirty="0"/>
              <a:t>Ochrana oděvu K/P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284984"/>
            <a:ext cx="1824203" cy="216024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228184" y="5445224"/>
            <a:ext cx="1800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Obr. č. 1 Oční vanička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Aplikace léků do oka </a:t>
            </a:r>
            <a:br>
              <a:rPr lang="cs-CZ" dirty="0"/>
            </a:br>
            <a:r>
              <a:rPr lang="cs-CZ" dirty="0" err="1"/>
              <a:t>irigace</a:t>
            </a:r>
            <a:r>
              <a:rPr lang="cs-CZ" dirty="0" err="1">
                <a:solidFill>
                  <a:schemeClr val="tx1"/>
                </a:solidFill>
              </a:rPr>
              <a:t>Aplikace</a:t>
            </a:r>
            <a:r>
              <a:rPr lang="cs-CZ" dirty="0">
                <a:solidFill>
                  <a:schemeClr val="tx1"/>
                </a:solidFill>
              </a:rPr>
              <a:t> léků do oka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 irigace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Před výplachem je nutné</a:t>
            </a:r>
          </a:p>
          <a:p>
            <a:pPr lvl="1"/>
            <a:r>
              <a:rPr lang="cs-CZ" dirty="0"/>
              <a:t>Kontrola roztoku – druh, teplota, koncentrace</a:t>
            </a:r>
          </a:p>
          <a:p>
            <a:pPr lvl="1"/>
            <a:r>
              <a:rPr lang="cs-CZ" dirty="0"/>
              <a:t>Příprava K/P</a:t>
            </a:r>
          </a:p>
          <a:p>
            <a:pPr lvl="1"/>
            <a:r>
              <a:rPr lang="cs-CZ" dirty="0"/>
              <a:t>Posouzení stavu oka (slzení, začervenání, sekret, otok)</a:t>
            </a:r>
          </a:p>
          <a:p>
            <a:pPr lvl="1">
              <a:buNone/>
            </a:pPr>
            <a:endParaRPr lang="cs-CZ" dirty="0"/>
          </a:p>
          <a:p>
            <a:r>
              <a:rPr lang="cs-CZ" dirty="0">
                <a:solidFill>
                  <a:srgbClr val="FFC000"/>
                </a:solidFill>
              </a:rPr>
              <a:t>Výplach vlastní </a:t>
            </a:r>
            <a:r>
              <a:rPr lang="cs-CZ" dirty="0"/>
              <a:t>– oční vaničkou – K/P provádí sám</a:t>
            </a:r>
          </a:p>
          <a:p>
            <a:endParaRPr lang="cs-CZ" dirty="0"/>
          </a:p>
          <a:p>
            <a:r>
              <a:rPr lang="cs-CZ" dirty="0">
                <a:solidFill>
                  <a:srgbClr val="FFC000"/>
                </a:solidFill>
              </a:rPr>
              <a:t>Výplach undinou </a:t>
            </a:r>
            <a:r>
              <a:rPr lang="cs-CZ" dirty="0"/>
              <a:t>– od vnitřního koutku </a:t>
            </a:r>
            <a:br>
              <a:rPr lang="cs-CZ" dirty="0"/>
            </a:br>
            <a:r>
              <a:rPr lang="cs-CZ" dirty="0"/>
              <a:t>k zevnímu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oka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instilace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83804"/>
            <a:ext cx="8291264" cy="5090148"/>
          </a:xfrm>
        </p:spPr>
        <p:txBody>
          <a:bodyPr/>
          <a:lstStyle/>
          <a:p>
            <a:r>
              <a:rPr lang="cs-CZ" dirty="0" err="1"/>
              <a:t>Aplikce</a:t>
            </a:r>
            <a:r>
              <a:rPr lang="cs-CZ" dirty="0"/>
              <a:t> léků do oka (</a:t>
            </a:r>
            <a:r>
              <a:rPr lang="cs-CZ" dirty="0" err="1"/>
              <a:t>Ophtalmoseptonex</a:t>
            </a:r>
            <a:r>
              <a:rPr lang="cs-CZ" dirty="0"/>
              <a:t>, </a:t>
            </a:r>
            <a:r>
              <a:rPr lang="cs-CZ" dirty="0" err="1"/>
              <a:t>Lacrisyn</a:t>
            </a:r>
            <a:r>
              <a:rPr lang="cs-CZ" dirty="0"/>
              <a:t>, </a:t>
            </a:r>
            <a:r>
              <a:rPr lang="cs-CZ" dirty="0" err="1"/>
              <a:t>Ophtalmoazulen</a:t>
            </a:r>
            <a:r>
              <a:rPr lang="cs-CZ" dirty="0"/>
              <a:t>,…)</a:t>
            </a:r>
          </a:p>
          <a:p>
            <a:endParaRPr lang="cs-CZ" dirty="0"/>
          </a:p>
          <a:p>
            <a:r>
              <a:rPr lang="cs-CZ" dirty="0"/>
              <a:t>Čtverečkem buničiny protáhnou dolní víčko</a:t>
            </a:r>
          </a:p>
          <a:p>
            <a:r>
              <a:rPr lang="cs-CZ" dirty="0"/>
              <a:t>Z boku nakapat</a:t>
            </a:r>
          </a:p>
          <a:p>
            <a:r>
              <a:rPr lang="cs-CZ" dirty="0"/>
              <a:t>1 – 2 cm od oka</a:t>
            </a:r>
          </a:p>
          <a:p>
            <a:r>
              <a:rPr lang="cs-CZ" dirty="0"/>
              <a:t>Zatlačit na </a:t>
            </a:r>
            <a:r>
              <a:rPr lang="cs-CZ" dirty="0" err="1"/>
              <a:t>nososlzný</a:t>
            </a:r>
            <a:r>
              <a:rPr lang="cs-CZ" dirty="0"/>
              <a:t> kanálek </a:t>
            </a:r>
          </a:p>
          <a:p>
            <a:endParaRPr lang="cs-CZ" dirty="0"/>
          </a:p>
          <a:p>
            <a:r>
              <a:rPr lang="cs-CZ" dirty="0"/>
              <a:t>Př. před vyšetřením očního pozadí se oči tzv. </a:t>
            </a:r>
            <a:r>
              <a:rPr lang="cs-CZ" dirty="0" err="1"/>
              <a:t>rozkapávají</a:t>
            </a:r>
            <a:r>
              <a:rPr lang="cs-CZ" dirty="0"/>
              <a:t> (Atropin, </a:t>
            </a:r>
            <a:r>
              <a:rPr lang="cs-CZ" dirty="0" err="1"/>
              <a:t>Tropikamid</a:t>
            </a:r>
            <a:r>
              <a:rPr lang="cs-CZ" dirty="0"/>
              <a:t>, </a:t>
            </a:r>
            <a:r>
              <a:rPr lang="cs-CZ" dirty="0" err="1"/>
              <a:t>Mydriacyl</a:t>
            </a:r>
            <a:endParaRPr lang="cs-CZ" dirty="0"/>
          </a:p>
          <a:p>
            <a:r>
              <a:rPr lang="cs-CZ" dirty="0"/>
              <a:t>…)</a:t>
            </a:r>
          </a:p>
        </p:txBody>
      </p:sp>
      <p:pic>
        <p:nvPicPr>
          <p:cNvPr id="4" name="Obrázek 3" descr="untitled6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8893" y="1722512"/>
            <a:ext cx="1562472" cy="1562472"/>
          </a:xfrm>
          <a:prstGeom prst="rect">
            <a:avLst/>
          </a:prstGeom>
        </p:spPr>
      </p:pic>
      <p:pic>
        <p:nvPicPr>
          <p:cNvPr id="5" name="Obrázek 4" descr="untitled7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3717032"/>
            <a:ext cx="1757164" cy="175716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372200" y="2132856"/>
            <a:ext cx="25922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Obr. č. 2 Oční kapky – </a:t>
            </a:r>
            <a:r>
              <a:rPr lang="cs-CZ" sz="1200" dirty="0" err="1"/>
              <a:t>Lacrisyn</a:t>
            </a:r>
            <a:endParaRPr lang="cs-CZ" sz="1200" dirty="0"/>
          </a:p>
        </p:txBody>
      </p:sp>
      <p:sp>
        <p:nvSpPr>
          <p:cNvPr id="7" name="Obdélník 6"/>
          <p:cNvSpPr/>
          <p:nvPr/>
        </p:nvSpPr>
        <p:spPr>
          <a:xfrm>
            <a:off x="6444208" y="328498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Obr. č. 3 Oční kapky – </a:t>
            </a:r>
            <a:r>
              <a:rPr lang="cs-CZ" sz="1200" dirty="0" err="1"/>
              <a:t>Ophtalmo</a:t>
            </a:r>
            <a:r>
              <a:rPr lang="cs-CZ" sz="1200" dirty="0"/>
              <a:t>-Septonex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oka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aplikace mastí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cs-CZ" dirty="0"/>
              <a:t>Vytlačit a otřít první kapku (kontaminovaná)</a:t>
            </a:r>
          </a:p>
          <a:p>
            <a:r>
              <a:rPr lang="cs-CZ" dirty="0"/>
              <a:t>K/P se dívá nahoru</a:t>
            </a:r>
          </a:p>
          <a:p>
            <a:r>
              <a:rPr lang="cs-CZ" dirty="0"/>
              <a:t>Dolní víčko potáhnout dolů</a:t>
            </a:r>
          </a:p>
          <a:p>
            <a:r>
              <a:rPr lang="cs-CZ" dirty="0"/>
              <a:t>3 cm mast vytlačit směrem od vnitřního koutku </a:t>
            </a:r>
            <a:br>
              <a:rPr lang="cs-CZ" dirty="0"/>
            </a:br>
            <a:r>
              <a:rPr lang="cs-CZ" dirty="0"/>
              <a:t>k zevnímu</a:t>
            </a:r>
          </a:p>
          <a:p>
            <a:r>
              <a:rPr lang="cs-CZ" dirty="0"/>
              <a:t>Po aplikaci K/P lehce přivře oči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ucha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Tekutý přípravek nebo mast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Pomůcky</a:t>
            </a:r>
            <a:r>
              <a:rPr lang="cs-CZ" dirty="0"/>
              <a:t> – lék v lahvičce s kapacím uzávěrem, sterilní čtverečky, </a:t>
            </a:r>
            <a:r>
              <a:rPr lang="cs-CZ" dirty="0" err="1"/>
              <a:t>emitní</a:t>
            </a:r>
            <a:r>
              <a:rPr lang="cs-CZ" dirty="0"/>
              <a:t> miska</a:t>
            </a:r>
          </a:p>
          <a:p>
            <a:endParaRPr lang="cs-CZ" dirty="0"/>
          </a:p>
          <a:p>
            <a:r>
              <a:rPr lang="cs-CZ" dirty="0"/>
              <a:t>K/P v leže na boku, v sedě se skloněnou hlavou</a:t>
            </a:r>
          </a:p>
          <a:p>
            <a:r>
              <a:rPr lang="cs-CZ" dirty="0"/>
              <a:t>Vyčistit ucho</a:t>
            </a:r>
          </a:p>
          <a:p>
            <a:r>
              <a:rPr lang="cs-CZ" dirty="0"/>
              <a:t>Ohřát na teplotu těla</a:t>
            </a:r>
          </a:p>
          <a:p>
            <a:r>
              <a:rPr lang="cs-CZ" dirty="0"/>
              <a:t>Aplikovat přesné množství</a:t>
            </a:r>
          </a:p>
          <a:p>
            <a:r>
              <a:rPr lang="cs-CZ" dirty="0"/>
              <a:t>Zatlačit na tragus (vyvýšenina na boltci)</a:t>
            </a:r>
          </a:p>
          <a:p>
            <a:r>
              <a:rPr lang="cs-CZ" dirty="0"/>
              <a:t>V poloze zůstat 5 min</a:t>
            </a:r>
          </a:p>
          <a:p>
            <a:r>
              <a:rPr lang="cs-CZ" dirty="0"/>
              <a:t>Provést záznam do dokumentace</a:t>
            </a:r>
          </a:p>
          <a:p>
            <a:endParaRPr lang="cs-CZ" dirty="0"/>
          </a:p>
          <a:p>
            <a:r>
              <a:rPr lang="cs-CZ" dirty="0"/>
              <a:t>Mast se aplikuje štětičkou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untitled8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3717032"/>
            <a:ext cx="1800200" cy="18002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300192" y="5373216"/>
            <a:ext cx="19442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Obr. č. 4 Ušní kapky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1143000"/>
          </a:xfrm>
        </p:spPr>
        <p:txBody>
          <a:bodyPr/>
          <a:lstStyle/>
          <a:p>
            <a:r>
              <a:rPr lang="cs-CZ" i="1" dirty="0" err="1"/>
              <a:t>LÉlÉFSDFSDFSFS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749300" y="1447800"/>
            <a:ext cx="8394700" cy="4800600"/>
          </a:xfrm>
        </p:spPr>
        <p:txBody>
          <a:bodyPr>
            <a:normAutofit/>
          </a:bodyPr>
          <a:lstStyle/>
          <a:p>
            <a:r>
              <a:rPr lang="cs-CZ" i="1" dirty="0" err="1">
                <a:solidFill>
                  <a:srgbClr val="FFC000"/>
                </a:solidFill>
              </a:rPr>
              <a:t>Magistrality</a:t>
            </a:r>
            <a:r>
              <a:rPr lang="cs-CZ" dirty="0"/>
              <a:t> – IVPL - léky připravené v lékárně (</a:t>
            </a:r>
            <a:r>
              <a:rPr lang="cs-CZ" dirty="0" err="1"/>
              <a:t>indivuduálně</a:t>
            </a:r>
            <a:r>
              <a:rPr lang="cs-CZ" dirty="0"/>
              <a:t>)</a:t>
            </a:r>
          </a:p>
          <a:p>
            <a:r>
              <a:rPr lang="cs-CZ" i="1" dirty="0">
                <a:solidFill>
                  <a:srgbClr val="FFC000"/>
                </a:solidFill>
              </a:rPr>
              <a:t>Speciality</a:t>
            </a:r>
            <a:r>
              <a:rPr lang="cs-CZ" dirty="0"/>
              <a:t> - HVLP- hromadně vyráběné léčivé přípravky</a:t>
            </a:r>
          </a:p>
          <a:p>
            <a:r>
              <a:rPr lang="cs-CZ" i="1" dirty="0">
                <a:solidFill>
                  <a:srgbClr val="FFC000"/>
                </a:solidFill>
              </a:rPr>
              <a:t>Alopatická léčiva </a:t>
            </a:r>
            <a:r>
              <a:rPr lang="cs-CZ" i="1" dirty="0"/>
              <a:t>- </a:t>
            </a:r>
            <a:r>
              <a:rPr lang="cs-CZ" dirty="0" err="1"/>
              <a:t>léčiva</a:t>
            </a:r>
            <a:r>
              <a:rPr lang="cs-CZ" dirty="0"/>
              <a:t>, které potlačují příznaky choroby nebo léčí léčivy opačného účinku (spasmolytika) </a:t>
            </a:r>
            <a:endParaRPr lang="cs-CZ" i="1" dirty="0"/>
          </a:p>
          <a:p>
            <a:r>
              <a:rPr lang="cs-CZ" i="1" dirty="0">
                <a:solidFill>
                  <a:srgbClr val="FFC000"/>
                </a:solidFill>
              </a:rPr>
              <a:t>Homeopatická léčiva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dirty="0" err="1"/>
              <a:t>léčiva</a:t>
            </a:r>
            <a:r>
              <a:rPr lang="cs-CZ" dirty="0"/>
              <a:t>, které potlačují příznaky nemoci a léčeny léčivy  stejného účinku (</a:t>
            </a:r>
            <a:r>
              <a:rPr lang="cs-CZ" dirty="0" err="1"/>
              <a:t>oxytocyn</a:t>
            </a:r>
            <a:r>
              <a:rPr lang="cs-CZ" dirty="0"/>
              <a:t>)</a:t>
            </a:r>
            <a:endParaRPr lang="cs-CZ" i="1" dirty="0">
              <a:solidFill>
                <a:srgbClr val="FFC000"/>
              </a:solidFill>
            </a:endParaRPr>
          </a:p>
          <a:p>
            <a:r>
              <a:rPr lang="cs-CZ" i="1" dirty="0">
                <a:solidFill>
                  <a:srgbClr val="FFC000"/>
                </a:solidFill>
              </a:rPr>
              <a:t>Lékopis</a:t>
            </a:r>
            <a:r>
              <a:rPr lang="cs-CZ" b="1" dirty="0"/>
              <a:t> </a:t>
            </a:r>
            <a:r>
              <a:rPr lang="cs-CZ" i="1" dirty="0">
                <a:solidFill>
                  <a:srgbClr val="FFC000"/>
                </a:solidFill>
              </a:rPr>
              <a:t>(</a:t>
            </a:r>
            <a:r>
              <a:rPr lang="cs-CZ" i="1" dirty="0" err="1">
                <a:solidFill>
                  <a:srgbClr val="FFC000"/>
                </a:solidFill>
              </a:rPr>
              <a:t>pharmacopoea</a:t>
            </a:r>
            <a:r>
              <a:rPr lang="cs-CZ" i="1" dirty="0">
                <a:solidFill>
                  <a:srgbClr val="FFC000"/>
                </a:solidFill>
              </a:rPr>
              <a:t>) </a:t>
            </a:r>
            <a:r>
              <a:rPr lang="cs-CZ" dirty="0"/>
              <a:t>- soupis oficiální léčiv </a:t>
            </a:r>
            <a:br>
              <a:rPr lang="cs-CZ" dirty="0"/>
            </a:br>
            <a:r>
              <a:rPr lang="cs-CZ" dirty="0"/>
              <a:t>a léčivých přípravků</a:t>
            </a:r>
            <a:endParaRPr lang="cs-CZ" i="1" dirty="0">
              <a:solidFill>
                <a:srgbClr val="FFC000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nosu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r>
              <a:rPr lang="cs-CZ" dirty="0"/>
              <a:t>Léčebné roztoky nebo masti</a:t>
            </a:r>
          </a:p>
          <a:p>
            <a:endParaRPr lang="cs-CZ" dirty="0"/>
          </a:p>
          <a:p>
            <a:r>
              <a:rPr lang="cs-CZ" dirty="0"/>
              <a:t>Před aplikací K/P vysmrkat</a:t>
            </a:r>
          </a:p>
          <a:p>
            <a:r>
              <a:rPr lang="cs-CZ" dirty="0"/>
              <a:t>K/P vsedě s hlavou skloněnou na opačnou stranu než aplikujeme lék – nevtéká do Eustachovy trubice</a:t>
            </a:r>
          </a:p>
          <a:p>
            <a:r>
              <a:rPr lang="cs-CZ" dirty="0"/>
              <a:t>Dýchat ústy</a:t>
            </a:r>
          </a:p>
          <a:p>
            <a:r>
              <a:rPr lang="cs-CZ" dirty="0"/>
              <a:t>Chvíli zůstat v této poloze</a:t>
            </a:r>
          </a:p>
          <a:p>
            <a:r>
              <a:rPr lang="cs-CZ" dirty="0"/>
              <a:t>Provedení záznamu do dokumentace</a:t>
            </a:r>
          </a:p>
          <a:p>
            <a:endParaRPr lang="cs-CZ" dirty="0"/>
          </a:p>
          <a:p>
            <a:r>
              <a:rPr lang="cs-CZ" dirty="0"/>
              <a:t>Masti – štětičkou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rektálně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/>
          </a:bodyPr>
          <a:lstStyle/>
          <a:p>
            <a:r>
              <a:rPr lang="cs-CZ" dirty="0"/>
              <a:t>Využití vstřebávací schopnosti sliznice rekta – konečníku skrz anus - řiť (voda, minerály, glukóza)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Formy léků </a:t>
            </a:r>
            <a:r>
              <a:rPr lang="cs-CZ" dirty="0"/>
              <a:t>- čípky (</a:t>
            </a:r>
            <a:r>
              <a:rPr lang="cs-CZ" dirty="0" err="1"/>
              <a:t>supp</a:t>
            </a:r>
            <a:r>
              <a:rPr lang="cs-CZ" dirty="0"/>
              <a:t>.), masti (H), léčebné klyzma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Účinek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Místní nebo celkový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C000"/>
                </a:solidFill>
              </a:rPr>
              <a:t>Nejčastěji používané čípky</a:t>
            </a:r>
            <a:br>
              <a:rPr lang="cs-CZ" i="1" dirty="0">
                <a:solidFill>
                  <a:srgbClr val="FFC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>
              <a:buNone/>
            </a:pPr>
            <a:endParaRPr lang="cs-CZ" i="1" dirty="0">
              <a:solidFill>
                <a:srgbClr val="92D05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cs-CZ" dirty="0"/>
              <a:t>Glycerínový čípek – vyprázdnění stolice (místní účinek)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err="1"/>
              <a:t>Spasmoveralgin</a:t>
            </a:r>
            <a:r>
              <a:rPr lang="cs-CZ" dirty="0"/>
              <a:t> </a:t>
            </a:r>
            <a:r>
              <a:rPr lang="cs-CZ" dirty="0" err="1"/>
              <a:t>supp</a:t>
            </a:r>
            <a:r>
              <a:rPr lang="cs-CZ" dirty="0"/>
              <a:t>. – mírní bolest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err="1"/>
              <a:t>Paralen</a:t>
            </a:r>
            <a:r>
              <a:rPr lang="cs-CZ" dirty="0"/>
              <a:t> </a:t>
            </a:r>
            <a:r>
              <a:rPr lang="cs-CZ" dirty="0" err="1"/>
              <a:t>supp</a:t>
            </a:r>
            <a:r>
              <a:rPr lang="cs-CZ" dirty="0"/>
              <a:t>. – snižuje tělesnou teplotu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err="1"/>
              <a:t>Syntophyllin</a:t>
            </a:r>
            <a:r>
              <a:rPr lang="cs-CZ" dirty="0"/>
              <a:t> </a:t>
            </a:r>
            <a:r>
              <a:rPr lang="cs-CZ" dirty="0" err="1"/>
              <a:t>supp</a:t>
            </a:r>
            <a:r>
              <a:rPr lang="cs-CZ" dirty="0"/>
              <a:t>. – rozšiřuje průdušky </a:t>
            </a:r>
            <a:br>
              <a:rPr lang="cs-CZ" dirty="0"/>
            </a:br>
            <a:r>
              <a:rPr lang="cs-CZ" dirty="0"/>
              <a:t>a zlepšuje dýchání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err="1"/>
              <a:t>Torecan</a:t>
            </a:r>
            <a:r>
              <a:rPr lang="cs-CZ" dirty="0"/>
              <a:t> </a:t>
            </a:r>
            <a:r>
              <a:rPr lang="cs-CZ" dirty="0" err="1"/>
              <a:t>supp</a:t>
            </a:r>
            <a:r>
              <a:rPr lang="cs-CZ" dirty="0"/>
              <a:t>. – potlačuje zvracení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err="1"/>
              <a:t>Aviril</a:t>
            </a:r>
            <a:r>
              <a:rPr lang="cs-CZ" dirty="0"/>
              <a:t> </a:t>
            </a:r>
            <a:r>
              <a:rPr lang="cs-CZ" dirty="0" err="1"/>
              <a:t>supp</a:t>
            </a:r>
            <a:r>
              <a:rPr lang="cs-CZ" dirty="0"/>
              <a:t>. – působí protizánětlivě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Posouzení – získávání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/>
              <a:t>Současně užívané léky, alergie</a:t>
            </a:r>
          </a:p>
          <a:p>
            <a:r>
              <a:rPr lang="cs-CZ" dirty="0"/>
              <a:t>Předchozí zkušenosti s podáváním léků do konečníku</a:t>
            </a:r>
          </a:p>
          <a:p>
            <a:r>
              <a:rPr lang="cs-CZ" dirty="0"/>
              <a:t>Problémy v okolí konečníku (hemoroidy, fisury)</a:t>
            </a:r>
          </a:p>
          <a:p>
            <a:r>
              <a:rPr lang="cs-CZ" dirty="0"/>
              <a:t>Poslední stolice</a:t>
            </a:r>
          </a:p>
          <a:p>
            <a:r>
              <a:rPr lang="cs-CZ" dirty="0"/>
              <a:t>Míra soběstačnosti při samostatné aplikaci léku do konečníku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konečníku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aplikace čípků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>
                <a:solidFill>
                  <a:srgbClr val="FFC000"/>
                </a:solidFill>
              </a:rPr>
              <a:t>Pomůcky</a:t>
            </a:r>
          </a:p>
          <a:p>
            <a:pPr lvl="1"/>
            <a:r>
              <a:rPr lang="cs-CZ" dirty="0"/>
              <a:t>Podnos, gumové rukavice (či gumový prst), vazelína, </a:t>
            </a:r>
            <a:r>
              <a:rPr lang="cs-CZ" dirty="0" err="1"/>
              <a:t>emitní</a:t>
            </a:r>
            <a:r>
              <a:rPr lang="cs-CZ" dirty="0"/>
              <a:t> miska, čtverce buničiny</a:t>
            </a:r>
          </a:p>
          <a:p>
            <a:pPr marL="548640" lvl="2">
              <a:spcBef>
                <a:spcPts val="600"/>
              </a:spcBef>
              <a:buSzPct val="70000"/>
            </a:pPr>
            <a:endParaRPr lang="cs-CZ" i="1" dirty="0">
              <a:solidFill>
                <a:srgbClr val="92D050"/>
              </a:solidFill>
            </a:endParaRPr>
          </a:p>
          <a:p>
            <a:r>
              <a:rPr lang="cs-CZ" i="1" dirty="0">
                <a:solidFill>
                  <a:srgbClr val="FFC000"/>
                </a:solidFill>
              </a:rPr>
              <a:t>Postup </a:t>
            </a:r>
          </a:p>
          <a:p>
            <a:pPr lvl="1"/>
            <a:r>
              <a:rPr lang="cs-CZ" dirty="0"/>
              <a:t>Příprava K/P (vyprázdnit, omýt konečník)</a:t>
            </a:r>
          </a:p>
          <a:p>
            <a:pPr lvl="1"/>
            <a:r>
              <a:rPr lang="cs-CZ" dirty="0"/>
              <a:t>Vysvětlení výkonu</a:t>
            </a:r>
          </a:p>
          <a:p>
            <a:pPr lvl="1"/>
            <a:r>
              <a:rPr lang="cs-CZ" dirty="0"/>
              <a:t>Vybalit čípek a položit jej na obal</a:t>
            </a:r>
          </a:p>
          <a:p>
            <a:pPr lvl="1"/>
            <a:r>
              <a:rPr lang="cs-CZ" dirty="0"/>
              <a:t>Nasadit rukavice</a:t>
            </a:r>
          </a:p>
          <a:p>
            <a:pPr lvl="1"/>
            <a:r>
              <a:rPr lang="cs-CZ" dirty="0"/>
              <a:t>K/P dýchat ústy</a:t>
            </a:r>
          </a:p>
          <a:p>
            <a:pPr lvl="1"/>
            <a:r>
              <a:rPr lang="cs-CZ" dirty="0"/>
              <a:t>Oddálit hýždě a čípek ukazovákem zavést až za vnitřní svěrač (u dospělého cca 8 cm, u dětí cca 5 cm a méně)</a:t>
            </a:r>
          </a:p>
          <a:p>
            <a:pPr lvl="1"/>
            <a:r>
              <a:rPr lang="cs-CZ" dirty="0"/>
              <a:t>K/P stáhnout hýždě</a:t>
            </a:r>
          </a:p>
          <a:p>
            <a:pPr lvl="1"/>
            <a:r>
              <a:rPr lang="cs-CZ" dirty="0"/>
              <a:t>Záznam do dokumentace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FFC000"/>
                </a:solidFill>
              </a:rPr>
              <a:t>Pohyblivý a soběstačný K/P si může čípek zavést sám!!!</a:t>
            </a:r>
          </a:p>
        </p:txBody>
      </p:sp>
      <p:pic>
        <p:nvPicPr>
          <p:cNvPr id="5" name="Obrázek 4" descr="untitled5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348880"/>
            <a:ext cx="2041004" cy="204100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372200" y="2276872"/>
            <a:ext cx="18722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Obr. č. 5 Rektální čípky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konečníku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aplikace mastí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/>
              <a:t>Pomocí aplikátoru, který je součástí mastí (ten se po aplikaci propláchne horkou vodou se saponátem a vytře štětičkou s benzínem) 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Postup</a:t>
            </a:r>
          </a:p>
          <a:p>
            <a:pPr lvl="1"/>
            <a:r>
              <a:rPr lang="cs-CZ" dirty="0"/>
              <a:t>Příprava K/P, vysvětlení výkonu</a:t>
            </a:r>
          </a:p>
          <a:p>
            <a:pPr lvl="1"/>
            <a:r>
              <a:rPr lang="cs-CZ" dirty="0"/>
              <a:t>Omytí konečníku</a:t>
            </a:r>
          </a:p>
          <a:p>
            <a:pPr lvl="1"/>
            <a:r>
              <a:rPr lang="cs-CZ" dirty="0"/>
              <a:t>Aplikátor zavést do konečníku a aplikovat mast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FFC000"/>
                </a:solidFill>
              </a:rPr>
              <a:t>Pohyblivý a soběstačný K/P si může mast zavést sám!!!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do konečníku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aplikace léčebného klyzmatu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/>
              <a:t>Viz aplikace kapénkového klyzmatu či </a:t>
            </a:r>
            <a:r>
              <a:rPr lang="cs-CZ" dirty="0" err="1"/>
              <a:t>mikroklyzmatu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vaginálně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cs-CZ" dirty="0"/>
              <a:t>Vaginální koule (</a:t>
            </a:r>
            <a:r>
              <a:rPr lang="cs-CZ" dirty="0" err="1"/>
              <a:t>globuli</a:t>
            </a:r>
            <a:r>
              <a:rPr lang="cs-CZ" dirty="0"/>
              <a:t> </a:t>
            </a:r>
            <a:r>
              <a:rPr lang="cs-CZ" dirty="0" err="1"/>
              <a:t>vaginales</a:t>
            </a:r>
            <a:r>
              <a:rPr lang="cs-CZ" dirty="0"/>
              <a:t>), léčebné roztoky, vaginální tablety, čípky, želé, pěna</a:t>
            </a:r>
          </a:p>
          <a:p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Účinek léků </a:t>
            </a:r>
          </a:p>
          <a:p>
            <a:pPr lvl="1"/>
            <a:r>
              <a:rPr lang="cs-CZ" dirty="0"/>
              <a:t>Místní x celkový</a:t>
            </a:r>
          </a:p>
          <a:p>
            <a:endParaRPr lang="cs-CZ" dirty="0"/>
          </a:p>
          <a:p>
            <a:r>
              <a:rPr lang="cs-CZ" dirty="0">
                <a:solidFill>
                  <a:srgbClr val="FFC000"/>
                </a:solidFill>
              </a:rPr>
              <a:t>Výplach pochvy</a:t>
            </a:r>
            <a:r>
              <a:rPr lang="cs-CZ" dirty="0"/>
              <a:t>	  x	</a:t>
            </a:r>
            <a:r>
              <a:rPr lang="cs-CZ" dirty="0">
                <a:solidFill>
                  <a:srgbClr val="FFC000"/>
                </a:solidFill>
              </a:rPr>
              <a:t>instilace léku pochvou </a:t>
            </a:r>
            <a:r>
              <a:rPr lang="cs-CZ" dirty="0"/>
              <a:t>(čípky, krémy, vaginální tablety)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Posouzení – získávání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/>
              <a:t>Současná medikace, včetně léků pochvou</a:t>
            </a:r>
          </a:p>
          <a:p>
            <a:r>
              <a:rPr lang="cs-CZ" dirty="0"/>
              <a:t>Současné vaginální problémy</a:t>
            </a:r>
          </a:p>
          <a:p>
            <a:r>
              <a:rPr lang="cs-CZ" dirty="0"/>
              <a:t>Hygiena zevních rodidel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Aplikace léků vaginálně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instilace léků pochvou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Lék, čípek natřený lubrikantem zavést 8 – 10 cm při zadní stěně pochvy (také tablety)</a:t>
            </a:r>
          </a:p>
          <a:p>
            <a:r>
              <a:rPr lang="cs-CZ" dirty="0"/>
              <a:t>Po zavedení zůstat ležet alespoň 10 min</a:t>
            </a:r>
          </a:p>
          <a:p>
            <a:r>
              <a:rPr lang="cs-CZ" dirty="0"/>
              <a:t>Zavádět nejlépe na noc</a:t>
            </a:r>
          </a:p>
          <a:p>
            <a:r>
              <a:rPr lang="cs-CZ" dirty="0"/>
              <a:t>Po zavedení – hygienická vložka</a:t>
            </a:r>
          </a:p>
          <a:p>
            <a:r>
              <a:rPr lang="cs-CZ" dirty="0"/>
              <a:t>Masti – cca 5 cm hluboko</a:t>
            </a:r>
          </a:p>
          <a:p>
            <a:r>
              <a:rPr lang="cs-CZ" dirty="0"/>
              <a:t>Kontraindikace </a:t>
            </a:r>
            <a:r>
              <a:rPr lang="cs-CZ" dirty="0" err="1"/>
              <a:t>menzes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untitled4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861048"/>
            <a:ext cx="2598073" cy="194270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724128" y="5805264"/>
            <a:ext cx="2160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Obr. č. 8 Poševní mast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Názvosloví léčiv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66144" cy="4800600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FFC000"/>
                </a:solidFill>
              </a:rPr>
              <a:t>Generický název </a:t>
            </a:r>
            <a:r>
              <a:rPr lang="cs-CZ" dirty="0"/>
              <a:t>– vychází ze složení léku</a:t>
            </a:r>
          </a:p>
          <a:p>
            <a:r>
              <a:rPr lang="cs-CZ" b="1" dirty="0" err="1"/>
              <a:t>Generika</a:t>
            </a:r>
            <a:r>
              <a:rPr lang="cs-CZ" dirty="0"/>
              <a:t> - generické léky, jsou ekvivalenty originálních léčivých přípravků </a:t>
            </a:r>
          </a:p>
          <a:p>
            <a:pPr>
              <a:buNone/>
            </a:pP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Oficiální název </a:t>
            </a:r>
            <a:r>
              <a:rPr lang="cs-CZ" dirty="0"/>
              <a:t>– lékopisný – název uvedený v lékopisu státu (ČR)</a:t>
            </a:r>
          </a:p>
          <a:p>
            <a:pPr>
              <a:buNone/>
            </a:pP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Chemický název </a:t>
            </a:r>
            <a:r>
              <a:rPr lang="cs-CZ" dirty="0"/>
              <a:t>– chemická struktura léku</a:t>
            </a:r>
          </a:p>
          <a:p>
            <a:pPr>
              <a:buNone/>
            </a:pP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Obchodní název </a:t>
            </a:r>
            <a:r>
              <a:rPr lang="cs-CZ" dirty="0"/>
              <a:t>– daný výrobcem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7467600" cy="4873625"/>
          </a:xfrm>
        </p:spPr>
        <p:txBody>
          <a:bodyPr/>
          <a:lstStyle/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Děkuji za pozornost!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20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Formy léků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394136" cy="4800600"/>
          </a:xfrm>
        </p:spPr>
        <p:txBody>
          <a:bodyPr/>
          <a:lstStyle/>
          <a:p>
            <a:r>
              <a:rPr lang="cs-CZ" dirty="0" err="1"/>
              <a:t>Vademecum</a:t>
            </a:r>
            <a:r>
              <a:rPr lang="cs-CZ" dirty="0"/>
              <a:t> uvádí 34 forem léků</a:t>
            </a:r>
            <a:endParaRPr lang="cs-CZ" sz="2000" dirty="0"/>
          </a:p>
          <a:p>
            <a:pPr>
              <a:buNone/>
            </a:pPr>
            <a:endParaRPr lang="cs-CZ" sz="2000" dirty="0"/>
          </a:p>
          <a:p>
            <a:r>
              <a:rPr lang="cs-CZ" i="1" dirty="0">
                <a:solidFill>
                  <a:srgbClr val="FFC000"/>
                </a:solidFill>
              </a:rPr>
              <a:t>Rozdělení na</a:t>
            </a:r>
          </a:p>
          <a:p>
            <a:pPr lvl="1"/>
            <a:r>
              <a:rPr lang="cs-CZ" dirty="0"/>
              <a:t>Tuhé</a:t>
            </a:r>
          </a:p>
          <a:p>
            <a:pPr lvl="1"/>
            <a:r>
              <a:rPr lang="cs-CZ" dirty="0"/>
              <a:t>Polotuhé</a:t>
            </a:r>
          </a:p>
          <a:p>
            <a:pPr lvl="1"/>
            <a:r>
              <a:rPr lang="cs-CZ" dirty="0"/>
              <a:t>Tekuté</a:t>
            </a:r>
          </a:p>
          <a:p>
            <a:pPr lvl="1"/>
            <a:r>
              <a:rPr lang="cs-CZ" dirty="0"/>
              <a:t>Vnitřní a vnější použití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Léky tuhé - pevné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538152" cy="4800600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FFC000"/>
                </a:solidFill>
              </a:rPr>
              <a:t>Prášky</a:t>
            </a:r>
            <a:r>
              <a:rPr lang="cs-CZ" dirty="0"/>
              <a:t> – </a:t>
            </a:r>
            <a:r>
              <a:rPr lang="cs-CZ" dirty="0" err="1"/>
              <a:t>pulveres</a:t>
            </a:r>
            <a:r>
              <a:rPr lang="cs-CZ" dirty="0"/>
              <a:t>, </a:t>
            </a:r>
            <a:r>
              <a:rPr lang="cs-CZ" dirty="0" err="1"/>
              <a:t>pulv</a:t>
            </a:r>
            <a:r>
              <a:rPr lang="cs-CZ" dirty="0"/>
              <a:t>.</a:t>
            </a:r>
          </a:p>
          <a:p>
            <a:r>
              <a:rPr lang="cs-CZ" i="1" dirty="0">
                <a:solidFill>
                  <a:srgbClr val="FFC000"/>
                </a:solidFill>
              </a:rPr>
              <a:t>Tablety</a:t>
            </a:r>
            <a:r>
              <a:rPr lang="cs-CZ" dirty="0"/>
              <a:t> – </a:t>
            </a:r>
            <a:r>
              <a:rPr lang="cs-CZ" dirty="0" err="1"/>
              <a:t>tabulettae</a:t>
            </a:r>
            <a:r>
              <a:rPr lang="cs-CZ" dirty="0"/>
              <a:t>, </a:t>
            </a:r>
            <a:r>
              <a:rPr lang="cs-CZ" dirty="0" err="1"/>
              <a:t>tbl</a:t>
            </a:r>
            <a:r>
              <a:rPr lang="cs-CZ" dirty="0"/>
              <a:t>.</a:t>
            </a:r>
          </a:p>
          <a:p>
            <a:r>
              <a:rPr lang="en-GB" i="1" dirty="0" err="1">
                <a:solidFill>
                  <a:srgbClr val="FFC000"/>
                </a:solidFill>
              </a:rPr>
              <a:t>Šumivé</a:t>
            </a:r>
            <a:r>
              <a:rPr lang="en-GB" i="1" dirty="0">
                <a:solidFill>
                  <a:srgbClr val="FFC000"/>
                </a:solidFill>
              </a:rPr>
              <a:t> </a:t>
            </a:r>
            <a:r>
              <a:rPr lang="en-GB" i="1" dirty="0" err="1">
                <a:solidFill>
                  <a:srgbClr val="FFC000"/>
                </a:solidFill>
              </a:rPr>
              <a:t>tablety</a:t>
            </a:r>
            <a:r>
              <a:rPr lang="en-GB" i="1" dirty="0">
                <a:solidFill>
                  <a:srgbClr val="FFC000"/>
                </a:solidFill>
              </a:rPr>
              <a:t> </a:t>
            </a:r>
            <a:r>
              <a:rPr lang="cs-CZ" dirty="0"/>
              <a:t>– </a:t>
            </a:r>
            <a:r>
              <a:rPr lang="en-GB" dirty="0" err="1"/>
              <a:t>tabulettae</a:t>
            </a:r>
            <a:r>
              <a:rPr lang="en-GB" dirty="0"/>
              <a:t> </a:t>
            </a:r>
            <a:r>
              <a:rPr lang="en-GB" dirty="0" err="1"/>
              <a:t>effervescens</a:t>
            </a:r>
            <a:r>
              <a:rPr lang="en-GB" dirty="0"/>
              <a:t> – eff.</a:t>
            </a: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Dražé </a:t>
            </a:r>
            <a:r>
              <a:rPr lang="cs-CZ" dirty="0"/>
              <a:t>– </a:t>
            </a:r>
            <a:r>
              <a:rPr lang="cs-CZ" dirty="0" err="1"/>
              <a:t>tabulettae</a:t>
            </a:r>
            <a:r>
              <a:rPr lang="cs-CZ" dirty="0"/>
              <a:t> </a:t>
            </a:r>
            <a:r>
              <a:rPr lang="cs-CZ" dirty="0" err="1"/>
              <a:t>obductae</a:t>
            </a:r>
            <a:r>
              <a:rPr lang="cs-CZ" dirty="0"/>
              <a:t>, </a:t>
            </a:r>
            <a:r>
              <a:rPr lang="cs-CZ" dirty="0" err="1"/>
              <a:t>drg</a:t>
            </a:r>
            <a:r>
              <a:rPr lang="cs-CZ" dirty="0"/>
              <a:t>. </a:t>
            </a:r>
          </a:p>
          <a:p>
            <a:r>
              <a:rPr lang="cs-CZ" i="1" dirty="0">
                <a:solidFill>
                  <a:srgbClr val="FFC000"/>
                </a:solidFill>
              </a:rPr>
              <a:t>Kapsle</a:t>
            </a:r>
            <a:r>
              <a:rPr lang="cs-CZ" dirty="0"/>
              <a:t> – </a:t>
            </a:r>
            <a:r>
              <a:rPr lang="cs-CZ" dirty="0" err="1"/>
              <a:t>capsulae</a:t>
            </a:r>
            <a:r>
              <a:rPr lang="cs-CZ" dirty="0"/>
              <a:t>, </a:t>
            </a:r>
            <a:r>
              <a:rPr lang="cs-CZ" dirty="0" err="1"/>
              <a:t>cps</a:t>
            </a:r>
            <a:r>
              <a:rPr lang="cs-CZ" dirty="0"/>
              <a:t>. </a:t>
            </a:r>
          </a:p>
          <a:p>
            <a:r>
              <a:rPr lang="cs-CZ" i="1" dirty="0">
                <a:solidFill>
                  <a:srgbClr val="FFC000"/>
                </a:solidFill>
              </a:rPr>
              <a:t>Pilulky</a:t>
            </a:r>
            <a:r>
              <a:rPr lang="cs-CZ" dirty="0"/>
              <a:t> – </a:t>
            </a:r>
            <a:r>
              <a:rPr lang="cs-CZ" dirty="0" err="1"/>
              <a:t>pillulae</a:t>
            </a:r>
            <a:r>
              <a:rPr lang="cs-CZ" dirty="0"/>
              <a:t>, </a:t>
            </a:r>
            <a:r>
              <a:rPr lang="cs-CZ" dirty="0" err="1"/>
              <a:t>pi</a:t>
            </a:r>
            <a:r>
              <a:rPr lang="cs-CZ" dirty="0"/>
              <a:t>.</a:t>
            </a:r>
          </a:p>
          <a:p>
            <a:r>
              <a:rPr lang="cs-CZ" i="1" dirty="0">
                <a:solidFill>
                  <a:srgbClr val="FFC000"/>
                </a:solidFill>
              </a:rPr>
              <a:t>Zrnka</a:t>
            </a:r>
            <a:r>
              <a:rPr lang="cs-CZ" dirty="0"/>
              <a:t> – granula, gran.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Léky polopevné – polotuhé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FFC000"/>
                </a:solidFill>
              </a:rPr>
              <a:t>Masti</a:t>
            </a:r>
            <a:r>
              <a:rPr lang="cs-CZ" dirty="0"/>
              <a:t> – </a:t>
            </a:r>
            <a:r>
              <a:rPr lang="cs-CZ" dirty="0" err="1"/>
              <a:t>unguenta</a:t>
            </a:r>
            <a:r>
              <a:rPr lang="cs-CZ" dirty="0"/>
              <a:t>, </a:t>
            </a:r>
            <a:r>
              <a:rPr lang="cs-CZ" dirty="0" err="1"/>
              <a:t>ung</a:t>
            </a:r>
            <a:r>
              <a:rPr lang="cs-CZ" dirty="0"/>
              <a:t>.</a:t>
            </a:r>
          </a:p>
          <a:p>
            <a:r>
              <a:rPr lang="cs-CZ" i="1" dirty="0">
                <a:solidFill>
                  <a:srgbClr val="FFC000"/>
                </a:solidFill>
              </a:rPr>
              <a:t>Pasty </a:t>
            </a:r>
            <a:r>
              <a:rPr lang="cs-CZ" dirty="0"/>
              <a:t>– </a:t>
            </a:r>
            <a:r>
              <a:rPr lang="cs-CZ" dirty="0" err="1"/>
              <a:t>pastae</a:t>
            </a: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Gely,  želé </a:t>
            </a:r>
          </a:p>
          <a:p>
            <a:r>
              <a:rPr lang="cs-CZ" i="1" dirty="0">
                <a:solidFill>
                  <a:srgbClr val="FFC000"/>
                </a:solidFill>
              </a:rPr>
              <a:t>Čípky</a:t>
            </a:r>
            <a:r>
              <a:rPr lang="cs-CZ" dirty="0"/>
              <a:t> – </a:t>
            </a:r>
            <a:r>
              <a:rPr lang="cs-CZ" dirty="0" err="1"/>
              <a:t>suppositoria</a:t>
            </a:r>
            <a:r>
              <a:rPr lang="cs-CZ" dirty="0"/>
              <a:t>, </a:t>
            </a:r>
            <a:r>
              <a:rPr lang="cs-CZ" dirty="0" err="1"/>
              <a:t>supp</a:t>
            </a:r>
            <a:r>
              <a:rPr lang="cs-CZ" dirty="0"/>
              <a:t>.</a:t>
            </a:r>
          </a:p>
          <a:p>
            <a:r>
              <a:rPr lang="cs-CZ" i="1" dirty="0">
                <a:solidFill>
                  <a:srgbClr val="FFC000"/>
                </a:solidFill>
              </a:rPr>
              <a:t>Poševní </a:t>
            </a:r>
            <a:r>
              <a:rPr lang="cs-CZ" i="1" dirty="0" err="1">
                <a:solidFill>
                  <a:srgbClr val="FFC000"/>
                </a:solidFill>
              </a:rPr>
              <a:t>globule</a:t>
            </a:r>
            <a:r>
              <a:rPr lang="cs-CZ" i="1" dirty="0">
                <a:solidFill>
                  <a:srgbClr val="FFC000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globuli</a:t>
            </a:r>
            <a:r>
              <a:rPr lang="cs-CZ" dirty="0"/>
              <a:t> </a:t>
            </a:r>
            <a:r>
              <a:rPr lang="cs-CZ" dirty="0" err="1"/>
              <a:t>vaginales</a:t>
            </a: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Pěny</a:t>
            </a:r>
          </a:p>
          <a:p>
            <a:r>
              <a:rPr lang="cs-CZ" i="1" dirty="0">
                <a:solidFill>
                  <a:srgbClr val="FFC000"/>
                </a:solidFill>
              </a:rPr>
              <a:t>Mýdla</a:t>
            </a:r>
            <a:r>
              <a:rPr lang="cs-CZ" dirty="0"/>
              <a:t> – </a:t>
            </a:r>
            <a:r>
              <a:rPr lang="cs-CZ" dirty="0" err="1"/>
              <a:t>sapones</a:t>
            </a: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Náplasti</a:t>
            </a:r>
            <a:r>
              <a:rPr lang="cs-CZ" dirty="0"/>
              <a:t> - </a:t>
            </a:r>
            <a:r>
              <a:rPr lang="cs-CZ" dirty="0" err="1"/>
              <a:t>emplastra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Léky tekuté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66144" cy="4800600"/>
          </a:xfrm>
        </p:spPr>
        <p:txBody>
          <a:bodyPr>
            <a:normAutofit/>
          </a:bodyPr>
          <a:lstStyle/>
          <a:p>
            <a:r>
              <a:rPr lang="cs-CZ" dirty="0"/>
              <a:t>Ve formě kapek, sirupech, sprejích, sterilně balené v ampulích nebo lékovkách</a:t>
            </a:r>
          </a:p>
          <a:p>
            <a:pPr>
              <a:buNone/>
            </a:pPr>
            <a:endParaRPr lang="cs-CZ" dirty="0"/>
          </a:p>
          <a:p>
            <a:r>
              <a:rPr lang="cs-CZ" i="1" dirty="0">
                <a:solidFill>
                  <a:srgbClr val="FFC000"/>
                </a:solidFill>
              </a:rPr>
              <a:t>Roztoky</a:t>
            </a:r>
            <a:r>
              <a:rPr lang="cs-CZ" dirty="0"/>
              <a:t> – </a:t>
            </a:r>
            <a:r>
              <a:rPr lang="cs-CZ" dirty="0" err="1"/>
              <a:t>solutiones</a:t>
            </a:r>
            <a:r>
              <a:rPr lang="cs-CZ" dirty="0"/>
              <a:t>, sol.</a:t>
            </a:r>
          </a:p>
          <a:p>
            <a:r>
              <a:rPr lang="cs-CZ" i="1" dirty="0">
                <a:solidFill>
                  <a:srgbClr val="FFC000"/>
                </a:solidFill>
              </a:rPr>
              <a:t>Směsi</a:t>
            </a:r>
            <a:r>
              <a:rPr lang="cs-CZ" dirty="0"/>
              <a:t> – </a:t>
            </a:r>
            <a:r>
              <a:rPr lang="cs-CZ" dirty="0" err="1"/>
              <a:t>mixturae</a:t>
            </a:r>
            <a:r>
              <a:rPr lang="cs-CZ" dirty="0"/>
              <a:t>, </a:t>
            </a:r>
            <a:r>
              <a:rPr lang="cs-CZ" dirty="0" err="1"/>
              <a:t>mixt</a:t>
            </a:r>
            <a:r>
              <a:rPr lang="cs-CZ" dirty="0"/>
              <a:t>.</a:t>
            </a:r>
          </a:p>
          <a:p>
            <a:r>
              <a:rPr lang="cs-CZ" i="1" dirty="0" err="1">
                <a:solidFill>
                  <a:srgbClr val="FFC000"/>
                </a:solidFill>
              </a:rPr>
              <a:t>Tinktůry</a:t>
            </a:r>
            <a:r>
              <a:rPr lang="cs-CZ" i="1" dirty="0">
                <a:solidFill>
                  <a:srgbClr val="FFC000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tincturae</a:t>
            </a:r>
            <a:r>
              <a:rPr lang="cs-CZ" dirty="0"/>
              <a:t>, </a:t>
            </a:r>
            <a:r>
              <a:rPr lang="cs-CZ" dirty="0" err="1"/>
              <a:t>tinc</a:t>
            </a:r>
            <a:r>
              <a:rPr lang="cs-CZ" dirty="0"/>
              <a:t>.</a:t>
            </a:r>
          </a:p>
          <a:p>
            <a:r>
              <a:rPr lang="cs-CZ" i="1" dirty="0">
                <a:solidFill>
                  <a:srgbClr val="FFC000"/>
                </a:solidFill>
              </a:rPr>
              <a:t>Suspenze </a:t>
            </a:r>
            <a:r>
              <a:rPr lang="cs-CZ" dirty="0"/>
              <a:t>– </a:t>
            </a:r>
            <a:r>
              <a:rPr lang="cs-CZ" dirty="0" err="1"/>
              <a:t>suspenziones</a:t>
            </a:r>
            <a:r>
              <a:rPr lang="cs-CZ" dirty="0"/>
              <a:t>, </a:t>
            </a:r>
            <a:r>
              <a:rPr lang="cs-CZ" dirty="0" err="1"/>
              <a:t>susp</a:t>
            </a:r>
            <a:r>
              <a:rPr lang="cs-CZ" dirty="0"/>
              <a:t>.</a:t>
            </a:r>
          </a:p>
          <a:p>
            <a:r>
              <a:rPr lang="cs-CZ" i="1" dirty="0">
                <a:solidFill>
                  <a:srgbClr val="FFC000"/>
                </a:solidFill>
              </a:rPr>
              <a:t>Aerosoly, spreje</a:t>
            </a:r>
          </a:p>
          <a:p>
            <a:r>
              <a:rPr lang="cs-CZ" i="1" dirty="0">
                <a:solidFill>
                  <a:srgbClr val="FFC000"/>
                </a:solidFill>
              </a:rPr>
              <a:t>Čaje </a:t>
            </a:r>
            <a:r>
              <a:rPr lang="cs-CZ" dirty="0"/>
              <a:t>– species, </a:t>
            </a:r>
            <a:r>
              <a:rPr lang="cs-CZ" dirty="0" err="1"/>
              <a:t>spec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20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FFFF00"/>
      </a:accent1>
      <a:accent2>
        <a:srgbClr val="FFEBA3"/>
      </a:accent2>
      <a:accent3>
        <a:srgbClr val="FDD1B1"/>
      </a:accent3>
      <a:accent4>
        <a:srgbClr val="B14C1D"/>
      </a:accent4>
      <a:accent5>
        <a:srgbClr val="F8E1D6"/>
      </a:accent5>
      <a:accent6>
        <a:srgbClr val="FA8D3D"/>
      </a:accent6>
      <a:hlink>
        <a:srgbClr val="FFDE66"/>
      </a:hlink>
      <a:folHlink>
        <a:srgbClr val="FF00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632</TotalTime>
  <Words>4825</Words>
  <Application>Microsoft Office PowerPoint</Application>
  <PresentationFormat>Předvádění na obrazovce (4:3)</PresentationFormat>
  <Paragraphs>575</Paragraphs>
  <Slides>50</Slides>
  <Notes>50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6" baseType="lpstr">
      <vt:lpstr>Arial</vt:lpstr>
      <vt:lpstr>Calibri</vt:lpstr>
      <vt:lpstr>Century Schoolbook</vt:lpstr>
      <vt:lpstr>Wingdings</vt:lpstr>
      <vt:lpstr>Wingdings 2</vt:lpstr>
      <vt:lpstr>Arkýř</vt:lpstr>
      <vt:lpstr>podávání léků  </vt:lpstr>
      <vt:lpstr>Podávání léků v práci sestry</vt:lpstr>
      <vt:lpstr>Pojmy vztahující se k podávání léků</vt:lpstr>
      <vt:lpstr>LÉlÉFSDFSDFSFS</vt:lpstr>
      <vt:lpstr>Názvosloví léčiv</vt:lpstr>
      <vt:lpstr>Formy léků</vt:lpstr>
      <vt:lpstr>Léky tuhé - pevné</vt:lpstr>
      <vt:lpstr>Léky polopevné – polotuhé</vt:lpstr>
      <vt:lpstr>Léky tekuté</vt:lpstr>
      <vt:lpstr>Označení léků</vt:lpstr>
      <vt:lpstr>Označení specialit </vt:lpstr>
      <vt:lpstr>Expirace </vt:lpstr>
      <vt:lpstr>Účinky léků</vt:lpstr>
      <vt:lpstr>Terapeutický účinek</vt:lpstr>
      <vt:lpstr>Tolerance léků</vt:lpstr>
      <vt:lpstr>Léková interakce</vt:lpstr>
      <vt:lpstr>Léková alergie</vt:lpstr>
      <vt:lpstr>Působení léku v organismu</vt:lpstr>
      <vt:lpstr>Faktory ovlivňující působení léku  v organismu</vt:lpstr>
      <vt:lpstr>Způsoby podávání léků</vt:lpstr>
      <vt:lpstr> Nástup působení léků </vt:lpstr>
      <vt:lpstr>Pokyny pro bezpečné podávání léků</vt:lpstr>
      <vt:lpstr>5 zásady správného podání léků</vt:lpstr>
      <vt:lpstr>Uložení léků</vt:lpstr>
      <vt:lpstr>Opiáty – dále viz opiáty </vt:lpstr>
      <vt:lpstr>Postup a zásady při podávání jednotlivých druhů léků</vt:lpstr>
      <vt:lpstr>pomůcky</vt:lpstr>
      <vt:lpstr>Záznam ordinace léků</vt:lpstr>
      <vt:lpstr>Zvláštnosti podávání léků malým dětem</vt:lpstr>
      <vt:lpstr>efekty</vt:lpstr>
      <vt:lpstr>Aplikace léků kůží</vt:lpstr>
      <vt:lpstr>Zásady pro aplikaci léků kůží</vt:lpstr>
      <vt:lpstr>Aplikace léků do oka</vt:lpstr>
      <vt:lpstr>Zásady aplikace – do oka</vt:lpstr>
      <vt:lpstr>Aplikace léků do oka  irigace</vt:lpstr>
      <vt:lpstr>Aplikace léků do oka  irigaceAplikace léků do oka   irigace</vt:lpstr>
      <vt:lpstr>Aplikace léků do oka instilace</vt:lpstr>
      <vt:lpstr>Aplikace léků do oka aplikace mastí</vt:lpstr>
      <vt:lpstr>Aplikace léků do ucha</vt:lpstr>
      <vt:lpstr>Aplikace léků do nosu</vt:lpstr>
      <vt:lpstr>Aplikace léků rektálně</vt:lpstr>
      <vt:lpstr>Nejčastěji používané čípky </vt:lpstr>
      <vt:lpstr>Posouzení – získávání informací</vt:lpstr>
      <vt:lpstr>Aplikace léků do konečníku aplikace čípků</vt:lpstr>
      <vt:lpstr>Aplikace léků do konečníku aplikace mastí</vt:lpstr>
      <vt:lpstr>Aplikace léků do konečníku aplikace léčebného klyzmatu</vt:lpstr>
      <vt:lpstr>Aplikace léků vaginálně</vt:lpstr>
      <vt:lpstr>Posouzení – získávání informací</vt:lpstr>
      <vt:lpstr>Aplikace léků vaginálně instilace léků pochvou</vt:lpstr>
      <vt:lpstr>Prezentace aplikace PowerPoint</vt:lpstr>
    </vt:vector>
  </TitlesOfParts>
  <Company>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Podávání léků – teoretický úvod </dc:title>
  <dc:creator>-</dc:creator>
  <cp:lastModifiedBy>Petra Šimánková</cp:lastModifiedBy>
  <cp:revision>169</cp:revision>
  <dcterms:created xsi:type="dcterms:W3CDTF">2010-02-03T10:22:33Z</dcterms:created>
  <dcterms:modified xsi:type="dcterms:W3CDTF">2023-08-12T16:45:08Z</dcterms:modified>
</cp:coreProperties>
</file>