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0" r:id="rId35"/>
    <p:sldId id="289" r:id="rId3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392" y="8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57905" y="427736"/>
            <a:ext cx="6076188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02360" y="1482674"/>
            <a:ext cx="9707880" cy="22212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89605" y="1009650"/>
            <a:ext cx="679640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14" dirty="0"/>
              <a:t> </a:t>
            </a:r>
            <a:r>
              <a:rPr dirty="0"/>
              <a:t>používaná</a:t>
            </a:r>
            <a:r>
              <a:rPr spc="-145" dirty="0"/>
              <a:t> </a:t>
            </a:r>
            <a:r>
              <a:rPr dirty="0"/>
              <a:t>k</a:t>
            </a:r>
            <a:r>
              <a:rPr spc="-160" dirty="0"/>
              <a:t> </a:t>
            </a:r>
            <a:r>
              <a:rPr dirty="0"/>
              <a:t>terapii</a:t>
            </a:r>
            <a:r>
              <a:rPr spc="-140" dirty="0"/>
              <a:t> </a:t>
            </a:r>
            <a:r>
              <a:rPr spc="-25" dirty="0"/>
              <a:t>KVS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942588" y="2420111"/>
            <a:ext cx="3985260" cy="3233928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1600" y="427736"/>
            <a:ext cx="9281795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69644">
              <a:spcBef>
                <a:spcPts val="105"/>
              </a:spcBef>
            </a:pPr>
            <a:r>
              <a:rPr spc="-10" dirty="0" err="1"/>
              <a:t>Kalciové</a:t>
            </a:r>
            <a:r>
              <a:rPr spc="-200" dirty="0"/>
              <a:t> </a:t>
            </a:r>
            <a:r>
              <a:rPr spc="-10" dirty="0" err="1"/>
              <a:t>blokátory</a:t>
            </a:r>
            <a:r>
              <a:rPr lang="cs-CZ" spc="-10" dirty="0"/>
              <a:t> - </a:t>
            </a:r>
            <a:r>
              <a:rPr lang="cs-CZ" spc="-10" dirty="0" err="1"/>
              <a:t>d</a:t>
            </a:r>
            <a:r>
              <a:rPr lang="cs-CZ" sz="4400" spc="-10" dirty="0" err="1">
                <a:latin typeface="Calibri"/>
                <a:cs typeface="Calibri"/>
              </a:rPr>
              <a:t>ihydropyridiny</a:t>
            </a:r>
            <a:br>
              <a:rPr lang="cs-CZ" sz="4400" dirty="0">
                <a:latin typeface="Calibri"/>
                <a:cs typeface="Calibri"/>
              </a:rPr>
            </a:br>
            <a:endParaRPr spc="-10" dirty="0"/>
          </a:p>
        </p:txBody>
      </p:sp>
      <p:sp>
        <p:nvSpPr>
          <p:cNvPr id="3" name="object 3"/>
          <p:cNvSpPr txBox="1"/>
          <p:nvPr/>
        </p:nvSpPr>
        <p:spPr>
          <a:xfrm>
            <a:off x="303784" y="1515567"/>
            <a:ext cx="9281795" cy="47840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0840" indent="-345440">
              <a:lnSpc>
                <a:spcPts val="3770"/>
              </a:lnSpc>
              <a:spcBef>
                <a:spcPts val="105"/>
              </a:spcBef>
              <a:buFont typeface="Arial"/>
              <a:buChar char="•"/>
              <a:tabLst>
                <a:tab pos="370840" algn="l"/>
              </a:tabLst>
            </a:pPr>
            <a:r>
              <a:rPr sz="3200" spc="-10" dirty="0">
                <a:latin typeface="Calibri"/>
                <a:cs typeface="Calibri"/>
              </a:rPr>
              <a:t>Selektivně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blokují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vstup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Ca</a:t>
            </a:r>
            <a:r>
              <a:rPr sz="3150" baseline="21164" dirty="0">
                <a:latin typeface="Calibri"/>
                <a:cs typeface="Calibri"/>
              </a:rPr>
              <a:t>2+</a:t>
            </a:r>
            <a:r>
              <a:rPr sz="3150" spc="270" baseline="21164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do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buněk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cév</a:t>
            </a:r>
            <a:r>
              <a:rPr sz="3200" b="1" spc="-70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a</a:t>
            </a:r>
            <a:endParaRPr sz="3200" dirty="0">
              <a:latin typeface="Calibri"/>
              <a:cs typeface="Calibri"/>
            </a:endParaRPr>
          </a:p>
          <a:p>
            <a:pPr marL="370840">
              <a:lnSpc>
                <a:spcPts val="3600"/>
              </a:lnSpc>
              <a:tabLst>
                <a:tab pos="7792720" algn="l"/>
              </a:tabLst>
            </a:pPr>
            <a:r>
              <a:rPr sz="3200" dirty="0">
                <a:latin typeface="Calibri"/>
                <a:cs typeface="Calibri"/>
              </a:rPr>
              <a:t>tím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zabraňují</a:t>
            </a:r>
            <a:r>
              <a:rPr sz="3200" b="1" spc="-85" dirty="0">
                <a:latin typeface="Calibri"/>
                <a:cs typeface="Calibri"/>
              </a:rPr>
              <a:t> </a:t>
            </a:r>
            <a:r>
              <a:rPr sz="3200" b="1" spc="-60" dirty="0">
                <a:latin typeface="Calibri"/>
                <a:cs typeface="Calibri"/>
              </a:rPr>
              <a:t>kontrakci</a:t>
            </a:r>
            <a:r>
              <a:rPr sz="3200" b="1" spc="-120" dirty="0">
                <a:latin typeface="Calibri"/>
                <a:cs typeface="Calibri"/>
              </a:rPr>
              <a:t> </a:t>
            </a:r>
            <a:r>
              <a:rPr sz="3200" b="1" spc="-20" dirty="0">
                <a:latin typeface="Calibri"/>
                <a:cs typeface="Calibri"/>
              </a:rPr>
              <a:t>hladké</a:t>
            </a:r>
            <a:r>
              <a:rPr sz="3200" b="1" spc="-130" dirty="0">
                <a:latin typeface="Calibri"/>
                <a:cs typeface="Calibri"/>
              </a:rPr>
              <a:t> </a:t>
            </a:r>
            <a:r>
              <a:rPr sz="3200" b="1" spc="-35" dirty="0">
                <a:latin typeface="Calibri"/>
                <a:cs typeface="Calibri"/>
              </a:rPr>
              <a:t>svaloviny</a:t>
            </a:r>
            <a:r>
              <a:rPr sz="3200" b="1" spc="-9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cév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5" dirty="0">
                <a:latin typeface="Calibri"/>
                <a:cs typeface="Calibri"/>
              </a:rPr>
              <a:t>(relaxace</a:t>
            </a:r>
            <a:endParaRPr sz="3200" dirty="0">
              <a:latin typeface="Calibri"/>
              <a:cs typeface="Calibri"/>
            </a:endParaRPr>
          </a:p>
          <a:p>
            <a:pPr marL="370840">
              <a:lnSpc>
                <a:spcPts val="3670"/>
              </a:lnSpc>
            </a:pPr>
            <a:r>
              <a:rPr sz="3200" spc="-25" dirty="0">
                <a:latin typeface="Calibri"/>
                <a:cs typeface="Calibri"/>
              </a:rPr>
              <a:t>hladké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svaloviny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cév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→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vazodilatace)</a:t>
            </a:r>
            <a:endParaRPr sz="3200" dirty="0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370840" algn="l"/>
              </a:tabLst>
            </a:pPr>
            <a:r>
              <a:rPr sz="3200" spc="-25" dirty="0">
                <a:latin typeface="Calibri"/>
                <a:cs typeface="Calibri"/>
              </a:rPr>
              <a:t>Z:</a:t>
            </a:r>
            <a:endParaRPr lang="cs-CZ" sz="3200" spc="-25" dirty="0">
              <a:latin typeface="Calibri"/>
              <a:cs typeface="Calibri"/>
            </a:endParaRPr>
          </a:p>
          <a:p>
            <a:pPr marL="370840" lvl="2" indent="-345440">
              <a:spcBef>
                <a:spcPts val="300"/>
              </a:spcBef>
              <a:buFont typeface="Arial"/>
              <a:buChar char="•"/>
              <a:tabLst>
                <a:tab pos="370840" algn="l"/>
              </a:tabLst>
            </a:pPr>
            <a:r>
              <a:rPr lang="cs-CZ" sz="2800" i="1" spc="-10" dirty="0" err="1">
                <a:latin typeface="Calibri"/>
                <a:cs typeface="Calibri"/>
              </a:rPr>
              <a:t>Amlodipin</a:t>
            </a:r>
            <a:r>
              <a:rPr lang="cs-CZ" sz="2800" i="1" spc="-90" dirty="0">
                <a:latin typeface="Calibri"/>
                <a:cs typeface="Calibri"/>
              </a:rPr>
              <a:t> </a:t>
            </a:r>
            <a:r>
              <a:rPr lang="cs-CZ" sz="2800" spc="-10" dirty="0">
                <a:latin typeface="Calibri"/>
                <a:cs typeface="Calibri"/>
              </a:rPr>
              <a:t>(</a:t>
            </a:r>
            <a:r>
              <a:rPr lang="cs-CZ" sz="2800" spc="-10" dirty="0" err="1">
                <a:latin typeface="Calibri"/>
                <a:cs typeface="Calibri"/>
              </a:rPr>
              <a:t>Agen</a:t>
            </a:r>
            <a:r>
              <a:rPr lang="cs-CZ" sz="2800" spc="-10" dirty="0">
                <a:latin typeface="Calibri"/>
                <a:cs typeface="Calibri"/>
              </a:rPr>
              <a:t>®) – velmi používán k léčbě hypertenze</a:t>
            </a:r>
            <a:endParaRPr lang="cs-CZ" sz="2800" dirty="0">
              <a:latin typeface="Calibri"/>
              <a:cs typeface="Calibri"/>
            </a:endParaRPr>
          </a:p>
          <a:p>
            <a:pPr marL="370840" lvl="2" indent="-345440">
              <a:spcBef>
                <a:spcPts val="300"/>
              </a:spcBef>
              <a:buFont typeface="Arial"/>
              <a:buChar char="•"/>
              <a:tabLst>
                <a:tab pos="370840" algn="l"/>
              </a:tabLst>
            </a:pPr>
            <a:r>
              <a:rPr sz="2800" i="1" spc="-25" dirty="0" err="1">
                <a:latin typeface="Calibri"/>
                <a:cs typeface="Calibri"/>
              </a:rPr>
              <a:t>Lerkanidipin</a:t>
            </a:r>
            <a:r>
              <a:rPr sz="2800" i="1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10" dirty="0" err="1">
                <a:latin typeface="Calibri"/>
                <a:cs typeface="Calibri"/>
              </a:rPr>
              <a:t>Kapidin</a:t>
            </a:r>
            <a:r>
              <a:rPr sz="2800" spc="-10" dirty="0">
                <a:latin typeface="Calibri"/>
                <a:cs typeface="Calibri"/>
              </a:rPr>
              <a:t>®)</a:t>
            </a:r>
            <a:r>
              <a:rPr lang="cs-CZ" sz="2800" spc="-10" dirty="0">
                <a:latin typeface="Calibri"/>
                <a:cs typeface="Calibri"/>
              </a:rPr>
              <a:t> – velmi používán k léčbě hypertenze</a:t>
            </a:r>
          </a:p>
          <a:p>
            <a:pPr marL="370840" lvl="2" indent="-345440">
              <a:spcBef>
                <a:spcPts val="300"/>
              </a:spcBef>
              <a:buFont typeface="Arial"/>
              <a:buChar char="•"/>
              <a:tabLst>
                <a:tab pos="370840" algn="l"/>
              </a:tabLst>
            </a:pPr>
            <a:r>
              <a:rPr sz="2800" i="1" dirty="0" err="1">
                <a:latin typeface="Calibri"/>
                <a:cs typeface="Calibri"/>
              </a:rPr>
              <a:t>Nitrendipin</a:t>
            </a:r>
            <a:r>
              <a:rPr sz="2800" i="1" spc="-1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10" dirty="0" err="1">
                <a:latin typeface="Calibri"/>
                <a:cs typeface="Calibri"/>
              </a:rPr>
              <a:t>Nitresan</a:t>
            </a:r>
            <a:r>
              <a:rPr sz="2800" spc="-10" dirty="0">
                <a:latin typeface="Calibri"/>
                <a:cs typeface="Calibri"/>
              </a:rPr>
              <a:t>®)</a:t>
            </a:r>
            <a:endParaRPr lang="cs-CZ" sz="2800" spc="-10" dirty="0">
              <a:latin typeface="Calibri"/>
              <a:cs typeface="Calibri"/>
            </a:endParaRPr>
          </a:p>
          <a:p>
            <a:pPr marL="370840" lvl="2" indent="-345440">
              <a:spcBef>
                <a:spcPts val="300"/>
              </a:spcBef>
              <a:buFont typeface="Arial"/>
              <a:buChar char="•"/>
              <a:tabLst>
                <a:tab pos="370840" algn="l"/>
              </a:tabLst>
            </a:pPr>
            <a:r>
              <a:rPr sz="2800" i="1" spc="-10" dirty="0" err="1">
                <a:latin typeface="Calibri"/>
                <a:cs typeface="Calibri"/>
              </a:rPr>
              <a:t>Nifedipin</a:t>
            </a:r>
            <a:r>
              <a:rPr sz="2800" i="1" spc="-13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</a:t>
            </a:r>
            <a:r>
              <a:rPr sz="2800" spc="-10" dirty="0" err="1">
                <a:latin typeface="Calibri"/>
                <a:cs typeface="Calibri"/>
              </a:rPr>
              <a:t>Cordipin</a:t>
            </a:r>
            <a:r>
              <a:rPr sz="2800" spc="-10" dirty="0">
                <a:latin typeface="Calibri"/>
                <a:cs typeface="Calibri"/>
              </a:rPr>
              <a:t>®)</a:t>
            </a:r>
            <a:endParaRPr lang="cs-CZ" sz="2800" dirty="0">
              <a:latin typeface="Calibri"/>
              <a:cs typeface="Calibri"/>
            </a:endParaRPr>
          </a:p>
          <a:p>
            <a:pPr marL="370840" lvl="2" indent="-345440">
              <a:spcBef>
                <a:spcPts val="300"/>
              </a:spcBef>
              <a:buFont typeface="Arial"/>
              <a:buChar char="•"/>
              <a:tabLst>
                <a:tab pos="370840" algn="l"/>
              </a:tabLst>
            </a:pPr>
            <a:r>
              <a:rPr sz="2800" i="1" spc="-20" dirty="0" err="1">
                <a:latin typeface="Calibri"/>
                <a:cs typeface="Calibri"/>
              </a:rPr>
              <a:t>Felodipin</a:t>
            </a:r>
            <a:r>
              <a:rPr sz="2800" i="1" spc="-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(Presid®)</a:t>
            </a:r>
            <a:endParaRPr sz="2800" dirty="0">
              <a:latin typeface="Calibri"/>
              <a:cs typeface="Calibri"/>
            </a:endParaRPr>
          </a:p>
          <a:p>
            <a:pPr marL="770255" lvl="1" indent="-28765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70255" algn="l"/>
              </a:tabLst>
            </a:pP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69644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Kalciové</a:t>
            </a:r>
            <a:r>
              <a:rPr spc="-200" dirty="0"/>
              <a:t> </a:t>
            </a:r>
            <a:r>
              <a:rPr spc="-10" dirty="0"/>
              <a:t>blokátory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477791"/>
            <a:ext cx="8788400" cy="370014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30"/>
              </a:spcBef>
              <a:buFont typeface="Arial"/>
              <a:buChar char="•"/>
              <a:tabLst>
                <a:tab pos="356870" algn="l"/>
              </a:tabLst>
            </a:pPr>
            <a:r>
              <a:rPr sz="3200" u="heavy" spc="-4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Non-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dihydropyridiny</a:t>
            </a:r>
            <a:endParaRPr sz="3200">
              <a:latin typeface="Calibri"/>
              <a:cs typeface="Calibri"/>
            </a:endParaRPr>
          </a:p>
          <a:p>
            <a:pPr marL="755015" lvl="1" indent="-285750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015" algn="l"/>
              </a:tabLst>
            </a:pPr>
            <a:r>
              <a:rPr sz="2800" spc="-20" dirty="0">
                <a:latin typeface="Calibri"/>
                <a:cs typeface="Calibri"/>
              </a:rPr>
              <a:t>Starší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léčiva,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primárně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hypertenzi</a:t>
            </a:r>
            <a:endParaRPr sz="28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5650" algn="l"/>
                <a:tab pos="6653530" algn="l"/>
              </a:tabLst>
            </a:pPr>
            <a:r>
              <a:rPr sz="2800" dirty="0">
                <a:latin typeface="Calibri"/>
                <a:cs typeface="Calibri"/>
              </a:rPr>
              <a:t>Ovlivňují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elektrickou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aktivitu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myokardu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spc="-10" dirty="0">
                <a:latin typeface="Calibri"/>
                <a:cs typeface="Calibri"/>
              </a:rPr>
              <a:t>(antiarytmika),</a:t>
            </a:r>
            <a:endParaRPr sz="28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</a:pPr>
            <a:r>
              <a:rPr sz="2800" dirty="0">
                <a:latin typeface="Calibri"/>
                <a:cs typeface="Calibri"/>
              </a:rPr>
              <a:t>léčba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ICHS,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tachyarytmie,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léčba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anginy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pectoris</a:t>
            </a:r>
            <a:endParaRPr sz="28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8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5" dirty="0">
                <a:latin typeface="Calibri"/>
                <a:cs typeface="Calibri"/>
              </a:rPr>
              <a:t>Z:</a:t>
            </a:r>
            <a:endParaRPr sz="32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20"/>
              </a:spcBef>
              <a:buFont typeface="Arial"/>
              <a:buChar char="–"/>
              <a:tabLst>
                <a:tab pos="755650" algn="l"/>
              </a:tabLst>
            </a:pPr>
            <a:r>
              <a:rPr sz="2800" i="1" spc="-35" dirty="0">
                <a:latin typeface="Calibri"/>
                <a:cs typeface="Calibri"/>
              </a:rPr>
              <a:t>Verapamil</a:t>
            </a:r>
            <a:r>
              <a:rPr sz="2800" i="1" spc="-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(Isoptin)</a:t>
            </a:r>
            <a:endParaRPr sz="2800">
              <a:latin typeface="Calibri"/>
              <a:cs typeface="Calibri"/>
            </a:endParaRPr>
          </a:p>
          <a:p>
            <a:pPr marL="755015" lvl="1" indent="-285750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5015" algn="l"/>
              </a:tabLst>
            </a:pPr>
            <a:r>
              <a:rPr sz="2800" i="1" spc="-20" dirty="0">
                <a:latin typeface="Calibri"/>
                <a:cs typeface="Calibri"/>
              </a:rPr>
              <a:t>Diltiazem</a:t>
            </a:r>
            <a:r>
              <a:rPr sz="2800" i="1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(Diacordin)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450975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Betablokátory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582623"/>
            <a:ext cx="7459980" cy="36563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marR="5080" indent="-34480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5" dirty="0">
                <a:latin typeface="Calibri"/>
                <a:cs typeface="Calibri"/>
              </a:rPr>
              <a:t>Kompetitivní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antagonisté</a:t>
            </a:r>
            <a:r>
              <a:rPr sz="3200" spc="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na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β-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receptorech </a:t>
            </a:r>
            <a:r>
              <a:rPr sz="3200" spc="-20" dirty="0">
                <a:latin typeface="Calibri"/>
                <a:cs typeface="Calibri"/>
              </a:rPr>
              <a:t>(srdce,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cévy)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Tlumí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účinky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sympatiku</a:t>
            </a:r>
            <a:endParaRPr sz="32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Snižují</a:t>
            </a:r>
            <a:r>
              <a:rPr sz="2800" spc="-1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srdeční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frekvenci</a:t>
            </a:r>
            <a:r>
              <a:rPr sz="2800" spc="-13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(-</a:t>
            </a:r>
            <a:r>
              <a:rPr sz="2800" spc="-10" dirty="0">
                <a:latin typeface="Calibri"/>
                <a:cs typeface="Calibri"/>
              </a:rPr>
              <a:t>chronotropní)</a:t>
            </a:r>
            <a:endParaRPr sz="28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1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Snižují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kontraktilitu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45" dirty="0">
                <a:latin typeface="Calibri"/>
                <a:cs typeface="Calibri"/>
              </a:rPr>
              <a:t>myokardu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(-</a:t>
            </a:r>
            <a:r>
              <a:rPr sz="2800" spc="-10" dirty="0">
                <a:latin typeface="Calibri"/>
                <a:cs typeface="Calibri"/>
              </a:rPr>
              <a:t>inotropní)</a:t>
            </a:r>
            <a:endParaRPr sz="2800">
              <a:latin typeface="Calibri"/>
              <a:cs typeface="Calibri"/>
            </a:endParaRPr>
          </a:p>
          <a:p>
            <a:pPr marL="755015" lvl="1" indent="-285750">
              <a:lnSpc>
                <a:spcPct val="100000"/>
              </a:lnSpc>
              <a:spcBef>
                <a:spcPts val="695"/>
              </a:spcBef>
              <a:buFont typeface="Arial"/>
              <a:buChar char="–"/>
              <a:tabLst>
                <a:tab pos="755015" algn="l"/>
              </a:tabLst>
            </a:pPr>
            <a:r>
              <a:rPr sz="2800" dirty="0">
                <a:latin typeface="Calibri"/>
                <a:cs typeface="Calibri"/>
              </a:rPr>
              <a:t>Snižují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vodivost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(-</a:t>
            </a:r>
            <a:r>
              <a:rPr sz="2800" spc="-10" dirty="0">
                <a:latin typeface="Calibri"/>
                <a:cs typeface="Calibri"/>
              </a:rPr>
              <a:t>dromotropní)</a:t>
            </a:r>
            <a:endParaRPr sz="28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Snižují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40" dirty="0">
                <a:latin typeface="Calibri"/>
                <a:cs typeface="Calibri"/>
              </a:rPr>
              <a:t>dráždivost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(-</a:t>
            </a:r>
            <a:r>
              <a:rPr sz="2800" spc="-10" dirty="0">
                <a:latin typeface="Calibri"/>
                <a:cs typeface="Calibri"/>
              </a:rPr>
              <a:t>bathmotropní)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36575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Betablokátory</a:t>
            </a:r>
            <a:r>
              <a:rPr spc="-75" dirty="0"/>
              <a:t> </a:t>
            </a:r>
            <a:r>
              <a:rPr dirty="0"/>
              <a:t>-</a:t>
            </a:r>
            <a:r>
              <a:rPr spc="-95" dirty="0"/>
              <a:t> </a:t>
            </a:r>
            <a:r>
              <a:rPr spc="-10" dirty="0"/>
              <a:t>dělení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582927"/>
            <a:ext cx="366141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2270" indent="-34417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82270" algn="l"/>
              </a:tabLst>
            </a:pPr>
            <a:r>
              <a:rPr sz="3200" b="1" spc="-10" dirty="0">
                <a:latin typeface="Calibri"/>
                <a:cs typeface="Calibri"/>
              </a:rPr>
              <a:t>NESELEKTIVNÍ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β</a:t>
            </a:r>
            <a:r>
              <a:rPr sz="3150" b="1" baseline="-15873" dirty="0">
                <a:latin typeface="Calibri"/>
                <a:cs typeface="Calibri"/>
              </a:rPr>
              <a:t>1</a:t>
            </a:r>
            <a:r>
              <a:rPr sz="3150" b="1" spc="7" baseline="-15873" dirty="0">
                <a:latin typeface="Calibri"/>
                <a:cs typeface="Calibri"/>
              </a:rPr>
              <a:t> </a:t>
            </a:r>
            <a:r>
              <a:rPr sz="3200" b="1" spc="-25" dirty="0">
                <a:latin typeface="Calibri"/>
                <a:cs typeface="Calibri"/>
              </a:rPr>
              <a:t>β</a:t>
            </a:r>
            <a:r>
              <a:rPr sz="3150" b="1" spc="-37" baseline="-15873" dirty="0">
                <a:latin typeface="Calibri"/>
                <a:cs typeface="Calibri"/>
              </a:rPr>
              <a:t>2</a:t>
            </a:r>
            <a:endParaRPr sz="3150" baseline="-15873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51503" y="1685035"/>
            <a:ext cx="2634615" cy="3911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3080"/>
              </a:lnSpc>
            </a:pPr>
            <a:r>
              <a:rPr sz="3200" dirty="0">
                <a:latin typeface="Calibri"/>
                <a:cs typeface="Calibri"/>
              </a:rPr>
              <a:t>-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sotalol,</a:t>
            </a:r>
            <a:r>
              <a:rPr sz="2400" i="1" spc="-4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propranolol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400" y="2148586"/>
            <a:ext cx="9138920" cy="25876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6870" marR="5080" indent="-344805">
              <a:lnSpc>
                <a:spcPct val="102699"/>
              </a:lnSpc>
              <a:buFont typeface="Arial"/>
              <a:buChar char="•"/>
              <a:tabLst>
                <a:tab pos="356870" algn="l"/>
              </a:tabLst>
            </a:pPr>
            <a:r>
              <a:rPr sz="3200" b="1" dirty="0">
                <a:latin typeface="Calibri"/>
                <a:cs typeface="Calibri"/>
              </a:rPr>
              <a:t>SELEKTIVNÍ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bez</a:t>
            </a:r>
            <a:r>
              <a:rPr sz="3200" b="1" spc="-8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ISA</a:t>
            </a:r>
            <a:r>
              <a:rPr sz="3200" b="1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2400" i="1" spc="-20" dirty="0">
                <a:latin typeface="Calibri"/>
                <a:cs typeface="Calibri"/>
              </a:rPr>
              <a:t>betaxolol,</a:t>
            </a:r>
            <a:r>
              <a:rPr sz="2400" i="1" spc="-7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atenolol,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i="1" spc="-20" dirty="0">
                <a:latin typeface="Calibri"/>
                <a:cs typeface="Calibri"/>
              </a:rPr>
              <a:t>metoprolol,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bisoprolol, </a:t>
            </a:r>
            <a:r>
              <a:rPr sz="2400" i="1" dirty="0">
                <a:latin typeface="Calibri"/>
                <a:cs typeface="Calibri"/>
              </a:rPr>
              <a:t>nebivolol,</a:t>
            </a:r>
            <a:r>
              <a:rPr sz="2400" i="1" spc="-12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esmolol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45"/>
              </a:spcBef>
              <a:buFont typeface="Arial"/>
              <a:buChar char="•"/>
              <a:tabLst>
                <a:tab pos="356870" algn="l"/>
              </a:tabLst>
            </a:pPr>
            <a:r>
              <a:rPr sz="3200" b="1" dirty="0">
                <a:latin typeface="Calibri"/>
                <a:cs typeface="Calibri"/>
              </a:rPr>
              <a:t>SELEKTIVNÍ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s</a:t>
            </a:r>
            <a:r>
              <a:rPr sz="3200" b="1" spc="-4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ISA</a:t>
            </a:r>
            <a:r>
              <a:rPr sz="3200" b="1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acebutolol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10"/>
              </a:spcBef>
              <a:buFont typeface="Arial"/>
              <a:buChar char="•"/>
              <a:tabLst>
                <a:tab pos="356870" algn="l"/>
              </a:tabLst>
            </a:pPr>
            <a:r>
              <a:rPr sz="3200" b="1" spc="-80" dirty="0">
                <a:latin typeface="Calibri"/>
                <a:cs typeface="Calibri"/>
              </a:rPr>
              <a:t>KOMBINOVANÝ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α</a:t>
            </a:r>
            <a:r>
              <a:rPr sz="3200" b="1" spc="-35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+ β</a:t>
            </a:r>
            <a:r>
              <a:rPr sz="3200" b="1" spc="-40" dirty="0">
                <a:latin typeface="Calibri"/>
                <a:cs typeface="Calibri"/>
              </a:rPr>
              <a:t> </a:t>
            </a:r>
            <a:r>
              <a:rPr sz="3200" b="1" dirty="0">
                <a:latin typeface="Calibri"/>
                <a:cs typeface="Calibri"/>
              </a:rPr>
              <a:t>–</a:t>
            </a:r>
            <a:r>
              <a:rPr sz="3200" b="1" spc="-15" dirty="0">
                <a:latin typeface="Calibri"/>
                <a:cs typeface="Calibri"/>
              </a:rPr>
              <a:t> </a:t>
            </a:r>
            <a:r>
              <a:rPr sz="2400" i="1" dirty="0">
                <a:latin typeface="Calibri"/>
                <a:cs typeface="Calibri"/>
              </a:rPr>
              <a:t>carvedilol,</a:t>
            </a:r>
            <a:r>
              <a:rPr sz="2400" i="1" spc="-20" dirty="0">
                <a:latin typeface="Calibri"/>
                <a:cs typeface="Calibri"/>
              </a:rPr>
              <a:t> </a:t>
            </a:r>
            <a:r>
              <a:rPr sz="2400" i="1" spc="-10" dirty="0">
                <a:latin typeface="Calibri"/>
                <a:cs typeface="Calibri"/>
              </a:rPr>
              <a:t>celiprolol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745"/>
              </a:spcBef>
            </a:pPr>
            <a:r>
              <a:rPr sz="2800" dirty="0">
                <a:latin typeface="Arial"/>
                <a:cs typeface="Arial"/>
              </a:rPr>
              <a:t>–</a:t>
            </a:r>
            <a:r>
              <a:rPr sz="2800" spc="-110" dirty="0">
                <a:latin typeface="Arial"/>
                <a:cs typeface="Arial"/>
              </a:rPr>
              <a:t> </a:t>
            </a:r>
            <a:r>
              <a:rPr sz="2800" dirty="0">
                <a:latin typeface="Calibri"/>
                <a:cs typeface="Calibri"/>
              </a:rPr>
              <a:t>má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35" dirty="0">
                <a:latin typeface="Calibri"/>
                <a:cs typeface="Calibri"/>
              </a:rPr>
              <a:t>vazodilatační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efekt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87755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Betablokátory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1430042"/>
            <a:ext cx="3329940" cy="3325495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sz="2400" spc="-10" dirty="0">
                <a:latin typeface="Calibri"/>
                <a:cs typeface="Calibri"/>
              </a:rPr>
              <a:t>INDIKACE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68935" algn="l"/>
              </a:tabLst>
            </a:pPr>
            <a:r>
              <a:rPr sz="2400" spc="-10" dirty="0">
                <a:latin typeface="Calibri"/>
                <a:cs typeface="Calibri"/>
              </a:rPr>
              <a:t>Arteriální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hypertenze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68935" algn="l"/>
              </a:tabLst>
            </a:pPr>
            <a:r>
              <a:rPr sz="2400" spc="-20" dirty="0">
                <a:latin typeface="Calibri"/>
                <a:cs typeface="Calibri"/>
              </a:rPr>
              <a:t>Srdeční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arytmie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68935" algn="l"/>
              </a:tabLst>
            </a:pPr>
            <a:r>
              <a:rPr sz="2400" spc="-20" dirty="0">
                <a:latin typeface="Calibri"/>
                <a:cs typeface="Calibri"/>
              </a:rPr>
              <a:t>ICHS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68935" algn="l"/>
              </a:tabLst>
            </a:pPr>
            <a:r>
              <a:rPr sz="2400" spc="-10" dirty="0">
                <a:latin typeface="Calibri"/>
                <a:cs typeface="Calibri"/>
              </a:rPr>
              <a:t>Srdeční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selhání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68935" algn="l"/>
              </a:tabLst>
            </a:pPr>
            <a:r>
              <a:rPr sz="2400" spc="-10" dirty="0">
                <a:latin typeface="Calibri"/>
                <a:cs typeface="Calibri"/>
              </a:rPr>
              <a:t>Galukom</a:t>
            </a:r>
            <a:endParaRPr sz="2400">
              <a:latin typeface="Calibri"/>
              <a:cs typeface="Calibri"/>
            </a:endParaRPr>
          </a:p>
          <a:p>
            <a:pPr marL="368935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68935" algn="l"/>
              </a:tabLst>
            </a:pPr>
            <a:r>
              <a:rPr sz="2400" i="1" dirty="0">
                <a:solidFill>
                  <a:srgbClr val="7D7D7D"/>
                </a:solidFill>
                <a:latin typeface="Calibri"/>
                <a:cs typeface="Calibri"/>
              </a:rPr>
              <a:t>Migréna,</a:t>
            </a:r>
            <a:r>
              <a:rPr sz="2400" i="1" spc="-135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7D7D7D"/>
                </a:solidFill>
                <a:latin typeface="Calibri"/>
                <a:cs typeface="Calibri"/>
              </a:rPr>
              <a:t>esenciální</a:t>
            </a:r>
            <a:r>
              <a:rPr sz="2400" i="1" spc="-120" dirty="0">
                <a:solidFill>
                  <a:srgbClr val="7D7D7D"/>
                </a:solidFill>
                <a:latin typeface="Calibri"/>
                <a:cs typeface="Calibri"/>
              </a:rPr>
              <a:t> </a:t>
            </a:r>
            <a:r>
              <a:rPr sz="2400" i="1" spc="-20" dirty="0">
                <a:solidFill>
                  <a:srgbClr val="7D7D7D"/>
                </a:solidFill>
                <a:latin typeface="Calibri"/>
                <a:cs typeface="Calibri"/>
              </a:rPr>
              <a:t>třes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267069" y="1544777"/>
            <a:ext cx="41783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5" dirty="0">
                <a:latin typeface="Calibri"/>
                <a:cs typeface="Calibri"/>
              </a:rPr>
              <a:t>NÚ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79260" y="1924938"/>
            <a:ext cx="3374390" cy="3357879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Bradykardie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Hypotenze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Snížení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srdečního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výdeje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Bronchokonstrikce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Chladné</a:t>
            </a:r>
            <a:r>
              <a:rPr sz="2400" spc="-1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končetiny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Deprese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10" dirty="0">
                <a:latin typeface="Calibri"/>
                <a:cs typeface="Calibri"/>
              </a:rPr>
              <a:t>Hyperkalémie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↑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65" dirty="0">
                <a:latin typeface="Calibri"/>
                <a:cs typeface="Calibri"/>
              </a:rPr>
              <a:t>TAG,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↓HDL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12314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Diuretika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353055" y="1543811"/>
            <a:ext cx="7084059" cy="4467225"/>
            <a:chOff x="2353055" y="1543811"/>
            <a:chExt cx="7084059" cy="44672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53055" y="1543811"/>
              <a:ext cx="7083552" cy="446684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2654807" y="1783079"/>
              <a:ext cx="6518275" cy="3805554"/>
            </a:xfrm>
            <a:custGeom>
              <a:avLst/>
              <a:gdLst/>
              <a:ahLst/>
              <a:cxnLst/>
              <a:rect l="l" t="t" r="r" b="b"/>
              <a:pathLst>
                <a:path w="6518275" h="3805554">
                  <a:moveTo>
                    <a:pt x="273177" y="1285494"/>
                  </a:moveTo>
                  <a:lnTo>
                    <a:pt x="204469" y="1287907"/>
                  </a:lnTo>
                  <a:lnTo>
                    <a:pt x="139700" y="1291590"/>
                  </a:lnTo>
                  <a:lnTo>
                    <a:pt x="82931" y="1297813"/>
                  </a:lnTo>
                  <a:lnTo>
                    <a:pt x="38100" y="1307973"/>
                  </a:lnTo>
                  <a:lnTo>
                    <a:pt x="0" y="1345184"/>
                  </a:lnTo>
                  <a:lnTo>
                    <a:pt x="9779" y="1370711"/>
                  </a:lnTo>
                  <a:lnTo>
                    <a:pt x="33909" y="1405890"/>
                  </a:lnTo>
                  <a:lnTo>
                    <a:pt x="68961" y="1446784"/>
                  </a:lnTo>
                  <a:lnTo>
                    <a:pt x="112014" y="1489202"/>
                  </a:lnTo>
                  <a:lnTo>
                    <a:pt x="159639" y="1529080"/>
                  </a:lnTo>
                  <a:lnTo>
                    <a:pt x="208787" y="1562354"/>
                  </a:lnTo>
                  <a:lnTo>
                    <a:pt x="256286" y="1584960"/>
                  </a:lnTo>
                  <a:lnTo>
                    <a:pt x="298704" y="1592707"/>
                  </a:lnTo>
                  <a:lnTo>
                    <a:pt x="337693" y="1584452"/>
                  </a:lnTo>
                  <a:lnTo>
                    <a:pt x="383413" y="1563878"/>
                  </a:lnTo>
                  <a:lnTo>
                    <a:pt x="432435" y="1533779"/>
                  </a:lnTo>
                  <a:lnTo>
                    <a:pt x="481965" y="1497584"/>
                  </a:lnTo>
                  <a:lnTo>
                    <a:pt x="528447" y="1457960"/>
                  </a:lnTo>
                  <a:lnTo>
                    <a:pt x="569087" y="1418209"/>
                  </a:lnTo>
                  <a:lnTo>
                    <a:pt x="600456" y="1381252"/>
                  </a:lnTo>
                  <a:lnTo>
                    <a:pt x="623189" y="1328166"/>
                  </a:lnTo>
                  <a:lnTo>
                    <a:pt x="607187" y="1314069"/>
                  </a:lnTo>
                  <a:lnTo>
                    <a:pt x="524891" y="1298194"/>
                  </a:lnTo>
                  <a:lnTo>
                    <a:pt x="467614" y="1294892"/>
                  </a:lnTo>
                  <a:lnTo>
                    <a:pt x="405765" y="1293622"/>
                  </a:lnTo>
                  <a:lnTo>
                    <a:pt x="344043" y="1293749"/>
                  </a:lnTo>
                  <a:lnTo>
                    <a:pt x="286893" y="1294384"/>
                  </a:lnTo>
                  <a:lnTo>
                    <a:pt x="238887" y="1294765"/>
                  </a:lnTo>
                  <a:lnTo>
                    <a:pt x="204850" y="1294003"/>
                  </a:lnTo>
                  <a:lnTo>
                    <a:pt x="163322" y="1292733"/>
                  </a:lnTo>
                  <a:lnTo>
                    <a:pt x="148336" y="1294384"/>
                  </a:lnTo>
                  <a:lnTo>
                    <a:pt x="150875" y="1297940"/>
                  </a:lnTo>
                  <a:lnTo>
                    <a:pt x="162179" y="1302512"/>
                  </a:lnTo>
                </a:path>
                <a:path w="6518275" h="3805554">
                  <a:moveTo>
                    <a:pt x="1056386" y="2373757"/>
                  </a:moveTo>
                  <a:lnTo>
                    <a:pt x="987679" y="2376170"/>
                  </a:lnTo>
                  <a:lnTo>
                    <a:pt x="923036" y="2379853"/>
                  </a:lnTo>
                  <a:lnTo>
                    <a:pt x="866140" y="2386076"/>
                  </a:lnTo>
                  <a:lnTo>
                    <a:pt x="821308" y="2396236"/>
                  </a:lnTo>
                  <a:lnTo>
                    <a:pt x="783336" y="2433574"/>
                  </a:lnTo>
                  <a:lnTo>
                    <a:pt x="793115" y="2458974"/>
                  </a:lnTo>
                  <a:lnTo>
                    <a:pt x="817118" y="2494153"/>
                  </a:lnTo>
                  <a:lnTo>
                    <a:pt x="852296" y="2535047"/>
                  </a:lnTo>
                  <a:lnTo>
                    <a:pt x="895222" y="2577465"/>
                  </a:lnTo>
                  <a:lnTo>
                    <a:pt x="942975" y="2617343"/>
                  </a:lnTo>
                  <a:lnTo>
                    <a:pt x="992124" y="2650617"/>
                  </a:lnTo>
                  <a:lnTo>
                    <a:pt x="1039494" y="2673223"/>
                  </a:lnTo>
                  <a:lnTo>
                    <a:pt x="1081913" y="2680970"/>
                  </a:lnTo>
                  <a:lnTo>
                    <a:pt x="1120902" y="2672715"/>
                  </a:lnTo>
                  <a:lnTo>
                    <a:pt x="1166621" y="2652141"/>
                  </a:lnTo>
                  <a:lnTo>
                    <a:pt x="1215770" y="2622169"/>
                  </a:lnTo>
                  <a:lnTo>
                    <a:pt x="1265174" y="2585847"/>
                  </a:lnTo>
                  <a:lnTo>
                    <a:pt x="1311783" y="2546223"/>
                  </a:lnTo>
                  <a:lnTo>
                    <a:pt x="1352295" y="2506472"/>
                  </a:lnTo>
                  <a:lnTo>
                    <a:pt x="1383792" y="2469515"/>
                  </a:lnTo>
                  <a:lnTo>
                    <a:pt x="1406397" y="2416556"/>
                  </a:lnTo>
                  <a:lnTo>
                    <a:pt x="1390522" y="2402332"/>
                  </a:lnTo>
                  <a:lnTo>
                    <a:pt x="1308100" y="2386457"/>
                  </a:lnTo>
                  <a:lnTo>
                    <a:pt x="1250822" y="2383155"/>
                  </a:lnTo>
                  <a:lnTo>
                    <a:pt x="1188974" y="2382012"/>
                  </a:lnTo>
                  <a:lnTo>
                    <a:pt x="1127252" y="2382012"/>
                  </a:lnTo>
                  <a:lnTo>
                    <a:pt x="1070102" y="2382647"/>
                  </a:lnTo>
                  <a:lnTo>
                    <a:pt x="1022222" y="2383028"/>
                  </a:lnTo>
                  <a:lnTo>
                    <a:pt x="988059" y="2382393"/>
                  </a:lnTo>
                  <a:lnTo>
                    <a:pt x="946657" y="2380996"/>
                  </a:lnTo>
                  <a:lnTo>
                    <a:pt x="931544" y="2382647"/>
                  </a:lnTo>
                  <a:lnTo>
                    <a:pt x="934084" y="2386203"/>
                  </a:lnTo>
                  <a:lnTo>
                    <a:pt x="945515" y="2390902"/>
                  </a:lnTo>
                </a:path>
                <a:path w="6518275" h="3805554">
                  <a:moveTo>
                    <a:pt x="2671953" y="3456940"/>
                  </a:moveTo>
                  <a:lnTo>
                    <a:pt x="2600579" y="3458337"/>
                  </a:lnTo>
                  <a:lnTo>
                    <a:pt x="2530475" y="3459861"/>
                  </a:lnTo>
                  <a:lnTo>
                    <a:pt x="2462911" y="3462020"/>
                  </a:lnTo>
                  <a:lnTo>
                    <a:pt x="2398903" y="3464814"/>
                  </a:lnTo>
                  <a:lnTo>
                    <a:pt x="2339721" y="3468624"/>
                  </a:lnTo>
                  <a:lnTo>
                    <a:pt x="2286635" y="3473577"/>
                  </a:lnTo>
                  <a:lnTo>
                    <a:pt x="2240915" y="3479927"/>
                  </a:lnTo>
                  <a:lnTo>
                    <a:pt x="2176272" y="3497961"/>
                  </a:lnTo>
                  <a:lnTo>
                    <a:pt x="2155444" y="3524758"/>
                  </a:lnTo>
                  <a:lnTo>
                    <a:pt x="2163318" y="3540887"/>
                  </a:lnTo>
                  <a:lnTo>
                    <a:pt x="2210943" y="3586861"/>
                  </a:lnTo>
                  <a:lnTo>
                    <a:pt x="2247900" y="3614420"/>
                  </a:lnTo>
                  <a:lnTo>
                    <a:pt x="2291715" y="3643630"/>
                  </a:lnTo>
                  <a:lnTo>
                    <a:pt x="2341118" y="3673348"/>
                  </a:lnTo>
                  <a:lnTo>
                    <a:pt x="2394331" y="3702431"/>
                  </a:lnTo>
                  <a:lnTo>
                    <a:pt x="2450338" y="3729990"/>
                  </a:lnTo>
                  <a:lnTo>
                    <a:pt x="2507615" y="3754882"/>
                  </a:lnTo>
                  <a:lnTo>
                    <a:pt x="2564638" y="3775837"/>
                  </a:lnTo>
                  <a:lnTo>
                    <a:pt x="2620010" y="3792093"/>
                  </a:lnTo>
                  <a:lnTo>
                    <a:pt x="2672461" y="3802253"/>
                  </a:lnTo>
                  <a:lnTo>
                    <a:pt x="2720467" y="3805377"/>
                  </a:lnTo>
                  <a:lnTo>
                    <a:pt x="2762885" y="3801745"/>
                  </a:lnTo>
                  <a:lnTo>
                    <a:pt x="2810637" y="3792474"/>
                  </a:lnTo>
                  <a:lnTo>
                    <a:pt x="2862453" y="3778377"/>
                  </a:lnTo>
                  <a:lnTo>
                    <a:pt x="2917190" y="3760216"/>
                  </a:lnTo>
                  <a:lnTo>
                    <a:pt x="2973324" y="3738753"/>
                  </a:lnTo>
                  <a:lnTo>
                    <a:pt x="3029712" y="3714623"/>
                  </a:lnTo>
                  <a:lnTo>
                    <a:pt x="3084957" y="3688715"/>
                  </a:lnTo>
                  <a:lnTo>
                    <a:pt x="3137916" y="3661664"/>
                  </a:lnTo>
                  <a:lnTo>
                    <a:pt x="3187192" y="3634359"/>
                  </a:lnTo>
                  <a:lnTo>
                    <a:pt x="3231515" y="3607435"/>
                  </a:lnTo>
                  <a:lnTo>
                    <a:pt x="3269615" y="3581781"/>
                  </a:lnTo>
                  <a:lnTo>
                    <a:pt x="3300222" y="3557905"/>
                  </a:lnTo>
                  <a:lnTo>
                    <a:pt x="3333623" y="3518916"/>
                  </a:lnTo>
                  <a:lnTo>
                    <a:pt x="3333750" y="3505327"/>
                  </a:lnTo>
                  <a:lnTo>
                    <a:pt x="3321684" y="3495548"/>
                  </a:lnTo>
                  <a:lnTo>
                    <a:pt x="3262249" y="3481197"/>
                  </a:lnTo>
                  <a:lnTo>
                    <a:pt x="3218180" y="3476117"/>
                  </a:lnTo>
                  <a:lnTo>
                    <a:pt x="3166491" y="3472307"/>
                  </a:lnTo>
                  <a:lnTo>
                    <a:pt x="3108833" y="3469513"/>
                  </a:lnTo>
                  <a:lnTo>
                    <a:pt x="3046730" y="3467735"/>
                  </a:lnTo>
                  <a:lnTo>
                    <a:pt x="2981706" y="3466592"/>
                  </a:lnTo>
                  <a:lnTo>
                    <a:pt x="2915285" y="3466211"/>
                  </a:lnTo>
                  <a:lnTo>
                    <a:pt x="2849118" y="3466084"/>
                  </a:lnTo>
                  <a:lnTo>
                    <a:pt x="2784729" y="3466465"/>
                  </a:lnTo>
                  <a:lnTo>
                    <a:pt x="2723515" y="3466846"/>
                  </a:lnTo>
                  <a:lnTo>
                    <a:pt x="2667254" y="3467227"/>
                  </a:lnTo>
                  <a:lnTo>
                    <a:pt x="2617343" y="3467354"/>
                  </a:lnTo>
                  <a:lnTo>
                    <a:pt x="2575306" y="3467227"/>
                  </a:lnTo>
                  <a:lnTo>
                    <a:pt x="2542794" y="3466719"/>
                  </a:lnTo>
                  <a:lnTo>
                    <a:pt x="2464435" y="3465068"/>
                  </a:lnTo>
                  <a:lnTo>
                    <a:pt x="2435860" y="3466973"/>
                  </a:lnTo>
                  <a:lnTo>
                    <a:pt x="2440686" y="3471037"/>
                  </a:lnTo>
                  <a:lnTo>
                    <a:pt x="2462149" y="3476371"/>
                  </a:lnTo>
                </a:path>
                <a:path w="6518275" h="3805554">
                  <a:moveTo>
                    <a:pt x="3474720" y="0"/>
                  </a:moveTo>
                  <a:lnTo>
                    <a:pt x="3413125" y="2667"/>
                  </a:lnTo>
                  <a:lnTo>
                    <a:pt x="3355213" y="6858"/>
                  </a:lnTo>
                  <a:lnTo>
                    <a:pt x="3304286" y="13970"/>
                  </a:lnTo>
                  <a:lnTo>
                    <a:pt x="3264154" y="25527"/>
                  </a:lnTo>
                  <a:lnTo>
                    <a:pt x="3229991" y="67818"/>
                  </a:lnTo>
                  <a:lnTo>
                    <a:pt x="3237103" y="92837"/>
                  </a:lnTo>
                  <a:lnTo>
                    <a:pt x="3254629" y="127000"/>
                  </a:lnTo>
                  <a:lnTo>
                    <a:pt x="3280409" y="167132"/>
                  </a:lnTo>
                  <a:lnTo>
                    <a:pt x="3312541" y="209804"/>
                  </a:lnTo>
                  <a:lnTo>
                    <a:pt x="3348990" y="251841"/>
                  </a:lnTo>
                  <a:lnTo>
                    <a:pt x="3387852" y="290068"/>
                  </a:lnTo>
                  <a:lnTo>
                    <a:pt x="3426841" y="321056"/>
                  </a:lnTo>
                  <a:lnTo>
                    <a:pt x="3464179" y="341630"/>
                  </a:lnTo>
                  <a:lnTo>
                    <a:pt x="3497706" y="348488"/>
                  </a:lnTo>
                  <a:lnTo>
                    <a:pt x="3532631" y="339217"/>
                  </a:lnTo>
                  <a:lnTo>
                    <a:pt x="3573526" y="315849"/>
                  </a:lnTo>
                  <a:lnTo>
                    <a:pt x="3617468" y="281813"/>
                  </a:lnTo>
                  <a:lnTo>
                    <a:pt x="3661791" y="240665"/>
                  </a:lnTo>
                  <a:lnTo>
                    <a:pt x="3703447" y="195707"/>
                  </a:lnTo>
                  <a:lnTo>
                    <a:pt x="3739769" y="150622"/>
                  </a:lnTo>
                  <a:lnTo>
                    <a:pt x="3767963" y="108712"/>
                  </a:lnTo>
                  <a:lnTo>
                    <a:pt x="3785107" y="73406"/>
                  </a:lnTo>
                  <a:lnTo>
                    <a:pt x="3788282" y="48387"/>
                  </a:lnTo>
                  <a:lnTo>
                    <a:pt x="3770883" y="30734"/>
                  </a:lnTo>
                  <a:lnTo>
                    <a:pt x="3733419" y="19304"/>
                  </a:lnTo>
                  <a:lnTo>
                    <a:pt x="3681603" y="12700"/>
                  </a:lnTo>
                  <a:lnTo>
                    <a:pt x="3621404" y="9779"/>
                  </a:lnTo>
                  <a:lnTo>
                    <a:pt x="3558667" y="9271"/>
                  </a:lnTo>
                  <a:lnTo>
                    <a:pt x="3499104" y="9906"/>
                  </a:lnTo>
                  <a:lnTo>
                    <a:pt x="3448812" y="10541"/>
                  </a:lnTo>
                  <a:lnTo>
                    <a:pt x="3413505" y="9779"/>
                  </a:lnTo>
                  <a:lnTo>
                    <a:pt x="3376422" y="8255"/>
                  </a:lnTo>
                  <a:lnTo>
                    <a:pt x="3362959" y="10033"/>
                  </a:lnTo>
                  <a:lnTo>
                    <a:pt x="3365119" y="14224"/>
                  </a:lnTo>
                  <a:lnTo>
                    <a:pt x="3375279" y="19431"/>
                  </a:lnTo>
                </a:path>
                <a:path w="6518275" h="3805554">
                  <a:moveTo>
                    <a:pt x="6046978" y="1295527"/>
                  </a:moveTo>
                  <a:lnTo>
                    <a:pt x="5985002" y="1297305"/>
                  </a:lnTo>
                  <a:lnTo>
                    <a:pt x="5924550" y="1299464"/>
                  </a:lnTo>
                  <a:lnTo>
                    <a:pt x="5867273" y="1302512"/>
                  </a:lnTo>
                  <a:lnTo>
                    <a:pt x="5814822" y="1306830"/>
                  </a:lnTo>
                  <a:lnTo>
                    <a:pt x="5768721" y="1312799"/>
                  </a:lnTo>
                  <a:lnTo>
                    <a:pt x="5730494" y="1321054"/>
                  </a:lnTo>
                  <a:lnTo>
                    <a:pt x="5684139" y="1345946"/>
                  </a:lnTo>
                  <a:lnTo>
                    <a:pt x="5679186" y="1363345"/>
                  </a:lnTo>
                  <a:lnTo>
                    <a:pt x="5686679" y="1383030"/>
                  </a:lnTo>
                  <a:lnTo>
                    <a:pt x="5732399" y="1440307"/>
                  </a:lnTo>
                  <a:lnTo>
                    <a:pt x="5767324" y="1474216"/>
                  </a:lnTo>
                  <a:lnTo>
                    <a:pt x="5807964" y="1509268"/>
                  </a:lnTo>
                  <a:lnTo>
                    <a:pt x="5852795" y="1543812"/>
                  </a:lnTo>
                  <a:lnTo>
                    <a:pt x="5900166" y="1575816"/>
                  </a:lnTo>
                  <a:lnTo>
                    <a:pt x="5948426" y="1603629"/>
                  </a:lnTo>
                  <a:lnTo>
                    <a:pt x="5995797" y="1625473"/>
                  </a:lnTo>
                  <a:lnTo>
                    <a:pt x="6040628" y="1639570"/>
                  </a:lnTo>
                  <a:lnTo>
                    <a:pt x="6081395" y="1644142"/>
                  </a:lnTo>
                  <a:lnTo>
                    <a:pt x="6119749" y="1638554"/>
                  </a:lnTo>
                  <a:lnTo>
                    <a:pt x="6163691" y="1624711"/>
                  </a:lnTo>
                  <a:lnTo>
                    <a:pt x="6211570" y="1603756"/>
                  </a:lnTo>
                  <a:lnTo>
                    <a:pt x="6261354" y="1577340"/>
                  </a:lnTo>
                  <a:lnTo>
                    <a:pt x="6311519" y="1546987"/>
                  </a:lnTo>
                  <a:lnTo>
                    <a:pt x="6360033" y="1513967"/>
                  </a:lnTo>
                  <a:lnTo>
                    <a:pt x="6405118" y="1479931"/>
                  </a:lnTo>
                  <a:lnTo>
                    <a:pt x="6445250" y="1446149"/>
                  </a:lnTo>
                  <a:lnTo>
                    <a:pt x="6478270" y="1414272"/>
                  </a:lnTo>
                  <a:lnTo>
                    <a:pt x="6516497" y="1361694"/>
                  </a:lnTo>
                  <a:lnTo>
                    <a:pt x="6517894" y="1343914"/>
                  </a:lnTo>
                  <a:lnTo>
                    <a:pt x="6504432" y="1331468"/>
                  </a:lnTo>
                  <a:lnTo>
                    <a:pt x="6435598" y="1314831"/>
                  </a:lnTo>
                  <a:lnTo>
                    <a:pt x="6385560" y="1310005"/>
                  </a:lnTo>
                  <a:lnTo>
                    <a:pt x="6328664" y="1306957"/>
                  </a:lnTo>
                  <a:lnTo>
                    <a:pt x="6267323" y="1305306"/>
                  </a:lnTo>
                  <a:lnTo>
                    <a:pt x="6204331" y="1304798"/>
                  </a:lnTo>
                  <a:lnTo>
                    <a:pt x="6142228" y="1304925"/>
                  </a:lnTo>
                  <a:lnTo>
                    <a:pt x="6083681" y="1305433"/>
                  </a:lnTo>
                  <a:lnTo>
                    <a:pt x="6031103" y="1305941"/>
                  </a:lnTo>
                  <a:lnTo>
                    <a:pt x="5987415" y="1306068"/>
                  </a:lnTo>
                  <a:lnTo>
                    <a:pt x="5955030" y="1305306"/>
                  </a:lnTo>
                  <a:lnTo>
                    <a:pt x="5899150" y="1303782"/>
                  </a:lnTo>
                  <a:lnTo>
                    <a:pt x="5878830" y="1305687"/>
                  </a:lnTo>
                  <a:lnTo>
                    <a:pt x="5882259" y="1309751"/>
                  </a:lnTo>
                  <a:lnTo>
                    <a:pt x="5897499" y="1314958"/>
                  </a:lnTo>
                </a:path>
                <a:path w="6518275" h="3805554">
                  <a:moveTo>
                    <a:pt x="5471414" y="0"/>
                  </a:moveTo>
                  <a:lnTo>
                    <a:pt x="5403469" y="1143"/>
                  </a:lnTo>
                  <a:lnTo>
                    <a:pt x="5336286" y="2412"/>
                  </a:lnTo>
                  <a:lnTo>
                    <a:pt x="5270881" y="4064"/>
                  </a:lnTo>
                  <a:lnTo>
                    <a:pt x="5207762" y="6096"/>
                  </a:lnTo>
                  <a:lnTo>
                    <a:pt x="5148199" y="8636"/>
                  </a:lnTo>
                  <a:lnTo>
                    <a:pt x="5092700" y="12065"/>
                  </a:lnTo>
                  <a:lnTo>
                    <a:pt x="5042154" y="16256"/>
                  </a:lnTo>
                  <a:lnTo>
                    <a:pt x="4997450" y="21462"/>
                  </a:lnTo>
                  <a:lnTo>
                    <a:pt x="4959350" y="27812"/>
                  </a:lnTo>
                  <a:lnTo>
                    <a:pt x="4906518" y="44577"/>
                  </a:lnTo>
                  <a:lnTo>
                    <a:pt x="4890262" y="67818"/>
                  </a:lnTo>
                  <a:lnTo>
                    <a:pt x="4897120" y="81534"/>
                  </a:lnTo>
                  <a:lnTo>
                    <a:pt x="4938649" y="119634"/>
                  </a:lnTo>
                  <a:lnTo>
                    <a:pt x="4971034" y="142494"/>
                  </a:lnTo>
                  <a:lnTo>
                    <a:pt x="5010023" y="167132"/>
                  </a:lnTo>
                  <a:lnTo>
                    <a:pt x="5054219" y="192659"/>
                  </a:lnTo>
                  <a:lnTo>
                    <a:pt x="5102987" y="218440"/>
                  </a:lnTo>
                  <a:lnTo>
                    <a:pt x="5154930" y="243712"/>
                  </a:lnTo>
                  <a:lnTo>
                    <a:pt x="5209286" y="267843"/>
                  </a:lnTo>
                  <a:lnTo>
                    <a:pt x="5264912" y="290068"/>
                  </a:lnTo>
                  <a:lnTo>
                    <a:pt x="5320792" y="309753"/>
                  </a:lnTo>
                  <a:lnTo>
                    <a:pt x="5375783" y="326136"/>
                  </a:lnTo>
                  <a:lnTo>
                    <a:pt x="5429123" y="338582"/>
                  </a:lnTo>
                  <a:lnTo>
                    <a:pt x="5479415" y="346202"/>
                  </a:lnTo>
                  <a:lnTo>
                    <a:pt x="5525897" y="348488"/>
                  </a:lnTo>
                  <a:lnTo>
                    <a:pt x="5567680" y="345567"/>
                  </a:lnTo>
                  <a:lnTo>
                    <a:pt x="5614289" y="338200"/>
                  </a:lnTo>
                  <a:lnTo>
                    <a:pt x="5664708" y="326898"/>
                  </a:lnTo>
                  <a:lnTo>
                    <a:pt x="5718048" y="312293"/>
                  </a:lnTo>
                  <a:lnTo>
                    <a:pt x="5773166" y="294767"/>
                  </a:lnTo>
                  <a:lnTo>
                    <a:pt x="5829173" y="274955"/>
                  </a:lnTo>
                  <a:lnTo>
                    <a:pt x="5885053" y="253237"/>
                  </a:lnTo>
                  <a:lnTo>
                    <a:pt x="5939790" y="230250"/>
                  </a:lnTo>
                  <a:lnTo>
                    <a:pt x="5992368" y="206502"/>
                  </a:lnTo>
                  <a:lnTo>
                    <a:pt x="6041771" y="182372"/>
                  </a:lnTo>
                  <a:lnTo>
                    <a:pt x="6087110" y="158369"/>
                  </a:lnTo>
                  <a:lnTo>
                    <a:pt x="6127369" y="135255"/>
                  </a:lnTo>
                  <a:lnTo>
                    <a:pt x="6161405" y="113284"/>
                  </a:lnTo>
                  <a:lnTo>
                    <a:pt x="6206998" y="75311"/>
                  </a:lnTo>
                  <a:lnTo>
                    <a:pt x="6216650" y="60198"/>
                  </a:lnTo>
                  <a:lnTo>
                    <a:pt x="6216269" y="48387"/>
                  </a:lnTo>
                  <a:lnTo>
                    <a:pt x="6150102" y="26289"/>
                  </a:lnTo>
                  <a:lnTo>
                    <a:pt x="6109335" y="21336"/>
                  </a:lnTo>
                  <a:lnTo>
                    <a:pt x="6061202" y="17399"/>
                  </a:lnTo>
                  <a:lnTo>
                    <a:pt x="6006973" y="14350"/>
                  </a:lnTo>
                  <a:lnTo>
                    <a:pt x="5947918" y="12192"/>
                  </a:lnTo>
                  <a:lnTo>
                    <a:pt x="5885180" y="10668"/>
                  </a:lnTo>
                  <a:lnTo>
                    <a:pt x="5820029" y="9779"/>
                  </a:lnTo>
                  <a:lnTo>
                    <a:pt x="5753608" y="9271"/>
                  </a:lnTo>
                  <a:lnTo>
                    <a:pt x="5687314" y="9271"/>
                  </a:lnTo>
                  <a:lnTo>
                    <a:pt x="5622163" y="9398"/>
                  </a:lnTo>
                  <a:lnTo>
                    <a:pt x="5559552" y="9779"/>
                  </a:lnTo>
                  <a:lnTo>
                    <a:pt x="5500624" y="10160"/>
                  </a:lnTo>
                  <a:lnTo>
                    <a:pt x="5446522" y="10414"/>
                  </a:lnTo>
                  <a:lnTo>
                    <a:pt x="5398643" y="10541"/>
                  </a:lnTo>
                  <a:lnTo>
                    <a:pt x="5358130" y="10287"/>
                  </a:lnTo>
                  <a:lnTo>
                    <a:pt x="5326126" y="9779"/>
                  </a:lnTo>
                  <a:lnTo>
                    <a:pt x="5250434" y="8255"/>
                  </a:lnTo>
                  <a:lnTo>
                    <a:pt x="5213096" y="9017"/>
                  </a:lnTo>
                  <a:lnTo>
                    <a:pt x="5204460" y="11557"/>
                  </a:lnTo>
                  <a:lnTo>
                    <a:pt x="5215128" y="15240"/>
                  </a:lnTo>
                  <a:lnTo>
                    <a:pt x="5235321" y="19431"/>
                  </a:lnTo>
                </a:path>
              </a:pathLst>
            </a:custGeom>
            <a:ln w="3962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12314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Diuretika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1482699"/>
            <a:ext cx="4815840" cy="297116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527685" indent="-514984">
              <a:lnSpc>
                <a:spcPct val="100000"/>
              </a:lnSpc>
              <a:spcBef>
                <a:spcPts val="890"/>
              </a:spcBef>
              <a:buAutoNum type="arabicParenR"/>
              <a:tabLst>
                <a:tab pos="527685" algn="l"/>
              </a:tabLst>
            </a:pPr>
            <a:r>
              <a:rPr sz="3200" spc="-40" dirty="0">
                <a:latin typeface="Calibri"/>
                <a:cs typeface="Calibri"/>
              </a:rPr>
              <a:t>Kličková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diuretika</a:t>
            </a:r>
            <a:endParaRPr sz="32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795"/>
              </a:spcBef>
              <a:buAutoNum type="arabicParenR"/>
              <a:tabLst>
                <a:tab pos="527685" algn="l"/>
              </a:tabLst>
            </a:pPr>
            <a:r>
              <a:rPr sz="3200" spc="-10" dirty="0">
                <a:latin typeface="Calibri"/>
                <a:cs typeface="Calibri"/>
              </a:rPr>
              <a:t>Thiazidová</a:t>
            </a:r>
            <a:r>
              <a:rPr sz="3200" spc="-1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diuretika</a:t>
            </a:r>
            <a:endParaRPr sz="32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805"/>
              </a:spcBef>
              <a:buAutoNum type="arabicParenR"/>
              <a:tabLst>
                <a:tab pos="527685" algn="l"/>
              </a:tabLst>
            </a:pPr>
            <a:r>
              <a:rPr sz="3200" spc="-40" dirty="0">
                <a:latin typeface="Calibri"/>
                <a:cs typeface="Calibri"/>
              </a:rPr>
              <a:t>Kalium-</a:t>
            </a:r>
            <a:r>
              <a:rPr sz="3200" dirty="0">
                <a:latin typeface="Calibri"/>
                <a:cs typeface="Calibri"/>
              </a:rPr>
              <a:t>šetřící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diuretika</a:t>
            </a:r>
            <a:endParaRPr sz="32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805"/>
              </a:spcBef>
              <a:buAutoNum type="arabicParenR"/>
              <a:tabLst>
                <a:tab pos="527685" algn="l"/>
              </a:tabLst>
            </a:pPr>
            <a:r>
              <a:rPr sz="3200" dirty="0">
                <a:latin typeface="Calibri"/>
                <a:cs typeface="Calibri"/>
              </a:rPr>
              <a:t>Inhibitory</a:t>
            </a:r>
            <a:r>
              <a:rPr sz="3200" spc="-145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karboanhydrázy</a:t>
            </a:r>
            <a:endParaRPr sz="3200">
              <a:latin typeface="Calibri"/>
              <a:cs typeface="Calibri"/>
            </a:endParaRPr>
          </a:p>
          <a:p>
            <a:pPr marL="527685" indent="-514984">
              <a:lnSpc>
                <a:spcPct val="100000"/>
              </a:lnSpc>
              <a:spcBef>
                <a:spcPts val="795"/>
              </a:spcBef>
              <a:buAutoNum type="arabicParenR"/>
              <a:tabLst>
                <a:tab pos="527685" algn="l"/>
              </a:tabLst>
            </a:pPr>
            <a:r>
              <a:rPr sz="3200" spc="-25" dirty="0">
                <a:latin typeface="Calibri"/>
                <a:cs typeface="Calibri"/>
              </a:rPr>
              <a:t>Agonisté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vazopresinu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012314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Diuretika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8684" y="1301211"/>
            <a:ext cx="9750425" cy="3986529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383540" indent="-345440">
              <a:lnSpc>
                <a:spcPct val="100000"/>
              </a:lnSpc>
              <a:spcBef>
                <a:spcPts val="500"/>
              </a:spcBef>
              <a:buFont typeface="Arial"/>
              <a:buChar char="•"/>
              <a:tabLst>
                <a:tab pos="383540" algn="l"/>
              </a:tabLst>
            </a:pPr>
            <a:r>
              <a:rPr sz="3000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Kličková</a:t>
            </a:r>
            <a:r>
              <a:rPr sz="3000" u="heavy" spc="-10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0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diuretika</a:t>
            </a:r>
            <a:endParaRPr sz="3000">
              <a:latin typeface="Calibri"/>
              <a:cs typeface="Calibri"/>
            </a:endParaRPr>
          </a:p>
          <a:p>
            <a:pPr marL="383540" indent="-34544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83540" algn="l"/>
              </a:tabLst>
            </a:pPr>
            <a:r>
              <a:rPr sz="3000" dirty="0">
                <a:latin typeface="Calibri"/>
                <a:cs typeface="Calibri"/>
              </a:rPr>
              <a:t>Působí</a:t>
            </a:r>
            <a:r>
              <a:rPr sz="3000" spc="-114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v</a:t>
            </a:r>
            <a:r>
              <a:rPr sz="3000" spc="-10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Henleové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kličce</a:t>
            </a:r>
            <a:endParaRPr sz="3000">
              <a:latin typeface="Calibri"/>
              <a:cs typeface="Calibri"/>
            </a:endParaRPr>
          </a:p>
          <a:p>
            <a:pPr marL="383540" indent="-345440">
              <a:lnSpc>
                <a:spcPct val="100000"/>
              </a:lnSpc>
              <a:spcBef>
                <a:spcPts val="405"/>
              </a:spcBef>
              <a:buFont typeface="Arial"/>
              <a:buChar char="•"/>
              <a:tabLst>
                <a:tab pos="383540" algn="l"/>
              </a:tabLst>
            </a:pPr>
            <a:r>
              <a:rPr sz="3000" dirty="0">
                <a:latin typeface="Calibri"/>
                <a:cs typeface="Calibri"/>
              </a:rPr>
              <a:t>Silná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diuretika</a:t>
            </a:r>
            <a:endParaRPr sz="3000">
              <a:latin typeface="Calibri"/>
              <a:cs typeface="Calibri"/>
            </a:endParaRPr>
          </a:p>
          <a:p>
            <a:pPr marL="383540" indent="-34544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83540" algn="l"/>
              </a:tabLst>
            </a:pPr>
            <a:r>
              <a:rPr sz="3000" spc="-25" dirty="0">
                <a:latin typeface="Calibri"/>
                <a:cs typeface="Calibri"/>
              </a:rPr>
              <a:t>Zvyšují</a:t>
            </a:r>
            <a:r>
              <a:rPr sz="3000" spc="-145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vylučování</a:t>
            </a:r>
            <a:r>
              <a:rPr sz="3000" spc="-100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Na</a:t>
            </a:r>
            <a:r>
              <a:rPr sz="3000" baseline="20833" dirty="0">
                <a:latin typeface="Calibri"/>
                <a:cs typeface="Calibri"/>
              </a:rPr>
              <a:t>+</a:t>
            </a:r>
            <a:r>
              <a:rPr sz="3000" dirty="0">
                <a:latin typeface="Calibri"/>
                <a:cs typeface="Calibri"/>
              </a:rPr>
              <a:t>,</a:t>
            </a:r>
            <a:r>
              <a:rPr sz="3000" spc="-35" dirty="0">
                <a:latin typeface="Calibri"/>
                <a:cs typeface="Calibri"/>
              </a:rPr>
              <a:t> </a:t>
            </a:r>
            <a:r>
              <a:rPr sz="3000" b="1" dirty="0">
                <a:latin typeface="Calibri"/>
                <a:cs typeface="Calibri"/>
              </a:rPr>
              <a:t>K</a:t>
            </a:r>
            <a:r>
              <a:rPr sz="3000" baseline="20833" dirty="0">
                <a:latin typeface="Calibri"/>
                <a:cs typeface="Calibri"/>
              </a:rPr>
              <a:t>+</a:t>
            </a:r>
            <a:r>
              <a:rPr sz="3000" dirty="0">
                <a:latin typeface="Calibri"/>
                <a:cs typeface="Calibri"/>
              </a:rPr>
              <a:t>,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Cl</a:t>
            </a:r>
            <a:r>
              <a:rPr sz="3000" spc="-37" baseline="20833" dirty="0">
                <a:latin typeface="Calibri"/>
                <a:cs typeface="Calibri"/>
              </a:rPr>
              <a:t>-</a:t>
            </a:r>
            <a:endParaRPr sz="3000" baseline="20833">
              <a:latin typeface="Calibri"/>
              <a:cs typeface="Calibri"/>
            </a:endParaRPr>
          </a:p>
          <a:p>
            <a:pPr marL="383540" indent="-345440">
              <a:lnSpc>
                <a:spcPts val="3420"/>
              </a:lnSpc>
              <a:spcBef>
                <a:spcPts val="335"/>
              </a:spcBef>
              <a:buFont typeface="Arial"/>
              <a:buChar char="•"/>
              <a:tabLst>
                <a:tab pos="383540" algn="l"/>
                <a:tab pos="1165860" algn="l"/>
                <a:tab pos="3755390" algn="l"/>
                <a:tab pos="4902835" algn="l"/>
                <a:tab pos="5895340" algn="l"/>
                <a:tab pos="6486525" algn="l"/>
                <a:tab pos="8352155" algn="l"/>
                <a:tab pos="8692515" algn="l"/>
              </a:tabLst>
            </a:pPr>
            <a:r>
              <a:rPr sz="3000" spc="-25" dirty="0">
                <a:latin typeface="Calibri"/>
                <a:cs typeface="Calibri"/>
              </a:rPr>
              <a:t>NÚ: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b="1" spc="-10" dirty="0">
                <a:latin typeface="Calibri"/>
                <a:cs typeface="Calibri"/>
              </a:rPr>
              <a:t>hypokalémie</a:t>
            </a:r>
            <a:r>
              <a:rPr sz="3000" spc="-10" dirty="0">
                <a:latin typeface="Calibri"/>
                <a:cs typeface="Calibri"/>
              </a:rPr>
              <a:t>!!!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(proto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často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25" dirty="0">
                <a:latin typeface="Calibri"/>
                <a:cs typeface="Calibri"/>
              </a:rPr>
              <a:t>do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kombinace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50" dirty="0">
                <a:latin typeface="Calibri"/>
                <a:cs typeface="Calibri"/>
              </a:rPr>
              <a:t>s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kalium</a:t>
            </a:r>
            <a:endParaRPr sz="3000">
              <a:latin typeface="Calibri"/>
              <a:cs typeface="Calibri"/>
            </a:endParaRPr>
          </a:p>
          <a:p>
            <a:pPr marL="383540">
              <a:lnSpc>
                <a:spcPts val="3420"/>
              </a:lnSpc>
              <a:tabLst>
                <a:tab pos="6640830" algn="l"/>
              </a:tabLst>
            </a:pPr>
            <a:r>
              <a:rPr sz="3000" dirty="0">
                <a:latin typeface="Calibri"/>
                <a:cs typeface="Calibri"/>
              </a:rPr>
              <a:t>šetřícími</a:t>
            </a:r>
            <a:r>
              <a:rPr sz="3000" spc="-12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diuretiky</a:t>
            </a:r>
            <a:r>
              <a:rPr sz="3000" spc="-8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–</a:t>
            </a:r>
            <a:r>
              <a:rPr sz="3000" spc="-75" dirty="0">
                <a:latin typeface="Calibri"/>
                <a:cs typeface="Calibri"/>
              </a:rPr>
              <a:t> </a:t>
            </a:r>
            <a:r>
              <a:rPr sz="3000" i="1" spc="-10" dirty="0">
                <a:latin typeface="Calibri"/>
                <a:cs typeface="Calibri"/>
              </a:rPr>
              <a:t>spironolakton</a:t>
            </a:r>
            <a:r>
              <a:rPr sz="3000" i="1" spc="-114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nebo</a:t>
            </a:r>
            <a:r>
              <a:rPr sz="3000" dirty="0">
                <a:latin typeface="Calibri"/>
                <a:cs typeface="Calibri"/>
              </a:rPr>
              <a:t>	</a:t>
            </a:r>
            <a:r>
              <a:rPr sz="3000" spc="-10" dirty="0">
                <a:latin typeface="Calibri"/>
                <a:cs typeface="Calibri"/>
              </a:rPr>
              <a:t>suplementace</a:t>
            </a:r>
            <a:r>
              <a:rPr sz="3000" spc="-14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kália)</a:t>
            </a:r>
            <a:endParaRPr sz="3000">
              <a:latin typeface="Calibri"/>
              <a:cs typeface="Calibri"/>
            </a:endParaRPr>
          </a:p>
          <a:p>
            <a:pPr marL="383540" indent="-34544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83540" algn="l"/>
              </a:tabLst>
            </a:pPr>
            <a:r>
              <a:rPr sz="3000" spc="-10" dirty="0">
                <a:latin typeface="Calibri"/>
                <a:cs typeface="Calibri"/>
              </a:rPr>
              <a:t>Použití:</a:t>
            </a:r>
            <a:r>
              <a:rPr sz="3000" spc="-80" dirty="0">
                <a:latin typeface="Calibri"/>
                <a:cs typeface="Calibri"/>
              </a:rPr>
              <a:t> </a:t>
            </a:r>
            <a:r>
              <a:rPr sz="3000" spc="-25" dirty="0">
                <a:latin typeface="Calibri"/>
                <a:cs typeface="Calibri"/>
              </a:rPr>
              <a:t>hypertenzní</a:t>
            </a:r>
            <a:r>
              <a:rPr sz="3000" spc="-114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krize,</a:t>
            </a:r>
            <a:r>
              <a:rPr sz="3000" spc="-105" dirty="0">
                <a:latin typeface="Calibri"/>
                <a:cs typeface="Calibri"/>
              </a:rPr>
              <a:t> </a:t>
            </a:r>
            <a:r>
              <a:rPr sz="3000" dirty="0">
                <a:latin typeface="Calibri"/>
                <a:cs typeface="Calibri"/>
              </a:rPr>
              <a:t>plícní</a:t>
            </a:r>
            <a:r>
              <a:rPr sz="3000" spc="-125" dirty="0">
                <a:latin typeface="Calibri"/>
                <a:cs typeface="Calibri"/>
              </a:rPr>
              <a:t> </a:t>
            </a:r>
            <a:r>
              <a:rPr sz="3000" spc="-20" dirty="0">
                <a:latin typeface="Calibri"/>
                <a:cs typeface="Calibri"/>
              </a:rPr>
              <a:t>edém</a:t>
            </a:r>
            <a:endParaRPr sz="3000">
              <a:latin typeface="Calibri"/>
              <a:cs typeface="Calibri"/>
            </a:endParaRPr>
          </a:p>
          <a:p>
            <a:pPr marL="383540" indent="-34544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83540" algn="l"/>
              </a:tabLst>
            </a:pPr>
            <a:r>
              <a:rPr sz="3000" dirty="0">
                <a:latin typeface="Calibri"/>
                <a:cs typeface="Calibri"/>
              </a:rPr>
              <a:t>Z:</a:t>
            </a:r>
            <a:r>
              <a:rPr sz="3000" spc="-60" dirty="0">
                <a:latin typeface="Calibri"/>
                <a:cs typeface="Calibri"/>
              </a:rPr>
              <a:t> </a:t>
            </a:r>
            <a:r>
              <a:rPr sz="3000" i="1" dirty="0">
                <a:latin typeface="Calibri"/>
                <a:cs typeface="Calibri"/>
              </a:rPr>
              <a:t>furosemid</a:t>
            </a:r>
            <a:r>
              <a:rPr sz="3000" i="1" spc="-100" dirty="0">
                <a:latin typeface="Calibri"/>
                <a:cs typeface="Calibri"/>
              </a:rPr>
              <a:t> </a:t>
            </a:r>
            <a:r>
              <a:rPr sz="3000" spc="-10" dirty="0">
                <a:latin typeface="Calibri"/>
                <a:cs typeface="Calibri"/>
              </a:rPr>
              <a:t>(Furon®)</a:t>
            </a:r>
            <a:endParaRPr sz="3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37433" y="159766"/>
            <a:ext cx="6518909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Thiazidová/</a:t>
            </a:r>
            <a:r>
              <a:rPr sz="4000" spc="-105" dirty="0"/>
              <a:t> </a:t>
            </a:r>
            <a:r>
              <a:rPr sz="4000" dirty="0"/>
              <a:t>thiazidům</a:t>
            </a:r>
            <a:r>
              <a:rPr sz="4000" spc="-155" dirty="0"/>
              <a:t> </a:t>
            </a:r>
            <a:r>
              <a:rPr sz="4000" spc="-10" dirty="0"/>
              <a:t>podobná</a:t>
            </a:r>
            <a:endParaRPr sz="4000"/>
          </a:p>
          <a:p>
            <a:pPr marL="3175" algn="ctr">
              <a:lnSpc>
                <a:spcPct val="100000"/>
              </a:lnSpc>
            </a:pPr>
            <a:r>
              <a:rPr sz="4000" spc="-10" dirty="0"/>
              <a:t>diuretika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456183" y="1484477"/>
            <a:ext cx="10139045" cy="403606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70840" indent="-34544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70840" algn="l"/>
              </a:tabLst>
            </a:pPr>
            <a:r>
              <a:rPr sz="3200" dirty="0">
                <a:latin typeface="Calibri"/>
                <a:cs typeface="Calibri"/>
              </a:rPr>
              <a:t>Slabá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až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středně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silná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diuretika</a:t>
            </a:r>
            <a:endParaRPr sz="3200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70840" algn="l"/>
              </a:tabLst>
            </a:pPr>
            <a:r>
              <a:rPr sz="3200" spc="-20" dirty="0">
                <a:latin typeface="Calibri"/>
                <a:cs typeface="Calibri"/>
              </a:rPr>
              <a:t>Zvyšují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vylučování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Na</a:t>
            </a:r>
            <a:r>
              <a:rPr sz="3150" baseline="21164" dirty="0">
                <a:latin typeface="Calibri"/>
                <a:cs typeface="Calibri"/>
              </a:rPr>
              <a:t>+</a:t>
            </a:r>
            <a:r>
              <a:rPr sz="3150" spc="270" baseline="2116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Cl</a:t>
            </a:r>
            <a:r>
              <a:rPr sz="3150" spc="-37" baseline="21164" dirty="0">
                <a:latin typeface="Calibri"/>
                <a:cs typeface="Calibri"/>
              </a:rPr>
              <a:t>-</a:t>
            </a:r>
            <a:endParaRPr sz="3150" baseline="21164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70840" algn="l"/>
              </a:tabLst>
            </a:pPr>
            <a:r>
              <a:rPr sz="3200" dirty="0">
                <a:latin typeface="Calibri"/>
                <a:cs typeface="Calibri"/>
              </a:rPr>
              <a:t>léčba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hypertenze,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otoků,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srdečního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selhání</a:t>
            </a:r>
            <a:endParaRPr sz="3200">
              <a:latin typeface="Calibri"/>
              <a:cs typeface="Calibri"/>
            </a:endParaRPr>
          </a:p>
          <a:p>
            <a:pPr marL="370840" indent="-345440">
              <a:lnSpc>
                <a:spcPts val="3650"/>
              </a:lnSpc>
              <a:spcBef>
                <a:spcPts val="425"/>
              </a:spcBef>
              <a:buFont typeface="Arial"/>
              <a:buChar char="•"/>
              <a:tabLst>
                <a:tab pos="370840" algn="l"/>
                <a:tab pos="7850505" algn="l"/>
              </a:tabLst>
            </a:pPr>
            <a:r>
              <a:rPr sz="3200" spc="-70" dirty="0">
                <a:latin typeface="Calibri"/>
                <a:cs typeface="Calibri"/>
              </a:rPr>
              <a:t>Pozor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diabetiků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zasahují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do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metabolismu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lipidů</a:t>
            </a:r>
            <a:endParaRPr sz="3200">
              <a:latin typeface="Calibri"/>
              <a:cs typeface="Calibri"/>
            </a:endParaRPr>
          </a:p>
          <a:p>
            <a:pPr marL="370840" marR="17780">
              <a:lnSpc>
                <a:spcPct val="90000"/>
              </a:lnSpc>
              <a:spcBef>
                <a:spcPts val="190"/>
              </a:spcBef>
              <a:tabLst>
                <a:tab pos="4486275" algn="l"/>
                <a:tab pos="6443345" algn="l"/>
              </a:tabLst>
            </a:pPr>
            <a:r>
              <a:rPr sz="3200" spc="-10" dirty="0">
                <a:latin typeface="Calibri"/>
                <a:cs typeface="Calibri"/>
              </a:rPr>
              <a:t>(</a:t>
            </a:r>
            <a:r>
              <a:rPr sz="3200" b="1" spc="-10" dirty="0">
                <a:latin typeface="Calibri"/>
                <a:cs typeface="Calibri"/>
              </a:rPr>
              <a:t>hyperlipidémie</a:t>
            </a:r>
            <a:r>
              <a:rPr sz="3200" spc="-10" dirty="0">
                <a:latin typeface="Calibri"/>
                <a:cs typeface="Calibri"/>
              </a:rPr>
              <a:t>),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snižují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glukózovou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25" dirty="0">
                <a:latin typeface="Calibri"/>
                <a:cs typeface="Calibri"/>
              </a:rPr>
              <a:t>toleranci,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způsobují </a:t>
            </a:r>
            <a:r>
              <a:rPr sz="3200" b="1" spc="-25" dirty="0">
                <a:latin typeface="Calibri"/>
                <a:cs typeface="Calibri"/>
              </a:rPr>
              <a:t>hyperurikémii</a:t>
            </a:r>
            <a:r>
              <a:rPr sz="3200" b="1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pozor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u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pacientů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sníženým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vylučováním </a:t>
            </a:r>
            <a:r>
              <a:rPr sz="3200" spc="-30" dirty="0">
                <a:latin typeface="Calibri"/>
                <a:cs typeface="Calibri"/>
              </a:rPr>
              <a:t>kys.močové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(dna)</a:t>
            </a:r>
            <a:endParaRPr sz="3200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70840" algn="l"/>
              </a:tabLst>
            </a:pPr>
            <a:r>
              <a:rPr sz="3200" dirty="0">
                <a:latin typeface="Calibri"/>
                <a:cs typeface="Calibri"/>
              </a:rPr>
              <a:t>Z: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indapamid</a:t>
            </a:r>
            <a:r>
              <a:rPr sz="3200" spc="-10" dirty="0">
                <a:latin typeface="Calibri"/>
                <a:cs typeface="Calibri"/>
              </a:rPr>
              <a:t>,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hydrochlorothiazid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51484">
              <a:lnSpc>
                <a:spcPct val="100000"/>
              </a:lnSpc>
              <a:spcBef>
                <a:spcPts val="105"/>
              </a:spcBef>
            </a:pPr>
            <a:r>
              <a:rPr dirty="0"/>
              <a:t>Kálium</a:t>
            </a:r>
            <a:r>
              <a:rPr spc="-145" dirty="0"/>
              <a:t> </a:t>
            </a:r>
            <a:r>
              <a:rPr dirty="0"/>
              <a:t>šetřící</a:t>
            </a:r>
            <a:r>
              <a:rPr spc="-155" dirty="0"/>
              <a:t> </a:t>
            </a:r>
            <a:r>
              <a:rPr spc="-10" dirty="0"/>
              <a:t>diuretika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1482699"/>
            <a:ext cx="10916920" cy="443420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2270" indent="-34417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82270" algn="l"/>
              </a:tabLst>
            </a:pPr>
            <a:r>
              <a:rPr sz="3200" dirty="0">
                <a:latin typeface="Calibri"/>
                <a:cs typeface="Calibri"/>
              </a:rPr>
              <a:t>U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pacientů,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kteří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mají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sklony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hypokalémii</a:t>
            </a:r>
            <a:endParaRPr sz="3200">
              <a:latin typeface="Calibri"/>
              <a:cs typeface="Calibri"/>
            </a:endParaRPr>
          </a:p>
          <a:p>
            <a:pPr marL="3822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82270" algn="l"/>
              </a:tabLst>
            </a:pPr>
            <a:r>
              <a:rPr sz="3200" dirty="0">
                <a:latin typeface="Calibri"/>
                <a:cs typeface="Calibri"/>
              </a:rPr>
              <a:t>MÚ: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b="1" spc="-35" dirty="0">
                <a:latin typeface="Calibri"/>
                <a:cs typeface="Calibri"/>
              </a:rPr>
              <a:t>antagonisté</a:t>
            </a:r>
            <a:r>
              <a:rPr sz="3200" b="1" spc="-75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aldosteronu</a:t>
            </a:r>
            <a:endParaRPr sz="3200">
              <a:latin typeface="Calibri"/>
              <a:cs typeface="Calibri"/>
            </a:endParaRPr>
          </a:p>
          <a:p>
            <a:pPr marL="3822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82270" algn="l"/>
              </a:tabLst>
            </a:pPr>
            <a:r>
              <a:rPr sz="3200" spc="-20" dirty="0">
                <a:latin typeface="Calibri"/>
                <a:cs typeface="Calibri"/>
              </a:rPr>
              <a:t>Diuretický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efekt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je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menší,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často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kombinaci </a:t>
            </a:r>
            <a:r>
              <a:rPr sz="3200" spc="-145" dirty="0">
                <a:latin typeface="Calibri"/>
                <a:cs typeface="Calibri"/>
              </a:rPr>
              <a:t>např.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furosemidem</a:t>
            </a:r>
            <a:endParaRPr sz="3200">
              <a:latin typeface="Calibri"/>
              <a:cs typeface="Calibri"/>
            </a:endParaRPr>
          </a:p>
          <a:p>
            <a:pPr marL="382270">
              <a:lnSpc>
                <a:spcPct val="100000"/>
              </a:lnSpc>
            </a:pPr>
            <a:r>
              <a:rPr sz="3200" spc="-40" dirty="0">
                <a:latin typeface="Calibri"/>
                <a:cs typeface="Calibri"/>
              </a:rPr>
              <a:t>(velké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ztráty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K</a:t>
            </a:r>
            <a:r>
              <a:rPr sz="3150" spc="-37" baseline="21164" dirty="0">
                <a:latin typeface="Calibri"/>
                <a:cs typeface="Calibri"/>
              </a:rPr>
              <a:t>+</a:t>
            </a:r>
            <a:r>
              <a:rPr sz="3200" spc="-25" dirty="0">
                <a:latin typeface="Calibri"/>
                <a:cs typeface="Calibri"/>
              </a:rPr>
              <a:t>)</a:t>
            </a:r>
            <a:endParaRPr sz="3200">
              <a:latin typeface="Calibri"/>
              <a:cs typeface="Calibri"/>
            </a:endParaRPr>
          </a:p>
          <a:p>
            <a:pPr marL="382270" marR="3113405" indent="-34480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82270" algn="l"/>
              </a:tabLst>
            </a:pPr>
            <a:r>
              <a:rPr sz="3200" dirty="0">
                <a:latin typeface="Calibri"/>
                <a:cs typeface="Calibri"/>
              </a:rPr>
              <a:t>NÚ: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antiandrogenní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působení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(gynekomastie, </a:t>
            </a:r>
            <a:r>
              <a:rPr sz="3200" spc="-10" dirty="0">
                <a:latin typeface="Calibri"/>
                <a:cs typeface="Calibri"/>
              </a:rPr>
              <a:t>poruchy</a:t>
            </a:r>
            <a:r>
              <a:rPr sz="3200" spc="-155" dirty="0">
                <a:latin typeface="Calibri"/>
                <a:cs typeface="Calibri"/>
              </a:rPr>
              <a:t> </a:t>
            </a:r>
            <a:r>
              <a:rPr sz="3200" spc="-60" dirty="0">
                <a:latin typeface="Calibri"/>
                <a:cs typeface="Calibri"/>
              </a:rPr>
              <a:t>menstr.cyklu,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impotence)</a:t>
            </a:r>
            <a:endParaRPr sz="3200">
              <a:latin typeface="Calibri"/>
              <a:cs typeface="Calibri"/>
            </a:endParaRPr>
          </a:p>
          <a:p>
            <a:pPr marL="3822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82270" algn="l"/>
              </a:tabLst>
            </a:pPr>
            <a:r>
              <a:rPr sz="3200" dirty="0">
                <a:latin typeface="Calibri"/>
                <a:cs typeface="Calibri"/>
              </a:rPr>
              <a:t>Z: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spironolakton</a:t>
            </a:r>
            <a:r>
              <a:rPr sz="3200" i="1" spc="-130" dirty="0">
                <a:latin typeface="Calibri"/>
                <a:cs typeface="Calibri"/>
              </a:rPr>
              <a:t> </a:t>
            </a:r>
            <a:r>
              <a:rPr sz="3200" spc="-45" dirty="0">
                <a:latin typeface="Calibri"/>
                <a:cs typeface="Calibri"/>
              </a:rPr>
              <a:t>(Verospiron®)</a:t>
            </a:r>
            <a:r>
              <a:rPr sz="3200" spc="-15" dirty="0">
                <a:latin typeface="Calibri"/>
                <a:cs typeface="Calibri"/>
              </a:rPr>
              <a:t> </a:t>
            </a:r>
            <a:r>
              <a:rPr sz="3200" i="1" spc="-10" dirty="0">
                <a:latin typeface="Calibri"/>
                <a:cs typeface="Calibri"/>
              </a:rPr>
              <a:t>eplerenon</a:t>
            </a:r>
            <a:endParaRPr sz="3200">
              <a:latin typeface="Calibri"/>
              <a:cs typeface="Calibri"/>
            </a:endParaRPr>
          </a:p>
          <a:p>
            <a:pPr marL="382270">
              <a:lnSpc>
                <a:spcPct val="100000"/>
              </a:lnSpc>
            </a:pPr>
            <a:r>
              <a:rPr sz="3200" spc="-20" dirty="0">
                <a:latin typeface="Calibri"/>
                <a:cs typeface="Calibri"/>
              </a:rPr>
              <a:t>(Eplefa®);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i="1" spc="-25" dirty="0">
                <a:latin typeface="Calibri"/>
                <a:cs typeface="Calibri"/>
              </a:rPr>
              <a:t>kanreonát</a:t>
            </a:r>
            <a:r>
              <a:rPr sz="3200" i="1" spc="-8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(Aldacton®)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pouze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i.v.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559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Skupiny</a:t>
            </a:r>
            <a:r>
              <a:rPr spc="-195" dirty="0"/>
              <a:t> </a:t>
            </a:r>
            <a:r>
              <a:rPr spc="-20" dirty="0"/>
              <a:t>léčiv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6691" y="1484477"/>
            <a:ext cx="6352540" cy="487172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Léčiva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ovlivňující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osu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RAAS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Β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blokátory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(v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kapitole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sympatikus)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5" dirty="0">
                <a:latin typeface="Calibri"/>
                <a:cs typeface="Calibri"/>
              </a:rPr>
              <a:t>Kalciové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blokátory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30" dirty="0">
                <a:latin typeface="Calibri"/>
                <a:cs typeface="Calibri"/>
              </a:rPr>
              <a:t>Centrálně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působící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antihypertenziva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Diuretika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Antiarytmika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5" dirty="0">
                <a:latin typeface="Calibri"/>
                <a:cs typeface="Calibri"/>
              </a:rPr>
              <a:t>Nitráty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vazodialatnacia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0" dirty="0">
                <a:latin typeface="Calibri"/>
                <a:cs typeface="Calibri"/>
              </a:rPr>
              <a:t>Digitalisové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alkaloidy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Hypolipidemika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3660">
              <a:lnSpc>
                <a:spcPct val="100000"/>
              </a:lnSpc>
              <a:spcBef>
                <a:spcPts val="105"/>
              </a:spcBef>
            </a:pPr>
            <a:r>
              <a:rPr dirty="0"/>
              <a:t>Inhibitory</a:t>
            </a:r>
            <a:r>
              <a:rPr spc="-160" dirty="0"/>
              <a:t> </a:t>
            </a:r>
            <a:r>
              <a:rPr spc="-25" dirty="0"/>
              <a:t>karboanhydrázy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1508122"/>
            <a:ext cx="9829165" cy="4364355"/>
          </a:xfrm>
          <a:prstGeom prst="rect">
            <a:avLst/>
          </a:prstGeom>
        </p:spPr>
        <p:txBody>
          <a:bodyPr vert="horz" wrap="square" lIns="0" tIns="641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50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35" dirty="0">
                <a:latin typeface="Calibri"/>
                <a:cs typeface="Calibri"/>
              </a:rPr>
              <a:t>Karboanhydráza(CA)-</a:t>
            </a:r>
            <a:r>
              <a:rPr sz="2400" dirty="0">
                <a:latin typeface="Calibri"/>
                <a:cs typeface="Calibri"/>
              </a:rPr>
              <a:t>mj↑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oku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produkci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nitrooč.tekutiny</a:t>
            </a:r>
            <a:endParaRPr sz="240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345"/>
              </a:spcBef>
              <a:tabLst>
                <a:tab pos="756285" algn="l"/>
              </a:tabLst>
            </a:pPr>
            <a:r>
              <a:rPr sz="2000" spc="-50" dirty="0">
                <a:latin typeface="Arial"/>
                <a:cs typeface="Arial"/>
              </a:rPr>
              <a:t>–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ledvinách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podílí</a:t>
            </a:r>
            <a:r>
              <a:rPr sz="2000" spc="-5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na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udržení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ABR</a:t>
            </a:r>
            <a:endParaRPr sz="20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Slabý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diuretický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efekt,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půs.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proxim.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tubulu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3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Léčba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hypertenze,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glaukomu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Z: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i="1" spc="-30" dirty="0">
                <a:latin typeface="Calibri"/>
                <a:cs typeface="Calibri"/>
              </a:rPr>
              <a:t>acetazolamid</a:t>
            </a:r>
            <a:r>
              <a:rPr sz="3200" i="1" spc="-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(Diluran®)</a:t>
            </a:r>
            <a:endParaRPr sz="3200">
              <a:latin typeface="Calibri"/>
              <a:cs typeface="Calibri"/>
            </a:endParaRPr>
          </a:p>
          <a:p>
            <a:pPr marL="356870" marR="2330450" indent="-344805">
              <a:lnSpc>
                <a:spcPts val="3700"/>
              </a:lnSpc>
              <a:spcBef>
                <a:spcPts val="50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V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očních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kapkách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i="1" spc="-20" dirty="0">
                <a:latin typeface="Calibri"/>
                <a:cs typeface="Calibri"/>
              </a:rPr>
              <a:t>dorzolamid+</a:t>
            </a:r>
            <a:r>
              <a:rPr sz="3200" i="1" spc="-7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betablokátor </a:t>
            </a:r>
            <a:r>
              <a:rPr sz="3200" dirty="0">
                <a:latin typeface="Calibri"/>
                <a:cs typeface="Calibri"/>
              </a:rPr>
              <a:t>(Cospot®)=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léčba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galukomu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ts val="3665"/>
              </a:lnSpc>
              <a:spcBef>
                <a:spcPts val="37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Diluran®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75" dirty="0">
                <a:latin typeface="Calibri"/>
                <a:cs typeface="Calibri"/>
              </a:rPr>
              <a:t>korekce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metabolické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95" dirty="0">
                <a:latin typeface="Calibri"/>
                <a:cs typeface="Calibri"/>
              </a:rPr>
              <a:t>alkalózy,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profylaxe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výškové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ts val="3665"/>
              </a:lnSpc>
            </a:pPr>
            <a:r>
              <a:rPr sz="3200" spc="-10" dirty="0">
                <a:latin typeface="Calibri"/>
                <a:cs typeface="Calibri"/>
              </a:rPr>
              <a:t>nemoci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6710" y="464566"/>
            <a:ext cx="73939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Centrálně</a:t>
            </a:r>
            <a:r>
              <a:rPr sz="4000" spc="-160" dirty="0"/>
              <a:t> </a:t>
            </a:r>
            <a:r>
              <a:rPr sz="4000" dirty="0"/>
              <a:t>působící</a:t>
            </a:r>
            <a:r>
              <a:rPr sz="4000" spc="-145" dirty="0"/>
              <a:t> </a:t>
            </a:r>
            <a:r>
              <a:rPr sz="4000" spc="-10" dirty="0"/>
              <a:t>antihypertenziva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304291" y="1582623"/>
            <a:ext cx="11243945" cy="37128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4970" marR="173355" indent="-344805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94970" algn="l"/>
              </a:tabLst>
            </a:pPr>
            <a:r>
              <a:rPr sz="3200" spc="-10" dirty="0">
                <a:latin typeface="Calibri"/>
                <a:cs typeface="Calibri"/>
              </a:rPr>
              <a:t>Léčiva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nebývají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první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linii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léčbě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hypertenze,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ale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přidávají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do </a:t>
            </a:r>
            <a:r>
              <a:rPr sz="3200" spc="-30" dirty="0">
                <a:latin typeface="Calibri"/>
                <a:cs typeface="Calibri"/>
              </a:rPr>
              <a:t>kombinace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základním</a:t>
            </a:r>
            <a:endParaRPr sz="3200">
              <a:latin typeface="Calibri"/>
              <a:cs typeface="Calibri"/>
            </a:endParaRPr>
          </a:p>
          <a:p>
            <a:pPr marL="394970">
              <a:lnSpc>
                <a:spcPct val="100000"/>
              </a:lnSpc>
            </a:pPr>
            <a:r>
              <a:rPr sz="3200" spc="-10" dirty="0">
                <a:latin typeface="Calibri"/>
                <a:cs typeface="Calibri"/>
              </a:rPr>
              <a:t>léčivům</a:t>
            </a:r>
            <a:endParaRPr sz="3200">
              <a:latin typeface="Calibri"/>
              <a:cs typeface="Calibri"/>
            </a:endParaRPr>
          </a:p>
          <a:p>
            <a:pPr marL="3949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94970" algn="l"/>
              </a:tabLst>
            </a:pPr>
            <a:r>
              <a:rPr sz="32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Agonisté</a:t>
            </a:r>
            <a:r>
              <a:rPr sz="3200" u="heavy" spc="-1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heavy" spc="-2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imidazolinových</a:t>
            </a:r>
            <a:r>
              <a:rPr sz="3200" u="heavy" spc="-9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receptorů</a:t>
            </a:r>
            <a:endParaRPr sz="3200">
              <a:latin typeface="Calibri"/>
              <a:cs typeface="Calibri"/>
            </a:endParaRPr>
          </a:p>
          <a:p>
            <a:pPr marL="394970" indent="-344170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394970" algn="l"/>
              </a:tabLst>
            </a:pPr>
            <a:r>
              <a:rPr sz="1800" spc="-10" dirty="0">
                <a:latin typeface="Calibri"/>
                <a:cs typeface="Calibri"/>
              </a:rPr>
              <a:t>(stimulací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imidazolinových</a:t>
            </a:r>
            <a:r>
              <a:rPr sz="1800" spc="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receptoru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dochází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ke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snížení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aktivity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sympatiku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tím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poklesu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TK,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snižují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reabsorbci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baseline="20833" dirty="0">
                <a:latin typeface="Calibri"/>
                <a:cs typeface="Calibri"/>
              </a:rPr>
              <a:t>+</a:t>
            </a:r>
            <a:r>
              <a:rPr sz="1800" spc="157" baseline="20833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v</a:t>
            </a:r>
            <a:endParaRPr sz="1800">
              <a:latin typeface="Calibri"/>
              <a:cs typeface="Calibri"/>
            </a:endParaRPr>
          </a:p>
          <a:p>
            <a:pPr marL="39497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ledvinách</a:t>
            </a:r>
            <a:r>
              <a:rPr sz="1800" spc="-10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(natriuretický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eff.)</a:t>
            </a:r>
            <a:endParaRPr sz="1800">
              <a:latin typeface="Calibri"/>
              <a:cs typeface="Calibri"/>
            </a:endParaRPr>
          </a:p>
          <a:p>
            <a:pPr marL="793750" lvl="1" indent="-285750">
              <a:lnSpc>
                <a:spcPct val="100000"/>
              </a:lnSpc>
              <a:spcBef>
                <a:spcPts val="535"/>
              </a:spcBef>
              <a:buFont typeface="Arial"/>
              <a:buChar char="–"/>
              <a:tabLst>
                <a:tab pos="793750" algn="l"/>
              </a:tabLst>
            </a:pPr>
            <a:r>
              <a:rPr sz="2800" i="1" dirty="0">
                <a:latin typeface="Calibri"/>
                <a:cs typeface="Calibri"/>
              </a:rPr>
              <a:t>Rilmenidin</a:t>
            </a:r>
            <a:r>
              <a:rPr sz="2800" i="1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(Tenaxum®)</a:t>
            </a:r>
            <a:endParaRPr sz="2800">
              <a:latin typeface="Calibri"/>
              <a:cs typeface="Calibri"/>
            </a:endParaRPr>
          </a:p>
          <a:p>
            <a:pPr marL="794385" lvl="1" indent="-286385">
              <a:lnSpc>
                <a:spcPct val="100000"/>
              </a:lnSpc>
              <a:spcBef>
                <a:spcPts val="695"/>
              </a:spcBef>
              <a:buFont typeface="Arial"/>
              <a:buChar char="–"/>
              <a:tabLst>
                <a:tab pos="794385" algn="l"/>
              </a:tabLst>
            </a:pPr>
            <a:r>
              <a:rPr sz="2800" i="1" spc="-35" dirty="0">
                <a:latin typeface="Calibri"/>
                <a:cs typeface="Calibri"/>
              </a:rPr>
              <a:t>Moxonidin</a:t>
            </a:r>
            <a:r>
              <a:rPr sz="2800" i="1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(Cynt®)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793115">
              <a:lnSpc>
                <a:spcPct val="100000"/>
              </a:lnSpc>
              <a:spcBef>
                <a:spcPts val="105"/>
              </a:spcBef>
            </a:pPr>
            <a:r>
              <a:rPr dirty="0"/>
              <a:t>Základní</a:t>
            </a:r>
            <a:r>
              <a:rPr spc="-195" dirty="0"/>
              <a:t> </a:t>
            </a:r>
            <a:r>
              <a:rPr spc="-10" dirty="0"/>
              <a:t>kombinace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AC932AE-6133-8483-42C0-B89DCE414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941" y="1279428"/>
            <a:ext cx="7249259" cy="4444971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8902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Antiarytmika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41300" y="1487322"/>
            <a:ext cx="5392420" cy="253936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69570" indent="-34417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69570" algn="l"/>
              </a:tabLst>
            </a:pPr>
            <a:r>
              <a:rPr sz="2400" dirty="0">
                <a:latin typeface="Calibri"/>
                <a:cs typeface="Calibri"/>
              </a:rPr>
              <a:t>Léčba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srdečních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arytmií</a:t>
            </a:r>
            <a:endParaRPr sz="2400">
              <a:latin typeface="Calibri"/>
              <a:cs typeface="Calibri"/>
            </a:endParaRPr>
          </a:p>
          <a:p>
            <a:pPr marL="3695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69570" algn="l"/>
              </a:tabLst>
            </a:pPr>
            <a:r>
              <a:rPr sz="2400" spc="-10" dirty="0">
                <a:latin typeface="Calibri"/>
                <a:cs typeface="Calibri"/>
              </a:rPr>
              <a:t>Dělení:</a:t>
            </a:r>
            <a:endParaRPr sz="2400">
              <a:latin typeface="Calibri"/>
              <a:cs typeface="Calibri"/>
            </a:endParaRPr>
          </a:p>
          <a:p>
            <a:pPr marL="1055370" lvl="1" indent="-572770">
              <a:lnSpc>
                <a:spcPct val="100000"/>
              </a:lnSpc>
              <a:spcBef>
                <a:spcPts val="725"/>
              </a:spcBef>
              <a:buAutoNum type="romanUcPeriod"/>
              <a:tabLst>
                <a:tab pos="1055370" algn="l"/>
              </a:tabLst>
            </a:pPr>
            <a:r>
              <a:rPr sz="2000" spc="-70" dirty="0">
                <a:solidFill>
                  <a:srgbClr val="FFC000"/>
                </a:solidFill>
                <a:latin typeface="Calibri"/>
                <a:cs typeface="Calibri"/>
              </a:rPr>
              <a:t>Třída</a:t>
            </a:r>
            <a:r>
              <a:rPr sz="2000" spc="-6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–</a:t>
            </a:r>
            <a:r>
              <a:rPr sz="2000" spc="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inhibitory</a:t>
            </a:r>
            <a:r>
              <a:rPr sz="2000" spc="-20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rychlého</a:t>
            </a:r>
            <a:r>
              <a:rPr sz="2000" spc="-75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C000"/>
                </a:solidFill>
                <a:latin typeface="Calibri"/>
                <a:cs typeface="Calibri"/>
              </a:rPr>
              <a:t>Na</a:t>
            </a:r>
            <a:r>
              <a:rPr sz="1950" baseline="21367" dirty="0">
                <a:solidFill>
                  <a:srgbClr val="FFC000"/>
                </a:solidFill>
                <a:latin typeface="Calibri"/>
                <a:cs typeface="Calibri"/>
              </a:rPr>
              <a:t>+</a:t>
            </a:r>
            <a:r>
              <a:rPr sz="1950" spc="22" baseline="21367" dirty="0">
                <a:solidFill>
                  <a:srgbClr val="FFC00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C000"/>
                </a:solidFill>
                <a:latin typeface="Calibri"/>
                <a:cs typeface="Calibri"/>
              </a:rPr>
              <a:t>kanálu</a:t>
            </a:r>
            <a:endParaRPr sz="2000">
              <a:latin typeface="Calibri"/>
              <a:cs typeface="Calibri"/>
            </a:endParaRPr>
          </a:p>
          <a:p>
            <a:pPr marL="1055370" lvl="1" indent="-572770">
              <a:lnSpc>
                <a:spcPct val="100000"/>
              </a:lnSpc>
              <a:spcBef>
                <a:spcPts val="695"/>
              </a:spcBef>
              <a:buAutoNum type="romanUcPeriod"/>
              <a:tabLst>
                <a:tab pos="1055370" algn="l"/>
              </a:tabLst>
            </a:pPr>
            <a:r>
              <a:rPr sz="2000" spc="-70" dirty="0">
                <a:solidFill>
                  <a:srgbClr val="00AEEE"/>
                </a:solidFill>
                <a:latin typeface="Calibri"/>
                <a:cs typeface="Calibri"/>
              </a:rPr>
              <a:t>Třída</a:t>
            </a:r>
            <a:r>
              <a:rPr sz="2000" spc="-60" dirty="0">
                <a:solidFill>
                  <a:srgbClr val="00AEEE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00AEEE"/>
                </a:solidFill>
                <a:latin typeface="Calibri"/>
                <a:cs typeface="Calibri"/>
              </a:rPr>
              <a:t>–</a:t>
            </a:r>
            <a:r>
              <a:rPr sz="2000" spc="20" dirty="0">
                <a:solidFill>
                  <a:srgbClr val="00AEEE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00AEEE"/>
                </a:solidFill>
                <a:latin typeface="Calibri"/>
                <a:cs typeface="Calibri"/>
              </a:rPr>
              <a:t>betablokátory</a:t>
            </a:r>
            <a:r>
              <a:rPr sz="2000" spc="-25" dirty="0">
                <a:solidFill>
                  <a:srgbClr val="00AEE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AEEE"/>
                </a:solidFill>
                <a:latin typeface="Calibri"/>
                <a:cs typeface="Calibri"/>
              </a:rPr>
              <a:t>(již</a:t>
            </a:r>
            <a:r>
              <a:rPr sz="1400" spc="-5" dirty="0">
                <a:solidFill>
                  <a:srgbClr val="00AEEE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00AEEE"/>
                </a:solidFill>
                <a:latin typeface="Calibri"/>
                <a:cs typeface="Calibri"/>
              </a:rPr>
              <a:t>dříve</a:t>
            </a:r>
            <a:r>
              <a:rPr sz="1400" spc="35" dirty="0">
                <a:solidFill>
                  <a:srgbClr val="00AEEE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00AEEE"/>
                </a:solidFill>
                <a:latin typeface="Calibri"/>
                <a:cs typeface="Calibri"/>
              </a:rPr>
              <a:t>popsány)</a:t>
            </a:r>
            <a:endParaRPr sz="1400">
              <a:latin typeface="Calibri"/>
              <a:cs typeface="Calibri"/>
            </a:endParaRPr>
          </a:p>
          <a:p>
            <a:pPr marL="1055370" lvl="1" indent="-572770">
              <a:lnSpc>
                <a:spcPct val="100000"/>
              </a:lnSpc>
              <a:spcBef>
                <a:spcPts val="710"/>
              </a:spcBef>
              <a:buAutoNum type="romanUcPeriod"/>
              <a:tabLst>
                <a:tab pos="1055370" algn="l"/>
              </a:tabLst>
            </a:pPr>
            <a:r>
              <a:rPr sz="2000" spc="-70" dirty="0">
                <a:solidFill>
                  <a:srgbClr val="92D050"/>
                </a:solidFill>
                <a:latin typeface="Calibri"/>
                <a:cs typeface="Calibri"/>
              </a:rPr>
              <a:t>Třída</a:t>
            </a:r>
            <a:r>
              <a:rPr sz="2000" spc="-6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92D050"/>
                </a:solidFill>
                <a:latin typeface="Calibri"/>
                <a:cs typeface="Calibri"/>
              </a:rPr>
              <a:t>– </a:t>
            </a:r>
            <a:r>
              <a:rPr sz="2000" spc="-10" dirty="0">
                <a:solidFill>
                  <a:srgbClr val="92D050"/>
                </a:solidFill>
                <a:latin typeface="Calibri"/>
                <a:cs typeface="Calibri"/>
              </a:rPr>
              <a:t>inhibitory</a:t>
            </a:r>
            <a:r>
              <a:rPr sz="2000" spc="-35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92D050"/>
                </a:solidFill>
                <a:latin typeface="Calibri"/>
                <a:cs typeface="Calibri"/>
              </a:rPr>
              <a:t>K</a:t>
            </a:r>
            <a:r>
              <a:rPr sz="1950" baseline="21367" dirty="0">
                <a:solidFill>
                  <a:srgbClr val="92D050"/>
                </a:solidFill>
                <a:latin typeface="Calibri"/>
                <a:cs typeface="Calibri"/>
              </a:rPr>
              <a:t>+</a:t>
            </a:r>
            <a:r>
              <a:rPr sz="1950" spc="367" baseline="21367" dirty="0">
                <a:solidFill>
                  <a:srgbClr val="92D050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92D050"/>
                </a:solidFill>
                <a:latin typeface="Calibri"/>
                <a:cs typeface="Calibri"/>
              </a:rPr>
              <a:t>kanálu</a:t>
            </a:r>
            <a:endParaRPr sz="2000">
              <a:latin typeface="Calibri"/>
              <a:cs typeface="Calibri"/>
            </a:endParaRPr>
          </a:p>
          <a:p>
            <a:pPr marL="1055370" lvl="1" indent="-572770">
              <a:lnSpc>
                <a:spcPct val="100000"/>
              </a:lnSpc>
              <a:spcBef>
                <a:spcPts val="695"/>
              </a:spcBef>
              <a:buAutoNum type="romanUcPeriod"/>
              <a:tabLst>
                <a:tab pos="1055370" algn="l"/>
              </a:tabLst>
            </a:pPr>
            <a:r>
              <a:rPr sz="2000" spc="-70" dirty="0">
                <a:solidFill>
                  <a:srgbClr val="FF33CC"/>
                </a:solidFill>
                <a:latin typeface="Calibri"/>
                <a:cs typeface="Calibri"/>
              </a:rPr>
              <a:t>Třída </a:t>
            </a:r>
            <a:r>
              <a:rPr sz="2000" dirty="0">
                <a:solidFill>
                  <a:srgbClr val="FF33CC"/>
                </a:solidFill>
                <a:latin typeface="Calibri"/>
                <a:cs typeface="Calibri"/>
              </a:rPr>
              <a:t>–</a:t>
            </a:r>
            <a:r>
              <a:rPr sz="2000" spc="-2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FF33CC"/>
                </a:solidFill>
                <a:latin typeface="Calibri"/>
                <a:cs typeface="Calibri"/>
              </a:rPr>
              <a:t>blokátory</a:t>
            </a:r>
            <a:r>
              <a:rPr sz="2000" spc="-6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33CC"/>
                </a:solidFill>
                <a:latin typeface="Calibri"/>
                <a:cs typeface="Calibri"/>
              </a:rPr>
              <a:t>Ca</a:t>
            </a:r>
            <a:r>
              <a:rPr sz="1950" baseline="21367" dirty="0">
                <a:solidFill>
                  <a:srgbClr val="FF33CC"/>
                </a:solidFill>
                <a:latin typeface="Calibri"/>
                <a:cs typeface="Calibri"/>
              </a:rPr>
              <a:t>2+</a:t>
            </a:r>
            <a:r>
              <a:rPr sz="1950" spc="337" baseline="21367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FF33CC"/>
                </a:solidFill>
                <a:latin typeface="Calibri"/>
                <a:cs typeface="Calibri"/>
              </a:rPr>
              <a:t>kanálu</a:t>
            </a:r>
            <a:r>
              <a:rPr sz="2000" spc="-3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33CC"/>
                </a:solidFill>
                <a:latin typeface="Calibri"/>
                <a:cs typeface="Calibri"/>
              </a:rPr>
              <a:t>(již</a:t>
            </a:r>
            <a:r>
              <a:rPr sz="1400" spc="-1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FF33CC"/>
                </a:solidFill>
                <a:latin typeface="Calibri"/>
                <a:cs typeface="Calibri"/>
              </a:rPr>
              <a:t>dříve</a:t>
            </a:r>
            <a:r>
              <a:rPr sz="1400" spc="20" dirty="0">
                <a:solidFill>
                  <a:srgbClr val="FF33CC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FF33CC"/>
                </a:solidFill>
                <a:latin typeface="Calibri"/>
                <a:cs typeface="Calibri"/>
              </a:rPr>
              <a:t>popsány)</a:t>
            </a:r>
            <a:endParaRPr sz="1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24600" y="3631691"/>
            <a:ext cx="4533900" cy="279654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058280" y="2042236"/>
            <a:ext cx="5256530" cy="1398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9070" indent="-166370">
              <a:lnSpc>
                <a:spcPct val="100000"/>
              </a:lnSpc>
              <a:spcBef>
                <a:spcPts val="100"/>
              </a:spcBef>
              <a:buAutoNum type="arabicPlain"/>
              <a:tabLst>
                <a:tab pos="179070" algn="l"/>
              </a:tabLst>
            </a:pPr>
            <a:r>
              <a:rPr sz="1800" b="1" spc="-20" dirty="0">
                <a:latin typeface="Calibri"/>
                <a:cs typeface="Calibri"/>
              </a:rPr>
              <a:t>depolarizace</a:t>
            </a:r>
            <a:r>
              <a:rPr sz="1800" b="1" spc="-9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–</a:t>
            </a:r>
            <a:r>
              <a:rPr sz="1800" spc="-25" dirty="0">
                <a:latin typeface="Calibri"/>
                <a:cs typeface="Calibri"/>
              </a:rPr>
              <a:t>otevření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kanálů</a:t>
            </a:r>
            <a:endParaRPr sz="1800">
              <a:latin typeface="Calibri"/>
              <a:cs typeface="Calibri"/>
            </a:endParaRPr>
          </a:p>
          <a:p>
            <a:pPr marL="172720" indent="-160020">
              <a:lnSpc>
                <a:spcPct val="100000"/>
              </a:lnSpc>
              <a:spcBef>
                <a:spcPts val="5"/>
              </a:spcBef>
              <a:buSzPct val="94444"/>
              <a:buAutoNum type="arabicPlain"/>
              <a:tabLst>
                <a:tab pos="172720" algn="l"/>
              </a:tabLst>
            </a:pPr>
            <a:r>
              <a:rPr sz="1800" b="1" spc="-10" dirty="0">
                <a:latin typeface="Calibri"/>
                <a:cs typeface="Calibri"/>
              </a:rPr>
              <a:t>rychlá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repolarizace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 </a:t>
            </a:r>
            <a:r>
              <a:rPr sz="1800" spc="-25" dirty="0">
                <a:latin typeface="Calibri"/>
                <a:cs typeface="Calibri"/>
              </a:rPr>
              <a:t>zavření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Na</a:t>
            </a:r>
            <a:r>
              <a:rPr sz="1800" spc="-10" dirty="0">
                <a:latin typeface="Calibri"/>
                <a:cs typeface="Calibri"/>
              </a:rPr>
              <a:t> kanálů</a:t>
            </a:r>
            <a:endParaRPr sz="1800">
              <a:latin typeface="Calibri"/>
              <a:cs typeface="Calibri"/>
            </a:endParaRPr>
          </a:p>
          <a:p>
            <a:pPr marL="198755" indent="-186055">
              <a:lnSpc>
                <a:spcPct val="100000"/>
              </a:lnSpc>
              <a:buSzPct val="94444"/>
              <a:buAutoNum type="arabicPlain"/>
              <a:tabLst>
                <a:tab pos="198755" algn="l"/>
              </a:tabLst>
            </a:pPr>
            <a:r>
              <a:rPr sz="1800" b="1" spc="-25" dirty="0">
                <a:latin typeface="Calibri"/>
                <a:cs typeface="Calibri"/>
              </a:rPr>
              <a:t>fáze</a:t>
            </a:r>
            <a:r>
              <a:rPr sz="1800" b="1" spc="-8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plató</a:t>
            </a:r>
            <a:r>
              <a:rPr sz="1800" b="1" spc="-8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–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pomalé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otervření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kanálů</a:t>
            </a:r>
            <a:endParaRPr sz="1800">
              <a:latin typeface="Calibri"/>
              <a:cs typeface="Calibri"/>
            </a:endParaRPr>
          </a:p>
          <a:p>
            <a:pPr marL="198755" indent="-186055">
              <a:lnSpc>
                <a:spcPct val="100000"/>
              </a:lnSpc>
              <a:buSzPct val="94444"/>
              <a:buAutoNum type="arabicPlain"/>
              <a:tabLst>
                <a:tab pos="198755" algn="l"/>
              </a:tabLst>
            </a:pPr>
            <a:r>
              <a:rPr sz="1800" b="1" spc="-30" dirty="0">
                <a:latin typeface="Calibri"/>
                <a:cs typeface="Calibri"/>
              </a:rPr>
              <a:t>konečná</a:t>
            </a:r>
            <a:r>
              <a:rPr sz="1800" b="1" spc="-100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repolarizace</a:t>
            </a:r>
            <a:r>
              <a:rPr sz="1800" spc="-20" dirty="0">
                <a:latin typeface="Calibri"/>
                <a:cs typeface="Calibri"/>
              </a:rPr>
              <a:t>–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uzavření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Ca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kanálů</a:t>
            </a:r>
            <a:r>
              <a:rPr sz="1800" spc="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a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únik</a:t>
            </a:r>
            <a:r>
              <a:rPr sz="1800" spc="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K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z </a:t>
            </a:r>
            <a:r>
              <a:rPr sz="1800" spc="-25" dirty="0">
                <a:latin typeface="Calibri"/>
                <a:cs typeface="Calibri"/>
              </a:rPr>
              <a:t>bb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4-klidový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AP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8902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Antiarytmika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91" y="1499107"/>
            <a:ext cx="8033384" cy="1403350"/>
          </a:xfrm>
          <a:prstGeom prst="rect">
            <a:avLst/>
          </a:prstGeom>
        </p:spPr>
        <p:txBody>
          <a:bodyPr vert="horz" wrap="square" lIns="0" tIns="10223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2400" b="1" dirty="0">
                <a:latin typeface="Calibri"/>
                <a:cs typeface="Calibri"/>
              </a:rPr>
              <a:t>I.</a:t>
            </a:r>
            <a:r>
              <a:rPr sz="2400" b="1" spc="-4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třída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–</a:t>
            </a:r>
            <a:r>
              <a:rPr sz="2400" b="1" spc="-25" dirty="0">
                <a:latin typeface="Calibri"/>
                <a:cs typeface="Calibri"/>
              </a:rPr>
              <a:t> </a:t>
            </a:r>
            <a:r>
              <a:rPr sz="2400" b="1" spc="-35" dirty="0">
                <a:latin typeface="Calibri"/>
                <a:cs typeface="Calibri"/>
              </a:rPr>
              <a:t>rozdělená</a:t>
            </a:r>
            <a:r>
              <a:rPr sz="2400" b="1" spc="1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do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3</a:t>
            </a:r>
            <a:r>
              <a:rPr sz="2400" b="1" spc="-5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podskupin</a:t>
            </a:r>
            <a:endParaRPr sz="2400">
              <a:latin typeface="Calibri"/>
              <a:cs typeface="Calibri"/>
            </a:endParaRPr>
          </a:p>
          <a:p>
            <a:pPr marL="814069" lvl="1" indent="-34417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814069" algn="l"/>
                <a:tab pos="2996565" algn="l"/>
              </a:tabLst>
            </a:pPr>
            <a:r>
              <a:rPr sz="2400" dirty="0">
                <a:latin typeface="Calibri"/>
                <a:cs typeface="Calibri"/>
              </a:rPr>
              <a:t>Ic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b="1" i="1" spc="-10" dirty="0">
                <a:latin typeface="Calibri"/>
                <a:cs typeface="Calibri"/>
              </a:rPr>
              <a:t>propafenon-</a:t>
            </a:r>
            <a:r>
              <a:rPr sz="2400" b="1" i="1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(Rytmonorm®,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Propanorm®)–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zkracují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AP</a:t>
            </a:r>
            <a:endParaRPr sz="2400">
              <a:latin typeface="Calibri"/>
              <a:cs typeface="Calibri"/>
            </a:endParaRPr>
          </a:p>
          <a:p>
            <a:pPr marL="1271270" lvl="2" indent="-344170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1271270" algn="l"/>
              </a:tabLst>
            </a:pPr>
            <a:r>
              <a:rPr sz="2400" dirty="0">
                <a:latin typeface="Calibri"/>
                <a:cs typeface="Calibri"/>
              </a:rPr>
              <a:t>I: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supraventrikulární</a:t>
            </a:r>
            <a:r>
              <a:rPr sz="2400" spc="8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tachyarytmie,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paroxysmální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FiS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9992" y="3714541"/>
            <a:ext cx="10933430" cy="2491708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790"/>
              </a:spcBef>
              <a:buFont typeface="Arial"/>
              <a:buChar char="•"/>
              <a:tabLst>
                <a:tab pos="356870" algn="l"/>
              </a:tabLst>
            </a:pPr>
            <a:r>
              <a:rPr sz="2200" b="1" dirty="0">
                <a:latin typeface="Calibri"/>
                <a:cs typeface="Calibri"/>
              </a:rPr>
              <a:t>III.</a:t>
            </a:r>
            <a:r>
              <a:rPr sz="2200" b="1" spc="-30" dirty="0">
                <a:latin typeface="Calibri"/>
                <a:cs typeface="Calibri"/>
              </a:rPr>
              <a:t> </a:t>
            </a:r>
            <a:r>
              <a:rPr sz="2200" b="1" spc="-50" dirty="0">
                <a:latin typeface="Calibri"/>
                <a:cs typeface="Calibri"/>
              </a:rPr>
              <a:t>Třída</a:t>
            </a:r>
            <a:r>
              <a:rPr sz="2200" b="1" spc="-105" dirty="0">
                <a:latin typeface="Calibri"/>
                <a:cs typeface="Calibri"/>
              </a:rPr>
              <a:t> </a:t>
            </a:r>
            <a:r>
              <a:rPr sz="2200" b="1" dirty="0">
                <a:latin typeface="Calibri"/>
                <a:cs typeface="Calibri"/>
              </a:rPr>
              <a:t>–</a:t>
            </a:r>
            <a:r>
              <a:rPr sz="2200" b="1" spc="-5" dirty="0">
                <a:latin typeface="Calibri"/>
                <a:cs typeface="Calibri"/>
              </a:rPr>
              <a:t> </a:t>
            </a:r>
            <a:r>
              <a:rPr sz="2200" b="1" spc="-20" dirty="0">
                <a:latin typeface="Calibri"/>
                <a:cs typeface="Calibri"/>
              </a:rPr>
              <a:t>prodlužují</a:t>
            </a:r>
            <a:r>
              <a:rPr sz="2200" b="1" spc="-50" dirty="0">
                <a:latin typeface="Calibri"/>
                <a:cs typeface="Calibri"/>
              </a:rPr>
              <a:t> </a:t>
            </a:r>
            <a:r>
              <a:rPr sz="2200" b="1" spc="-25" dirty="0">
                <a:latin typeface="Calibri"/>
                <a:cs typeface="Calibri"/>
              </a:rPr>
              <a:t>AP</a:t>
            </a:r>
            <a:endParaRPr sz="2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00"/>
              </a:spcBef>
              <a:buFont typeface="Arial"/>
              <a:buChar char="•"/>
              <a:tabLst>
                <a:tab pos="356870" algn="l"/>
              </a:tabLst>
            </a:pPr>
            <a:r>
              <a:rPr sz="2200" dirty="0">
                <a:latin typeface="Calibri"/>
                <a:cs typeface="Calibri"/>
              </a:rPr>
              <a:t>Z: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i="1" dirty="0">
                <a:latin typeface="Calibri"/>
                <a:cs typeface="Calibri"/>
              </a:rPr>
              <a:t>amiodaron</a:t>
            </a:r>
            <a:r>
              <a:rPr sz="2200" i="1" spc="-11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(Cordarone®),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i="1" spc="-10" dirty="0">
                <a:latin typeface="Calibri"/>
                <a:cs typeface="Calibri"/>
              </a:rPr>
              <a:t>sotalol</a:t>
            </a:r>
            <a:r>
              <a:rPr sz="2200" i="1" spc="-8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(Sotahexal®)</a:t>
            </a:r>
            <a:r>
              <a:rPr sz="2200" spc="-35" dirty="0">
                <a:latin typeface="Calibri"/>
                <a:cs typeface="Calibri"/>
              </a:rPr>
              <a:t> </a:t>
            </a:r>
            <a:r>
              <a:rPr sz="2200" i="1" dirty="0">
                <a:latin typeface="Calibri"/>
                <a:cs typeface="Calibri"/>
              </a:rPr>
              <a:t>dronedaron</a:t>
            </a:r>
            <a:r>
              <a:rPr sz="2200" i="1" spc="-9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(Multaq®)</a:t>
            </a:r>
            <a:endParaRPr sz="2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6870" algn="l"/>
              </a:tabLst>
            </a:pPr>
            <a:r>
              <a:rPr sz="2200" dirty="0">
                <a:latin typeface="Calibri"/>
                <a:cs typeface="Calibri"/>
              </a:rPr>
              <a:t>I:</a:t>
            </a:r>
            <a:r>
              <a:rPr sz="2200" spc="25" dirty="0">
                <a:latin typeface="Calibri"/>
                <a:cs typeface="Calibri"/>
              </a:rPr>
              <a:t> </a:t>
            </a:r>
            <a:r>
              <a:rPr sz="2200" spc="-30" dirty="0">
                <a:latin typeface="Calibri"/>
                <a:cs typeface="Calibri"/>
              </a:rPr>
              <a:t>supraventrikulární</a:t>
            </a:r>
            <a:r>
              <a:rPr sz="2200" spc="-6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tachyarytmie,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paroxismální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i</a:t>
            </a:r>
            <a:r>
              <a:rPr sz="2200" spc="-10" dirty="0">
                <a:latin typeface="Calibri"/>
                <a:cs typeface="Calibri"/>
              </a:rPr>
              <a:t> perzistující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FiS</a:t>
            </a:r>
            <a:endParaRPr sz="2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356870" algn="l"/>
              </a:tabLst>
            </a:pPr>
            <a:r>
              <a:rPr sz="2200" spc="-20" dirty="0">
                <a:latin typeface="Calibri"/>
                <a:cs typeface="Calibri"/>
              </a:rPr>
              <a:t>Prodlužují</a:t>
            </a:r>
            <a:r>
              <a:rPr sz="2200" spc="-40" dirty="0">
                <a:latin typeface="Calibri"/>
                <a:cs typeface="Calibri"/>
              </a:rPr>
              <a:t> </a:t>
            </a:r>
            <a:r>
              <a:rPr sz="2200" spc="-50" dirty="0">
                <a:latin typeface="Calibri"/>
                <a:cs typeface="Calibri"/>
              </a:rPr>
              <a:t>QT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interval!!</a:t>
            </a:r>
            <a:endParaRPr sz="2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695"/>
              </a:spcBef>
              <a:buFont typeface="Arial"/>
              <a:buChar char="•"/>
              <a:tabLst>
                <a:tab pos="356870" algn="l"/>
              </a:tabLst>
            </a:pPr>
            <a:r>
              <a:rPr sz="2200" i="1" dirty="0">
                <a:latin typeface="Calibri"/>
                <a:cs typeface="Calibri"/>
              </a:rPr>
              <a:t>amiodaron</a:t>
            </a:r>
            <a:r>
              <a:rPr sz="2200" i="1" spc="-6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–</a:t>
            </a:r>
            <a:r>
              <a:rPr sz="2200" spc="-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ukládání</a:t>
            </a:r>
            <a:r>
              <a:rPr sz="2200" spc="-8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v</a:t>
            </a:r>
            <a:r>
              <a:rPr sz="2200" spc="-30" dirty="0">
                <a:latin typeface="Calibri"/>
                <a:cs typeface="Calibri"/>
              </a:rPr>
              <a:t> </a:t>
            </a:r>
            <a:r>
              <a:rPr sz="2200" spc="-40" dirty="0">
                <a:latin typeface="Calibri"/>
                <a:cs typeface="Calibri"/>
              </a:rPr>
              <a:t>tukové</a:t>
            </a:r>
            <a:r>
              <a:rPr sz="2200" spc="-7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tkání</a:t>
            </a:r>
            <a:r>
              <a:rPr sz="2200" spc="-65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–</a:t>
            </a:r>
            <a:r>
              <a:rPr sz="2200" spc="-10" dirty="0">
                <a:latin typeface="Calibri"/>
                <a:cs typeface="Calibri"/>
              </a:rPr>
              <a:t> </a:t>
            </a:r>
            <a:r>
              <a:rPr sz="2200" spc="-25" dirty="0">
                <a:latin typeface="Calibri"/>
                <a:cs typeface="Calibri"/>
              </a:rPr>
              <a:t>obrovský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distribuční</a:t>
            </a:r>
            <a:r>
              <a:rPr sz="2200" spc="-5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objem,</a:t>
            </a:r>
            <a:r>
              <a:rPr sz="2200" spc="-45" dirty="0">
                <a:latin typeface="Calibri"/>
                <a:cs typeface="Calibri"/>
              </a:rPr>
              <a:t> </a:t>
            </a:r>
            <a:r>
              <a:rPr sz="2200" spc="-20" dirty="0">
                <a:latin typeface="Calibri"/>
                <a:cs typeface="Calibri"/>
              </a:rPr>
              <a:t>dlouhý</a:t>
            </a:r>
            <a:r>
              <a:rPr sz="2200" spc="-75" dirty="0">
                <a:latin typeface="Calibri"/>
                <a:cs typeface="Calibri"/>
              </a:rPr>
              <a:t> </a:t>
            </a:r>
            <a:r>
              <a:rPr sz="2200" dirty="0" err="1">
                <a:latin typeface="Calibri"/>
                <a:cs typeface="Calibri"/>
              </a:rPr>
              <a:t>biologický</a:t>
            </a:r>
            <a:r>
              <a:rPr sz="2200" spc="-55" dirty="0">
                <a:latin typeface="Calibri"/>
                <a:cs typeface="Calibri"/>
              </a:rPr>
              <a:t> </a:t>
            </a:r>
            <a:r>
              <a:rPr sz="2200" spc="-10" dirty="0" err="1">
                <a:latin typeface="Calibri"/>
                <a:cs typeface="Calibri"/>
              </a:rPr>
              <a:t>poločas</a:t>
            </a:r>
            <a:r>
              <a:rPr lang="cs-CZ" sz="2200" spc="-10" dirty="0">
                <a:latin typeface="Calibri"/>
                <a:cs typeface="Calibri"/>
              </a:rPr>
              <a:t>, stále velmi používané </a:t>
            </a:r>
            <a:r>
              <a:rPr lang="cs-CZ" sz="2200" spc="-10" dirty="0" err="1">
                <a:latin typeface="Calibri"/>
                <a:cs typeface="Calibri"/>
              </a:rPr>
              <a:t>antiarytmikum</a:t>
            </a:r>
            <a:r>
              <a:rPr lang="cs-CZ" sz="2200" spc="-10" dirty="0">
                <a:latin typeface="Calibri"/>
                <a:cs typeface="Calibri"/>
              </a:rPr>
              <a:t>, pro řadu indikací není jiná alternativa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6240">
              <a:lnSpc>
                <a:spcPct val="100000"/>
              </a:lnSpc>
              <a:spcBef>
                <a:spcPts val="105"/>
              </a:spcBef>
            </a:pPr>
            <a:r>
              <a:rPr dirty="0"/>
              <a:t>Nitráty</a:t>
            </a:r>
            <a:r>
              <a:rPr spc="-135" dirty="0"/>
              <a:t> </a:t>
            </a:r>
            <a:r>
              <a:rPr dirty="0"/>
              <a:t>a</a:t>
            </a:r>
            <a:r>
              <a:rPr spc="-110" dirty="0"/>
              <a:t> </a:t>
            </a:r>
            <a:r>
              <a:rPr spc="-20" dirty="0"/>
              <a:t>vazodilatancia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5692" y="1482699"/>
            <a:ext cx="10805795" cy="394652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6870" algn="l"/>
              </a:tabLst>
            </a:pPr>
            <a:r>
              <a:rPr sz="32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NITRÁTY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45" dirty="0">
                <a:latin typeface="Calibri"/>
                <a:cs typeface="Calibri"/>
              </a:rPr>
              <a:t>Indikovány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k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léčbě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ICHS,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nestabilní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angině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pectoris</a:t>
            </a:r>
            <a:endParaRPr sz="3200">
              <a:latin typeface="Calibri"/>
              <a:cs typeface="Calibri"/>
            </a:endParaRPr>
          </a:p>
          <a:p>
            <a:pPr marL="356870" marR="897890" indent="-34480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Donory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-NO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→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působí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relaxačně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na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35" dirty="0">
                <a:latin typeface="Calibri"/>
                <a:cs typeface="Calibri"/>
              </a:rPr>
              <a:t>hladkou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svalovinu </a:t>
            </a:r>
            <a:r>
              <a:rPr sz="3200" spc="-20" dirty="0">
                <a:latin typeface="Calibri"/>
                <a:cs typeface="Calibri"/>
              </a:rPr>
              <a:t>cév- </a:t>
            </a:r>
            <a:r>
              <a:rPr sz="3200" spc="-10" dirty="0">
                <a:latin typeface="Calibri"/>
                <a:cs typeface="Calibri"/>
              </a:rPr>
              <a:t>vazodilatace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Z: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isosorbid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mononitrát(Monosan®),</a:t>
            </a:r>
            <a:r>
              <a:rPr sz="3200" spc="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isosorbid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dinitrát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(Isoket®),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20" dirty="0">
                <a:latin typeface="Calibri"/>
                <a:cs typeface="Calibri"/>
              </a:rPr>
              <a:t>glycerol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nitrát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(Nitromint®)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30" dirty="0">
                <a:latin typeface="Calibri"/>
                <a:cs typeface="Calibri"/>
              </a:rPr>
              <a:t>Ve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formě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tbl,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40" dirty="0">
                <a:latin typeface="Calibri"/>
                <a:cs typeface="Calibri"/>
              </a:rPr>
              <a:t>spr,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inf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6240">
              <a:lnSpc>
                <a:spcPct val="100000"/>
              </a:lnSpc>
              <a:spcBef>
                <a:spcPts val="105"/>
              </a:spcBef>
            </a:pPr>
            <a:r>
              <a:rPr dirty="0"/>
              <a:t>Nitráty</a:t>
            </a:r>
            <a:r>
              <a:rPr spc="-135" dirty="0"/>
              <a:t> </a:t>
            </a:r>
            <a:r>
              <a:rPr dirty="0"/>
              <a:t>a</a:t>
            </a:r>
            <a:r>
              <a:rPr spc="-110" dirty="0"/>
              <a:t> </a:t>
            </a:r>
            <a:r>
              <a:rPr spc="-20" dirty="0"/>
              <a:t>vazodilatancia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1892" y="1482699"/>
            <a:ext cx="11166475" cy="3587750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6870" algn="l"/>
              </a:tabLst>
            </a:pPr>
            <a:r>
              <a:rPr sz="3200" u="heavy" spc="-4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VAZODILATANCIA</a:t>
            </a:r>
            <a:endParaRPr sz="3200" dirty="0">
              <a:latin typeface="Calibri"/>
              <a:cs typeface="Calibri"/>
            </a:endParaRPr>
          </a:p>
          <a:p>
            <a:pPr marL="356870" marR="918844" indent="-344805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20" dirty="0">
                <a:latin typeface="Calibri"/>
                <a:cs typeface="Calibri"/>
              </a:rPr>
              <a:t>Použití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u: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spc="-70" dirty="0">
                <a:latin typeface="Calibri"/>
                <a:cs typeface="Calibri"/>
              </a:rPr>
              <a:t>aterosklerózy,</a:t>
            </a:r>
            <a:r>
              <a:rPr sz="3200" spc="-2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diabet.angiopatie,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 err="1">
                <a:latin typeface="Calibri"/>
                <a:cs typeface="Calibri"/>
              </a:rPr>
              <a:t>cerebrovaskulární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spc="-10" dirty="0" err="1">
                <a:latin typeface="Calibri"/>
                <a:cs typeface="Calibri"/>
              </a:rPr>
              <a:t>onemocnění</a:t>
            </a:r>
            <a:r>
              <a:rPr lang="cs-CZ" sz="3200" spc="-10" dirty="0">
                <a:latin typeface="Calibri"/>
                <a:cs typeface="Calibri"/>
              </a:rPr>
              <a:t>, spíše </a:t>
            </a:r>
            <a:r>
              <a:rPr lang="cs-CZ" sz="3200" spc="-10" dirty="0" err="1">
                <a:latin typeface="Calibri"/>
                <a:cs typeface="Calibri"/>
              </a:rPr>
              <a:t>obsolentní</a:t>
            </a:r>
            <a:r>
              <a:rPr lang="cs-CZ" sz="3200" spc="-10" dirty="0">
                <a:latin typeface="Calibri"/>
                <a:cs typeface="Calibri"/>
              </a:rPr>
              <a:t> léčiva</a:t>
            </a:r>
            <a:endParaRPr sz="3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615"/>
              </a:spcBef>
              <a:buFont typeface="Arial"/>
              <a:buChar char="•"/>
              <a:tabLst>
                <a:tab pos="356870" algn="l"/>
              </a:tabLst>
            </a:pPr>
            <a:r>
              <a:rPr sz="3200" i="1" spc="-20" dirty="0">
                <a:latin typeface="Calibri"/>
                <a:cs typeface="Calibri"/>
              </a:rPr>
              <a:t>pentoxyfilin</a:t>
            </a:r>
            <a:r>
              <a:rPr sz="3200" i="1" spc="-7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(Pentomer®)</a:t>
            </a:r>
            <a:r>
              <a:rPr sz="3200" spc="-1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→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Ischemická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choroba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dolních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končetin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(na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podkladě</a:t>
            </a:r>
            <a:endParaRPr sz="2400" dirty="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114"/>
              </a:spcBef>
            </a:pPr>
            <a:r>
              <a:rPr sz="2400" spc="-10" dirty="0">
                <a:latin typeface="Calibri"/>
                <a:cs typeface="Calibri"/>
              </a:rPr>
              <a:t>obliterující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aterosklerózy,</a:t>
            </a:r>
            <a:r>
              <a:rPr sz="2400" spc="3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diabetu,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vaskulitidy)</a:t>
            </a:r>
            <a:endParaRPr sz="2400" dirty="0">
              <a:latin typeface="Calibri"/>
              <a:cs typeface="Calibri"/>
            </a:endParaRPr>
          </a:p>
          <a:p>
            <a:pPr marL="356870" marR="39370" indent="-344805">
              <a:lnSpc>
                <a:spcPct val="103000"/>
              </a:lnSpc>
              <a:spcBef>
                <a:spcPts val="540"/>
              </a:spcBef>
              <a:buFont typeface="Arial"/>
              <a:buChar char="•"/>
              <a:tabLst>
                <a:tab pos="356870" algn="l"/>
                <a:tab pos="7509509" algn="l"/>
              </a:tabLst>
            </a:pPr>
            <a:r>
              <a:rPr sz="3200" i="1" dirty="0">
                <a:latin typeface="Calibri"/>
                <a:cs typeface="Calibri"/>
              </a:rPr>
              <a:t>etofylin</a:t>
            </a:r>
            <a:r>
              <a:rPr sz="3200" i="1" spc="-90" dirty="0">
                <a:latin typeface="Calibri"/>
                <a:cs typeface="Calibri"/>
              </a:rPr>
              <a:t> </a:t>
            </a:r>
            <a:r>
              <a:rPr sz="3200" spc="-30" dirty="0">
                <a:latin typeface="Calibri"/>
                <a:cs typeface="Calibri"/>
              </a:rPr>
              <a:t>(Oxantil®)→</a:t>
            </a:r>
            <a:r>
              <a:rPr sz="2400" spc="-30" dirty="0">
                <a:latin typeface="Calibri"/>
                <a:cs typeface="Calibri"/>
              </a:rPr>
              <a:t>poruchy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prokrvení</a:t>
            </a:r>
            <a:r>
              <a:rPr sz="2400" spc="-11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centrálního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nervového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systému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(mozková </a:t>
            </a:r>
            <a:r>
              <a:rPr sz="2400" dirty="0">
                <a:latin typeface="Calibri"/>
                <a:cs typeface="Calibri"/>
              </a:rPr>
              <a:t>malácie,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trombóza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embolie,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ateroskleróza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mozkových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cév)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6802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Digitálisové</a:t>
            </a:r>
            <a:r>
              <a:rPr spc="-140" dirty="0"/>
              <a:t> </a:t>
            </a:r>
            <a:r>
              <a:rPr spc="-10" dirty="0"/>
              <a:t>alkaloidy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7584" y="1504924"/>
            <a:ext cx="11173460" cy="4042132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370840" indent="-34544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370840" algn="l"/>
              </a:tabLst>
            </a:pPr>
            <a:r>
              <a:rPr sz="3200" spc="-35" dirty="0">
                <a:latin typeface="Calibri"/>
                <a:cs typeface="Calibri"/>
              </a:rPr>
              <a:t>Kardioglykosidy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</a:t>
            </a:r>
            <a:r>
              <a:rPr sz="3200" i="1" spc="-10" dirty="0">
                <a:latin typeface="Calibri"/>
                <a:cs typeface="Calibri"/>
              </a:rPr>
              <a:t>digoxin</a:t>
            </a:r>
            <a:r>
              <a:rPr sz="3200" spc="-10" dirty="0">
                <a:latin typeface="Calibri"/>
                <a:cs typeface="Calibri"/>
              </a:rPr>
              <a:t>)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vyskytují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</a:t>
            </a:r>
            <a:r>
              <a:rPr sz="3200" spc="-12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listech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náprstníku</a:t>
            </a:r>
            <a:endParaRPr sz="3200" dirty="0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325"/>
              </a:spcBef>
              <a:buFont typeface="Arial"/>
              <a:buChar char="•"/>
              <a:tabLst>
                <a:tab pos="370840" algn="l"/>
                <a:tab pos="7133590" algn="l"/>
              </a:tabLst>
            </a:pPr>
            <a:r>
              <a:rPr sz="3200" b="1" dirty="0">
                <a:latin typeface="Calibri"/>
                <a:cs typeface="Calibri"/>
              </a:rPr>
              <a:t>Působí</a:t>
            </a:r>
            <a:r>
              <a:rPr sz="3200" b="1" spc="-12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pozitivně</a:t>
            </a:r>
            <a:r>
              <a:rPr sz="3200" b="1" spc="-50" dirty="0">
                <a:latin typeface="Calibri"/>
                <a:cs typeface="Calibri"/>
              </a:rPr>
              <a:t> </a:t>
            </a:r>
            <a:r>
              <a:rPr sz="3200" b="1" spc="-10" dirty="0">
                <a:latin typeface="Calibri"/>
                <a:cs typeface="Calibri"/>
              </a:rPr>
              <a:t>inotropně</a:t>
            </a:r>
            <a:r>
              <a:rPr sz="3200" b="1" spc="-105" dirty="0">
                <a:latin typeface="Calibri"/>
                <a:cs typeface="Calibri"/>
              </a:rPr>
              <a:t> </a:t>
            </a:r>
            <a:r>
              <a:rPr sz="3200" b="1" spc="-30" dirty="0">
                <a:latin typeface="Calibri"/>
                <a:cs typeface="Calibri"/>
              </a:rPr>
              <a:t>(stažlivost)</a:t>
            </a:r>
            <a:r>
              <a:rPr sz="3200" b="1" spc="-25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–</a:t>
            </a:r>
            <a:r>
              <a:rPr sz="3200" dirty="0">
                <a:latin typeface="Calibri"/>
                <a:cs typeface="Calibri"/>
              </a:rPr>
              <a:t>	</a:t>
            </a:r>
            <a:r>
              <a:rPr sz="3200" spc="-10" dirty="0">
                <a:latin typeface="Calibri"/>
                <a:cs typeface="Calibri"/>
              </a:rPr>
              <a:t>kardiotonika-</a:t>
            </a:r>
            <a:endParaRPr sz="3200" dirty="0">
              <a:latin typeface="Calibri"/>
              <a:cs typeface="Calibri"/>
            </a:endParaRPr>
          </a:p>
          <a:p>
            <a:pPr marL="370840" marR="17780" indent="-346075">
              <a:lnSpc>
                <a:spcPts val="3460"/>
              </a:lnSpc>
              <a:spcBef>
                <a:spcPts val="745"/>
              </a:spcBef>
              <a:buFont typeface="Arial"/>
              <a:buChar char="•"/>
              <a:tabLst>
                <a:tab pos="370840" algn="l"/>
                <a:tab pos="1776095" algn="l"/>
              </a:tabLst>
            </a:pPr>
            <a:r>
              <a:rPr sz="3200" dirty="0">
                <a:latin typeface="Calibri"/>
                <a:cs typeface="Calibri"/>
              </a:rPr>
              <a:t>MÚ: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inhibice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Na</a:t>
            </a:r>
            <a:r>
              <a:rPr sz="3150" baseline="21164" dirty="0">
                <a:latin typeface="Calibri"/>
                <a:cs typeface="Calibri"/>
              </a:rPr>
              <a:t>+</a:t>
            </a:r>
            <a:r>
              <a:rPr sz="3200" dirty="0">
                <a:latin typeface="Calibri"/>
                <a:cs typeface="Calibri"/>
              </a:rPr>
              <a:t>/K</a:t>
            </a:r>
            <a:r>
              <a:rPr sz="3150" baseline="21164" dirty="0">
                <a:latin typeface="Calibri"/>
                <a:cs typeface="Calibri"/>
              </a:rPr>
              <a:t>+</a:t>
            </a:r>
            <a:r>
              <a:rPr sz="3150" spc="-127" baseline="2116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pumpy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se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zvýší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intracelulární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množství</a:t>
            </a:r>
            <a:r>
              <a:rPr sz="3200" spc="-10" dirty="0">
                <a:latin typeface="Calibri"/>
                <a:cs typeface="Calibri"/>
              </a:rPr>
              <a:t> nátria, </a:t>
            </a:r>
            <a:r>
              <a:rPr sz="3200" spc="-25" dirty="0">
                <a:latin typeface="Calibri"/>
                <a:cs typeface="Calibri"/>
              </a:rPr>
              <a:t>které</a:t>
            </a:r>
            <a:r>
              <a:rPr sz="3200" spc="-16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je</a:t>
            </a:r>
            <a:r>
              <a:rPr sz="3200" dirty="0">
                <a:latin typeface="Calibri"/>
                <a:cs typeface="Calibri"/>
              </a:rPr>
              <a:t>	přes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Na</a:t>
            </a:r>
            <a:r>
              <a:rPr sz="3150" baseline="21164" dirty="0">
                <a:latin typeface="Calibri"/>
                <a:cs typeface="Calibri"/>
              </a:rPr>
              <a:t>+</a:t>
            </a:r>
            <a:r>
              <a:rPr sz="3200" dirty="0">
                <a:latin typeface="Calibri"/>
                <a:cs typeface="Calibri"/>
              </a:rPr>
              <a:t>/Ca</a:t>
            </a:r>
            <a:r>
              <a:rPr sz="3150" baseline="21164" dirty="0">
                <a:latin typeface="Calibri"/>
                <a:cs typeface="Calibri"/>
              </a:rPr>
              <a:t>2+</a:t>
            </a:r>
            <a:r>
              <a:rPr sz="3150" spc="-7" baseline="2116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pumpu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směněno</a:t>
            </a:r>
            <a:r>
              <a:rPr sz="3200" spc="-8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za</a:t>
            </a:r>
            <a:r>
              <a:rPr sz="3200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kalcium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–</a:t>
            </a:r>
            <a:r>
              <a:rPr sz="3200" spc="-9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zvýšení </a:t>
            </a:r>
            <a:r>
              <a:rPr sz="3200" spc="-40" dirty="0">
                <a:latin typeface="Calibri"/>
                <a:cs typeface="Calibri"/>
              </a:rPr>
              <a:t>kontraktility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myokardu</a:t>
            </a:r>
            <a:endParaRPr sz="3200" dirty="0">
              <a:latin typeface="Calibri"/>
              <a:cs typeface="Calibri"/>
            </a:endParaRPr>
          </a:p>
          <a:p>
            <a:pPr marL="370840" indent="-34544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70840" algn="l"/>
              </a:tabLst>
            </a:pPr>
            <a:r>
              <a:rPr sz="3200" dirty="0">
                <a:latin typeface="Calibri"/>
                <a:cs typeface="Calibri"/>
              </a:rPr>
              <a:t>Dnes</a:t>
            </a:r>
            <a:r>
              <a:rPr sz="3200" spc="-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nejsou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léčivy</a:t>
            </a:r>
            <a:r>
              <a:rPr sz="3200" spc="-80" dirty="0">
                <a:latin typeface="Calibri"/>
                <a:cs typeface="Calibri"/>
              </a:rPr>
              <a:t> </a:t>
            </a:r>
            <a:r>
              <a:rPr sz="3200" dirty="0" err="1">
                <a:latin typeface="Calibri"/>
                <a:cs typeface="Calibri"/>
              </a:rPr>
              <a:t>první</a:t>
            </a:r>
            <a:r>
              <a:rPr sz="3200" spc="-30" dirty="0">
                <a:latin typeface="Calibri"/>
                <a:cs typeface="Calibri"/>
              </a:rPr>
              <a:t> </a:t>
            </a:r>
            <a:r>
              <a:rPr sz="3200" dirty="0" err="1">
                <a:latin typeface="Calibri"/>
                <a:cs typeface="Calibri"/>
              </a:rPr>
              <a:t>volby</a:t>
            </a:r>
            <a:r>
              <a:rPr lang="cs-CZ" sz="3200" spc="15" dirty="0">
                <a:latin typeface="Calibri"/>
                <a:cs typeface="Calibri"/>
              </a:rPr>
              <a:t>, přesto u fibrilace síní s rychlou odpovědí komor (FIS ROK), popř. u některých forem chronického srdečního selhání – stále používán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6802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Digitálisové</a:t>
            </a:r>
            <a:r>
              <a:rPr spc="-140" dirty="0"/>
              <a:t> </a:t>
            </a:r>
            <a:r>
              <a:rPr spc="-10" dirty="0"/>
              <a:t>alkaloidy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91" y="1477791"/>
            <a:ext cx="11042650" cy="259524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3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10" dirty="0">
                <a:latin typeface="Calibri"/>
                <a:cs typeface="Calibri"/>
              </a:rPr>
              <a:t>Toxicita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digoxinu:</a:t>
            </a:r>
            <a:endParaRPr sz="32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30" dirty="0">
                <a:latin typeface="Calibri"/>
                <a:cs typeface="Calibri"/>
              </a:rPr>
              <a:t>Úzké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30" dirty="0">
                <a:latin typeface="Calibri"/>
                <a:cs typeface="Calibri"/>
              </a:rPr>
              <a:t>terapeutické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spektrum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(0,5-</a:t>
            </a:r>
            <a:r>
              <a:rPr sz="2800" dirty="0">
                <a:latin typeface="Calibri"/>
                <a:cs typeface="Calibri"/>
              </a:rPr>
              <a:t>1,5ng/mL;</a:t>
            </a:r>
            <a:r>
              <a:rPr sz="2800" spc="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více</a:t>
            </a:r>
            <a:r>
              <a:rPr sz="2800" spc="-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jak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2ng/mL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-</a:t>
            </a:r>
            <a:r>
              <a:rPr sz="2800" spc="-1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toxické)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Při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vysoké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hladině: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zpomalení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vedení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srdečního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rytmu,</a:t>
            </a:r>
            <a:r>
              <a:rPr sz="2800" spc="-20" dirty="0">
                <a:latin typeface="Calibri"/>
                <a:cs typeface="Calibri"/>
              </a:rPr>
              <a:t> zažívací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obtíže,</a:t>
            </a:r>
            <a:endParaRPr sz="2800">
              <a:latin typeface="Calibri"/>
              <a:cs typeface="Calibri"/>
            </a:endParaRPr>
          </a:p>
          <a:p>
            <a:pPr marL="756285">
              <a:lnSpc>
                <a:spcPct val="100000"/>
              </a:lnSpc>
              <a:tabLst>
                <a:tab pos="4521200" algn="l"/>
              </a:tabLst>
            </a:pPr>
            <a:r>
              <a:rPr sz="2800" dirty="0">
                <a:latin typeface="Calibri"/>
                <a:cs typeface="Calibri"/>
              </a:rPr>
              <a:t>bolesti</a:t>
            </a:r>
            <a:r>
              <a:rPr sz="2800" spc="-130" dirty="0">
                <a:latin typeface="Calibri"/>
                <a:cs typeface="Calibri"/>
              </a:rPr>
              <a:t> </a:t>
            </a:r>
            <a:r>
              <a:rPr sz="2800" spc="-80" dirty="0">
                <a:latin typeface="Calibri"/>
                <a:cs typeface="Calibri"/>
              </a:rPr>
              <a:t>hlavy, </a:t>
            </a:r>
            <a:r>
              <a:rPr sz="2800" spc="-10" dirty="0">
                <a:latin typeface="Calibri"/>
                <a:cs typeface="Calibri"/>
              </a:rPr>
              <a:t>malátnost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50" dirty="0">
                <a:latin typeface="Calibri"/>
                <a:cs typeface="Calibri"/>
              </a:rPr>
              <a:t>a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b="1" spc="-10" dirty="0">
                <a:latin typeface="Calibri"/>
                <a:cs typeface="Calibri"/>
              </a:rPr>
              <a:t>poruchy</a:t>
            </a:r>
            <a:r>
              <a:rPr sz="2800" b="1" spc="-160" dirty="0">
                <a:latin typeface="Calibri"/>
                <a:cs typeface="Calibri"/>
              </a:rPr>
              <a:t> </a:t>
            </a:r>
            <a:r>
              <a:rPr sz="2800" b="1" dirty="0">
                <a:latin typeface="Calibri"/>
                <a:cs typeface="Calibri"/>
              </a:rPr>
              <a:t>vidění</a:t>
            </a:r>
            <a:r>
              <a:rPr sz="2800" b="1" spc="-1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(žluto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zelené)</a:t>
            </a:r>
            <a:endParaRPr sz="280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65" dirty="0">
                <a:latin typeface="Calibri"/>
                <a:cs typeface="Calibri"/>
              </a:rPr>
              <a:t>Pozor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hladinu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draslíku!!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20200" y="3886200"/>
            <a:ext cx="1959863" cy="2670048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5994" y="602107"/>
            <a:ext cx="6701155" cy="13677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54356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215" dirty="0"/>
              <a:t> </a:t>
            </a:r>
            <a:r>
              <a:rPr dirty="0"/>
              <a:t>ovlivňující</a:t>
            </a:r>
            <a:r>
              <a:rPr spc="-210" dirty="0"/>
              <a:t> </a:t>
            </a:r>
            <a:r>
              <a:rPr spc="-10" dirty="0"/>
              <a:t>hladinu cholesterolu</a:t>
            </a:r>
            <a:r>
              <a:rPr spc="-80" dirty="0"/>
              <a:t> </a:t>
            </a:r>
            <a:r>
              <a:rPr dirty="0"/>
              <a:t>-</a:t>
            </a:r>
            <a:r>
              <a:rPr spc="-125" dirty="0"/>
              <a:t> </a:t>
            </a:r>
            <a:r>
              <a:rPr spc="-20" dirty="0"/>
              <a:t>hypolipidemika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33344" y="3154679"/>
            <a:ext cx="5925311" cy="27889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06751" y="1627632"/>
            <a:ext cx="7644383" cy="352958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901317" y="5531611"/>
            <a:ext cx="7463155" cy="8801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Calibri"/>
                <a:cs typeface="Calibri"/>
              </a:rPr>
              <a:t>Při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poklesu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tlaku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ledvinné </a:t>
            </a:r>
            <a:r>
              <a:rPr sz="1400" spc="-10" dirty="0">
                <a:latin typeface="Calibri"/>
                <a:cs typeface="Calibri"/>
              </a:rPr>
              <a:t>tepně</a:t>
            </a:r>
            <a:r>
              <a:rPr sz="1400" spc="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je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stimulován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výdej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reninu</a:t>
            </a:r>
            <a:r>
              <a:rPr sz="1400" b="1" i="1" spc="-6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→</a:t>
            </a:r>
            <a:r>
              <a:rPr sz="1400" spc="-6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ten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mění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neaktivní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angiotenzinogen</a:t>
            </a:r>
            <a:r>
              <a:rPr sz="1400" b="1" i="1" spc="-3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(z </a:t>
            </a:r>
            <a:r>
              <a:rPr sz="1400" spc="-10" dirty="0">
                <a:latin typeface="Calibri"/>
                <a:cs typeface="Calibri"/>
              </a:rPr>
              <a:t>jater)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na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angiotenzin</a:t>
            </a:r>
            <a:r>
              <a:rPr sz="1400" b="1" i="1" spc="-15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</a:t>
            </a:r>
            <a:r>
              <a:rPr sz="1400" b="1" i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(AI)</a:t>
            </a:r>
            <a:r>
              <a:rPr sz="1400" b="1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</a:t>
            </a:r>
            <a:r>
              <a:rPr sz="1400" spc="-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ten</a:t>
            </a:r>
            <a:r>
              <a:rPr sz="1400" spc="-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je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měněn</a:t>
            </a:r>
            <a:r>
              <a:rPr sz="1400" spc="10" dirty="0">
                <a:latin typeface="Calibri"/>
                <a:cs typeface="Calibri"/>
              </a:rPr>
              <a:t> </a:t>
            </a:r>
            <a:r>
              <a:rPr sz="1400" b="1" i="1" spc="-10" dirty="0">
                <a:latin typeface="Calibri"/>
                <a:cs typeface="Calibri"/>
              </a:rPr>
              <a:t>angiotenzin-</a:t>
            </a:r>
            <a:r>
              <a:rPr sz="1400" b="1" i="1" spc="-40" dirty="0">
                <a:latin typeface="Calibri"/>
                <a:cs typeface="Calibri"/>
              </a:rPr>
              <a:t> </a:t>
            </a:r>
            <a:r>
              <a:rPr sz="1400" b="1" i="1" spc="-20" dirty="0">
                <a:latin typeface="Calibri"/>
                <a:cs typeface="Calibri"/>
              </a:rPr>
              <a:t>konvertujícím</a:t>
            </a:r>
            <a:r>
              <a:rPr sz="1400" b="1" i="1" spc="-1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enzymem (ACE;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z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plic) na</a:t>
            </a:r>
            <a:r>
              <a:rPr sz="1400" spc="-3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účinný </a:t>
            </a:r>
            <a:r>
              <a:rPr sz="1400" b="1" i="1" spc="-10" dirty="0">
                <a:latin typeface="Calibri"/>
                <a:cs typeface="Calibri"/>
              </a:rPr>
              <a:t>angiotenznin</a:t>
            </a:r>
            <a:r>
              <a:rPr sz="1400" b="1" i="1" spc="-50" dirty="0">
                <a:latin typeface="Calibri"/>
                <a:cs typeface="Calibri"/>
              </a:rPr>
              <a:t> </a:t>
            </a:r>
            <a:r>
              <a:rPr sz="1400" b="1" i="1" dirty="0">
                <a:latin typeface="Calibri"/>
                <a:cs typeface="Calibri"/>
              </a:rPr>
              <a:t>II</a:t>
            </a:r>
            <a:r>
              <a:rPr sz="1400" b="1" i="1" spc="-30" dirty="0">
                <a:latin typeface="Calibri"/>
                <a:cs typeface="Calibri"/>
              </a:rPr>
              <a:t> </a:t>
            </a:r>
            <a:r>
              <a:rPr sz="1400" b="1" dirty="0">
                <a:latin typeface="Calibri"/>
                <a:cs typeface="Calibri"/>
              </a:rPr>
              <a:t>(AII).</a:t>
            </a:r>
            <a:r>
              <a:rPr sz="1400" b="1" spc="4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Při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25" dirty="0">
                <a:latin typeface="Calibri"/>
                <a:cs typeface="Calibri"/>
              </a:rPr>
              <a:t>navázání</a:t>
            </a:r>
            <a:r>
              <a:rPr sz="1400" spc="5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AII</a:t>
            </a:r>
            <a:r>
              <a:rPr sz="1400" spc="-5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na</a:t>
            </a:r>
            <a:r>
              <a:rPr sz="1400" spc="-20" dirty="0">
                <a:latin typeface="Calibri"/>
                <a:cs typeface="Calibri"/>
              </a:rPr>
              <a:t> </a:t>
            </a:r>
            <a:r>
              <a:rPr sz="1400" spc="-75" dirty="0">
                <a:latin typeface="Calibri"/>
                <a:cs typeface="Calibri"/>
              </a:rPr>
              <a:t>AT</a:t>
            </a:r>
            <a:r>
              <a:rPr sz="1350" spc="-112" baseline="-18518" dirty="0">
                <a:latin typeface="Calibri"/>
                <a:cs typeface="Calibri"/>
              </a:rPr>
              <a:t>1</a:t>
            </a:r>
            <a:r>
              <a:rPr sz="1350" spc="-22" baseline="-18518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receptor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dojde</a:t>
            </a:r>
            <a:r>
              <a:rPr sz="1400" spc="-1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k: -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35" dirty="0">
                <a:latin typeface="Calibri"/>
                <a:cs typeface="Calibri"/>
              </a:rPr>
              <a:t>vazokonstrikci,</a:t>
            </a:r>
            <a:r>
              <a:rPr sz="1400" spc="7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zadržování</a:t>
            </a:r>
            <a:r>
              <a:rPr sz="1400" spc="-15" dirty="0">
                <a:latin typeface="Calibri"/>
                <a:cs typeface="Calibri"/>
              </a:rPr>
              <a:t> </a:t>
            </a:r>
            <a:r>
              <a:rPr sz="1400" spc="-55" dirty="0">
                <a:latin typeface="Calibri"/>
                <a:cs typeface="Calibri"/>
              </a:rPr>
              <a:t>vody,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zvýšené sekreci</a:t>
            </a:r>
            <a:r>
              <a:rPr sz="1400" spc="-70" dirty="0">
                <a:latin typeface="Calibri"/>
                <a:cs typeface="Calibri"/>
              </a:rPr>
              <a:t> </a:t>
            </a:r>
            <a:r>
              <a:rPr sz="1400" spc="-20" dirty="0">
                <a:latin typeface="Calibri"/>
                <a:cs typeface="Calibri"/>
              </a:rPr>
              <a:t>antidiuretického</a:t>
            </a:r>
            <a:r>
              <a:rPr sz="1400" spc="30" dirty="0">
                <a:latin typeface="Calibri"/>
                <a:cs typeface="Calibri"/>
              </a:rPr>
              <a:t> </a:t>
            </a:r>
            <a:r>
              <a:rPr sz="1400" dirty="0">
                <a:latin typeface="Calibri"/>
                <a:cs typeface="Calibri"/>
              </a:rPr>
              <a:t>hormonu,</a:t>
            </a:r>
            <a:r>
              <a:rPr sz="1400" spc="-2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zvýšené</a:t>
            </a:r>
            <a:r>
              <a:rPr sz="1400" spc="-40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sekreci</a:t>
            </a:r>
            <a:r>
              <a:rPr sz="1400" spc="-45" dirty="0">
                <a:latin typeface="Calibri"/>
                <a:cs typeface="Calibri"/>
              </a:rPr>
              <a:t> </a:t>
            </a:r>
            <a:r>
              <a:rPr sz="1400" spc="-10" dirty="0">
                <a:latin typeface="Calibri"/>
                <a:cs typeface="Calibri"/>
              </a:rPr>
              <a:t>aldosteronu=</a:t>
            </a:r>
            <a:r>
              <a:rPr sz="1400" spc="20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ZVÝŠENÍ</a:t>
            </a:r>
            <a:r>
              <a:rPr sz="1400" b="1" spc="-45" dirty="0">
                <a:latin typeface="Calibri"/>
                <a:cs typeface="Calibri"/>
              </a:rPr>
              <a:t> </a:t>
            </a:r>
            <a:r>
              <a:rPr sz="1400" b="1" spc="-10" dirty="0">
                <a:latin typeface="Calibri"/>
                <a:cs typeface="Calibri"/>
              </a:rPr>
              <a:t>TLAKU</a:t>
            </a:r>
            <a:r>
              <a:rPr sz="1400" b="1" spc="-65" dirty="0">
                <a:latin typeface="Calibri"/>
                <a:cs typeface="Calibri"/>
              </a:rPr>
              <a:t> </a:t>
            </a:r>
            <a:r>
              <a:rPr sz="1400" b="1" spc="-20" dirty="0">
                <a:latin typeface="Calibri"/>
                <a:cs typeface="Calibri"/>
              </a:rPr>
              <a:t>KRVE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85595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Dyslipidémie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91" y="1362582"/>
            <a:ext cx="5538470" cy="526288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400" u="heavy" spc="-6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LABORATORNÍ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HODNOTY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400" spc="-30" dirty="0">
                <a:latin typeface="Calibri"/>
                <a:cs typeface="Calibri"/>
              </a:rPr>
              <a:t>Celkový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cholesterol: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&lt;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5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mmol/l</a:t>
            </a:r>
            <a:endParaRPr sz="2400">
              <a:latin typeface="Calibri"/>
              <a:cs typeface="Calibri"/>
            </a:endParaRPr>
          </a:p>
          <a:p>
            <a:pPr marL="79375" marR="2139950" indent="-67310">
              <a:lnSpc>
                <a:spcPts val="3460"/>
              </a:lnSpc>
              <a:spcBef>
                <a:spcPts val="204"/>
              </a:spcBef>
            </a:pPr>
            <a:r>
              <a:rPr sz="2400" spc="-35" dirty="0">
                <a:latin typeface="Calibri"/>
                <a:cs typeface="Calibri"/>
              </a:rPr>
              <a:t>LDL-</a:t>
            </a:r>
            <a:r>
              <a:rPr sz="2400" spc="-10" dirty="0">
                <a:latin typeface="Calibri"/>
                <a:cs typeface="Calibri"/>
              </a:rPr>
              <a:t>cholesterol: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&lt;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3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mmol/l </a:t>
            </a:r>
            <a:r>
              <a:rPr sz="2400" spc="-120" dirty="0">
                <a:latin typeface="Calibri"/>
                <a:cs typeface="Calibri"/>
              </a:rPr>
              <a:t>TAG: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&lt;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1,7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mmol/l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819"/>
              </a:spcBef>
            </a:pPr>
            <a:r>
              <a:rPr sz="2400" dirty="0">
                <a:latin typeface="Calibri"/>
                <a:cs typeface="Calibri"/>
              </a:rPr>
              <a:t>HDL: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muže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mmol/l;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u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55" dirty="0">
                <a:latin typeface="Calibri"/>
                <a:cs typeface="Calibri"/>
              </a:rPr>
              <a:t>ženy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&gt;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1,2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mmol/l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745"/>
              </a:spcBef>
            </a:pPr>
            <a:r>
              <a:rPr sz="2400" u="sng" spc="-10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HYPOLIPIDEMIKA</a:t>
            </a:r>
            <a:endParaRPr sz="2400">
              <a:latin typeface="Calibri"/>
              <a:cs typeface="Calibri"/>
            </a:endParaRPr>
          </a:p>
          <a:p>
            <a:pPr marL="267970" indent="-255270">
              <a:lnSpc>
                <a:spcPct val="100000"/>
              </a:lnSpc>
              <a:spcBef>
                <a:spcPts val="930"/>
              </a:spcBef>
              <a:buAutoNum type="arabicParenR"/>
              <a:tabLst>
                <a:tab pos="267970" algn="l"/>
              </a:tabLst>
            </a:pPr>
            <a:r>
              <a:rPr sz="2000" spc="-10" dirty="0">
                <a:latin typeface="Calibri"/>
                <a:cs typeface="Calibri"/>
              </a:rPr>
              <a:t>statiny</a:t>
            </a:r>
            <a:endParaRPr sz="2000">
              <a:latin typeface="Calibri"/>
              <a:cs typeface="Calibri"/>
            </a:endParaRPr>
          </a:p>
          <a:p>
            <a:pPr marL="264160" indent="-251460">
              <a:lnSpc>
                <a:spcPct val="100000"/>
              </a:lnSpc>
              <a:spcBef>
                <a:spcPts val="805"/>
              </a:spcBef>
              <a:buAutoNum type="arabicParenR"/>
              <a:tabLst>
                <a:tab pos="264160" algn="l"/>
              </a:tabLst>
            </a:pPr>
            <a:r>
              <a:rPr sz="2000" spc="-10" dirty="0">
                <a:latin typeface="Calibri"/>
                <a:cs typeface="Calibri"/>
              </a:rPr>
              <a:t>fibráty</a:t>
            </a:r>
            <a:endParaRPr sz="2000">
              <a:latin typeface="Calibri"/>
              <a:cs typeface="Calibri"/>
            </a:endParaRPr>
          </a:p>
          <a:p>
            <a:pPr marL="270510" indent="-257810">
              <a:lnSpc>
                <a:spcPct val="100000"/>
              </a:lnSpc>
              <a:spcBef>
                <a:spcPts val="790"/>
              </a:spcBef>
              <a:buAutoNum type="arabicParenR"/>
              <a:tabLst>
                <a:tab pos="270510" algn="l"/>
              </a:tabLst>
            </a:pPr>
            <a:r>
              <a:rPr sz="2000" spc="-10" dirty="0">
                <a:latin typeface="Calibri"/>
                <a:cs typeface="Calibri"/>
              </a:rPr>
              <a:t>iontoměniče</a:t>
            </a:r>
            <a:endParaRPr sz="2000">
              <a:latin typeface="Calibri"/>
              <a:cs typeface="Calibri"/>
            </a:endParaRPr>
          </a:p>
          <a:p>
            <a:pPr marL="274320" indent="-261620">
              <a:lnSpc>
                <a:spcPct val="100000"/>
              </a:lnSpc>
              <a:spcBef>
                <a:spcPts val="805"/>
              </a:spcBef>
              <a:buAutoNum type="arabicParenR"/>
              <a:tabLst>
                <a:tab pos="274320" algn="l"/>
              </a:tabLst>
            </a:pPr>
            <a:r>
              <a:rPr sz="2000" spc="-30" dirty="0">
                <a:latin typeface="Calibri"/>
                <a:cs typeface="Calibri"/>
              </a:rPr>
              <a:t>blokátory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přenašeče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sterolů</a:t>
            </a:r>
            <a:endParaRPr sz="2000">
              <a:latin typeface="Calibri"/>
              <a:cs typeface="Calibri"/>
            </a:endParaRPr>
          </a:p>
          <a:p>
            <a:pPr marL="274955" indent="-262255">
              <a:lnSpc>
                <a:spcPct val="100000"/>
              </a:lnSpc>
              <a:spcBef>
                <a:spcPts val="805"/>
              </a:spcBef>
              <a:buFont typeface="Calibri"/>
              <a:buAutoNum type="arabicParenR"/>
              <a:tabLst>
                <a:tab pos="274955" algn="l"/>
              </a:tabLst>
            </a:pPr>
            <a:r>
              <a:rPr sz="2000" i="1" spc="-10" dirty="0">
                <a:latin typeface="Calibri"/>
                <a:cs typeface="Calibri"/>
              </a:rPr>
              <a:t>kyselina</a:t>
            </a:r>
            <a:r>
              <a:rPr sz="2000" i="1" spc="-40" dirty="0">
                <a:latin typeface="Calibri"/>
                <a:cs typeface="Calibri"/>
              </a:rPr>
              <a:t> </a:t>
            </a:r>
            <a:r>
              <a:rPr sz="2000" i="1" spc="-10" dirty="0">
                <a:latin typeface="Calibri"/>
                <a:cs typeface="Calibri"/>
              </a:rPr>
              <a:t>nikotinová</a:t>
            </a:r>
            <a:endParaRPr sz="2000">
              <a:latin typeface="Calibri"/>
              <a:cs typeface="Calibri"/>
            </a:endParaRPr>
          </a:p>
          <a:p>
            <a:pPr marL="273685" indent="-260985">
              <a:lnSpc>
                <a:spcPct val="100000"/>
              </a:lnSpc>
              <a:spcBef>
                <a:spcPts val="795"/>
              </a:spcBef>
              <a:buAutoNum type="arabicParenR"/>
              <a:tabLst>
                <a:tab pos="273685" algn="l"/>
              </a:tabLst>
            </a:pPr>
            <a:r>
              <a:rPr sz="2000" dirty="0">
                <a:latin typeface="Calibri"/>
                <a:cs typeface="Calibri"/>
              </a:rPr>
              <a:t>monoklonální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protilátky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65680">
              <a:lnSpc>
                <a:spcPct val="100000"/>
              </a:lnSpc>
              <a:spcBef>
                <a:spcPts val="105"/>
              </a:spcBef>
            </a:pPr>
            <a:r>
              <a:rPr spc="-30" dirty="0"/>
              <a:t>Statiny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91" y="1553413"/>
            <a:ext cx="11316335" cy="32169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indent="-344170">
              <a:lnSpc>
                <a:spcPts val="2735"/>
              </a:lnSpc>
              <a:spcBef>
                <a:spcPts val="100"/>
              </a:spcBef>
              <a:buFont typeface="Arial"/>
              <a:buChar char="•"/>
              <a:tabLst>
                <a:tab pos="356870" algn="l"/>
                <a:tab pos="6234430" algn="l"/>
              </a:tabLst>
            </a:pPr>
            <a:r>
              <a:rPr sz="2400" dirty="0">
                <a:latin typeface="Calibri"/>
                <a:cs typeface="Calibri"/>
              </a:rPr>
              <a:t>Inhibitory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HMG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CoA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reduktázy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–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to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enzym,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který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se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podílí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na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60" dirty="0">
                <a:latin typeface="Calibri"/>
                <a:cs typeface="Calibri"/>
              </a:rPr>
              <a:t>syntéze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cholesterolu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v</a:t>
            </a:r>
            <a:endParaRPr sz="2400">
              <a:latin typeface="Calibri"/>
              <a:cs typeface="Calibri"/>
            </a:endParaRPr>
          </a:p>
          <a:p>
            <a:pPr marL="356870">
              <a:lnSpc>
                <a:spcPts val="2735"/>
              </a:lnSpc>
            </a:pPr>
            <a:r>
              <a:rPr sz="2400" spc="-20" dirty="0">
                <a:latin typeface="Calibri"/>
                <a:cs typeface="Calibri"/>
              </a:rPr>
              <a:t>játrech,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jeho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inhibicí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k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70" dirty="0">
                <a:latin typeface="Calibri"/>
                <a:cs typeface="Calibri"/>
              </a:rPr>
              <a:t>syntéze </a:t>
            </a:r>
            <a:r>
              <a:rPr sz="2400" spc="-10" dirty="0">
                <a:latin typeface="Calibri"/>
                <a:cs typeface="Calibri"/>
              </a:rPr>
              <a:t>nedojde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+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sníženou</a:t>
            </a:r>
            <a:endParaRPr sz="24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85"/>
              </a:spcBef>
            </a:pPr>
            <a:r>
              <a:rPr sz="2400" spc="-20" dirty="0">
                <a:latin typeface="Calibri"/>
                <a:cs typeface="Calibri"/>
              </a:rPr>
              <a:t>tvorbou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cholesterolu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dojde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80" dirty="0">
                <a:latin typeface="Calibri"/>
                <a:cs typeface="Calibri"/>
              </a:rPr>
              <a:t>ke</a:t>
            </a:r>
            <a:r>
              <a:rPr sz="2400" spc="-10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zvýšenému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40" dirty="0">
                <a:latin typeface="Calibri"/>
                <a:cs typeface="Calibri"/>
              </a:rPr>
              <a:t>vychytávání </a:t>
            </a:r>
            <a:r>
              <a:rPr sz="2400" dirty="0">
                <a:latin typeface="Calibri"/>
                <a:cs typeface="Calibri"/>
              </a:rPr>
              <a:t>LDL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chol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z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krevního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oběhu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=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pokles</a:t>
            </a:r>
            <a:endParaRPr sz="24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215"/>
              </a:spcBef>
            </a:pPr>
            <a:r>
              <a:rPr sz="2400" dirty="0">
                <a:latin typeface="Calibri"/>
                <a:cs typeface="Calibri"/>
              </a:rPr>
              <a:t>LDL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plazmě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45"/>
              </a:spcBef>
              <a:buFont typeface="Arial"/>
              <a:buChar char="•"/>
              <a:tabLst>
                <a:tab pos="356870" algn="l"/>
              </a:tabLst>
            </a:pPr>
            <a:r>
              <a:rPr sz="2400" spc="-25" dirty="0">
                <a:latin typeface="Calibri"/>
                <a:cs typeface="Calibri"/>
              </a:rPr>
              <a:t>Stabilizace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již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vzniklého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ateroskl.plátu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00"/>
              </a:spcBef>
              <a:buFont typeface="Arial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NÚ: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myopatie,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rabdomyolýza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356870" algn="l"/>
              </a:tabLst>
            </a:pPr>
            <a:r>
              <a:rPr sz="2400" dirty="0">
                <a:latin typeface="Calibri"/>
                <a:cs typeface="Calibri"/>
              </a:rPr>
              <a:t>Z: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atorvastatin</a:t>
            </a:r>
            <a:r>
              <a:rPr sz="2400" i="1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(Sortis)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i="1" spc="-35" dirty="0">
                <a:latin typeface="Calibri"/>
                <a:cs typeface="Calibri"/>
              </a:rPr>
              <a:t>simvastatin</a:t>
            </a:r>
            <a:r>
              <a:rPr sz="2400" i="1" spc="-114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(Zocor)</a:t>
            </a:r>
            <a:endParaRPr sz="24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520"/>
              </a:spcBef>
            </a:pPr>
            <a:r>
              <a:rPr sz="2400" i="1" spc="-25" dirty="0">
                <a:latin typeface="Calibri"/>
                <a:cs typeface="Calibri"/>
              </a:rPr>
              <a:t>rosuvastatin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(Rosucard)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fluvastatin</a:t>
            </a:r>
            <a:r>
              <a:rPr sz="2400" i="1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(Lescol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XL)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22135" y="4419600"/>
            <a:ext cx="5532120" cy="2100072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7243" y="813892"/>
            <a:ext cx="11722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0" dirty="0"/>
              <a:t>FIBRÁTY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447243" y="1158087"/>
            <a:ext cx="10817225" cy="498854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356870" algn="l"/>
              </a:tabLst>
            </a:pPr>
            <a:r>
              <a:rPr sz="2000" spc="-20" dirty="0">
                <a:latin typeface="Calibri"/>
                <a:cs typeface="Calibri"/>
              </a:rPr>
              <a:t>Zvyšují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aktivitu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lipoproteinové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lipázy</a:t>
            </a:r>
            <a:r>
              <a:rPr sz="2000" spc="-1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25" dirty="0">
                <a:latin typeface="Calibri"/>
                <a:cs typeface="Calibri"/>
              </a:rPr>
              <a:t> blokují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lipolýzu</a:t>
            </a:r>
            <a:endParaRPr sz="20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2000" spc="-25" dirty="0">
                <a:latin typeface="Calibri"/>
                <a:cs typeface="Calibri"/>
              </a:rPr>
              <a:t>Zvyšují </a:t>
            </a:r>
            <a:r>
              <a:rPr sz="2000" dirty="0">
                <a:latin typeface="Calibri"/>
                <a:cs typeface="Calibri"/>
              </a:rPr>
              <a:t>HDL,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snižují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VLDL</a:t>
            </a:r>
            <a:endParaRPr sz="20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2000" dirty="0">
                <a:latin typeface="Calibri"/>
                <a:cs typeface="Calibri"/>
              </a:rPr>
              <a:t>Z: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i="1" spc="-20" dirty="0">
                <a:latin typeface="Calibri"/>
                <a:cs typeface="Calibri"/>
              </a:rPr>
              <a:t>fenofibrát</a:t>
            </a:r>
            <a:r>
              <a:rPr sz="2000" i="1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(Fenofix)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9"/>
              </a:spcBef>
              <a:buFont typeface="Arial"/>
              <a:buChar char="•"/>
            </a:pPr>
            <a:endParaRPr sz="2000" dirty="0">
              <a:latin typeface="Calibri"/>
              <a:cs typeface="Calibri"/>
            </a:endParaRPr>
          </a:p>
          <a:p>
            <a:pPr marL="27305">
              <a:lnSpc>
                <a:spcPct val="100000"/>
              </a:lnSpc>
            </a:pPr>
            <a:r>
              <a:rPr sz="2800" spc="-50" dirty="0">
                <a:latin typeface="Calibri"/>
                <a:cs typeface="Calibri"/>
              </a:rPr>
              <a:t>IONTOMĚNIČE</a:t>
            </a:r>
            <a:endParaRPr sz="2800" dirty="0">
              <a:latin typeface="Calibri"/>
              <a:cs typeface="Calibri"/>
            </a:endParaRPr>
          </a:p>
          <a:p>
            <a:pPr marL="372110" indent="-344805">
              <a:lnSpc>
                <a:spcPct val="100000"/>
              </a:lnSpc>
              <a:spcBef>
                <a:spcPts val="155"/>
              </a:spcBef>
              <a:buFont typeface="Arial"/>
              <a:buChar char="•"/>
              <a:tabLst>
                <a:tab pos="372110" algn="l"/>
              </a:tabLst>
            </a:pPr>
            <a:r>
              <a:rPr sz="2000" spc="-125" dirty="0">
                <a:latin typeface="Calibri"/>
                <a:cs typeface="Calibri"/>
              </a:rPr>
              <a:t>Tzv.</a:t>
            </a:r>
            <a:r>
              <a:rPr sz="2000" spc="14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„pryskyřice“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–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45" dirty="0">
                <a:latin typeface="Calibri"/>
                <a:cs typeface="Calibri"/>
              </a:rPr>
              <a:t>vychytávají</a:t>
            </a:r>
            <a:r>
              <a:rPr sz="2000" spc="-9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ve</a:t>
            </a:r>
            <a:r>
              <a:rPr sz="2000" spc="-8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střevě</a:t>
            </a:r>
            <a:r>
              <a:rPr sz="2000" spc="295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žlučové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kyseliny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a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brání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jejich</a:t>
            </a:r>
            <a:r>
              <a:rPr sz="2000" spc="-105" dirty="0">
                <a:latin typeface="Calibri"/>
                <a:cs typeface="Calibri"/>
              </a:rPr>
              <a:t> </a:t>
            </a:r>
            <a:r>
              <a:rPr sz="2000" spc="-35" dirty="0">
                <a:latin typeface="Calibri"/>
                <a:cs typeface="Calibri"/>
              </a:rPr>
              <a:t>návratu</a:t>
            </a:r>
            <a:r>
              <a:rPr sz="2000" spc="-1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do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jater-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v</a:t>
            </a:r>
            <a:r>
              <a:rPr sz="2000" spc="-10" dirty="0">
                <a:latin typeface="Calibri"/>
                <a:cs typeface="Calibri"/>
              </a:rPr>
              <a:t> játrech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se</a:t>
            </a:r>
            <a:r>
              <a:rPr sz="2000" spc="-25" dirty="0">
                <a:latin typeface="Calibri"/>
                <a:cs typeface="Calibri"/>
              </a:rPr>
              <a:t> pak</a:t>
            </a:r>
            <a:endParaRPr sz="2000" dirty="0">
              <a:latin typeface="Calibri"/>
              <a:cs typeface="Calibri"/>
            </a:endParaRPr>
          </a:p>
          <a:p>
            <a:pPr marL="37211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zvýší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tvorba</a:t>
            </a:r>
            <a:r>
              <a:rPr sz="2000" spc="2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žlučových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kyselin</a:t>
            </a:r>
            <a:r>
              <a:rPr sz="2000" spc="32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z</a:t>
            </a:r>
            <a:r>
              <a:rPr sz="2000" spc="-65" dirty="0">
                <a:latin typeface="Calibri"/>
                <a:cs typeface="Calibri"/>
              </a:rPr>
              <a:t> </a:t>
            </a:r>
            <a:r>
              <a:rPr sz="2000" spc="-30" dirty="0">
                <a:latin typeface="Calibri"/>
                <a:cs typeface="Calibri"/>
              </a:rPr>
              <a:t>cholesterolu</a:t>
            </a:r>
            <a:r>
              <a:rPr sz="2000" spc="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=</a:t>
            </a:r>
            <a:r>
              <a:rPr sz="2000" spc="-2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pokles</a:t>
            </a:r>
            <a:r>
              <a:rPr sz="2000" b="1" spc="-5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hladiny</a:t>
            </a:r>
            <a:r>
              <a:rPr sz="2000" b="1" spc="-95" dirty="0">
                <a:latin typeface="Calibri"/>
                <a:cs typeface="Calibri"/>
              </a:rPr>
              <a:t> </a:t>
            </a:r>
            <a:r>
              <a:rPr sz="2000" b="1" spc="-25" dirty="0">
                <a:latin typeface="Calibri"/>
                <a:cs typeface="Calibri"/>
              </a:rPr>
              <a:t>cholesterolu</a:t>
            </a:r>
            <a:r>
              <a:rPr sz="2000" b="1" spc="-5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v</a:t>
            </a:r>
            <a:r>
              <a:rPr sz="2000" b="1" spc="35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plazmě</a:t>
            </a:r>
            <a:endParaRPr sz="2000" dirty="0">
              <a:latin typeface="Calibri"/>
              <a:cs typeface="Calibri"/>
            </a:endParaRPr>
          </a:p>
          <a:p>
            <a:pPr marL="372110" indent="-344805">
              <a:lnSpc>
                <a:spcPct val="100000"/>
              </a:lnSpc>
              <a:spcBef>
                <a:spcPts val="800"/>
              </a:spcBef>
              <a:buFont typeface="Arial"/>
              <a:buChar char="•"/>
              <a:tabLst>
                <a:tab pos="372110" algn="l"/>
              </a:tabLst>
            </a:pPr>
            <a:r>
              <a:rPr sz="2000" dirty="0">
                <a:latin typeface="Calibri"/>
                <a:cs typeface="Calibri"/>
              </a:rPr>
              <a:t>Z: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0" dirty="0">
                <a:latin typeface="Calibri"/>
                <a:cs typeface="Calibri"/>
              </a:rPr>
              <a:t>cholestyramin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spc="-40" dirty="0">
                <a:latin typeface="Calibri"/>
                <a:cs typeface="Calibri"/>
              </a:rPr>
              <a:t>(Vasosan</a:t>
            </a:r>
            <a:r>
              <a:rPr sz="2000" spc="-5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P)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875"/>
              </a:spcBef>
              <a:buFont typeface="Arial"/>
              <a:buChar char="•"/>
            </a:pPr>
            <a:endParaRPr sz="2000" dirty="0">
              <a:latin typeface="Calibri"/>
              <a:cs typeface="Calibri"/>
            </a:endParaRPr>
          </a:p>
          <a:p>
            <a:pPr marL="36830">
              <a:lnSpc>
                <a:spcPct val="100000"/>
              </a:lnSpc>
            </a:pPr>
            <a:r>
              <a:rPr sz="2800" spc="-55" dirty="0">
                <a:latin typeface="Calibri"/>
                <a:cs typeface="Calibri"/>
              </a:rPr>
              <a:t>BLOKÁTORY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PŘENAŠEČE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STEROLŮ</a:t>
            </a:r>
            <a:endParaRPr sz="2800" dirty="0">
              <a:latin typeface="Calibri"/>
              <a:cs typeface="Calibri"/>
            </a:endParaRPr>
          </a:p>
          <a:p>
            <a:pPr marL="381635" indent="-34480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81635" algn="l"/>
              </a:tabLst>
            </a:pPr>
            <a:r>
              <a:rPr sz="1800" spc="-10" dirty="0" err="1">
                <a:latin typeface="Calibri"/>
                <a:cs typeface="Calibri"/>
              </a:rPr>
              <a:t>Blokací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přenašeče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sterolu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inhibuje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40" dirty="0">
                <a:latin typeface="Calibri"/>
                <a:cs typeface="Calibri"/>
              </a:rPr>
              <a:t>vstřebávání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cholesterolu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ze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střeva</a:t>
            </a:r>
            <a:endParaRPr sz="1800" dirty="0">
              <a:latin typeface="Calibri"/>
              <a:cs typeface="Calibri"/>
            </a:endParaRPr>
          </a:p>
          <a:p>
            <a:pPr marL="381635" indent="-344805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81635" algn="l"/>
              </a:tabLst>
            </a:pPr>
            <a:r>
              <a:rPr sz="1800" spc="-30" dirty="0">
                <a:latin typeface="Calibri"/>
                <a:cs typeface="Calibri"/>
              </a:rPr>
              <a:t>Dává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se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do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kombinace</a:t>
            </a:r>
            <a:r>
              <a:rPr sz="1800" dirty="0">
                <a:latin typeface="Calibri"/>
                <a:cs typeface="Calibri"/>
              </a:rPr>
              <a:t> se </a:t>
            </a:r>
            <a:r>
              <a:rPr sz="1800" spc="-10" dirty="0">
                <a:latin typeface="Calibri"/>
                <a:cs typeface="Calibri"/>
              </a:rPr>
              <a:t>statiny</a:t>
            </a:r>
            <a:endParaRPr sz="1800" dirty="0">
              <a:latin typeface="Calibri"/>
              <a:cs typeface="Calibri"/>
            </a:endParaRPr>
          </a:p>
          <a:p>
            <a:pPr marL="381635" indent="-344805">
              <a:lnSpc>
                <a:spcPct val="100000"/>
              </a:lnSpc>
              <a:buFont typeface="Arial"/>
              <a:buChar char="•"/>
              <a:tabLst>
                <a:tab pos="381635" algn="l"/>
              </a:tabLst>
            </a:pPr>
            <a:r>
              <a:rPr sz="1800" i="1" spc="-20" dirty="0">
                <a:latin typeface="Calibri"/>
                <a:cs typeface="Calibri"/>
              </a:rPr>
              <a:t>ezetimib</a:t>
            </a:r>
            <a:r>
              <a:rPr sz="1800" i="1" spc="-45" dirty="0">
                <a:latin typeface="Calibri"/>
                <a:cs typeface="Calibri"/>
              </a:rPr>
              <a:t> </a:t>
            </a:r>
            <a:r>
              <a:rPr sz="1800" spc="-30" dirty="0">
                <a:latin typeface="Calibri"/>
                <a:cs typeface="Calibri"/>
              </a:rPr>
              <a:t>(Ezetrol),</a:t>
            </a:r>
            <a:r>
              <a:rPr sz="1800" spc="10" dirty="0">
                <a:latin typeface="Calibri"/>
                <a:cs typeface="Calibri"/>
              </a:rPr>
              <a:t> </a:t>
            </a:r>
            <a:r>
              <a:rPr sz="1800" i="1" spc="-20" dirty="0">
                <a:latin typeface="Calibri"/>
                <a:cs typeface="Calibri"/>
              </a:rPr>
              <a:t>ezetimib</a:t>
            </a:r>
            <a:r>
              <a:rPr sz="1800" i="1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+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i="1" spc="-30" dirty="0">
                <a:latin typeface="Calibri"/>
                <a:cs typeface="Calibri"/>
              </a:rPr>
              <a:t>simvastatin</a:t>
            </a:r>
            <a:r>
              <a:rPr sz="1800" i="1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(Inegy)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56609" y="427736"/>
            <a:ext cx="547052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Monoklonální</a:t>
            </a:r>
            <a:r>
              <a:rPr spc="-210" dirty="0"/>
              <a:t> </a:t>
            </a:r>
            <a:r>
              <a:rPr spc="-10" dirty="0"/>
              <a:t>protilátka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1892" y="1482699"/>
            <a:ext cx="9256395" cy="3479158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890"/>
              </a:spcBef>
              <a:buFont typeface="Arial"/>
              <a:buChar char="•"/>
              <a:tabLst>
                <a:tab pos="356870" algn="l"/>
              </a:tabLst>
            </a:pPr>
            <a:r>
              <a:rPr sz="3200" i="1" spc="-35" dirty="0">
                <a:latin typeface="Calibri"/>
                <a:cs typeface="Calibri"/>
              </a:rPr>
              <a:t>Evoloku</a:t>
            </a:r>
            <a:r>
              <a:rPr sz="3200" b="1" i="1" spc="-35" dirty="0">
                <a:latin typeface="Calibri"/>
                <a:cs typeface="Calibri"/>
              </a:rPr>
              <a:t>mab</a:t>
            </a:r>
            <a:r>
              <a:rPr sz="3200" b="1" i="1" spc="-13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(Repatha)</a:t>
            </a:r>
            <a:endParaRPr sz="3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s.c.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podání</a:t>
            </a:r>
            <a:r>
              <a:rPr sz="3200" spc="-4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1x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za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2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týdny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nebo</a:t>
            </a:r>
            <a:r>
              <a:rPr sz="3200" spc="-2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1x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měsíčně</a:t>
            </a:r>
            <a:endParaRPr sz="3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MÚ: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Zvyšuje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vstup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cholesterolu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do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jater</a:t>
            </a:r>
            <a:endParaRPr sz="3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805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10" dirty="0">
                <a:latin typeface="Calibri"/>
                <a:cs typeface="Calibri"/>
              </a:rPr>
              <a:t>Snížení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LDL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cca</a:t>
            </a:r>
            <a:r>
              <a:rPr sz="3200" spc="-6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55%</a:t>
            </a:r>
            <a:r>
              <a:rPr sz="3200" spc="-4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(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během</a:t>
            </a:r>
            <a:r>
              <a:rPr sz="3200" spc="-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2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týdnů)</a:t>
            </a:r>
            <a:endParaRPr sz="32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95"/>
              </a:spcBef>
              <a:buFont typeface="Arial"/>
              <a:buChar char="•"/>
              <a:tabLst>
                <a:tab pos="356870" algn="l"/>
              </a:tabLst>
            </a:pPr>
            <a:r>
              <a:rPr lang="cs-CZ" sz="3200" dirty="0">
                <a:latin typeface="Calibri"/>
                <a:cs typeface="Calibri"/>
              </a:rPr>
              <a:t>Preskripční a indikační omezení – preskripce vázána na specializovaná pracoviště</a:t>
            </a:r>
            <a:endParaRPr sz="32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98919" y="5666230"/>
            <a:ext cx="3416808" cy="1118614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A409BD-B325-B1DB-BD2E-EE7117219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Glifloziny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0F212F5-C336-01DB-D71D-169A37841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9876840" cy="4708981"/>
          </a:xfrm>
        </p:spPr>
        <p:txBody>
          <a:bodyPr/>
          <a:lstStyle/>
          <a:p>
            <a:r>
              <a:rPr lang="cs-CZ" b="1" dirty="0" err="1">
                <a:latin typeface="+mn-lt"/>
              </a:rPr>
              <a:t>Glifloziny</a:t>
            </a:r>
            <a:r>
              <a:rPr lang="cs-CZ" b="1" dirty="0">
                <a:latin typeface="+mn-lt"/>
              </a:rPr>
              <a:t> a jejich vliv na </a:t>
            </a:r>
            <a:r>
              <a:rPr lang="cs-CZ" b="1">
                <a:latin typeface="+mn-lt"/>
              </a:rPr>
              <a:t>kardiovaskulární systém</a:t>
            </a:r>
          </a:p>
          <a:p>
            <a:endParaRPr lang="cs-CZ" b="1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latin typeface="+mn-lt"/>
              </a:rPr>
              <a:t>Mechanismus účinku</a:t>
            </a:r>
            <a:endParaRPr lang="cs-CZ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Inhibitory SGLT2 (</a:t>
            </a:r>
            <a:r>
              <a:rPr lang="cs-CZ" dirty="0" err="1"/>
              <a:t>sodium-glucose</a:t>
            </a:r>
            <a:r>
              <a:rPr lang="cs-CZ" dirty="0"/>
              <a:t> co-</a:t>
            </a:r>
            <a:r>
              <a:rPr lang="cs-CZ" dirty="0" err="1"/>
              <a:t>transporter</a:t>
            </a:r>
            <a:r>
              <a:rPr lang="cs-CZ" dirty="0"/>
              <a:t> 2) snižují reabsorpci glukózy v proximálních tubulech ledvin, čímž zvyšují její vylučování močí (glykosurii).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Výsledkem je snížení glykémie, krevního tlaku a tělesné hmotnosti.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latin typeface="+mn-lt"/>
              </a:rPr>
              <a:t>Kardiovaskulární benefity</a:t>
            </a:r>
            <a:endParaRPr lang="cs-CZ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 err="1"/>
              <a:t>Glifloziny</a:t>
            </a:r>
            <a:r>
              <a:rPr lang="cs-CZ" dirty="0"/>
              <a:t> (např. dapagliflozin, </a:t>
            </a:r>
            <a:r>
              <a:rPr lang="cs-CZ" dirty="0" err="1"/>
              <a:t>empagliflozin</a:t>
            </a:r>
            <a:r>
              <a:rPr lang="cs-CZ" dirty="0"/>
              <a:t>, </a:t>
            </a:r>
            <a:r>
              <a:rPr lang="cs-CZ" dirty="0" err="1"/>
              <a:t>kanagliflozin</a:t>
            </a:r>
            <a:r>
              <a:rPr lang="cs-CZ" dirty="0"/>
              <a:t>) prokazují významné snížení rizika hospitalizací pro srdeční selhání (HF) u diabetiků i </a:t>
            </a:r>
            <a:r>
              <a:rPr lang="cs-CZ" dirty="0" err="1"/>
              <a:t>nediabetiků</a:t>
            </a:r>
            <a:r>
              <a:rPr lang="cs-CZ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Redukují kardiovaskulární mortalitu, zejména u pacientů s HF se sníženou ejekční frakcí (</a:t>
            </a:r>
            <a:r>
              <a:rPr lang="cs-CZ" dirty="0" err="1"/>
              <a:t>HFrEF</a:t>
            </a:r>
            <a:r>
              <a:rPr lang="cs-CZ" dirty="0"/>
              <a:t>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Snižují výskyt velkých kardiovaskulárních příhod (MACE: infarkt myokardu, cévní mozková příhoda, úmrtí na kardiovaskulární příčiny) u vysoce rizikových pacientů.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>
                <a:latin typeface="+mn-lt"/>
              </a:rPr>
              <a:t>Účinky na </a:t>
            </a:r>
            <a:r>
              <a:rPr lang="cs-CZ" b="1" dirty="0" err="1">
                <a:latin typeface="+mn-lt"/>
              </a:rPr>
              <a:t>hemodynamiku</a:t>
            </a:r>
            <a:r>
              <a:rPr lang="cs-CZ" b="1" dirty="0">
                <a:latin typeface="+mn-lt"/>
              </a:rPr>
              <a:t> a metabolismus</a:t>
            </a:r>
            <a:endParaRPr lang="cs-CZ" dirty="0">
              <a:latin typeface="+mn-lt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Snížení </a:t>
            </a:r>
            <a:r>
              <a:rPr lang="cs-CZ" dirty="0" err="1"/>
              <a:t>preloadu</a:t>
            </a:r>
            <a:r>
              <a:rPr lang="cs-CZ" dirty="0"/>
              <a:t> a </a:t>
            </a:r>
            <a:r>
              <a:rPr lang="cs-CZ" dirty="0" err="1"/>
              <a:t>afterloadu</a:t>
            </a:r>
            <a:r>
              <a:rPr lang="cs-CZ" dirty="0"/>
              <a:t> díky diuretickému efektu (</a:t>
            </a:r>
            <a:r>
              <a:rPr lang="cs-CZ" dirty="0" err="1"/>
              <a:t>osmotic</a:t>
            </a:r>
            <a:r>
              <a:rPr lang="cs-CZ" dirty="0"/>
              <a:t> </a:t>
            </a:r>
            <a:r>
              <a:rPr lang="cs-CZ" dirty="0" err="1"/>
              <a:t>diuresis</a:t>
            </a:r>
            <a:r>
              <a:rPr lang="cs-CZ" dirty="0"/>
              <a:t>) a </a:t>
            </a:r>
            <a:r>
              <a:rPr lang="cs-CZ" dirty="0" err="1"/>
              <a:t>natriuréze</a:t>
            </a:r>
            <a:r>
              <a:rPr lang="cs-CZ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Zlepšení energetického metabolismu myokardu prostřednictvím zvýšeného využití ketolátek.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Potlačení chronického zánětu a oxidačního stresu v cévním endotelu.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5311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75690">
              <a:lnSpc>
                <a:spcPct val="100000"/>
              </a:lnSpc>
              <a:spcBef>
                <a:spcPts val="105"/>
              </a:spcBef>
            </a:pPr>
            <a:r>
              <a:rPr spc="-10" dirty="0" err="1">
                <a:solidFill>
                  <a:srgbClr val="FF0000"/>
                </a:solidFill>
              </a:rPr>
              <a:t>Zapamatovat</a:t>
            </a:r>
            <a:endParaRPr spc="-10" dirty="0">
              <a:solidFill>
                <a:srgbClr val="FF0000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02360" y="1482674"/>
            <a:ext cx="9707880" cy="44448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Znát</a:t>
            </a:r>
            <a:r>
              <a:rPr spc="-25" dirty="0"/>
              <a:t> </a:t>
            </a:r>
            <a:r>
              <a:rPr dirty="0"/>
              <a:t>ACEi/sartany</a:t>
            </a:r>
            <a:r>
              <a:rPr spc="-25" dirty="0"/>
              <a:t> </a:t>
            </a:r>
            <a:r>
              <a:rPr dirty="0"/>
              <a:t>–</a:t>
            </a:r>
            <a:r>
              <a:rPr spc="-15" dirty="0"/>
              <a:t> </a:t>
            </a:r>
            <a:r>
              <a:rPr dirty="0"/>
              <a:t>léky</a:t>
            </a:r>
            <a:r>
              <a:rPr spc="-15" dirty="0"/>
              <a:t> </a:t>
            </a:r>
            <a:r>
              <a:rPr dirty="0"/>
              <a:t>první</a:t>
            </a:r>
            <a:r>
              <a:rPr spc="-10" dirty="0"/>
              <a:t> </a:t>
            </a:r>
            <a:r>
              <a:rPr dirty="0"/>
              <a:t>volby</a:t>
            </a:r>
            <a:r>
              <a:rPr spc="-5" dirty="0"/>
              <a:t> </a:t>
            </a:r>
            <a:r>
              <a:rPr dirty="0"/>
              <a:t>na</a:t>
            </a:r>
            <a:r>
              <a:rPr spc="-15" dirty="0"/>
              <a:t> </a:t>
            </a:r>
            <a:r>
              <a:rPr dirty="0"/>
              <a:t>vysoký</a:t>
            </a:r>
            <a:r>
              <a:rPr spc="-30" dirty="0"/>
              <a:t> </a:t>
            </a:r>
            <a:r>
              <a:rPr dirty="0"/>
              <a:t>krevní</a:t>
            </a:r>
            <a:r>
              <a:rPr spc="-25" dirty="0"/>
              <a:t> </a:t>
            </a:r>
            <a:r>
              <a:rPr dirty="0"/>
              <a:t>tlak,</a:t>
            </a:r>
            <a:r>
              <a:rPr spc="-10" dirty="0"/>
              <a:t> </a:t>
            </a:r>
            <a:r>
              <a:rPr dirty="0"/>
              <a:t>aspoň</a:t>
            </a:r>
            <a:r>
              <a:rPr spc="-5" dirty="0"/>
              <a:t> </a:t>
            </a:r>
            <a:r>
              <a:rPr dirty="0"/>
              <a:t>– </a:t>
            </a:r>
            <a:r>
              <a:rPr spc="-10" dirty="0"/>
              <a:t>zástupce</a:t>
            </a:r>
          </a:p>
          <a:p>
            <a:pPr marL="299085" indent="-286385">
              <a:lnSpc>
                <a:spcPct val="100000"/>
              </a:lnSpc>
              <a:spcBef>
                <a:spcPts val="5"/>
              </a:spcBef>
              <a:buChar char="-"/>
              <a:tabLst>
                <a:tab pos="299085" algn="l"/>
              </a:tabLst>
            </a:pPr>
            <a:r>
              <a:rPr dirty="0"/>
              <a:t>NÚ</a:t>
            </a:r>
            <a:r>
              <a:rPr spc="-25" dirty="0"/>
              <a:t> </a:t>
            </a:r>
            <a:r>
              <a:rPr dirty="0"/>
              <a:t>ACEi-</a:t>
            </a:r>
            <a:r>
              <a:rPr spc="-25" dirty="0"/>
              <a:t> </a:t>
            </a:r>
            <a:r>
              <a:rPr dirty="0"/>
              <a:t>suchý</a:t>
            </a:r>
            <a:r>
              <a:rPr spc="-10" dirty="0"/>
              <a:t> </a:t>
            </a:r>
            <a:r>
              <a:rPr dirty="0"/>
              <a:t>kašel,</a:t>
            </a:r>
            <a:r>
              <a:rPr spc="-25" dirty="0"/>
              <a:t> </a:t>
            </a:r>
            <a:r>
              <a:rPr dirty="0"/>
              <a:t>sartany</a:t>
            </a:r>
            <a:r>
              <a:rPr spc="-25" dirty="0"/>
              <a:t> </a:t>
            </a:r>
            <a:r>
              <a:rPr dirty="0"/>
              <a:t>ho</a:t>
            </a:r>
            <a:r>
              <a:rPr spc="-10" dirty="0"/>
              <a:t> nemají</a:t>
            </a:r>
          </a:p>
          <a:p>
            <a:pPr marL="12700" marR="5080" indent="286385">
              <a:lnSpc>
                <a:spcPct val="100000"/>
              </a:lnSpc>
              <a:buChar char="-"/>
              <a:tabLst>
                <a:tab pos="299085" algn="l"/>
              </a:tabLst>
            </a:pPr>
            <a:r>
              <a:rPr dirty="0" err="1"/>
              <a:t>Kombinace</a:t>
            </a:r>
            <a:r>
              <a:rPr spc="-30" dirty="0"/>
              <a:t> </a:t>
            </a:r>
            <a:r>
              <a:rPr lang="cs-CZ" spc="-30" dirty="0"/>
              <a:t>ACE</a:t>
            </a:r>
            <a:r>
              <a:rPr dirty="0" err="1"/>
              <a:t>i</a:t>
            </a:r>
            <a:r>
              <a:rPr spc="-40" dirty="0"/>
              <a:t> </a:t>
            </a:r>
            <a:r>
              <a:rPr dirty="0"/>
              <a:t>a</a:t>
            </a:r>
            <a:r>
              <a:rPr spc="-45" dirty="0"/>
              <a:t> </a:t>
            </a:r>
            <a:r>
              <a:rPr dirty="0"/>
              <a:t>sartanu</a:t>
            </a:r>
            <a:r>
              <a:rPr spc="-35" dirty="0"/>
              <a:t> </a:t>
            </a:r>
            <a:r>
              <a:rPr dirty="0" err="1"/>
              <a:t>není</a:t>
            </a:r>
            <a:r>
              <a:rPr spc="-40" dirty="0"/>
              <a:t> </a:t>
            </a:r>
            <a:r>
              <a:rPr dirty="0" err="1"/>
              <a:t>racionální</a:t>
            </a:r>
            <a:r>
              <a:rPr lang="cs-CZ" dirty="0"/>
              <a:t> (převažuje riziko NÚ nad benefitem)</a:t>
            </a:r>
            <a:endParaRPr lang="cs-CZ" spc="-35" dirty="0"/>
          </a:p>
          <a:p>
            <a:pPr marL="12700" marR="5080">
              <a:lnSpc>
                <a:spcPct val="100000"/>
              </a:lnSpc>
              <a:tabLst>
                <a:tab pos="299085" algn="l"/>
              </a:tabLst>
            </a:pPr>
            <a:endParaRPr lang="cs-CZ" spc="-35" dirty="0"/>
          </a:p>
          <a:p>
            <a:pPr marL="12700" marR="5080">
              <a:lnSpc>
                <a:spcPct val="100000"/>
              </a:lnSpc>
              <a:tabLst>
                <a:tab pos="299085" algn="l"/>
              </a:tabLst>
            </a:pPr>
            <a:r>
              <a:rPr lang="cs-CZ" dirty="0"/>
              <a:t>K</a:t>
            </a:r>
            <a:r>
              <a:rPr dirty="0" err="1"/>
              <a:t>alciové</a:t>
            </a:r>
            <a:r>
              <a:rPr spc="-30" dirty="0"/>
              <a:t> </a:t>
            </a:r>
            <a:r>
              <a:rPr spc="-10" dirty="0" err="1"/>
              <a:t>blokátory</a:t>
            </a:r>
            <a:r>
              <a:rPr lang="cs-CZ" spc="-10" dirty="0"/>
              <a:t> </a:t>
            </a:r>
            <a:r>
              <a:rPr lang="cs-CZ" spc="-10" dirty="0" err="1"/>
              <a:t>dihydropyridiny</a:t>
            </a:r>
            <a:r>
              <a:rPr lang="cs-CZ" spc="-10"/>
              <a:t> – antihypertenziva (</a:t>
            </a:r>
            <a:r>
              <a:rPr lang="cs-CZ" spc="-10" dirty="0"/>
              <a:t>zástupci – </a:t>
            </a:r>
            <a:r>
              <a:rPr lang="cs-CZ" spc="-10" dirty="0" err="1"/>
              <a:t>amlodipin</a:t>
            </a:r>
            <a:r>
              <a:rPr lang="cs-CZ" spc="-10" dirty="0"/>
              <a:t>, </a:t>
            </a:r>
            <a:r>
              <a:rPr lang="cs-CZ" spc="-10" dirty="0" err="1"/>
              <a:t>lerkanidipin</a:t>
            </a:r>
            <a:r>
              <a:rPr lang="cs-CZ" spc="-10" dirty="0"/>
              <a:t> aj.), non-</a:t>
            </a:r>
            <a:r>
              <a:rPr lang="cs-CZ" spc="-10" dirty="0" err="1"/>
              <a:t>dihydropyridiny</a:t>
            </a:r>
            <a:r>
              <a:rPr lang="cs-CZ" spc="-10" dirty="0"/>
              <a:t> – jiná indikace (</a:t>
            </a:r>
            <a:r>
              <a:rPr lang="cs-CZ" spc="-10" dirty="0" err="1"/>
              <a:t>antiarytmikum</a:t>
            </a:r>
            <a:r>
              <a:rPr lang="cs-CZ" spc="-10" dirty="0"/>
              <a:t>)</a:t>
            </a:r>
          </a:p>
          <a:p>
            <a:pPr marL="12700" marR="5080">
              <a:lnSpc>
                <a:spcPct val="100000"/>
              </a:lnSpc>
              <a:tabLst>
                <a:tab pos="299085" algn="l"/>
              </a:tabLst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dirty="0"/>
              <a:t>Betablokatory</a:t>
            </a:r>
            <a:r>
              <a:rPr spc="-30" dirty="0"/>
              <a:t> </a:t>
            </a:r>
            <a:r>
              <a:rPr dirty="0"/>
              <a:t>–</a:t>
            </a:r>
            <a:r>
              <a:rPr spc="-20" dirty="0"/>
              <a:t> </a:t>
            </a:r>
            <a:r>
              <a:rPr dirty="0"/>
              <a:t>znát</a:t>
            </a:r>
            <a:r>
              <a:rPr spc="-15" dirty="0"/>
              <a:t> </a:t>
            </a:r>
            <a:r>
              <a:rPr dirty="0"/>
              <a:t>indikace</a:t>
            </a:r>
            <a:r>
              <a:rPr spc="5" dirty="0"/>
              <a:t> </a:t>
            </a:r>
            <a:r>
              <a:rPr dirty="0"/>
              <a:t>a</a:t>
            </a:r>
            <a:r>
              <a:rPr spc="-30" dirty="0"/>
              <a:t> </a:t>
            </a:r>
            <a:r>
              <a:rPr dirty="0"/>
              <a:t>jejich</a:t>
            </a:r>
            <a:r>
              <a:rPr spc="-25" dirty="0"/>
              <a:t> </a:t>
            </a:r>
            <a:r>
              <a:rPr dirty="0"/>
              <a:t>efekt</a:t>
            </a:r>
            <a:r>
              <a:rPr spc="-30" dirty="0"/>
              <a:t> </a:t>
            </a:r>
            <a:r>
              <a:rPr dirty="0" err="1"/>
              <a:t>na</a:t>
            </a:r>
            <a:r>
              <a:rPr spc="-25" dirty="0"/>
              <a:t> </a:t>
            </a:r>
            <a:r>
              <a:rPr spc="-10" dirty="0" err="1"/>
              <a:t>srdce</a:t>
            </a:r>
            <a:endParaRPr lang="cs-CZ" spc="-10" dirty="0"/>
          </a:p>
          <a:p>
            <a:pPr marL="12700">
              <a:lnSpc>
                <a:spcPct val="100000"/>
              </a:lnSpc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dirty="0" err="1"/>
              <a:t>Diuretika</a:t>
            </a:r>
            <a:r>
              <a:rPr dirty="0"/>
              <a:t>-</a:t>
            </a:r>
            <a:r>
              <a:rPr spc="-10" dirty="0"/>
              <a:t> </a:t>
            </a:r>
            <a:r>
              <a:rPr dirty="0" err="1"/>
              <a:t>znát</a:t>
            </a:r>
            <a:r>
              <a:rPr lang="cs-CZ" dirty="0"/>
              <a:t> indikace, základní zástupci (</a:t>
            </a:r>
            <a:r>
              <a:rPr spc="-20" dirty="0"/>
              <a:t> </a:t>
            </a:r>
            <a:r>
              <a:rPr spc="-10" dirty="0" err="1"/>
              <a:t>furosemid</a:t>
            </a:r>
            <a:r>
              <a:rPr lang="cs-CZ" spc="-10" dirty="0"/>
              <a:t>, </a:t>
            </a:r>
            <a:r>
              <a:rPr lang="cs-CZ" spc="-10" dirty="0" err="1"/>
              <a:t>spironolakton</a:t>
            </a:r>
            <a:r>
              <a:rPr lang="cs-CZ" spc="-10" dirty="0"/>
              <a:t> aj.)</a:t>
            </a:r>
          </a:p>
          <a:p>
            <a:pPr marL="12700">
              <a:lnSpc>
                <a:spcPct val="100000"/>
              </a:lnSpc>
            </a:pPr>
            <a:endParaRPr lang="cs-CZ" spc="-10" dirty="0"/>
          </a:p>
          <a:p>
            <a:pPr marL="12700">
              <a:lnSpc>
                <a:spcPct val="100000"/>
              </a:lnSpc>
            </a:pPr>
            <a:r>
              <a:rPr lang="cs-CZ" spc="-10" dirty="0"/>
              <a:t>Kombinace při léčbě hypertenze (</a:t>
            </a:r>
            <a:r>
              <a:rPr lang="cs-CZ" spc="-10" dirty="0" err="1"/>
              <a:t>ACEi</a:t>
            </a:r>
            <a:r>
              <a:rPr lang="cs-CZ" spc="-10" dirty="0"/>
              <a:t>/</a:t>
            </a:r>
            <a:r>
              <a:rPr lang="cs-CZ" spc="-10" dirty="0" err="1"/>
              <a:t>sartany</a:t>
            </a:r>
            <a:r>
              <a:rPr lang="cs-CZ" spc="-10" dirty="0"/>
              <a:t> +- kalciové blokátory +- betablokátory +- diuretika)</a:t>
            </a:r>
          </a:p>
          <a:p>
            <a:pPr marL="12700">
              <a:lnSpc>
                <a:spcPct val="100000"/>
              </a:lnSpc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dirty="0" err="1"/>
              <a:t>Znát</a:t>
            </a:r>
            <a:r>
              <a:rPr spc="-30" dirty="0"/>
              <a:t> </a:t>
            </a:r>
            <a:r>
              <a:rPr dirty="0"/>
              <a:t>digoxin</a:t>
            </a:r>
            <a:r>
              <a:rPr lang="cs-CZ" dirty="0"/>
              <a:t>, </a:t>
            </a:r>
            <a:r>
              <a:rPr lang="cs-CZ" dirty="0" err="1"/>
              <a:t>amiodaron</a:t>
            </a:r>
            <a:r>
              <a:rPr spc="-5" dirty="0"/>
              <a:t> </a:t>
            </a:r>
            <a:r>
              <a:rPr lang="cs-CZ" dirty="0"/>
              <a:t>–</a:t>
            </a:r>
            <a:r>
              <a:rPr spc="-20" dirty="0"/>
              <a:t> </a:t>
            </a:r>
            <a:r>
              <a:rPr lang="cs-CZ" spc="-20" dirty="0"/>
              <a:t>zařazení (není třeba přesné rozdělení </a:t>
            </a:r>
            <a:r>
              <a:rPr lang="cs-CZ" spc="-20" dirty="0" err="1"/>
              <a:t>antiarytmik</a:t>
            </a:r>
            <a:r>
              <a:rPr lang="cs-CZ" spc="-20" dirty="0"/>
              <a:t> a přesný MÚ), indikace, NÚ</a:t>
            </a:r>
            <a:endParaRPr lang="cs-CZ" spc="-10" dirty="0"/>
          </a:p>
          <a:p>
            <a:pPr marL="12700">
              <a:lnSpc>
                <a:spcPct val="100000"/>
              </a:lnSpc>
            </a:pPr>
            <a:endParaRPr spc="-10" dirty="0"/>
          </a:p>
          <a:p>
            <a:pPr marL="12700">
              <a:lnSpc>
                <a:spcPct val="100000"/>
              </a:lnSpc>
            </a:pPr>
            <a:r>
              <a:rPr lang="cs-CZ" dirty="0"/>
              <a:t>S</a:t>
            </a:r>
            <a:r>
              <a:rPr dirty="0" err="1"/>
              <a:t>tatiny</a:t>
            </a:r>
            <a:r>
              <a:rPr dirty="0"/>
              <a:t>-</a:t>
            </a:r>
            <a:r>
              <a:rPr spc="-15" dirty="0"/>
              <a:t> </a:t>
            </a:r>
            <a:r>
              <a:rPr lang="cs-CZ" spc="-15" dirty="0"/>
              <a:t>zástupci, mechanismus účinku, indikace</a:t>
            </a:r>
            <a:endParaRPr spc="-1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1477791"/>
            <a:ext cx="5915660" cy="379031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30"/>
              </a:spcBef>
              <a:buFont typeface="Arial"/>
              <a:buChar char="•"/>
              <a:tabLst>
                <a:tab pos="356870" algn="l"/>
              </a:tabLst>
            </a:pPr>
            <a:r>
              <a:rPr sz="3200" spc="-80" dirty="0">
                <a:latin typeface="Calibri"/>
                <a:cs typeface="Calibri"/>
              </a:rPr>
              <a:t>Efekt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osy</a:t>
            </a:r>
            <a:r>
              <a:rPr sz="3200" spc="-145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RAAS</a:t>
            </a:r>
            <a:endParaRPr sz="3200" dirty="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20" dirty="0" err="1">
                <a:latin typeface="Calibri"/>
                <a:cs typeface="Calibri"/>
              </a:rPr>
              <a:t>Zachování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obj</a:t>
            </a:r>
            <a:r>
              <a:rPr lang="cs-CZ" sz="2800" dirty="0">
                <a:latin typeface="Calibri"/>
                <a:cs typeface="Calibri"/>
              </a:rPr>
              <a:t>e</a:t>
            </a:r>
            <a:r>
              <a:rPr sz="2800" dirty="0">
                <a:latin typeface="Calibri"/>
                <a:cs typeface="Calibri"/>
              </a:rPr>
              <a:t>mu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tělesných</a:t>
            </a:r>
            <a:r>
              <a:rPr sz="2800" spc="-10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tekutin</a:t>
            </a:r>
            <a:endParaRPr sz="28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700"/>
              </a:spcBef>
              <a:buFont typeface="Arial"/>
              <a:buChar char="–"/>
              <a:tabLst>
                <a:tab pos="756285" algn="l"/>
              </a:tabLst>
            </a:pPr>
            <a:r>
              <a:rPr sz="2800" spc="-35" dirty="0">
                <a:latin typeface="Calibri"/>
                <a:cs typeface="Calibri"/>
              </a:rPr>
              <a:t>Konstantní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hodnota</a:t>
            </a:r>
            <a:r>
              <a:rPr sz="2800" spc="-1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krevního</a:t>
            </a:r>
            <a:r>
              <a:rPr sz="2800" spc="-6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tlaku</a:t>
            </a:r>
            <a:endParaRPr sz="28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77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Ovlivnění</a:t>
            </a:r>
            <a:r>
              <a:rPr sz="3200" spc="-15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osy</a:t>
            </a:r>
            <a:r>
              <a:rPr sz="3200" spc="-18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RAAS:</a:t>
            </a:r>
            <a:endParaRPr sz="3200" dirty="0">
              <a:latin typeface="Calibri"/>
              <a:cs typeface="Calibri"/>
            </a:endParaRPr>
          </a:p>
          <a:p>
            <a:pPr marL="984885" indent="-514984">
              <a:lnSpc>
                <a:spcPct val="100000"/>
              </a:lnSpc>
              <a:spcBef>
                <a:spcPts val="725"/>
              </a:spcBef>
              <a:buAutoNum type="arabicParenR"/>
              <a:tabLst>
                <a:tab pos="984885" algn="l"/>
              </a:tabLst>
            </a:pPr>
            <a:r>
              <a:rPr sz="2800" dirty="0">
                <a:latin typeface="Calibri"/>
                <a:cs typeface="Calibri"/>
              </a:rPr>
              <a:t>Inhibice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ACE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(ACE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inhibitory)</a:t>
            </a:r>
            <a:endParaRPr sz="2800" dirty="0">
              <a:latin typeface="Calibri"/>
              <a:cs typeface="Calibri"/>
            </a:endParaRPr>
          </a:p>
          <a:p>
            <a:pPr marL="984885" indent="-514984">
              <a:lnSpc>
                <a:spcPct val="100000"/>
              </a:lnSpc>
              <a:spcBef>
                <a:spcPts val="700"/>
              </a:spcBef>
              <a:buAutoNum type="arabicParenR"/>
              <a:tabLst>
                <a:tab pos="984885" algn="l"/>
              </a:tabLst>
            </a:pPr>
            <a:r>
              <a:rPr sz="2800" spc="-10" dirty="0">
                <a:latin typeface="Calibri"/>
                <a:cs typeface="Calibri"/>
              </a:rPr>
              <a:t>Blokáda</a:t>
            </a:r>
            <a:r>
              <a:rPr sz="2800" spc="-145" dirty="0">
                <a:latin typeface="Calibri"/>
                <a:cs typeface="Calibri"/>
              </a:rPr>
              <a:t> </a:t>
            </a:r>
            <a:r>
              <a:rPr sz="2800" spc="-140" dirty="0">
                <a:latin typeface="Calibri"/>
                <a:cs typeface="Calibri"/>
              </a:rPr>
              <a:t>AT1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receptorů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(sartany)</a:t>
            </a:r>
            <a:endParaRPr sz="2800" dirty="0">
              <a:latin typeface="Calibri"/>
              <a:cs typeface="Calibri"/>
            </a:endParaRPr>
          </a:p>
          <a:p>
            <a:pPr marL="984885" indent="-514984">
              <a:lnSpc>
                <a:spcPct val="100000"/>
              </a:lnSpc>
              <a:spcBef>
                <a:spcPts val="710"/>
              </a:spcBef>
              <a:buAutoNum type="arabicParenR"/>
              <a:tabLst>
                <a:tab pos="984885" algn="l"/>
              </a:tabLst>
            </a:pPr>
            <a:r>
              <a:rPr sz="2800" spc="-20" dirty="0">
                <a:latin typeface="Calibri"/>
                <a:cs typeface="Calibri"/>
              </a:rPr>
              <a:t>Kompetitivní</a:t>
            </a:r>
            <a:r>
              <a:rPr sz="2800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inhibice</a:t>
            </a:r>
            <a:r>
              <a:rPr sz="2800" spc="-12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reninu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6226CDE-7B23-358B-7438-1D8FDEC121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9951" y="2667000"/>
            <a:ext cx="5667758" cy="3634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6691" y="1497262"/>
            <a:ext cx="11068050" cy="369316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80"/>
              </a:spcBef>
              <a:buFont typeface="Arial"/>
              <a:buChar char="•"/>
              <a:tabLst>
                <a:tab pos="356870" algn="l"/>
              </a:tabLst>
            </a:pPr>
            <a:r>
              <a:rPr sz="32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ACE</a:t>
            </a:r>
            <a:r>
              <a:rPr sz="3200" u="heavy" spc="-85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inhibitory</a:t>
            </a:r>
            <a:r>
              <a:rPr sz="3200" u="none" spc="-65" dirty="0">
                <a:latin typeface="Calibri"/>
                <a:cs typeface="Calibri"/>
              </a:rPr>
              <a:t> </a:t>
            </a:r>
            <a:r>
              <a:rPr sz="3200" u="none" dirty="0">
                <a:latin typeface="Calibri"/>
                <a:cs typeface="Calibri"/>
              </a:rPr>
              <a:t>–</a:t>
            </a:r>
            <a:r>
              <a:rPr sz="3200" u="none" spc="-75" dirty="0">
                <a:latin typeface="Calibri"/>
                <a:cs typeface="Calibri"/>
              </a:rPr>
              <a:t> </a:t>
            </a:r>
            <a:r>
              <a:rPr sz="3200" u="none" spc="-30" dirty="0">
                <a:latin typeface="Calibri"/>
                <a:cs typeface="Calibri"/>
              </a:rPr>
              <a:t>zabraňují</a:t>
            </a:r>
            <a:r>
              <a:rPr sz="3200" u="none" spc="-50" dirty="0">
                <a:latin typeface="Calibri"/>
                <a:cs typeface="Calibri"/>
              </a:rPr>
              <a:t> </a:t>
            </a:r>
            <a:r>
              <a:rPr sz="3200" u="none" spc="-10" dirty="0">
                <a:latin typeface="Calibri"/>
                <a:cs typeface="Calibri"/>
              </a:rPr>
              <a:t>přeměně</a:t>
            </a:r>
            <a:r>
              <a:rPr sz="3200" u="none" spc="-35" dirty="0">
                <a:latin typeface="Calibri"/>
                <a:cs typeface="Calibri"/>
              </a:rPr>
              <a:t> </a:t>
            </a:r>
            <a:r>
              <a:rPr sz="3200" u="none" dirty="0">
                <a:latin typeface="Calibri"/>
                <a:cs typeface="Calibri"/>
              </a:rPr>
              <a:t>AI</a:t>
            </a:r>
            <a:r>
              <a:rPr sz="3200" u="none" spc="-75" dirty="0">
                <a:latin typeface="Calibri"/>
                <a:cs typeface="Calibri"/>
              </a:rPr>
              <a:t> </a:t>
            </a:r>
            <a:r>
              <a:rPr sz="3200" u="none" dirty="0">
                <a:latin typeface="Calibri"/>
                <a:cs typeface="Calibri"/>
              </a:rPr>
              <a:t>na</a:t>
            </a:r>
            <a:r>
              <a:rPr sz="3200" u="none" spc="-85" dirty="0">
                <a:latin typeface="Calibri"/>
                <a:cs typeface="Calibri"/>
              </a:rPr>
              <a:t> </a:t>
            </a:r>
            <a:r>
              <a:rPr sz="3200" u="none" dirty="0">
                <a:latin typeface="Calibri"/>
                <a:cs typeface="Calibri"/>
              </a:rPr>
              <a:t>AII</a:t>
            </a:r>
            <a:r>
              <a:rPr sz="3200" u="none" spc="-75" dirty="0">
                <a:latin typeface="Calibri"/>
                <a:cs typeface="Calibri"/>
              </a:rPr>
              <a:t> </a:t>
            </a:r>
            <a:r>
              <a:rPr sz="3200" u="none" dirty="0">
                <a:latin typeface="Calibri"/>
                <a:cs typeface="Calibri"/>
              </a:rPr>
              <a:t>tím</a:t>
            </a:r>
            <a:r>
              <a:rPr sz="3200" u="none" spc="-65" dirty="0">
                <a:latin typeface="Calibri"/>
                <a:cs typeface="Calibri"/>
              </a:rPr>
              <a:t> </a:t>
            </a:r>
            <a:r>
              <a:rPr sz="3200" u="none" spc="-20" dirty="0">
                <a:latin typeface="Calibri"/>
                <a:cs typeface="Calibri"/>
              </a:rPr>
              <a:t>že</a:t>
            </a:r>
            <a:r>
              <a:rPr sz="3200" u="none" spc="-155" dirty="0">
                <a:latin typeface="Calibri"/>
                <a:cs typeface="Calibri"/>
              </a:rPr>
              <a:t> </a:t>
            </a:r>
            <a:r>
              <a:rPr sz="3200" u="none" spc="-20" dirty="0">
                <a:latin typeface="Calibri"/>
                <a:cs typeface="Calibri"/>
              </a:rPr>
              <a:t>zablokují</a:t>
            </a:r>
            <a:r>
              <a:rPr sz="3200" u="none" spc="-95" dirty="0">
                <a:latin typeface="Calibri"/>
                <a:cs typeface="Calibri"/>
              </a:rPr>
              <a:t> </a:t>
            </a:r>
            <a:r>
              <a:rPr sz="3200" u="none" spc="-20" dirty="0">
                <a:latin typeface="Calibri"/>
                <a:cs typeface="Calibri"/>
              </a:rPr>
              <a:t>ACE.</a:t>
            </a:r>
            <a:endParaRPr sz="320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330"/>
              </a:spcBef>
              <a:buFont typeface="Arial"/>
              <a:buChar char="–"/>
              <a:tabLst>
                <a:tab pos="755650" algn="l"/>
              </a:tabLst>
            </a:pPr>
            <a:r>
              <a:rPr sz="2800" dirty="0">
                <a:latin typeface="Calibri"/>
                <a:cs typeface="Calibri"/>
              </a:rPr>
              <a:t>Dochází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k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inhibici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degradaci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bradykininu:</a:t>
            </a:r>
            <a:endParaRPr sz="280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33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spc="-20" dirty="0">
                <a:latin typeface="Calibri"/>
                <a:cs typeface="Calibri"/>
              </a:rPr>
              <a:t>Bradykinin</a:t>
            </a:r>
            <a:r>
              <a:rPr sz="2400" spc="-40" dirty="0">
                <a:latin typeface="Calibri"/>
                <a:cs typeface="Calibri"/>
              </a:rPr>
              <a:t> jako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35" dirty="0">
                <a:latin typeface="Calibri"/>
                <a:cs typeface="Calibri"/>
              </a:rPr>
              <a:t>vazodilatanc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snižuje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TK </a:t>
            </a:r>
            <a:r>
              <a:rPr sz="2400" spc="-25" dirty="0">
                <a:latin typeface="Calibri"/>
                <a:cs typeface="Calibri"/>
              </a:rPr>
              <a:t>(+)</a:t>
            </a:r>
            <a:endParaRPr sz="2400">
              <a:latin typeface="Calibri"/>
              <a:cs typeface="Calibri"/>
            </a:endParaRPr>
          </a:p>
          <a:p>
            <a:pPr marL="1154430" lvl="2" indent="-227329">
              <a:lnSpc>
                <a:spcPts val="2790"/>
              </a:lnSpc>
              <a:spcBef>
                <a:spcPts val="12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spc="-10" dirty="0">
                <a:latin typeface="Calibri"/>
                <a:cs typeface="Calibri"/>
              </a:rPr>
              <a:t>Způsobuje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vznik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suchého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kašle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(-)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→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obvykle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záměna</a:t>
            </a:r>
            <a:endParaRPr sz="2400">
              <a:latin typeface="Calibri"/>
              <a:cs typeface="Calibri"/>
            </a:endParaRPr>
          </a:p>
          <a:p>
            <a:pPr marL="1155700">
              <a:lnSpc>
                <a:spcPts val="2790"/>
              </a:lnSpc>
            </a:pPr>
            <a:r>
              <a:rPr sz="2400" spc="-25" dirty="0">
                <a:latin typeface="Calibri"/>
                <a:cs typeface="Calibri"/>
              </a:rPr>
              <a:t>terapie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na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i="1" spc="-25" dirty="0">
                <a:latin typeface="Calibri"/>
                <a:cs typeface="Calibri"/>
              </a:rPr>
              <a:t>sartany</a:t>
            </a:r>
            <a:r>
              <a:rPr sz="2400" spc="-25" dirty="0">
                <a:latin typeface="Calibri"/>
                <a:cs typeface="Calibri"/>
              </a:rPr>
              <a:t>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které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tento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NÚ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nemají</a:t>
            </a:r>
            <a:endParaRPr sz="2400">
              <a:latin typeface="Calibri"/>
              <a:cs typeface="Calibri"/>
            </a:endParaRPr>
          </a:p>
          <a:p>
            <a:pPr marL="356870" indent="-344170">
              <a:lnSpc>
                <a:spcPts val="3665"/>
              </a:lnSpc>
              <a:spcBef>
                <a:spcPts val="409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NÚ: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suchý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kašel,</a:t>
            </a:r>
            <a:r>
              <a:rPr sz="3200" spc="-15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zhoršení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renálních</a:t>
            </a:r>
            <a:r>
              <a:rPr sz="3200" spc="-75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funkcí,</a:t>
            </a:r>
            <a:r>
              <a:rPr sz="3200" spc="-11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hyperkalémie,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ts val="3665"/>
              </a:lnSpc>
            </a:pPr>
            <a:r>
              <a:rPr sz="3200" spc="-35" dirty="0">
                <a:latin typeface="Calibri"/>
                <a:cs typeface="Calibri"/>
              </a:rPr>
              <a:t>hypotenze </a:t>
            </a:r>
            <a:r>
              <a:rPr sz="3200" dirty="0">
                <a:latin typeface="Calibri"/>
                <a:cs typeface="Calibri"/>
              </a:rPr>
              <a:t>po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první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dávce</a:t>
            </a:r>
            <a:endParaRPr sz="320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KI:</a:t>
            </a:r>
            <a:r>
              <a:rPr sz="3200" spc="-100" dirty="0">
                <a:latin typeface="Calibri"/>
                <a:cs typeface="Calibri"/>
              </a:rPr>
              <a:t> </a:t>
            </a:r>
            <a:r>
              <a:rPr sz="3200" spc="-25" dirty="0">
                <a:latin typeface="Calibri"/>
                <a:cs typeface="Calibri"/>
              </a:rPr>
              <a:t>těhotenství,</a:t>
            </a:r>
            <a:r>
              <a:rPr sz="3200" spc="-105" dirty="0">
                <a:latin typeface="Calibri"/>
                <a:cs typeface="Calibri"/>
              </a:rPr>
              <a:t> </a:t>
            </a:r>
            <a:r>
              <a:rPr sz="3200" spc="-40" dirty="0">
                <a:latin typeface="Calibri"/>
                <a:cs typeface="Calibri"/>
              </a:rPr>
              <a:t>závažná</a:t>
            </a:r>
            <a:r>
              <a:rPr sz="3200" spc="-135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renální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insuficience,</a:t>
            </a:r>
            <a:r>
              <a:rPr sz="3200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hyperkalémie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1477791"/>
            <a:ext cx="4815840" cy="3810017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3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ACE</a:t>
            </a:r>
            <a:r>
              <a:rPr sz="3200" spc="-120" dirty="0">
                <a:latin typeface="Calibri"/>
                <a:cs typeface="Calibri"/>
              </a:rPr>
              <a:t> </a:t>
            </a:r>
            <a:r>
              <a:rPr sz="3200" spc="-50" dirty="0">
                <a:latin typeface="Calibri"/>
                <a:cs typeface="Calibri"/>
              </a:rPr>
              <a:t>I</a:t>
            </a:r>
            <a:endParaRPr sz="3200" dirty="0">
              <a:latin typeface="Calibri"/>
              <a:cs typeface="Calibri"/>
            </a:endParaRPr>
          </a:p>
          <a:p>
            <a:pPr marL="755650" lvl="1" indent="-285750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10" dirty="0">
                <a:latin typeface="Calibri"/>
                <a:cs typeface="Calibri"/>
              </a:rPr>
              <a:t>Zástupci:</a:t>
            </a:r>
            <a:endParaRPr sz="2800" dirty="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63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i="1" spc="-10" dirty="0">
                <a:latin typeface="Calibri"/>
                <a:cs typeface="Calibri"/>
              </a:rPr>
              <a:t>Perindopril</a:t>
            </a:r>
            <a:r>
              <a:rPr sz="2400" i="1" spc="-30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(Prestarium</a:t>
            </a:r>
            <a:r>
              <a:rPr sz="2400" spc="-16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Neo®)</a:t>
            </a:r>
            <a:endParaRPr sz="2400" dirty="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605"/>
              </a:spcBef>
              <a:buFont typeface="Arial"/>
              <a:buChar char="•"/>
              <a:tabLst>
                <a:tab pos="1154430" algn="l"/>
              </a:tabLst>
            </a:pPr>
            <a:r>
              <a:rPr sz="2400" i="1" spc="-10" dirty="0">
                <a:latin typeface="Calibri"/>
                <a:cs typeface="Calibri"/>
              </a:rPr>
              <a:t>Ramipril</a:t>
            </a:r>
            <a:r>
              <a:rPr sz="2400" i="1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(Piramil®,</a:t>
            </a:r>
            <a:r>
              <a:rPr sz="2400" spc="-12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Ramil®)</a:t>
            </a:r>
            <a:endParaRPr sz="2400" dirty="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i="1" spc="-30" dirty="0">
                <a:latin typeface="Calibri"/>
                <a:cs typeface="Calibri"/>
              </a:rPr>
              <a:t>Kaptopril</a:t>
            </a:r>
            <a:r>
              <a:rPr sz="2400" i="1" spc="-5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(Tensiomin®)</a:t>
            </a:r>
            <a:endParaRPr sz="2400" dirty="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154430" algn="l"/>
              </a:tabLst>
            </a:pPr>
            <a:r>
              <a:rPr sz="2400" i="1" spc="-10" dirty="0">
                <a:latin typeface="Calibri"/>
                <a:cs typeface="Calibri"/>
              </a:rPr>
              <a:t>Enapril</a:t>
            </a:r>
            <a:r>
              <a:rPr sz="2400" i="1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(</a:t>
            </a:r>
            <a:r>
              <a:rPr sz="2400" spc="-10" dirty="0" err="1">
                <a:latin typeface="Calibri"/>
                <a:cs typeface="Calibri"/>
              </a:rPr>
              <a:t>Enap</a:t>
            </a:r>
            <a:r>
              <a:rPr sz="2400" spc="-10" dirty="0">
                <a:latin typeface="Calibri"/>
                <a:cs typeface="Calibri"/>
              </a:rPr>
              <a:t>®)</a:t>
            </a:r>
            <a:endParaRPr lang="cs-CZ" sz="2400" spc="-10" dirty="0">
              <a:latin typeface="Calibri"/>
              <a:cs typeface="Calibri"/>
            </a:endParaRPr>
          </a:p>
          <a:p>
            <a:pPr marL="1154430" lvl="2" indent="-227329">
              <a:spcBef>
                <a:spcPts val="600"/>
              </a:spcBef>
              <a:buFont typeface="Arial"/>
              <a:buChar char="•"/>
              <a:tabLst>
                <a:tab pos="1154430" algn="l"/>
              </a:tabLst>
            </a:pPr>
            <a:r>
              <a:rPr lang="cs-CZ" sz="2400" i="1" spc="-10" dirty="0" err="1">
                <a:latin typeface="Calibri"/>
                <a:cs typeface="Calibri"/>
              </a:rPr>
              <a:t>Lisinopril</a:t>
            </a:r>
            <a:r>
              <a:rPr lang="cs-CZ" sz="2400" i="1" spc="-60" dirty="0">
                <a:latin typeface="Calibri"/>
                <a:cs typeface="Calibri"/>
              </a:rPr>
              <a:t> </a:t>
            </a:r>
            <a:r>
              <a:rPr lang="cs-CZ" sz="2400" spc="-10" dirty="0">
                <a:latin typeface="Calibri"/>
                <a:cs typeface="Calibri"/>
              </a:rPr>
              <a:t>(</a:t>
            </a:r>
            <a:r>
              <a:rPr lang="cs-CZ" sz="2400" spc="-10" dirty="0" err="1">
                <a:latin typeface="Calibri"/>
                <a:cs typeface="Calibri"/>
              </a:rPr>
              <a:t>Diroton</a:t>
            </a:r>
            <a:r>
              <a:rPr lang="cs-CZ" sz="2400" spc="-10" dirty="0">
                <a:latin typeface="Calibri"/>
                <a:cs typeface="Calibri"/>
              </a:rPr>
              <a:t>®)</a:t>
            </a:r>
            <a:endParaRPr lang="cs-CZ" sz="2400" dirty="0">
              <a:latin typeface="Calibri"/>
              <a:cs typeface="Calibri"/>
            </a:endParaRPr>
          </a:p>
          <a:p>
            <a:pPr marL="1154430" lvl="2" indent="-227329">
              <a:lnSpc>
                <a:spcPct val="100000"/>
              </a:lnSpc>
              <a:spcBef>
                <a:spcPts val="600"/>
              </a:spcBef>
              <a:buFont typeface="Arial"/>
              <a:buChar char="•"/>
              <a:tabLst>
                <a:tab pos="1154430" algn="l"/>
              </a:tabLst>
            </a:pPr>
            <a:r>
              <a:rPr lang="cs-CZ" sz="2400" i="1" spc="-10" dirty="0" err="1">
                <a:latin typeface="Calibri"/>
                <a:cs typeface="Calibri"/>
              </a:rPr>
              <a:t>Trandolapril</a:t>
            </a:r>
            <a:r>
              <a:rPr lang="cs-CZ" sz="2400" spc="-10" dirty="0">
                <a:latin typeface="Calibri"/>
                <a:cs typeface="Calibri"/>
              </a:rPr>
              <a:t> (</a:t>
            </a:r>
            <a:r>
              <a:rPr lang="cs-CZ" sz="2400" spc="-10" dirty="0" err="1">
                <a:latin typeface="Calibri"/>
                <a:cs typeface="Calibri"/>
              </a:rPr>
              <a:t>Gopten</a:t>
            </a:r>
            <a:r>
              <a:rPr lang="cs-CZ" sz="2400" spc="-10" dirty="0">
                <a:latin typeface="Calibri"/>
                <a:cs typeface="Calibri"/>
              </a:rPr>
              <a:t>®)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291" y="1492991"/>
            <a:ext cx="9500235" cy="449225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356870" algn="l"/>
              </a:tabLst>
            </a:pPr>
            <a:r>
              <a:rPr sz="3000" spc="-20" dirty="0">
                <a:latin typeface="Calibri"/>
                <a:cs typeface="Calibri"/>
              </a:rPr>
              <a:t>Sartany</a:t>
            </a:r>
            <a:r>
              <a:rPr sz="3000" spc="-13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(blokátory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receptorů</a:t>
            </a:r>
            <a:r>
              <a:rPr sz="2600" spc="-1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pro</a:t>
            </a:r>
            <a:r>
              <a:rPr sz="2600" spc="-6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angiotenzin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spc="-25" dirty="0">
                <a:latin typeface="Calibri"/>
                <a:cs typeface="Calibri"/>
              </a:rPr>
              <a:t>II)</a:t>
            </a:r>
            <a:endParaRPr sz="26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25"/>
              </a:spcBef>
              <a:buFont typeface="Arial"/>
              <a:buChar char="–"/>
              <a:tabLst>
                <a:tab pos="756285" algn="l"/>
              </a:tabLst>
            </a:pPr>
            <a:r>
              <a:rPr sz="2600" dirty="0">
                <a:latin typeface="Calibri"/>
                <a:cs typeface="Calibri"/>
              </a:rPr>
              <a:t>Přímo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blokují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receptor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pro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ATII</a:t>
            </a:r>
            <a:endParaRPr sz="2600" dirty="0">
              <a:latin typeface="Calibri"/>
              <a:cs typeface="Calibri"/>
            </a:endParaRPr>
          </a:p>
          <a:p>
            <a:pPr marL="756285" marR="5080" lvl="1" indent="-287020">
              <a:lnSpc>
                <a:spcPts val="2800"/>
              </a:lnSpc>
              <a:spcBef>
                <a:spcPts val="750"/>
              </a:spcBef>
              <a:buFont typeface="Arial"/>
              <a:buChar char="–"/>
              <a:tabLst>
                <a:tab pos="756285" algn="l"/>
              </a:tabLst>
            </a:pPr>
            <a:r>
              <a:rPr sz="2600" dirty="0">
                <a:latin typeface="Calibri"/>
                <a:cs typeface="Calibri"/>
              </a:rPr>
              <a:t>Neinhibují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degradaci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bradykininu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→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lepší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snášenlivost</a:t>
            </a:r>
            <a:r>
              <a:rPr sz="2600" spc="-10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(není</a:t>
            </a:r>
            <a:r>
              <a:rPr sz="2600" spc="-11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suchý kašel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sz="2600" spc="-40" dirty="0">
                <a:latin typeface="Calibri"/>
                <a:cs typeface="Calibri"/>
              </a:rPr>
              <a:t>jako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po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ACEI)</a:t>
            </a:r>
            <a:endParaRPr sz="26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225"/>
              </a:spcBef>
              <a:buFont typeface="Arial"/>
              <a:buChar char="•"/>
              <a:tabLst>
                <a:tab pos="356870" algn="l"/>
              </a:tabLst>
            </a:pPr>
            <a:r>
              <a:rPr sz="3000" spc="-10" dirty="0">
                <a:latin typeface="Calibri"/>
                <a:cs typeface="Calibri"/>
              </a:rPr>
              <a:t>Zástupci:</a:t>
            </a:r>
            <a:endParaRPr sz="30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30"/>
              </a:spcBef>
              <a:buFont typeface="Arial"/>
              <a:buChar char="–"/>
              <a:tabLst>
                <a:tab pos="756285" algn="l"/>
              </a:tabLst>
            </a:pPr>
            <a:r>
              <a:rPr sz="2600" i="1" spc="-10" dirty="0">
                <a:latin typeface="Calibri"/>
                <a:cs typeface="Calibri"/>
              </a:rPr>
              <a:t>Losartan</a:t>
            </a:r>
            <a:r>
              <a:rPr sz="2600" i="1" spc="-114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(Lozap®)</a:t>
            </a:r>
            <a:endParaRPr sz="26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285" algn="l"/>
              </a:tabLst>
            </a:pPr>
            <a:r>
              <a:rPr sz="2600" i="1" spc="-50" dirty="0">
                <a:latin typeface="Calibri"/>
                <a:cs typeface="Calibri"/>
              </a:rPr>
              <a:t>Telmisartan</a:t>
            </a:r>
            <a:r>
              <a:rPr sz="2600" i="1" spc="-8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(Micardis®)</a:t>
            </a:r>
            <a:endParaRPr sz="26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285" algn="l"/>
              </a:tabLst>
            </a:pPr>
            <a:r>
              <a:rPr sz="2600" i="1" spc="-40" dirty="0">
                <a:latin typeface="Calibri"/>
                <a:cs typeface="Calibri"/>
              </a:rPr>
              <a:t>Valsartan</a:t>
            </a:r>
            <a:r>
              <a:rPr sz="2600" i="1" spc="-7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(Valsacor®)</a:t>
            </a:r>
            <a:endParaRPr sz="26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05"/>
              </a:spcBef>
              <a:buFont typeface="Arial"/>
              <a:buChar char="–"/>
              <a:tabLst>
                <a:tab pos="756285" algn="l"/>
              </a:tabLst>
            </a:pPr>
            <a:r>
              <a:rPr sz="2600" i="1" spc="-10" dirty="0">
                <a:latin typeface="Calibri"/>
                <a:cs typeface="Calibri"/>
              </a:rPr>
              <a:t>Irbesartan</a:t>
            </a:r>
            <a:endParaRPr sz="2600" dirty="0">
              <a:latin typeface="Calibri"/>
              <a:cs typeface="Calibri"/>
            </a:endParaRPr>
          </a:p>
          <a:p>
            <a:pPr marL="756285" lvl="1" indent="-286385">
              <a:lnSpc>
                <a:spcPct val="100000"/>
              </a:lnSpc>
              <a:spcBef>
                <a:spcPts val="300"/>
              </a:spcBef>
              <a:buFont typeface="Arial"/>
              <a:buChar char="–"/>
              <a:tabLst>
                <a:tab pos="756285" algn="l"/>
              </a:tabLst>
            </a:pPr>
            <a:r>
              <a:rPr sz="2600" i="1" spc="-10" dirty="0">
                <a:latin typeface="Calibri"/>
                <a:cs typeface="Calibri"/>
              </a:rPr>
              <a:t>Candesartan</a:t>
            </a:r>
            <a:r>
              <a:rPr lang="cs-CZ" sz="2600" i="1" spc="-10" dirty="0">
                <a:latin typeface="Calibri"/>
                <a:cs typeface="Calibri"/>
              </a:rPr>
              <a:t> (</a:t>
            </a:r>
            <a:r>
              <a:rPr lang="cs-CZ" sz="2600" i="1" spc="-10" dirty="0" err="1">
                <a:latin typeface="Calibri"/>
                <a:cs typeface="Calibri"/>
              </a:rPr>
              <a:t>Carzap</a:t>
            </a:r>
            <a:r>
              <a:rPr lang="cs-CZ" sz="2800" spc="-10" dirty="0">
                <a:latin typeface="Calibri"/>
                <a:cs typeface="Calibri"/>
              </a:rPr>
              <a:t>®)</a:t>
            </a:r>
            <a:endParaRPr sz="26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Léčiva</a:t>
            </a:r>
            <a:r>
              <a:rPr spc="-170" dirty="0"/>
              <a:t> </a:t>
            </a:r>
            <a:r>
              <a:rPr dirty="0"/>
              <a:t>ovlivňující</a:t>
            </a:r>
            <a:r>
              <a:rPr spc="-170" dirty="0"/>
              <a:t> </a:t>
            </a:r>
            <a:r>
              <a:rPr dirty="0"/>
              <a:t>osu</a:t>
            </a:r>
            <a:r>
              <a:rPr spc="-165" dirty="0"/>
              <a:t> </a:t>
            </a:r>
            <a:r>
              <a:rPr spc="-20" dirty="0"/>
              <a:t>RAAS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091" y="1474301"/>
            <a:ext cx="9088755" cy="2652008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6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Přímé</a:t>
            </a:r>
            <a:r>
              <a:rPr sz="3200" spc="-114" dirty="0">
                <a:latin typeface="Calibri"/>
                <a:cs typeface="Calibri"/>
              </a:rPr>
              <a:t> </a:t>
            </a:r>
            <a:r>
              <a:rPr sz="3200" dirty="0">
                <a:latin typeface="Calibri"/>
                <a:cs typeface="Calibri"/>
              </a:rPr>
              <a:t>inhibitory</a:t>
            </a:r>
            <a:r>
              <a:rPr sz="3200" spc="-9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reninu</a:t>
            </a:r>
            <a:endParaRPr sz="3200" dirty="0">
              <a:latin typeface="Calibri"/>
              <a:cs typeface="Calibri"/>
            </a:endParaRPr>
          </a:p>
          <a:p>
            <a:pPr marL="756285" marR="5080" indent="-287020">
              <a:lnSpc>
                <a:spcPts val="3340"/>
              </a:lnSpc>
              <a:spcBef>
                <a:spcPts val="875"/>
              </a:spcBef>
              <a:tabLst>
                <a:tab pos="7430770" algn="l"/>
              </a:tabLst>
            </a:pPr>
            <a:r>
              <a:rPr sz="2800" dirty="0">
                <a:latin typeface="Arial"/>
                <a:cs typeface="Arial"/>
              </a:rPr>
              <a:t>–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Calibri"/>
                <a:cs typeface="Calibri"/>
              </a:rPr>
              <a:t>V</a:t>
            </a:r>
            <a:r>
              <a:rPr sz="2800" spc="-4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ose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RAAS</a:t>
            </a:r>
            <a:r>
              <a:rPr sz="2800" spc="1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působí</a:t>
            </a:r>
            <a:r>
              <a:rPr sz="2800" spc="-2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hned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</a:t>
            </a:r>
            <a:r>
              <a:rPr sz="2800" spc="-35" dirty="0">
                <a:latin typeface="Calibri"/>
                <a:cs typeface="Calibri"/>
              </a:rPr>
              <a:t> začátku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–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inhibují</a:t>
            </a:r>
            <a:r>
              <a:rPr sz="2800" dirty="0">
                <a:latin typeface="Calibri"/>
                <a:cs typeface="Calibri"/>
              </a:rPr>
              <a:t>	</a:t>
            </a:r>
            <a:r>
              <a:rPr sz="2800" i="1" dirty="0">
                <a:latin typeface="Calibri"/>
                <a:cs typeface="Calibri"/>
              </a:rPr>
              <a:t>renin</a:t>
            </a:r>
            <a:r>
              <a:rPr sz="2800" dirty="0">
                <a:latin typeface="Calibri"/>
                <a:cs typeface="Calibri"/>
              </a:rPr>
              <a:t>,</a:t>
            </a:r>
            <a:r>
              <a:rPr sz="2800" spc="-20" dirty="0">
                <a:latin typeface="Calibri"/>
                <a:cs typeface="Calibri"/>
              </a:rPr>
              <a:t> který </a:t>
            </a:r>
            <a:r>
              <a:rPr sz="2800" spc="-10" dirty="0">
                <a:latin typeface="Calibri"/>
                <a:cs typeface="Calibri"/>
              </a:rPr>
              <a:t>přeměňuje</a:t>
            </a:r>
            <a:r>
              <a:rPr sz="2800" spc="-4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neaktivní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b="1" spc="-20" dirty="0">
                <a:latin typeface="Calibri"/>
                <a:cs typeface="Calibri"/>
              </a:rPr>
              <a:t>angiotenzinogen</a:t>
            </a:r>
            <a:r>
              <a:rPr sz="2800" b="1" spc="-10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na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b="1" spc="-10" dirty="0">
                <a:latin typeface="Calibri"/>
                <a:cs typeface="Calibri"/>
              </a:rPr>
              <a:t>angiotenzin</a:t>
            </a:r>
            <a:r>
              <a:rPr sz="2800" b="1" spc="-70" dirty="0">
                <a:latin typeface="Calibri"/>
                <a:cs typeface="Calibri"/>
              </a:rPr>
              <a:t> </a:t>
            </a:r>
            <a:r>
              <a:rPr sz="2800" b="1" spc="-50" dirty="0">
                <a:latin typeface="Calibri"/>
                <a:cs typeface="Calibri"/>
              </a:rPr>
              <a:t>I</a:t>
            </a:r>
            <a:endParaRPr sz="2800" dirty="0">
              <a:latin typeface="Calibri"/>
              <a:cs typeface="Calibri"/>
            </a:endParaRPr>
          </a:p>
          <a:p>
            <a:pPr marL="356870" indent="-34417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Z:</a:t>
            </a:r>
            <a:r>
              <a:rPr sz="3200" spc="-60" dirty="0">
                <a:latin typeface="Calibri"/>
                <a:cs typeface="Calibri"/>
              </a:rPr>
              <a:t> </a:t>
            </a:r>
            <a:r>
              <a:rPr sz="3200" i="1" dirty="0">
                <a:latin typeface="Calibri"/>
                <a:cs typeface="Calibri"/>
              </a:rPr>
              <a:t>aliskiren</a:t>
            </a:r>
            <a:r>
              <a:rPr sz="3200" i="1" spc="-140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(</a:t>
            </a:r>
            <a:r>
              <a:rPr sz="3200" spc="-10" dirty="0" err="1">
                <a:latin typeface="Calibri"/>
                <a:cs typeface="Calibri"/>
              </a:rPr>
              <a:t>Rasilez</a:t>
            </a:r>
            <a:r>
              <a:rPr sz="3200" spc="-10" dirty="0">
                <a:latin typeface="Calibri"/>
                <a:cs typeface="Calibri"/>
              </a:rPr>
              <a:t>®)</a:t>
            </a:r>
            <a:r>
              <a:rPr lang="cs-CZ" sz="3200" spc="-10" dirty="0">
                <a:latin typeface="Calibri"/>
                <a:cs typeface="Calibri"/>
              </a:rPr>
              <a:t>, v současné době minimálně používán</a:t>
            </a:r>
            <a:endParaRPr sz="32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69644">
              <a:lnSpc>
                <a:spcPct val="100000"/>
              </a:lnSpc>
              <a:spcBef>
                <a:spcPts val="105"/>
              </a:spcBef>
            </a:pPr>
            <a:r>
              <a:rPr spc="-10" dirty="0"/>
              <a:t>Kalciové</a:t>
            </a:r>
            <a:r>
              <a:rPr spc="-200" dirty="0"/>
              <a:t> </a:t>
            </a:r>
            <a:r>
              <a:rPr spc="-10" dirty="0"/>
              <a:t>blokátory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0491" y="1361907"/>
            <a:ext cx="6920865" cy="1653539"/>
          </a:xfrm>
          <a:prstGeom prst="rect">
            <a:avLst/>
          </a:prstGeom>
        </p:spPr>
        <p:txBody>
          <a:bodyPr vert="horz" wrap="square" lIns="0" tIns="118745" rIns="0" bIns="0" rtlCol="0">
            <a:spAutoFit/>
          </a:bodyPr>
          <a:lstStyle/>
          <a:p>
            <a:pPr marL="356870" indent="-344170">
              <a:lnSpc>
                <a:spcPct val="100000"/>
              </a:lnSpc>
              <a:spcBef>
                <a:spcPts val="935"/>
              </a:spcBef>
              <a:buFont typeface="Arial"/>
              <a:buChar char="•"/>
              <a:tabLst>
                <a:tab pos="356870" algn="l"/>
              </a:tabLst>
            </a:pPr>
            <a:r>
              <a:rPr sz="3200" dirty="0">
                <a:latin typeface="Calibri"/>
                <a:cs typeface="Calibri"/>
              </a:rPr>
              <a:t>2</a:t>
            </a:r>
            <a:r>
              <a:rPr sz="3200" spc="-55" dirty="0">
                <a:latin typeface="Calibri"/>
                <a:cs typeface="Calibri"/>
              </a:rPr>
              <a:t> </a:t>
            </a:r>
            <a:r>
              <a:rPr sz="3200" spc="-10" dirty="0">
                <a:latin typeface="Calibri"/>
                <a:cs typeface="Calibri"/>
              </a:rPr>
              <a:t>skupiny:</a:t>
            </a:r>
            <a:endParaRPr sz="3200" dirty="0">
              <a:latin typeface="Calibri"/>
              <a:cs typeface="Calibri"/>
            </a:endParaRPr>
          </a:p>
          <a:p>
            <a:pPr marL="755650" lvl="1" indent="-286385">
              <a:lnSpc>
                <a:spcPct val="100000"/>
              </a:lnSpc>
              <a:spcBef>
                <a:spcPts val="725"/>
              </a:spcBef>
              <a:buFont typeface="Arial"/>
              <a:buChar char="–"/>
              <a:tabLst>
                <a:tab pos="755650" algn="l"/>
              </a:tabLst>
            </a:pPr>
            <a:r>
              <a:rPr sz="2800" spc="-10" dirty="0">
                <a:latin typeface="Calibri"/>
                <a:cs typeface="Calibri"/>
              </a:rPr>
              <a:t>Dihydropyridiny</a:t>
            </a:r>
            <a:endParaRPr sz="2800" dirty="0">
              <a:latin typeface="Calibri"/>
              <a:cs typeface="Calibri"/>
            </a:endParaRPr>
          </a:p>
          <a:p>
            <a:pPr marL="755015" lvl="1" indent="-285750">
              <a:lnSpc>
                <a:spcPct val="100000"/>
              </a:lnSpc>
              <a:spcBef>
                <a:spcPts val="695"/>
              </a:spcBef>
              <a:buFont typeface="Arial"/>
              <a:buChar char="–"/>
              <a:tabLst>
                <a:tab pos="755015" algn="l"/>
              </a:tabLst>
            </a:pPr>
            <a:r>
              <a:rPr sz="2800" spc="-35" dirty="0">
                <a:latin typeface="Calibri"/>
                <a:cs typeface="Calibri"/>
              </a:rPr>
              <a:t>Non-</a:t>
            </a:r>
            <a:r>
              <a:rPr sz="2800" spc="-30" dirty="0">
                <a:latin typeface="Calibri"/>
                <a:cs typeface="Calibri"/>
              </a:rPr>
              <a:t>dihydropyridiny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</a:t>
            </a:r>
            <a:r>
              <a:rPr sz="2800" i="1" dirty="0">
                <a:latin typeface="Calibri"/>
                <a:cs typeface="Calibri"/>
              </a:rPr>
              <a:t>verapamil,</a:t>
            </a:r>
            <a:r>
              <a:rPr sz="2800" i="1" spc="-105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diltiazem</a:t>
            </a:r>
            <a:r>
              <a:rPr sz="2800" spc="-10" dirty="0">
                <a:latin typeface="Calibri"/>
                <a:cs typeface="Calibri"/>
              </a:rPr>
              <a:t>)</a:t>
            </a:r>
            <a:endParaRPr sz="2800" dirty="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55976" y="3429000"/>
            <a:ext cx="3252216" cy="238048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2934716" y="5891885"/>
            <a:ext cx="64452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i="1" spc="-10" dirty="0">
                <a:latin typeface="Calibri"/>
                <a:cs typeface="Calibri"/>
              </a:rPr>
              <a:t>nifedipin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0315" y="4686300"/>
            <a:ext cx="2359025" cy="1630680"/>
          </a:xfrm>
          <a:custGeom>
            <a:avLst/>
            <a:gdLst/>
            <a:ahLst/>
            <a:cxnLst/>
            <a:rect l="l" t="t" r="r" b="b"/>
            <a:pathLst>
              <a:path w="2359025" h="1630679">
                <a:moveTo>
                  <a:pt x="823849" y="52324"/>
                </a:moveTo>
                <a:lnTo>
                  <a:pt x="770128" y="77343"/>
                </a:lnTo>
                <a:lnTo>
                  <a:pt x="716661" y="102362"/>
                </a:lnTo>
                <a:lnTo>
                  <a:pt x="663575" y="127507"/>
                </a:lnTo>
                <a:lnTo>
                  <a:pt x="610997" y="152654"/>
                </a:lnTo>
                <a:lnTo>
                  <a:pt x="559435" y="178054"/>
                </a:lnTo>
                <a:lnTo>
                  <a:pt x="508762" y="203454"/>
                </a:lnTo>
                <a:lnTo>
                  <a:pt x="459359" y="229235"/>
                </a:lnTo>
                <a:lnTo>
                  <a:pt x="411353" y="255143"/>
                </a:lnTo>
                <a:lnTo>
                  <a:pt x="364998" y="281431"/>
                </a:lnTo>
                <a:lnTo>
                  <a:pt x="320421" y="307975"/>
                </a:lnTo>
                <a:lnTo>
                  <a:pt x="277875" y="334772"/>
                </a:lnTo>
                <a:lnTo>
                  <a:pt x="237617" y="362076"/>
                </a:lnTo>
                <a:lnTo>
                  <a:pt x="199771" y="389636"/>
                </a:lnTo>
                <a:lnTo>
                  <a:pt x="164592" y="417702"/>
                </a:lnTo>
                <a:lnTo>
                  <a:pt x="132207" y="446277"/>
                </a:lnTo>
                <a:lnTo>
                  <a:pt x="102870" y="475361"/>
                </a:lnTo>
                <a:lnTo>
                  <a:pt x="76835" y="504951"/>
                </a:lnTo>
                <a:lnTo>
                  <a:pt x="35179" y="565912"/>
                </a:lnTo>
                <a:lnTo>
                  <a:pt x="9017" y="629412"/>
                </a:lnTo>
                <a:lnTo>
                  <a:pt x="0" y="695706"/>
                </a:lnTo>
                <a:lnTo>
                  <a:pt x="1778" y="725805"/>
                </a:lnTo>
                <a:lnTo>
                  <a:pt x="16001" y="792734"/>
                </a:lnTo>
                <a:lnTo>
                  <a:pt x="27939" y="829183"/>
                </a:lnTo>
                <a:lnTo>
                  <a:pt x="43053" y="867029"/>
                </a:lnTo>
                <a:lnTo>
                  <a:pt x="61087" y="906348"/>
                </a:lnTo>
                <a:lnTo>
                  <a:pt x="81787" y="946746"/>
                </a:lnTo>
                <a:lnTo>
                  <a:pt x="105156" y="987983"/>
                </a:lnTo>
                <a:lnTo>
                  <a:pt x="130810" y="1029855"/>
                </a:lnTo>
                <a:lnTo>
                  <a:pt x="158876" y="1072095"/>
                </a:lnTo>
                <a:lnTo>
                  <a:pt x="188975" y="1114475"/>
                </a:lnTo>
                <a:lnTo>
                  <a:pt x="220980" y="1156741"/>
                </a:lnTo>
                <a:lnTo>
                  <a:pt x="254762" y="1198651"/>
                </a:lnTo>
                <a:lnTo>
                  <a:pt x="290195" y="1239964"/>
                </a:lnTo>
                <a:lnTo>
                  <a:pt x="327025" y="1280439"/>
                </a:lnTo>
                <a:lnTo>
                  <a:pt x="365251" y="1319847"/>
                </a:lnTo>
                <a:lnTo>
                  <a:pt x="404495" y="1357909"/>
                </a:lnTo>
                <a:lnTo>
                  <a:pt x="444754" y="1394421"/>
                </a:lnTo>
                <a:lnTo>
                  <a:pt x="485775" y="1429118"/>
                </a:lnTo>
                <a:lnTo>
                  <a:pt x="527558" y="1461770"/>
                </a:lnTo>
                <a:lnTo>
                  <a:pt x="569722" y="1492110"/>
                </a:lnTo>
                <a:lnTo>
                  <a:pt x="612139" y="1519923"/>
                </a:lnTo>
                <a:lnTo>
                  <a:pt x="654812" y="1544967"/>
                </a:lnTo>
                <a:lnTo>
                  <a:pt x="697484" y="1566976"/>
                </a:lnTo>
                <a:lnTo>
                  <a:pt x="740029" y="1585722"/>
                </a:lnTo>
                <a:lnTo>
                  <a:pt x="782193" y="1600962"/>
                </a:lnTo>
                <a:lnTo>
                  <a:pt x="823849" y="1612442"/>
                </a:lnTo>
                <a:lnTo>
                  <a:pt x="901192" y="1625142"/>
                </a:lnTo>
                <a:lnTo>
                  <a:pt x="943610" y="1628660"/>
                </a:lnTo>
                <a:lnTo>
                  <a:pt x="988187" y="1630349"/>
                </a:lnTo>
                <a:lnTo>
                  <a:pt x="1034669" y="1630299"/>
                </a:lnTo>
                <a:lnTo>
                  <a:pt x="1083056" y="1628559"/>
                </a:lnTo>
                <a:lnTo>
                  <a:pt x="1132839" y="1625180"/>
                </a:lnTo>
                <a:lnTo>
                  <a:pt x="1184021" y="1620227"/>
                </a:lnTo>
                <a:lnTo>
                  <a:pt x="1236218" y="1613776"/>
                </a:lnTo>
                <a:lnTo>
                  <a:pt x="1289431" y="1605864"/>
                </a:lnTo>
                <a:lnTo>
                  <a:pt x="1343152" y="1596555"/>
                </a:lnTo>
                <a:lnTo>
                  <a:pt x="1397508" y="1585912"/>
                </a:lnTo>
                <a:lnTo>
                  <a:pt x="1452118" y="1574012"/>
                </a:lnTo>
                <a:lnTo>
                  <a:pt x="1506601" y="1560880"/>
                </a:lnTo>
                <a:lnTo>
                  <a:pt x="1561084" y="1546606"/>
                </a:lnTo>
                <a:lnTo>
                  <a:pt x="1615059" y="1531239"/>
                </a:lnTo>
                <a:lnTo>
                  <a:pt x="1668526" y="1514843"/>
                </a:lnTo>
                <a:lnTo>
                  <a:pt x="1721104" y="1497469"/>
                </a:lnTo>
                <a:lnTo>
                  <a:pt x="1772666" y="1479181"/>
                </a:lnTo>
                <a:lnTo>
                  <a:pt x="1823085" y="1460042"/>
                </a:lnTo>
                <a:lnTo>
                  <a:pt x="1871853" y="1440116"/>
                </a:lnTo>
                <a:lnTo>
                  <a:pt x="1919097" y="1419440"/>
                </a:lnTo>
                <a:lnTo>
                  <a:pt x="1964436" y="1398104"/>
                </a:lnTo>
                <a:lnTo>
                  <a:pt x="2007616" y="1376159"/>
                </a:lnTo>
                <a:lnTo>
                  <a:pt x="2048510" y="1353642"/>
                </a:lnTo>
                <a:lnTo>
                  <a:pt x="2086991" y="1330655"/>
                </a:lnTo>
                <a:lnTo>
                  <a:pt x="2122551" y="1307211"/>
                </a:lnTo>
                <a:lnTo>
                  <a:pt x="2155317" y="1283411"/>
                </a:lnTo>
                <a:lnTo>
                  <a:pt x="2233422" y="1210348"/>
                </a:lnTo>
                <a:lnTo>
                  <a:pt x="2276221" y="1147076"/>
                </a:lnTo>
                <a:lnTo>
                  <a:pt x="2294255" y="1110843"/>
                </a:lnTo>
                <a:lnTo>
                  <a:pt x="2310003" y="1071930"/>
                </a:lnTo>
                <a:lnTo>
                  <a:pt x="2323465" y="1030617"/>
                </a:lnTo>
                <a:lnTo>
                  <a:pt x="2334641" y="987183"/>
                </a:lnTo>
                <a:lnTo>
                  <a:pt x="2343785" y="941908"/>
                </a:lnTo>
                <a:lnTo>
                  <a:pt x="2350643" y="895096"/>
                </a:lnTo>
                <a:lnTo>
                  <a:pt x="2355469" y="846963"/>
                </a:lnTo>
                <a:lnTo>
                  <a:pt x="2358136" y="797813"/>
                </a:lnTo>
                <a:lnTo>
                  <a:pt x="2358771" y="748030"/>
                </a:lnTo>
                <a:lnTo>
                  <a:pt x="2357247" y="697865"/>
                </a:lnTo>
                <a:lnTo>
                  <a:pt x="2353818" y="647446"/>
                </a:lnTo>
                <a:lnTo>
                  <a:pt x="2348230" y="597154"/>
                </a:lnTo>
                <a:lnTo>
                  <a:pt x="2340737" y="547369"/>
                </a:lnTo>
                <a:lnTo>
                  <a:pt x="2331339" y="498220"/>
                </a:lnTo>
                <a:lnTo>
                  <a:pt x="2319909" y="450088"/>
                </a:lnTo>
                <a:lnTo>
                  <a:pt x="2306701" y="403225"/>
                </a:lnTo>
                <a:lnTo>
                  <a:pt x="2291461" y="357758"/>
                </a:lnTo>
                <a:lnTo>
                  <a:pt x="2274443" y="314325"/>
                </a:lnTo>
                <a:lnTo>
                  <a:pt x="2255647" y="272923"/>
                </a:lnTo>
                <a:lnTo>
                  <a:pt x="2234946" y="233806"/>
                </a:lnTo>
                <a:lnTo>
                  <a:pt x="2212467" y="197485"/>
                </a:lnTo>
                <a:lnTo>
                  <a:pt x="2188210" y="164083"/>
                </a:lnTo>
                <a:lnTo>
                  <a:pt x="2162302" y="133985"/>
                </a:lnTo>
                <a:lnTo>
                  <a:pt x="2134616" y="107314"/>
                </a:lnTo>
                <a:lnTo>
                  <a:pt x="2076831" y="67437"/>
                </a:lnTo>
                <a:lnTo>
                  <a:pt x="2007616" y="39877"/>
                </a:lnTo>
                <a:lnTo>
                  <a:pt x="1967484" y="29082"/>
                </a:lnTo>
                <a:lnTo>
                  <a:pt x="1924050" y="20193"/>
                </a:lnTo>
                <a:lnTo>
                  <a:pt x="1877695" y="13081"/>
                </a:lnTo>
                <a:lnTo>
                  <a:pt x="1828546" y="7619"/>
                </a:lnTo>
                <a:lnTo>
                  <a:pt x="1776984" y="3682"/>
                </a:lnTo>
                <a:lnTo>
                  <a:pt x="1723263" y="1143"/>
                </a:lnTo>
                <a:lnTo>
                  <a:pt x="1667891" y="0"/>
                </a:lnTo>
                <a:lnTo>
                  <a:pt x="1610868" y="0"/>
                </a:lnTo>
                <a:lnTo>
                  <a:pt x="1552575" y="1143"/>
                </a:lnTo>
                <a:lnTo>
                  <a:pt x="1493393" y="3175"/>
                </a:lnTo>
                <a:lnTo>
                  <a:pt x="1433576" y="6223"/>
                </a:lnTo>
                <a:lnTo>
                  <a:pt x="1373378" y="9906"/>
                </a:lnTo>
                <a:lnTo>
                  <a:pt x="1313180" y="14350"/>
                </a:lnTo>
                <a:lnTo>
                  <a:pt x="1253236" y="19304"/>
                </a:lnTo>
                <a:lnTo>
                  <a:pt x="1193673" y="24764"/>
                </a:lnTo>
                <a:lnTo>
                  <a:pt x="1135126" y="30480"/>
                </a:lnTo>
                <a:lnTo>
                  <a:pt x="1077595" y="36322"/>
                </a:lnTo>
                <a:lnTo>
                  <a:pt x="1021588" y="42418"/>
                </a:lnTo>
                <a:lnTo>
                  <a:pt x="967232" y="48387"/>
                </a:lnTo>
                <a:lnTo>
                  <a:pt x="914908" y="54356"/>
                </a:lnTo>
                <a:lnTo>
                  <a:pt x="864870" y="60070"/>
                </a:lnTo>
                <a:lnTo>
                  <a:pt x="817499" y="65405"/>
                </a:lnTo>
                <a:lnTo>
                  <a:pt x="772922" y="70357"/>
                </a:lnTo>
                <a:lnTo>
                  <a:pt x="731647" y="74675"/>
                </a:lnTo>
                <a:lnTo>
                  <a:pt x="659764" y="81280"/>
                </a:lnTo>
                <a:lnTo>
                  <a:pt x="604138" y="84455"/>
                </a:lnTo>
                <a:lnTo>
                  <a:pt x="547751" y="86106"/>
                </a:lnTo>
                <a:lnTo>
                  <a:pt x="508888" y="88137"/>
                </a:lnTo>
                <a:lnTo>
                  <a:pt x="485901" y="90550"/>
                </a:lnTo>
                <a:lnTo>
                  <a:pt x="476758" y="93091"/>
                </a:lnTo>
                <a:lnTo>
                  <a:pt x="480060" y="96012"/>
                </a:lnTo>
                <a:lnTo>
                  <a:pt x="545846" y="105918"/>
                </a:lnTo>
                <a:lnTo>
                  <a:pt x="618998" y="113030"/>
                </a:lnTo>
                <a:lnTo>
                  <a:pt x="659003" y="116712"/>
                </a:lnTo>
              </a:path>
            </a:pathLst>
          </a:custGeom>
          <a:ln w="5791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</TotalTime>
  <Words>1809</Words>
  <Application>Microsoft Office PowerPoint</Application>
  <PresentationFormat>Širokoúhlá obrazovka</PresentationFormat>
  <Paragraphs>274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8" baseType="lpstr">
      <vt:lpstr>Arial</vt:lpstr>
      <vt:lpstr>Calibri</vt:lpstr>
      <vt:lpstr>Office Theme</vt:lpstr>
      <vt:lpstr>Léčiva používaná k terapii KVS</vt:lpstr>
      <vt:lpstr>Skupiny léčiv</vt:lpstr>
      <vt:lpstr>Léčiva ovlivňující osu RAAS</vt:lpstr>
      <vt:lpstr>Léčiva ovlivňující osu RAAS</vt:lpstr>
      <vt:lpstr>Léčiva ovlivňující osu RAAS</vt:lpstr>
      <vt:lpstr>Léčiva ovlivňující osu RAAS</vt:lpstr>
      <vt:lpstr>Léčiva ovlivňující osu RAAS</vt:lpstr>
      <vt:lpstr>Léčiva ovlivňující osu RAAS</vt:lpstr>
      <vt:lpstr>Kalciové blokátory</vt:lpstr>
      <vt:lpstr>Kalciové blokátory - dihydropyridiny </vt:lpstr>
      <vt:lpstr>Kalciové blokátory</vt:lpstr>
      <vt:lpstr>Betablokátory</vt:lpstr>
      <vt:lpstr>Betablokátory - dělení</vt:lpstr>
      <vt:lpstr>Betablokátory</vt:lpstr>
      <vt:lpstr>Diuretika</vt:lpstr>
      <vt:lpstr>Diuretika</vt:lpstr>
      <vt:lpstr>Diuretika</vt:lpstr>
      <vt:lpstr>Thiazidová/ thiazidům podobná diuretika</vt:lpstr>
      <vt:lpstr>Kálium šetřící diuretika</vt:lpstr>
      <vt:lpstr>Inhibitory karboanhydrázy</vt:lpstr>
      <vt:lpstr>Centrálně působící antihypertenziva</vt:lpstr>
      <vt:lpstr>Základní kombinace</vt:lpstr>
      <vt:lpstr>Antiarytmika</vt:lpstr>
      <vt:lpstr>Antiarytmika</vt:lpstr>
      <vt:lpstr>Nitráty a vazodilatancia</vt:lpstr>
      <vt:lpstr>Nitráty a vazodilatancia</vt:lpstr>
      <vt:lpstr>Digitálisové alkaloidy</vt:lpstr>
      <vt:lpstr>Digitálisové alkaloidy</vt:lpstr>
      <vt:lpstr>Léčiva ovlivňující hladinu cholesterolu - hypolipidemika</vt:lpstr>
      <vt:lpstr>Dyslipidémie</vt:lpstr>
      <vt:lpstr>Statiny</vt:lpstr>
      <vt:lpstr>FIBRÁTY</vt:lpstr>
      <vt:lpstr>Monoklonální protilátka</vt:lpstr>
      <vt:lpstr>Glifloziny</vt:lpstr>
      <vt:lpstr>Zapamatovat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Léčiva používaná k terapii KVS</dc:title>
  <dc:creator>lek4165c</dc:creator>
  <cp:lastModifiedBy>Veronika Slováček Hagenová</cp:lastModifiedBy>
  <cp:revision>3</cp:revision>
  <dcterms:created xsi:type="dcterms:W3CDTF">2024-09-30T12:31:56Z</dcterms:created>
  <dcterms:modified xsi:type="dcterms:W3CDTF">2024-12-12T08:55:51Z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2022-11-28T00:00:00Z</vt:filetime>
  </property>
  <property fmtid="{D5CDD505-2E9C-101B-9397-08002B2CF9AE}" pid="3" name="Creator">
    <vt:lpwstr>Microsoft® PowerPoint® 2021</vt:lpwstr>
  </property>
  <property fmtid="{D5CDD505-2E9C-101B-9397-08002B2CF9AE}" pid="4" name="LastSaved">
    <vt:filetime>2024-09-30T00:00:00Z</vt:filetime>
  </property>
  <property fmtid="{D5CDD505-2E9C-101B-9397-08002B2CF9AE}" pid="5" name="Producer">
    <vt:lpwstr>Microsoft® PowerPoint® 2021</vt:lpwstr>
  </property>
</Properties>
</file>