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8" r:id="rId53"/>
    <p:sldId id="309" r:id="rId54"/>
    <p:sldId id="310" r:id="rId55"/>
    <p:sldId id="311" r:id="rId56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FDHGAT+Symbol" panose="020B0604020202020204" charset="2"/>
      <p:regular r:id="rId61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1900" y="8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3568" y="332656"/>
            <a:ext cx="7128792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5365"/>
              </a:lnSpc>
              <a:spcBef>
                <a:spcPts val="0"/>
              </a:spcBef>
              <a:spcAft>
                <a:spcPts val="0"/>
              </a:spcAft>
            </a:pPr>
            <a:r>
              <a:rPr sz="4800" b="1" dirty="0">
                <a:solidFill>
                  <a:srgbClr val="000000"/>
                </a:solidFill>
                <a:latin typeface="Arial"/>
                <a:cs typeface="Arial"/>
              </a:rPr>
              <a:t>Léčba</a:t>
            </a:r>
            <a:r>
              <a:rPr sz="4800" b="1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000000"/>
                </a:solidFill>
                <a:latin typeface="Arial"/>
                <a:cs typeface="Arial"/>
              </a:rPr>
              <a:t>bolesti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D1011CB-3DCF-C9E2-3BB6-EAC2A6C66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556792"/>
            <a:ext cx="4448796" cy="45059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97838" y="504591"/>
            <a:ext cx="6305390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Opioidní</a:t>
            </a:r>
            <a:r>
              <a:rPr sz="44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analgetika-</a:t>
            </a:r>
            <a:r>
              <a:rPr sz="44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účinky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96817"/>
            <a:ext cx="3239050" cy="474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analgetický</a:t>
            </a:r>
            <a:r>
              <a:rPr sz="2800" u="sng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účinek: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2065919"/>
            <a:ext cx="7552668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působí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8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těžké</a:t>
            </a:r>
            <a:r>
              <a:rPr sz="2800" b="1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stálé</a:t>
            </a:r>
            <a:r>
              <a:rPr sz="2800" b="1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bolesti</a:t>
            </a:r>
            <a:r>
              <a:rPr sz="28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lépe</a:t>
            </a:r>
            <a:r>
              <a:rPr sz="28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než</a:t>
            </a:r>
            <a:r>
              <a:rPr sz="2800" b="1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na </a:t>
            </a:r>
            <a:r>
              <a:rPr sz="2800" b="1" spc="16" dirty="0">
                <a:solidFill>
                  <a:srgbClr val="000000"/>
                </a:solidFill>
                <a:latin typeface="Calibri"/>
                <a:cs typeface="Calibri"/>
              </a:rPr>
              <a:t>ostrou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368" y="2450348"/>
            <a:ext cx="4190944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přerušovanou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krutou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bolest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944" y="2920284"/>
            <a:ext cx="7861212" cy="209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selektivní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analgetický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účinek,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neoslabují vnímání</a:t>
            </a:r>
          </a:p>
          <a:p>
            <a:pPr marL="344424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jiných podnětů</a:t>
            </a:r>
          </a:p>
          <a:p>
            <a:pPr marL="0" marR="0">
              <a:lnSpc>
                <a:spcPts val="3427"/>
              </a:lnSpc>
              <a:spcBef>
                <a:spcPts val="21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analgezii</a:t>
            </a:r>
            <a:r>
              <a:rPr sz="28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doprovází</a:t>
            </a:r>
            <a:r>
              <a:rPr sz="2800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emoční</a:t>
            </a:r>
            <a:r>
              <a:rPr sz="2800" b="1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zklidnění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odstranění</a:t>
            </a:r>
          </a:p>
          <a:p>
            <a:pPr marL="344424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sz="2800" b="1" spc="10" dirty="0">
                <a:solidFill>
                  <a:srgbClr val="000000"/>
                </a:solidFill>
                <a:latin typeface="Calibri"/>
                <a:cs typeface="Calibri"/>
              </a:rPr>
              <a:t>napětí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000000"/>
                </a:solidFill>
                <a:latin typeface="Calibri"/>
                <a:cs typeface="Calibri"/>
              </a:rPr>
              <a:t>strachu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pocit spokojenosti,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dobrá nálada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</a:p>
          <a:p>
            <a:pPr marL="344424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euforie</a:t>
            </a:r>
            <a:r>
              <a:rPr sz="2800" i="1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(někdy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naopak dysforie</a:t>
            </a:r>
            <a:r>
              <a:rPr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pentazocin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944" y="5012102"/>
            <a:ext cx="5830891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průvodním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jevem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analgezie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sedace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8944" y="5481228"/>
            <a:ext cx="7486017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riziko</a:t>
            </a:r>
            <a:r>
              <a:rPr sz="2800" b="1" i="1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tolerance</a:t>
            </a:r>
            <a:r>
              <a:rPr sz="2800" b="1" i="1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a závislosti</a:t>
            </a:r>
            <a:r>
              <a:rPr sz="2800" b="1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(fyzická</a:t>
            </a:r>
            <a:r>
              <a:rPr sz="28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cca</a:t>
            </a:r>
            <a:r>
              <a:rPr sz="28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za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20-25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93368" y="5865872"/>
            <a:ext cx="822622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dnů)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97838" y="504591"/>
            <a:ext cx="6305390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Opioidní</a:t>
            </a:r>
            <a:r>
              <a:rPr sz="44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analgetika-</a:t>
            </a:r>
            <a:r>
              <a:rPr sz="44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účinky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96817"/>
            <a:ext cx="4139149" cy="474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útlum</a:t>
            </a:r>
            <a:r>
              <a:rPr sz="2800" u="sng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dechového</a:t>
            </a:r>
            <a:r>
              <a:rPr sz="2800" u="sng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centra: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2065919"/>
            <a:ext cx="7334478" cy="132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lang="cs-CZ"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snižují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citlivost</a:t>
            </a:r>
            <a:r>
              <a:rPr sz="28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pneumotaktického</a:t>
            </a:r>
            <a:r>
              <a:rPr sz="28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dechového</a:t>
            </a:r>
          </a:p>
          <a:p>
            <a:pPr marL="344424" marR="0">
              <a:lnSpc>
                <a:spcPts val="3027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centra na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</a:t>
            </a:r>
            <a:r>
              <a:rPr sz="2800" baseline="-29142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antitusický</a:t>
            </a:r>
            <a:r>
              <a:rPr sz="2800" u="sng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účinek: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3389386"/>
            <a:ext cx="7453904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tlumí centrum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 kašel 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nekoreluje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 útlumem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3368" y="3773978"/>
            <a:ext cx="6468922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dýchání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ani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intenzitou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analgetického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účinku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944" y="4243752"/>
            <a:ext cx="7563367" cy="1241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nepříjemný</a:t>
            </a:r>
            <a:r>
              <a:rPr sz="2800" u="sng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spc="15" dirty="0">
                <a:solidFill>
                  <a:srgbClr val="000000"/>
                </a:solidFill>
                <a:latin typeface="Calibri"/>
                <a:cs typeface="Calibri"/>
              </a:rPr>
              <a:t>NÚ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–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nauzea</a:t>
            </a:r>
            <a:r>
              <a:rPr sz="2800" i="1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i="1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zvracení</a:t>
            </a:r>
            <a:r>
              <a:rPr sz="2800" i="1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podráždění</a:t>
            </a:r>
          </a:p>
          <a:p>
            <a:pPr marL="344424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chemorecepční</a:t>
            </a:r>
            <a:r>
              <a:rPr sz="28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zóny v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area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postrema,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zřejmě se</a:t>
            </a:r>
          </a:p>
          <a:p>
            <a:pPr marL="344424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podílí i vestibulární</a:t>
            </a:r>
            <a:r>
              <a:rPr sz="28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složka</a:t>
            </a:r>
            <a:r>
              <a:rPr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(více u ambulantních)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34770" y="504591"/>
            <a:ext cx="7032326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Agonisté</a:t>
            </a:r>
            <a:r>
              <a:rPr sz="44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opioidních</a:t>
            </a:r>
            <a:r>
              <a:rPr sz="44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receptorů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39489"/>
            <a:ext cx="8097889" cy="1412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morfin</a:t>
            </a:r>
            <a:r>
              <a:rPr sz="2800" b="1" i="1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(Morphin Biotika</a:t>
            </a:r>
            <a:r>
              <a:rPr sz="1850" spc="22" dirty="0">
                <a:solidFill>
                  <a:srgbClr val="000000"/>
                </a:solidFill>
                <a:latin typeface="Calibri"/>
                <a:cs typeface="Calibri"/>
              </a:rPr>
              <a:t>®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Sevredol</a:t>
            </a:r>
            <a:r>
              <a:rPr sz="1850" dirty="0">
                <a:solidFill>
                  <a:srgbClr val="000000"/>
                </a:solidFill>
                <a:latin typeface="Calibri"/>
                <a:cs typeface="Calibri"/>
              </a:rPr>
              <a:t>®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)nejstarší známé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opioidní analgetikum</a:t>
            </a:r>
          </a:p>
          <a:p>
            <a:pPr marL="0" marR="0">
              <a:lnSpc>
                <a:spcPts val="3430"/>
              </a:lnSpc>
              <a:spcBef>
                <a:spcPts val="60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hlavní přirozený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alkaloid</a:t>
            </a:r>
            <a:r>
              <a:rPr sz="2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přítomný v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opiu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3090972"/>
            <a:ext cx="7876301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dobře se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vstřebává,</a:t>
            </a:r>
            <a:r>
              <a:rPr sz="28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cirkulace</a:t>
            </a:r>
            <a:r>
              <a:rPr sz="2800" spc="6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jen 10-50%</a:t>
            </a:r>
            <a:r>
              <a:rPr sz="28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(first–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368" y="3517946"/>
            <a:ext cx="3014322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pass metabolismus)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944" y="4029720"/>
            <a:ext cx="5563316" cy="2010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výrazná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interindividuální variabilita</a:t>
            </a:r>
          </a:p>
          <a:p>
            <a:pPr marL="0" marR="0">
              <a:lnSpc>
                <a:spcPts val="3430"/>
              </a:lnSpc>
              <a:spcBef>
                <a:spcPts val="65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prostupuje placentární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bariérou</a:t>
            </a:r>
          </a:p>
          <a:p>
            <a:pPr marL="344424" marR="0">
              <a:lnSpc>
                <a:spcPts val="3427"/>
              </a:lnSpc>
              <a:spcBef>
                <a:spcPts val="60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(závislost</a:t>
            </a:r>
            <a:r>
              <a:rPr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útlum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dýchání</a:t>
            </a:r>
          </a:p>
          <a:p>
            <a:pPr marL="344424" marR="0">
              <a:lnSpc>
                <a:spcPts val="3430"/>
              </a:lnSpc>
              <a:spcBef>
                <a:spcPts val="602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novorozence)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05571DB-0480-7CFE-271C-DBACBC331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4374541"/>
            <a:ext cx="2883762" cy="214483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4770" y="504591"/>
            <a:ext cx="7032326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Agonisté</a:t>
            </a:r>
            <a:r>
              <a:rPr sz="44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opioidních</a:t>
            </a:r>
            <a:r>
              <a:rPr sz="44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receptorů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63289"/>
            <a:ext cx="7848177" cy="1498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fentanyl,</a:t>
            </a:r>
            <a:r>
              <a:rPr sz="2800" b="1" i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alfentanyl</a:t>
            </a:r>
            <a:r>
              <a:rPr sz="2800" b="1" i="1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(Fentalis</a:t>
            </a:r>
            <a:r>
              <a:rPr sz="1850" spc="24" dirty="0">
                <a:solidFill>
                  <a:srgbClr val="000000"/>
                </a:solidFill>
                <a:latin typeface="Calibri"/>
                <a:cs typeface="Calibri"/>
              </a:rPr>
              <a:t>®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Effentora</a:t>
            </a:r>
            <a:r>
              <a:rPr sz="1850" dirty="0">
                <a:solidFill>
                  <a:srgbClr val="000000"/>
                </a:solidFill>
                <a:latin typeface="Calibri"/>
                <a:cs typeface="Calibri"/>
              </a:rPr>
              <a:t>®</a:t>
            </a:r>
            <a:r>
              <a:rPr sz="185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)–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patří</a:t>
            </a:r>
          </a:p>
          <a:p>
            <a:pPr marL="344424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mezi nejúčinnější</a:t>
            </a:r>
            <a:r>
              <a:rPr sz="28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opioidní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analgetika,</a:t>
            </a:r>
            <a:r>
              <a:rPr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rychlý průnik</a:t>
            </a:r>
          </a:p>
          <a:p>
            <a:pPr marL="344424" marR="0">
              <a:lnSpc>
                <a:spcPts val="269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CNS, po</a:t>
            </a:r>
            <a:r>
              <a:rPr sz="28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parenterálním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podání silná krátkodobá</a:t>
            </a:r>
          </a:p>
          <a:p>
            <a:pPr marL="344424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analgezie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3014772"/>
            <a:ext cx="6993534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krátkodobý,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intenzivní účinek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bez ovlivnění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KVS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368" y="3355858"/>
            <a:ext cx="4352462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umožňuje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neuroleptanalgezii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944" y="3783122"/>
            <a:ext cx="7720725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pethidin</a:t>
            </a:r>
            <a:r>
              <a:rPr sz="2800" b="1" i="1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(Dolsin</a:t>
            </a:r>
            <a:r>
              <a:rPr sz="1850" spc="25" dirty="0">
                <a:solidFill>
                  <a:srgbClr val="000000"/>
                </a:solidFill>
                <a:latin typeface="Calibri"/>
                <a:cs typeface="Calibri"/>
              </a:rPr>
              <a:t>®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)–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částečně nižší účinnost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kratší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3368" y="4124208"/>
            <a:ext cx="6380093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doba působení, méně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výrazný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útlum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dechu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3368" y="4551309"/>
            <a:ext cx="3859249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malé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spasmogenní účinky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93368" y="4978573"/>
            <a:ext cx="7368077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nesmí se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podávat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IMAO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vážná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reakce: deprese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93368" y="5319685"/>
            <a:ext cx="4478932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dechu,</a:t>
            </a:r>
            <a:r>
              <a:rPr sz="2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hyperpyrexie,</a:t>
            </a:r>
            <a:r>
              <a:rPr sz="28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delirium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4770" y="504591"/>
            <a:ext cx="7032326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Agonisté</a:t>
            </a:r>
            <a:r>
              <a:rPr sz="44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opioidních</a:t>
            </a:r>
            <a:r>
              <a:rPr sz="44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receptorů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96817"/>
            <a:ext cx="7443208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kodein</a:t>
            </a:r>
            <a:r>
              <a:rPr sz="2800" b="1" i="1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přirozený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alkaloid</a:t>
            </a:r>
            <a:r>
              <a:rPr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opia,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organismu</a:t>
            </a:r>
            <a:r>
              <a:rPr sz="2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1980575"/>
            <a:ext cx="4439511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metabolizuje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 10%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 morfin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368" y="2450348"/>
            <a:ext cx="7079390" cy="1711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 subanalgetických dávkách působí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antitusicky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3025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snižuje bronchiální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sekreci</a:t>
            </a:r>
          </a:p>
          <a:p>
            <a:pPr marL="0" marR="0">
              <a:lnSpc>
                <a:spcPts val="3430"/>
              </a:lnSpc>
              <a:spcBef>
                <a:spcPts val="26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jako analgetikum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 kombinaci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 paracetamolem</a:t>
            </a:r>
          </a:p>
          <a:p>
            <a:pPr marL="0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(Ultracod</a:t>
            </a:r>
            <a:r>
              <a:rPr sz="1850" spc="24" dirty="0">
                <a:solidFill>
                  <a:srgbClr val="000000"/>
                </a:solidFill>
                <a:latin typeface="Calibri"/>
                <a:cs typeface="Calibri"/>
              </a:rPr>
              <a:t>®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3368" y="4157736"/>
            <a:ext cx="5889327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nepodléhá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zákonu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 omamných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látkách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944" y="4627509"/>
            <a:ext cx="8223292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dihydrokodein</a:t>
            </a:r>
            <a:r>
              <a:rPr sz="2800" b="1" i="1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(DHC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continus</a:t>
            </a:r>
            <a:r>
              <a:rPr sz="1850" spc="22" dirty="0">
                <a:solidFill>
                  <a:srgbClr val="000000"/>
                </a:solidFill>
                <a:latin typeface="Calibri"/>
                <a:cs typeface="Calibri"/>
              </a:rPr>
              <a:t>®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derivát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kodeinu, má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3368" y="5012102"/>
            <a:ext cx="5403709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1/6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analgetického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působení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morfinu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93368" y="5481228"/>
            <a:ext cx="6499750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chronické nádorové</a:t>
            </a:r>
            <a:r>
              <a:rPr sz="28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bolesti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střední intenzity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4770" y="504591"/>
            <a:ext cx="7032326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Agonisté</a:t>
            </a:r>
            <a:r>
              <a:rPr sz="44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opioidních</a:t>
            </a:r>
            <a:r>
              <a:rPr sz="44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receptorů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39489"/>
            <a:ext cx="7394063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tapentadol</a:t>
            </a:r>
            <a:r>
              <a:rPr sz="2800" b="1" i="1" spc="5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(Palexia</a:t>
            </a:r>
            <a:r>
              <a:rPr sz="1850" spc="22" dirty="0">
                <a:solidFill>
                  <a:srgbClr val="000000"/>
                </a:solidFill>
                <a:latin typeface="Calibri"/>
                <a:cs typeface="Calibri"/>
              </a:rPr>
              <a:t>®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)–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látka</a:t>
            </a:r>
            <a:r>
              <a:rPr sz="28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duálním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účinkem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2065919"/>
            <a:ext cx="7522895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(silný opioid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+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inhibitor zpětného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vychytávání 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NoA)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368" y="2578364"/>
            <a:ext cx="5810744" cy="1498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útlum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dechu</a:t>
            </a:r>
            <a:r>
              <a:rPr sz="28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závislý</a:t>
            </a:r>
            <a:r>
              <a:rPr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dávce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(naloxon)</a:t>
            </a:r>
          </a:p>
          <a:p>
            <a:pPr marL="0" marR="0">
              <a:lnSpc>
                <a:spcPts val="3427"/>
              </a:lnSpc>
              <a:spcBef>
                <a:spcPts val="65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KI:</a:t>
            </a:r>
            <a:r>
              <a:rPr sz="28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IMAO (vysazení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2 týdny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předem)</a:t>
            </a:r>
          </a:p>
          <a:p>
            <a:pPr marL="0" marR="0">
              <a:lnSpc>
                <a:spcPts val="3427"/>
              </a:lnSpc>
              <a:spcBef>
                <a:spcPts val="60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výhodný i u neuropatické bolesti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8576" y="586343"/>
            <a:ext cx="7721419" cy="1390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5487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Parciální</a:t>
            </a:r>
            <a:r>
              <a:rPr sz="44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agonisté</a:t>
            </a:r>
            <a:r>
              <a:rPr sz="4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44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agonisté-</a:t>
            </a:r>
          </a:p>
          <a:p>
            <a:pPr marL="0" marR="0">
              <a:lnSpc>
                <a:spcPts val="528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antagonisté</a:t>
            </a:r>
            <a:r>
              <a:rPr sz="44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opioidních</a:t>
            </a:r>
            <a:r>
              <a:rPr sz="44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receptorů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9917" y="2328972"/>
            <a:ext cx="7791141" cy="857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buprenorfin</a:t>
            </a:r>
            <a:r>
              <a:rPr sz="2800" b="1" i="1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(Transtec</a:t>
            </a:r>
            <a:r>
              <a:rPr sz="1850" dirty="0">
                <a:solidFill>
                  <a:srgbClr val="000000"/>
                </a:solidFill>
                <a:latin typeface="Arial"/>
                <a:cs typeface="Arial"/>
              </a:rPr>
              <a:t>®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jediný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klinický používaný</a:t>
            </a:r>
          </a:p>
          <a:p>
            <a:pPr marL="344424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parciální agonista</a:t>
            </a:r>
            <a:r>
              <a:rPr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(25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-50x</a:t>
            </a:r>
            <a:r>
              <a:rPr sz="28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účinnější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než morfin)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4341" y="3182376"/>
            <a:ext cx="7177794" cy="858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dobré analgetické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účinky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parenterálním</a:t>
            </a:r>
            <a:r>
              <a:rPr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nebo</a:t>
            </a:r>
          </a:p>
          <a:p>
            <a:pPr marL="0" marR="0">
              <a:lnSpc>
                <a:spcPts val="3026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sublinguálním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podání (výrazný first-pass)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04341" y="4036197"/>
            <a:ext cx="7575500" cy="2096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akutní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 chronické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bolesti, substituční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terapie při</a:t>
            </a:r>
          </a:p>
          <a:p>
            <a:pPr marL="0" marR="0">
              <a:lnSpc>
                <a:spcPts val="3026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léčbě závislosti</a:t>
            </a:r>
            <a:r>
              <a:rPr sz="2800" spc="-1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výrazně</a:t>
            </a:r>
            <a:r>
              <a:rPr sz="28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nižší riziko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závislosti</a:t>
            </a:r>
          </a:p>
          <a:p>
            <a:pPr marL="0" marR="0">
              <a:lnSpc>
                <a:spcPts val="3427"/>
              </a:lnSpc>
              <a:spcBef>
                <a:spcPts val="27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vzácně dysforie,</a:t>
            </a:r>
            <a:r>
              <a:rPr sz="2800" spc="-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při zvyšování</a:t>
            </a:r>
            <a:r>
              <a:rPr sz="2800" spc="-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dávek deprese dechu</a:t>
            </a:r>
          </a:p>
          <a:p>
            <a:pPr marL="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 pomalým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protrahovaným</a:t>
            </a:r>
            <a:r>
              <a:rPr sz="2800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nástupem účinku</a:t>
            </a:r>
          </a:p>
          <a:p>
            <a:pPr marL="0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(vzniklá deprese se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odstraňuje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těžko naloxonem)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944" y="154416"/>
            <a:ext cx="8060526" cy="2299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9193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Parciální</a:t>
            </a:r>
            <a:r>
              <a:rPr sz="44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agonisté</a:t>
            </a:r>
            <a:r>
              <a:rPr sz="4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44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agonisté-</a:t>
            </a:r>
          </a:p>
          <a:p>
            <a:pPr marL="333756" marR="0">
              <a:lnSpc>
                <a:spcPts val="5282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antagonisté</a:t>
            </a:r>
            <a:r>
              <a:rPr sz="44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opioidních</a:t>
            </a:r>
            <a:r>
              <a:rPr sz="44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receptorů</a:t>
            </a:r>
          </a:p>
          <a:p>
            <a:pPr marL="0" marR="0">
              <a:lnSpc>
                <a:spcPts val="3427"/>
              </a:lnSpc>
              <a:spcBef>
                <a:spcPts val="76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tramadol</a:t>
            </a:r>
            <a:r>
              <a:rPr sz="2800" b="1" i="1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(Tramal</a:t>
            </a:r>
            <a:r>
              <a:rPr sz="1850" spc="22" dirty="0">
                <a:solidFill>
                  <a:srgbClr val="000000"/>
                </a:solidFill>
                <a:latin typeface="Calibri"/>
                <a:cs typeface="Calibri"/>
              </a:rPr>
              <a:t>®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)–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představitel</a:t>
            </a:r>
            <a:r>
              <a:rPr sz="28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atypických opioidů</a:t>
            </a:r>
          </a:p>
          <a:p>
            <a:pPr marL="344424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 nízkou afinitou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3368" y="2450348"/>
            <a:ext cx="7566930" cy="2565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analgetickém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působení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 podílí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neopioidní</a:t>
            </a:r>
          </a:p>
          <a:p>
            <a:pPr marL="0" marR="0">
              <a:lnSpc>
                <a:spcPts val="3025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mechanismy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blokáda reuptake noradrenalinu</a:t>
            </a:r>
            <a:r>
              <a:rPr sz="2800" u="sng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serotoninu</a:t>
            </a:r>
            <a:r>
              <a:rPr sz="2800" u="sng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(slabá)</a:t>
            </a:r>
          </a:p>
          <a:p>
            <a:pPr marL="0" marR="0">
              <a:lnSpc>
                <a:spcPts val="3427"/>
              </a:lnSpc>
              <a:spcBef>
                <a:spcPts val="25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prodrug –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CYP2D6,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3A4</a:t>
            </a:r>
          </a:p>
          <a:p>
            <a:pPr marL="0" marR="0">
              <a:lnSpc>
                <a:spcPts val="3430"/>
              </a:lnSpc>
              <a:spcBef>
                <a:spcPts val="26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účinek 6x</a:t>
            </a:r>
            <a:r>
              <a:rPr sz="28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nižší než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 morfinu,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velmi malý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výskyt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NÚ</a:t>
            </a:r>
          </a:p>
          <a:p>
            <a:pPr marL="0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(prakticky nevyvolává</a:t>
            </a:r>
            <a:r>
              <a:rPr sz="2800" spc="-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obstipaci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netlumí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dýchání)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5012102"/>
            <a:ext cx="7319903" cy="857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možnost p.o. aplikace –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nejpoužívanější centrálně</a:t>
            </a:r>
          </a:p>
          <a:p>
            <a:pPr marL="0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působící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analgetikum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91580" y="851648"/>
            <a:ext cx="7560840" cy="6105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07922" y="399204"/>
            <a:ext cx="6484996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Ekvianalgetické dávky</a:t>
            </a:r>
            <a:r>
              <a:rPr sz="2400" spc="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opioidů</a:t>
            </a:r>
            <a:r>
              <a:rPr sz="24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4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rotace opioidů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81885" y="1274555"/>
            <a:ext cx="5527996" cy="661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9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Arial"/>
                <a:cs typeface="Arial"/>
              </a:rPr>
              <a:t>Neopioidní analgetika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66642" y="504591"/>
            <a:ext cx="1564129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Bolest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1823"/>
            <a:ext cx="7465069" cy="199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3200" spc="3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Bolest</a:t>
            </a:r>
            <a:r>
              <a:rPr sz="3200" b="1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je subjektivní</a:t>
            </a:r>
            <a:r>
              <a:rPr sz="3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nepříjemný</a:t>
            </a:r>
            <a:r>
              <a:rPr sz="3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pocit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zprostředkovaný</a:t>
            </a:r>
            <a:r>
              <a:rPr sz="32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aferentním</a:t>
            </a:r>
            <a:r>
              <a:rPr sz="3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nervovým</a:t>
            </a:r>
          </a:p>
          <a:p>
            <a:pPr marL="344424" marR="0">
              <a:lnSpc>
                <a:spcPts val="3839"/>
              </a:lnSpc>
              <a:spcBef>
                <a:spcPts val="5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systémem</a:t>
            </a:r>
            <a:r>
              <a:rPr sz="3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mozkovou</a:t>
            </a:r>
            <a:r>
              <a:rPr sz="3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kůrou,</a:t>
            </a:r>
            <a:r>
              <a:rPr sz="3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související s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poškozením</a:t>
            </a:r>
            <a:r>
              <a:rPr sz="3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tkáně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3690968"/>
            <a:ext cx="6247367" cy="532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3200" spc="3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Analgetika</a:t>
            </a:r>
            <a:r>
              <a:rPr sz="3200" b="1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- snižují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vnímání</a:t>
            </a:r>
            <a:r>
              <a:rPr sz="3200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bolesti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4253464"/>
            <a:ext cx="8070041" cy="1288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algognostická</a:t>
            </a:r>
            <a:r>
              <a:rPr sz="24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složka</a:t>
            </a:r>
            <a:r>
              <a:rPr sz="24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4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tlumí</a:t>
            </a:r>
            <a:r>
              <a:rPr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sílu,</a:t>
            </a:r>
            <a:r>
              <a:rPr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lokalizaci</a:t>
            </a:r>
            <a:r>
              <a:rPr sz="24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charakter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bolesti</a:t>
            </a:r>
          </a:p>
          <a:p>
            <a:pPr marL="0" marR="0">
              <a:lnSpc>
                <a:spcPts val="2932"/>
              </a:lnSpc>
              <a:spcBef>
                <a:spcPts val="574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algothymická</a:t>
            </a:r>
            <a:r>
              <a:rPr sz="24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složka –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ovlivňuje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afektivní,</a:t>
            </a:r>
            <a:r>
              <a:rPr sz="24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emocionální</a:t>
            </a:r>
            <a:r>
              <a:rPr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reakce</a:t>
            </a:r>
          </a:p>
          <a:p>
            <a:pPr marL="0" marR="0">
              <a:lnSpc>
                <a:spcPts val="2929"/>
              </a:lnSpc>
              <a:spcBef>
                <a:spcPts val="52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působí</a:t>
            </a:r>
            <a:r>
              <a:rPr sz="24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tlumivě</a:t>
            </a:r>
            <a:r>
              <a:rPr sz="24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 průběhu</a:t>
            </a:r>
            <a:r>
              <a:rPr sz="2400" spc="-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dráhy</a:t>
            </a:r>
            <a:r>
              <a:rPr sz="24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bolesti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7063" y="213042"/>
            <a:ext cx="8702880" cy="1269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95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Nesteroidní</a:t>
            </a:r>
            <a:r>
              <a:rPr sz="4000" spc="-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protizánětlivé</a:t>
            </a:r>
            <a:r>
              <a:rPr sz="4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látky</a:t>
            </a:r>
            <a:r>
              <a:rPr sz="40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(NSAID)</a:t>
            </a:r>
            <a:r>
              <a:rPr sz="40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1414576" marR="0">
              <a:lnSpc>
                <a:spcPts val="4802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 err="1">
                <a:solidFill>
                  <a:srgbClr val="000000"/>
                </a:solidFill>
                <a:latin typeface="Calibri"/>
                <a:cs typeface="Calibri"/>
              </a:rPr>
              <a:t>neopioidní</a:t>
            </a:r>
            <a:r>
              <a:rPr sz="40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dirty="0" err="1">
                <a:solidFill>
                  <a:srgbClr val="000000"/>
                </a:solidFill>
                <a:latin typeface="Calibri"/>
                <a:cs typeface="Calibri"/>
              </a:rPr>
              <a:t>analgetika</a:t>
            </a:r>
            <a:endParaRPr sz="4000" spc="1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944" y="1596817"/>
            <a:ext cx="5380863" cy="896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účinek: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analgetický,</a:t>
            </a:r>
            <a:r>
              <a:rPr sz="2800" spc="-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antipyretický,</a:t>
            </a:r>
          </a:p>
          <a:p>
            <a:pPr marL="1295730" marR="0">
              <a:lnSpc>
                <a:spcPts val="3430"/>
              </a:lnSpc>
              <a:spcBef>
                <a:spcPts val="265"/>
              </a:spcBef>
              <a:spcAft>
                <a:spcPts val="0"/>
              </a:spcAft>
            </a:pPr>
            <a:r>
              <a:rPr lang="cs-CZ" sz="2800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rotizánětlivý</a:t>
            </a:r>
            <a:r>
              <a:rPr lang="cs-CZ" sz="2800" dirty="0">
                <a:solidFill>
                  <a:srgbClr val="000000"/>
                </a:solidFill>
                <a:latin typeface="Calibri"/>
                <a:cs typeface="Calibri"/>
              </a:rPr>
              <a:t> (NSAID)</a:t>
            </a:r>
            <a:endParaRPr sz="2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8944" y="2535692"/>
            <a:ext cx="8073951" cy="2551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95730" marR="0">
              <a:lnSpc>
                <a:spcPts val="3427"/>
              </a:lnSpc>
              <a:spcBef>
                <a:spcPts val="269"/>
              </a:spcBef>
              <a:spcAft>
                <a:spcPts val="0"/>
              </a:spcAft>
            </a:pP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spasmolytický</a:t>
            </a:r>
            <a:endParaRPr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3430"/>
              </a:lnSpc>
              <a:spcBef>
                <a:spcPts val="26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tlumí bolest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převážně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periferním</a:t>
            </a:r>
            <a:r>
              <a:rPr sz="28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částečně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</a:p>
          <a:p>
            <a:pPr marL="344424" marR="0">
              <a:lnSpc>
                <a:spcPts val="3026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centrálním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působením</a:t>
            </a:r>
          </a:p>
          <a:p>
            <a:pPr marL="0" marR="0">
              <a:lnSpc>
                <a:spcPts val="3427"/>
              </a:lnSpc>
              <a:spcBef>
                <a:spcPts val="22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jsou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účinné</a:t>
            </a:r>
            <a:r>
              <a:rPr sz="28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hlavně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tam,</a:t>
            </a:r>
            <a:r>
              <a:rPr sz="28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kde zánětlivé</a:t>
            </a:r>
            <a:r>
              <a:rPr sz="2800" b="1" spc="-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procesy</a:t>
            </a:r>
            <a:r>
              <a:rPr sz="2800" b="1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vedly</a:t>
            </a:r>
          </a:p>
          <a:p>
            <a:pPr marL="344424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  <a:r>
              <a:rPr sz="2800" b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senzitizaci</a:t>
            </a:r>
            <a:r>
              <a:rPr sz="2800" b="1" spc="-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receptorů</a:t>
            </a:r>
            <a:r>
              <a:rPr sz="28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000000"/>
                </a:solidFill>
                <a:latin typeface="Calibri"/>
                <a:cs typeface="Calibri"/>
              </a:rPr>
              <a:t>pro</a:t>
            </a:r>
            <a:r>
              <a:rPr sz="2800" b="1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bolest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mechanické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344424" marR="0">
              <a:lnSpc>
                <a:spcPts val="302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chemické</a:t>
            </a:r>
            <a:r>
              <a:rPr sz="28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podněty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53058" y="504591"/>
            <a:ext cx="6994738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NSAID</a:t>
            </a:r>
            <a:r>
              <a:rPr sz="44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44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neopioidní</a:t>
            </a:r>
            <a:r>
              <a:rPr sz="44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analgetika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39489"/>
            <a:ext cx="4585245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nepůsobí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 viscerální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bolesti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2151934"/>
            <a:ext cx="8013656" cy="2607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dříve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některé látky (anilinové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deriváty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paracetamol,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pyrazolidinové</a:t>
            </a:r>
            <a:r>
              <a:rPr sz="2800" spc="-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deriváty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</a:p>
          <a:p>
            <a:pPr marL="344424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aminofenazon,</a:t>
            </a:r>
            <a:r>
              <a:rPr sz="2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metamizol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kyselina</a:t>
            </a:r>
            <a:r>
              <a:rPr sz="28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actylsalicalová)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tvořily</a:t>
            </a:r>
            <a:r>
              <a:rPr sz="2800" spc="-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samostatnou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skupinu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„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analgetika-</a:t>
            </a:r>
          </a:p>
          <a:p>
            <a:pPr marL="344424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dirty="0" err="1">
                <a:solidFill>
                  <a:srgbClr val="000000"/>
                </a:solidFill>
                <a:latin typeface="Calibri"/>
                <a:cs typeface="Calibri"/>
              </a:rPr>
              <a:t>antipyretika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“</a:t>
            </a:r>
            <a:r>
              <a:rPr lang="cs-CZ" sz="2800" spc="-29" dirty="0">
                <a:solidFill>
                  <a:srgbClr val="000000"/>
                </a:solidFill>
                <a:latin typeface="Calibri"/>
                <a:cs typeface="Calibri"/>
              </a:rPr>
              <a:t>, dnes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označovanou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jako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neopioidní</a:t>
            </a:r>
          </a:p>
          <a:p>
            <a:pPr marL="344424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nalgetika</a:t>
            </a:r>
            <a:r>
              <a:rPr lang="cs-CZ" sz="2800" dirty="0">
                <a:solidFill>
                  <a:srgbClr val="000000"/>
                </a:solidFill>
                <a:latin typeface="Calibri"/>
                <a:cs typeface="Calibri"/>
              </a:rPr>
              <a:t>, popř. někdy řazeny i do </a:t>
            </a:r>
            <a:r>
              <a:rPr lang="cs-CZ" sz="2800" dirty="0" err="1">
                <a:solidFill>
                  <a:srgbClr val="000000"/>
                </a:solidFill>
                <a:latin typeface="Calibri"/>
                <a:cs typeface="Calibri"/>
              </a:rPr>
              <a:t>NSAIDs</a:t>
            </a:r>
            <a:endParaRPr sz="2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059832" y="301048"/>
            <a:ext cx="4896543" cy="469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9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Mechanismus</a:t>
            </a:r>
            <a:r>
              <a:rPr sz="28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účinku</a:t>
            </a:r>
            <a:r>
              <a:rPr sz="28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NSAID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56711" y="952426"/>
            <a:ext cx="151119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kyselina arachidonová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16150" y="1742456"/>
            <a:ext cx="739750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21" dirty="0">
                <a:solidFill>
                  <a:srgbClr val="000000"/>
                </a:solidFill>
                <a:latin typeface="Calibri"/>
                <a:cs typeface="Calibri"/>
              </a:rPr>
              <a:t>COX-1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01970" y="1815609"/>
            <a:ext cx="739750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22" dirty="0">
                <a:solidFill>
                  <a:srgbClr val="000000"/>
                </a:solidFill>
                <a:latin typeface="Calibri"/>
                <a:cs typeface="Calibri"/>
              </a:rPr>
              <a:t>COX-2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39824" y="2390895"/>
            <a:ext cx="1145759" cy="53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C000"/>
                </a:solidFill>
                <a:latin typeface="Calibri"/>
                <a:cs typeface="Calibri"/>
              </a:rPr>
              <a:t>neselektivní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C000"/>
                </a:solidFill>
                <a:latin typeface="Calibri"/>
                <a:cs typeface="Calibri"/>
              </a:rPr>
              <a:t>NSAID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05144" y="2467306"/>
            <a:ext cx="1056432" cy="467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C000"/>
                </a:solidFill>
                <a:latin typeface="Calibri"/>
                <a:cs typeface="Calibri"/>
              </a:rPr>
              <a:t>neselektivní,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2" dirty="0">
                <a:solidFill>
                  <a:srgbClr val="00B0F0"/>
                </a:solidFill>
                <a:latin typeface="Calibri"/>
                <a:cs typeface="Calibri"/>
              </a:rPr>
              <a:t>preferenční,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85083" y="2610538"/>
            <a:ext cx="1422833" cy="246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0" baseline="35999" dirty="0">
                <a:solidFill>
                  <a:srgbClr val="000000"/>
                </a:solidFill>
                <a:latin typeface="Calibri"/>
                <a:cs typeface="Calibri"/>
              </a:rPr>
              <a:t>prostaglandiny</a:t>
            </a:r>
            <a:r>
              <a:rPr sz="1800" spc="-77" baseline="359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11" baseline="35999" dirty="0">
                <a:solidFill>
                  <a:srgbClr val="000000"/>
                </a:solidFill>
                <a:latin typeface="Calibri"/>
                <a:cs typeface="Calibri"/>
              </a:rPr>
              <a:t>PGG</a:t>
            </a: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105144" y="2894026"/>
            <a:ext cx="1334418" cy="25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B0F0"/>
                </a:solidFill>
                <a:latin typeface="Calibri"/>
                <a:cs typeface="Calibri"/>
              </a:rPr>
              <a:t>selektivní</a:t>
            </a:r>
            <a:r>
              <a:rPr sz="1400" spc="91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B0F0"/>
                </a:solidFill>
                <a:latin typeface="Calibri"/>
                <a:cs typeface="Calibri"/>
              </a:rPr>
              <a:t>NSAID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817743" y="4555150"/>
            <a:ext cx="1959476" cy="467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02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1" dirty="0">
                <a:solidFill>
                  <a:srgbClr val="000000"/>
                </a:solidFill>
                <a:latin typeface="Calibri"/>
                <a:cs typeface="Calibri"/>
              </a:rPr>
              <a:t>pro</a:t>
            </a:r>
            <a:r>
              <a:rPr sz="1400" spc="-13" dirty="0">
                <a:solidFill>
                  <a:srgbClr val="000000"/>
                </a:solidFill>
                <a:latin typeface="Calibri"/>
                <a:cs typeface="Calibri"/>
              </a:rPr>
              <a:t>zánětlivě</a:t>
            </a:r>
            <a:r>
              <a:rPr sz="1400" spc="1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algogenně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působící</a:t>
            </a:r>
            <a:r>
              <a:rPr sz="14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Calibri"/>
                <a:cs typeface="Calibri"/>
              </a:rPr>
              <a:t>prostaglandiny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79271" y="4700220"/>
            <a:ext cx="1913609" cy="467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9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2" dirty="0">
                <a:solidFill>
                  <a:srgbClr val="000000"/>
                </a:solidFill>
                <a:latin typeface="Calibri"/>
                <a:cs typeface="Calibri"/>
              </a:rPr>
              <a:t>prostaglandiny</a:t>
            </a:r>
            <a:r>
              <a:rPr sz="14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zajišťující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fyziologické</a:t>
            </a:r>
            <a:r>
              <a:rPr sz="14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Calibri"/>
                <a:cs typeface="Calibri"/>
              </a:rPr>
              <a:t>funkce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61844" y="504591"/>
            <a:ext cx="4170026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Cyklooxygenáza</a:t>
            </a:r>
            <a:r>
              <a:rPr sz="44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39489"/>
            <a:ext cx="7998773" cy="1498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COX-1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konstitutivní</a:t>
            </a:r>
            <a:r>
              <a:rPr sz="2800" b="1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forma</a:t>
            </a:r>
            <a:r>
              <a:rPr sz="2800" spc="-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(„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house-keeping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“)</a:t>
            </a:r>
          </a:p>
          <a:p>
            <a:pPr marL="0" marR="0">
              <a:lnSpc>
                <a:spcPts val="3427"/>
              </a:lnSpc>
              <a:spcBef>
                <a:spcPts val="657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 mnoha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buněčných</a:t>
            </a:r>
            <a:r>
              <a:rPr sz="28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typech</a:t>
            </a:r>
            <a:r>
              <a:rPr sz="28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 konstantním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množství</a:t>
            </a:r>
          </a:p>
          <a:p>
            <a:pPr marL="0" marR="0">
              <a:lnSpc>
                <a:spcPts val="3430"/>
              </a:lnSpc>
              <a:spcBef>
                <a:spcPts val="60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cytoprotektivní</a:t>
            </a:r>
            <a:r>
              <a:rPr sz="28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prostaglandiny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 GIT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3176026"/>
            <a:ext cx="7022321" cy="527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syntéza tromboxanu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24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aseline="-240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2800" spc="15" baseline="-24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 krevních destičkách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61844" y="504591"/>
            <a:ext cx="4170026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Cyklooxygenáza</a:t>
            </a:r>
            <a:r>
              <a:rPr sz="44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39489"/>
            <a:ext cx="4817938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COX-2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indukovatelná</a:t>
            </a:r>
            <a:r>
              <a:rPr sz="2800" b="1" spc="-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forma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2151934"/>
            <a:ext cx="8136139" cy="2742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produkovaná</a:t>
            </a:r>
            <a:r>
              <a:rPr sz="2800" b="1" spc="-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v místě</a:t>
            </a:r>
            <a:r>
              <a:rPr sz="28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zánětu</a:t>
            </a:r>
            <a:r>
              <a:rPr sz="2800" b="1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imunitními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buňkami</a:t>
            </a:r>
            <a:r>
              <a:rPr sz="28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buňkami</a:t>
            </a:r>
            <a:r>
              <a:rPr sz="28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cévního endotelu po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expozici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bakteriálnímu</a:t>
            </a:r>
          </a:p>
          <a:p>
            <a:pPr marL="344424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lipopolysacharidu</a:t>
            </a:r>
            <a:r>
              <a:rPr sz="2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(LPS)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nebo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prozánětlivým</a:t>
            </a:r>
          </a:p>
          <a:p>
            <a:pPr marL="344424" marR="0">
              <a:lnSpc>
                <a:spcPts val="338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cytokinům (IL-1,</a:t>
            </a:r>
            <a:r>
              <a:rPr sz="28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IL-2, 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TNF-</a:t>
            </a:r>
            <a:r>
              <a:rPr sz="28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0" dirty="0">
                <a:solidFill>
                  <a:srgbClr val="000000"/>
                </a:solidFill>
                <a:latin typeface="FDHGAT+Symbol"/>
                <a:cs typeface="FDHGAT+Symbol"/>
              </a:rPr>
              <a:t>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 marL="0" marR="0">
              <a:lnSpc>
                <a:spcPts val="3430"/>
              </a:lnSpc>
              <a:spcBef>
                <a:spcPts val="57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naopak protizánětlivé</a:t>
            </a:r>
            <a:r>
              <a:rPr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cytokiny (IL-4, IL-10,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IL-13)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344424" marR="0">
              <a:lnSpc>
                <a:spcPts val="3427"/>
              </a:lnSpc>
              <a:spcBef>
                <a:spcPts val="368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kortikosteroidy</a:t>
            </a:r>
            <a:r>
              <a:rPr sz="2800" spc="-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produkci</a:t>
            </a:r>
            <a:r>
              <a:rPr sz="28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COX-2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snižují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95246" y="504591"/>
            <a:ext cx="5110544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Neopioidní</a:t>
            </a:r>
            <a:r>
              <a:rPr sz="44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analgetika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39489"/>
            <a:ext cx="7355587" cy="474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neselektivní</a:t>
            </a:r>
            <a:r>
              <a:rPr sz="2800" u="sng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inhibitory COX </a:t>
            </a:r>
            <a:r>
              <a:rPr sz="2800" spc="-6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kys.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acetylsalicylová,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2065919"/>
            <a:ext cx="4795365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diklofenak,</a:t>
            </a:r>
            <a:r>
              <a:rPr sz="28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ibuprofen, naproxen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3090972"/>
            <a:ext cx="7787484" cy="9003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preferenční inhibitory</a:t>
            </a:r>
            <a:r>
              <a:rPr sz="2800" u="sng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COX-2 </a:t>
            </a:r>
            <a:r>
              <a:rPr sz="2800" spc="-6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meloxikam,</a:t>
            </a:r>
            <a:r>
              <a:rPr sz="28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nimesulid</a:t>
            </a:r>
          </a:p>
          <a:p>
            <a:pPr marL="344424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(100x</a:t>
            </a:r>
            <a:r>
              <a:rPr sz="28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vyšší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selektivita</a:t>
            </a:r>
            <a:r>
              <a:rPr sz="28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ke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COX-2 než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ke COX-1)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944" y="4542165"/>
            <a:ext cx="7111776" cy="475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selektivní</a:t>
            </a:r>
            <a:r>
              <a:rPr sz="2800" u="sng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COX-2</a:t>
            </a:r>
            <a:r>
              <a:rPr sz="2800" u="sng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6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(koxiby)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celekoxib,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parekoxib,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3368" y="4969429"/>
            <a:ext cx="1618944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etorikoxib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91742" y="504591"/>
            <a:ext cx="6314316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Neopioidní</a:t>
            </a:r>
            <a:r>
              <a:rPr sz="44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analgetika</a:t>
            </a:r>
            <a:r>
              <a:rPr sz="44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-ASA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96817"/>
            <a:ext cx="4860088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kyselina</a:t>
            </a:r>
            <a:r>
              <a:rPr sz="2800" i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acetylsalicylová</a:t>
            </a:r>
            <a:r>
              <a:rPr sz="2800" i="1" spc="-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(ASA)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2065919"/>
            <a:ext cx="7883643" cy="3803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neselektivní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inhibitor COX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blokace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je irreverzibilní</a:t>
            </a:r>
          </a:p>
          <a:p>
            <a:pPr marL="0" marR="0">
              <a:lnSpc>
                <a:spcPts val="3027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(u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ostatních reverzibilní)</a:t>
            </a:r>
          </a:p>
          <a:p>
            <a:pPr marL="0" marR="0">
              <a:lnSpc>
                <a:spcPts val="3427"/>
              </a:lnSpc>
              <a:spcBef>
                <a:spcPts val="26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protizánětlivém</a:t>
            </a:r>
            <a:r>
              <a:rPr sz="2800" spc="-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účinku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 podílí i schopnost</a:t>
            </a:r>
          </a:p>
          <a:p>
            <a:pPr marL="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stabilizovat</a:t>
            </a:r>
            <a:r>
              <a:rPr sz="2800" spc="-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kapilární</a:t>
            </a:r>
            <a:r>
              <a:rPr sz="28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permeabilitu,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inhibovat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tvorbu</a:t>
            </a:r>
          </a:p>
          <a:p>
            <a:pPr marL="0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komplexů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antigen-protilátka</a:t>
            </a:r>
            <a:r>
              <a:rPr sz="28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inhibovat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uvolnění</a:t>
            </a:r>
          </a:p>
          <a:p>
            <a:pPr marL="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histaminu</a:t>
            </a:r>
          </a:p>
          <a:p>
            <a:pPr marL="0" marR="0">
              <a:lnSpc>
                <a:spcPts val="3430"/>
              </a:lnSpc>
              <a:spcBef>
                <a:spcPts val="268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analgetický</a:t>
            </a:r>
            <a:r>
              <a:rPr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účinek</a:t>
            </a:r>
            <a:r>
              <a:rPr sz="28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mírné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středně silné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bolesti</a:t>
            </a:r>
          </a:p>
          <a:p>
            <a:pPr marL="0" marR="0">
              <a:lnSpc>
                <a:spcPts val="3427"/>
              </a:lnSpc>
              <a:spcBef>
                <a:spcPts val="26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antipyretický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účinek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nástup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za 30 min, trvá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-4 hod.</a:t>
            </a:r>
          </a:p>
          <a:p>
            <a:pPr marL="0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(ne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 dětí)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58798" y="504591"/>
            <a:ext cx="6180203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Neopioidní</a:t>
            </a:r>
            <a:r>
              <a:rPr sz="44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analgetika-ASA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96817"/>
            <a:ext cx="8135381" cy="1626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antiflogistický,</a:t>
            </a:r>
            <a:r>
              <a:rPr sz="2800" spc="-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antirevmatický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antiuratický účinek</a:t>
            </a:r>
            <a:r>
              <a:rPr sz="28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</a:p>
          <a:p>
            <a:pPr marL="344424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vyšších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dávkách (3,6-4g/den);</a:t>
            </a:r>
            <a:r>
              <a:rPr sz="28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 nízkých dávkách</a:t>
            </a:r>
          </a:p>
          <a:p>
            <a:pPr marL="344424" marR="0">
              <a:lnSpc>
                <a:spcPts val="30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může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snižovat</a:t>
            </a:r>
            <a:r>
              <a:rPr sz="28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eliminaci kys.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močové 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akutního</a:t>
            </a:r>
          </a:p>
          <a:p>
            <a:pPr marL="344424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záchvatu dny!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3218698"/>
            <a:ext cx="7892115" cy="1242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A6A6A6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antiagregační</a:t>
            </a:r>
            <a:r>
              <a:rPr sz="2800" i="1" spc="-47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účinek</a:t>
            </a:r>
            <a:r>
              <a:rPr sz="2800" i="1" spc="-12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–</a:t>
            </a:r>
            <a:r>
              <a:rPr sz="2800" i="1" spc="-1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irreverzibilně</a:t>
            </a:r>
            <a:r>
              <a:rPr sz="2800" i="1" spc="-52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inhibuje</a:t>
            </a:r>
          </a:p>
          <a:p>
            <a:pPr marL="344424" marR="0">
              <a:lnSpc>
                <a:spcPts val="3026"/>
              </a:lnSpc>
              <a:spcBef>
                <a:spcPts val="50"/>
              </a:spcBef>
              <a:spcAft>
                <a:spcPts val="0"/>
              </a:spcAft>
            </a:pP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v</a:t>
            </a:r>
            <a:r>
              <a:rPr sz="2800" i="1" spc="1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portálním</a:t>
            </a:r>
            <a:r>
              <a:rPr sz="2800" i="1" spc="-4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řečišti</a:t>
            </a:r>
            <a:r>
              <a:rPr sz="2800" i="1" spc="-37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destičkovou</a:t>
            </a:r>
            <a:r>
              <a:rPr sz="2800" i="1" spc="-48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cyklooxygenázu</a:t>
            </a:r>
            <a:r>
              <a:rPr sz="2800" i="1" spc="-58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a</a:t>
            </a:r>
          </a:p>
          <a:p>
            <a:pPr marL="344424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brání vzniku tromboxanu</a:t>
            </a:r>
            <a:r>
              <a:rPr sz="2800" i="1" spc="-34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A</a:t>
            </a:r>
            <a:r>
              <a:rPr sz="2800" i="1" spc="963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–</a:t>
            </a:r>
            <a:r>
              <a:rPr sz="2800" i="1" spc="-1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porušení</a:t>
            </a:r>
            <a:r>
              <a:rPr sz="2800" i="1" spc="-24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agregability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74692" y="4203864"/>
            <a:ext cx="273051" cy="328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88"/>
              </a:lnSpc>
              <a:spcBef>
                <a:spcPts val="0"/>
              </a:spcBef>
              <a:spcAft>
                <a:spcPts val="0"/>
              </a:spcAft>
            </a:pPr>
            <a:r>
              <a:rPr sz="1850" i="1" dirty="0">
                <a:solidFill>
                  <a:srgbClr val="A6A6A6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3368" y="4371767"/>
            <a:ext cx="7739742" cy="1241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destiček</a:t>
            </a:r>
            <a:r>
              <a:rPr sz="2800" i="1" spc="-5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po celou</a:t>
            </a:r>
            <a:r>
              <a:rPr sz="2800" i="1" spc="-36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dobu</a:t>
            </a:r>
            <a:r>
              <a:rPr sz="2800" i="1" spc="-21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jejich</a:t>
            </a:r>
            <a:r>
              <a:rPr sz="2800" i="1" spc="-39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života</a:t>
            </a:r>
            <a:r>
              <a:rPr sz="2800" i="1" spc="-1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(3-7</a:t>
            </a:r>
            <a:r>
              <a:rPr sz="2800" i="1" spc="34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dnů) stačí</a:t>
            </a:r>
            <a:r>
              <a:rPr sz="2800" i="1" spc="-34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již</a:t>
            </a:r>
          </a:p>
          <a:p>
            <a:pPr marL="0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sz="2800" b="1" i="1" dirty="0">
                <a:solidFill>
                  <a:srgbClr val="A6A6A6"/>
                </a:solidFill>
                <a:latin typeface="Calibri"/>
                <a:cs typeface="Calibri"/>
              </a:rPr>
              <a:t>75</a:t>
            </a:r>
            <a:r>
              <a:rPr sz="2800" b="1" i="1" spc="13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A6A6A6"/>
                </a:solidFill>
                <a:latin typeface="Calibri"/>
                <a:cs typeface="Calibri"/>
              </a:rPr>
              <a:t>mg/den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,</a:t>
            </a:r>
            <a:r>
              <a:rPr sz="2800" i="1" spc="-36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které neruší</a:t>
            </a:r>
            <a:r>
              <a:rPr sz="2800" i="1" spc="-32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tvorbu</a:t>
            </a:r>
            <a:r>
              <a:rPr sz="2800" i="1" spc="2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vazodilatačně</a:t>
            </a:r>
          </a:p>
          <a:p>
            <a:pPr marL="0" marR="0">
              <a:lnSpc>
                <a:spcPts val="3025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účinného</a:t>
            </a:r>
            <a:r>
              <a:rPr sz="2800" i="1" spc="-3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PGI</a:t>
            </a:r>
            <a:r>
              <a:rPr sz="2800" i="1" spc="95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a </a:t>
            </a:r>
            <a:r>
              <a:rPr sz="2800" i="1" spc="18" dirty="0">
                <a:solidFill>
                  <a:srgbClr val="A6A6A6"/>
                </a:solidFill>
                <a:latin typeface="Calibri"/>
                <a:cs typeface="Calibri"/>
              </a:rPr>
              <a:t>má</a:t>
            </a:r>
            <a:r>
              <a:rPr sz="2800" i="1" spc="-26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minimální</a:t>
            </a:r>
            <a:r>
              <a:rPr sz="2800" i="1" spc="-39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nežádoucí</a:t>
            </a:r>
            <a:r>
              <a:rPr sz="2800" i="1" spc="-51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A6A6A6"/>
                </a:solidFill>
                <a:latin typeface="Calibri"/>
                <a:cs typeface="Calibri"/>
              </a:rPr>
              <a:t>účinky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83713" y="5356933"/>
            <a:ext cx="272897" cy="328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85"/>
              </a:lnSpc>
              <a:spcBef>
                <a:spcPts val="0"/>
              </a:spcBef>
              <a:spcAft>
                <a:spcPts val="0"/>
              </a:spcAft>
            </a:pPr>
            <a:r>
              <a:rPr sz="1850" i="1" dirty="0">
                <a:solidFill>
                  <a:srgbClr val="A6A6A6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58798" y="534817"/>
            <a:ext cx="6180203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Neopioidní</a:t>
            </a:r>
            <a:r>
              <a:rPr sz="44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analgetika-ASA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7544" y="1596817"/>
            <a:ext cx="7598131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NÚ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KI: GIT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obtíže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nauzea, dyspepsie,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vomitus,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1968" y="1980575"/>
            <a:ext cx="7022994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okultní krvácení,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eroze,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gastroduodenální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vředy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7544" y="2450348"/>
            <a:ext cx="7467559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opakovaném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podání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vyšších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dávek 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poruchy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1968" y="2834940"/>
            <a:ext cx="4798515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sluchu,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tinitus,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hluchota,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vertigo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7544" y="3304042"/>
            <a:ext cx="6952451" cy="2181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vzácně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poruchy</a:t>
            </a:r>
            <a:r>
              <a:rPr sz="28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renálních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funkcí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(analgetická</a:t>
            </a:r>
          </a:p>
          <a:p>
            <a:pPr marL="344424" marR="0">
              <a:lnSpc>
                <a:spcPts val="3026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nefropatie)</a:t>
            </a:r>
            <a:r>
              <a:rPr sz="28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asymptomatická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hepatitida</a:t>
            </a:r>
          </a:p>
          <a:p>
            <a:pPr marL="0" marR="0">
              <a:lnSpc>
                <a:spcPts val="3430"/>
              </a:lnSpc>
              <a:spcBef>
                <a:spcPts val="26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zvýšená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krvácivost</a:t>
            </a:r>
          </a:p>
          <a:p>
            <a:pPr marL="0" marR="0">
              <a:lnSpc>
                <a:spcPts val="3430"/>
              </a:lnSpc>
              <a:spcBef>
                <a:spcPts val="268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bronchokonstrikce a indukce</a:t>
            </a:r>
            <a:r>
              <a:rPr sz="28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astmatického</a:t>
            </a:r>
          </a:p>
          <a:p>
            <a:pPr marL="344424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záchvatu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7544" y="5481228"/>
            <a:ext cx="7020879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ASA nekombinujeme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jinými NSAID</a:t>
            </a:r>
            <a:r>
              <a:rPr sz="28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snížení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1968" y="5865872"/>
            <a:ext cx="3548593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protizánětlivého</a:t>
            </a:r>
            <a:r>
              <a:rPr sz="2800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účinku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52702" y="504591"/>
            <a:ext cx="6192919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Neopioidní</a:t>
            </a:r>
            <a:r>
              <a:rPr sz="44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analgetika-PAR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96817"/>
            <a:ext cx="2337138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paracetamol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2065919"/>
            <a:ext cx="7999080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výborně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tolerované</a:t>
            </a:r>
            <a:r>
              <a:rPr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analgetikum,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antipyretikum </a:t>
            </a:r>
            <a:r>
              <a:rPr sz="2800" b="1" spc="10" dirty="0">
                <a:solidFill>
                  <a:srgbClr val="000000"/>
                </a:solidFill>
                <a:latin typeface="Calibri"/>
                <a:cs typeface="Calibri"/>
              </a:rPr>
              <a:t>bez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368" y="2450348"/>
            <a:ext cx="6001120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významného</a:t>
            </a:r>
            <a:r>
              <a:rPr sz="28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protizánětlivého</a:t>
            </a:r>
            <a:r>
              <a:rPr sz="2800" b="1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působení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944" y="2920284"/>
            <a:ext cx="6017429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antipyretické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vlastnosti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inhibice COX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3368" y="3304042"/>
            <a:ext cx="2315349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 hypothalamu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8944" y="3773978"/>
            <a:ext cx="7306903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centrální MÚ se podílí i na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analgetickém</a:t>
            </a:r>
            <a:r>
              <a:rPr sz="28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účinku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93368" y="4157736"/>
            <a:ext cx="6846555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(nepřímé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působení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5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-HT</a:t>
            </a:r>
            <a:r>
              <a:rPr sz="2800" spc="3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-receptory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míše)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838700" y="4375223"/>
            <a:ext cx="272897" cy="328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85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8944" y="4627509"/>
            <a:ext cx="7822091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periferii</a:t>
            </a:r>
            <a:r>
              <a:rPr sz="2800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urychluje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přeměnu PGG</a:t>
            </a:r>
            <a:r>
              <a:rPr sz="2800" spc="9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PGH</a:t>
            </a:r>
            <a:r>
              <a:rPr sz="2800" spc="9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tím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009386" y="4844325"/>
            <a:ext cx="273051" cy="328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88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281037" y="4844325"/>
            <a:ext cx="273051" cy="328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88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93368" y="5012102"/>
            <a:ext cx="5145687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snižuje prozánětlivé</a:t>
            </a:r>
            <a:r>
              <a:rPr sz="2800" spc="-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působení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PGG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890514" y="5228917"/>
            <a:ext cx="272897" cy="328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85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85642" y="504591"/>
            <a:ext cx="2330300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Analgezie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020" y="1812590"/>
            <a:ext cx="6784621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27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tlumení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vnímání bolesti</a:t>
            </a:r>
            <a:r>
              <a:rPr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třech úrovních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020" y="2325035"/>
            <a:ext cx="7728657" cy="2351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a)</a:t>
            </a:r>
            <a:r>
              <a:rPr sz="2800" spc="19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vznik impulsu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snížení vnímavosti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receptorů pro</a:t>
            </a:r>
          </a:p>
          <a:p>
            <a:pPr marL="609549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bolest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(nociceptorů)→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potlačením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procesu</a:t>
            </a:r>
          </a:p>
          <a:p>
            <a:pPr marL="609549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podráždění v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nervových</a:t>
            </a:r>
            <a:r>
              <a:rPr sz="28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zakončeních</a:t>
            </a:r>
          </a:p>
          <a:p>
            <a:pPr marL="0" marR="0">
              <a:lnSpc>
                <a:spcPts val="3427"/>
              </a:lnSpc>
              <a:spcBef>
                <a:spcPts val="657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b)</a:t>
            </a:r>
            <a:r>
              <a:rPr sz="2800" spc="18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vedení impulsu</a:t>
            </a:r>
          </a:p>
          <a:p>
            <a:pPr marL="0" marR="0">
              <a:lnSpc>
                <a:spcPts val="3430"/>
              </a:lnSpc>
              <a:spcBef>
                <a:spcPts val="60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c)</a:t>
            </a:r>
            <a:r>
              <a:rPr sz="2800" spc="2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uvědomění si bolesti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85646" y="504591"/>
            <a:ext cx="6327029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Neopioidní</a:t>
            </a:r>
            <a:r>
              <a:rPr sz="44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analgetika</a:t>
            </a:r>
            <a:r>
              <a:rPr sz="44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-PAR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96817"/>
            <a:ext cx="8194585" cy="132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analgeticko-antipyretické</a:t>
            </a:r>
            <a:r>
              <a:rPr sz="28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účinky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shodné s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ASA,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má</a:t>
            </a:r>
          </a:p>
          <a:p>
            <a:pPr marL="344424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lepší</a:t>
            </a:r>
            <a:r>
              <a:rPr sz="2800" b="1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GIT</a:t>
            </a:r>
            <a:r>
              <a:rPr sz="2800" b="1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snášenlivost</a:t>
            </a:r>
            <a:r>
              <a:rPr sz="2800" b="1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neovlivňuje</a:t>
            </a:r>
            <a:r>
              <a:rPr sz="2800" b="1" spc="-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krevní</a:t>
            </a:r>
            <a:r>
              <a:rPr sz="2800" b="1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srážlivost</a:t>
            </a:r>
          </a:p>
          <a:p>
            <a:pPr marL="0" marR="0">
              <a:lnSpc>
                <a:spcPts val="3430"/>
              </a:lnSpc>
              <a:spcBef>
                <a:spcPts val="268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vhodný</a:t>
            </a:r>
            <a:r>
              <a:rPr sz="28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především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u dětí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2920284"/>
            <a:ext cx="5725743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při běžných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dávkách malý výskyt</a:t>
            </a:r>
            <a:r>
              <a:rPr sz="2800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NÚ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3389386"/>
            <a:ext cx="8130491" cy="2394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při akutním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předávkování dochází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vyčerpání zásob</a:t>
            </a:r>
          </a:p>
          <a:p>
            <a:pPr marL="344424" marR="0">
              <a:lnSpc>
                <a:spcPts val="3025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glutathionu v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játrech a vzniklý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reaktivní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metabolit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N-</a:t>
            </a:r>
          </a:p>
          <a:p>
            <a:pPr marL="344424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acetylbenzochinonimin</a:t>
            </a:r>
            <a:r>
              <a:rPr sz="2800" i="1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poškozuje jaterní</a:t>
            </a:r>
            <a:r>
              <a:rPr sz="28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buňky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344424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může vyvolat</a:t>
            </a:r>
            <a:r>
              <a:rPr sz="28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selhání jater, které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může končit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smrtí</a:t>
            </a:r>
          </a:p>
          <a:p>
            <a:pPr marL="344424" marR="0">
              <a:lnSpc>
                <a:spcPts val="302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92D050"/>
                </a:solidFill>
                <a:latin typeface="Calibri"/>
                <a:cs typeface="Calibri"/>
              </a:rPr>
              <a:t>(toxická</a:t>
            </a:r>
            <a:r>
              <a:rPr sz="2800" spc="-13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92D050"/>
                </a:solidFill>
                <a:latin typeface="Calibri"/>
                <a:cs typeface="Calibri"/>
              </a:rPr>
              <a:t>dávka –</a:t>
            </a:r>
            <a:r>
              <a:rPr sz="2800" spc="1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92D050"/>
                </a:solidFill>
                <a:latin typeface="Calibri"/>
                <a:cs typeface="Calibri"/>
              </a:rPr>
              <a:t>140mg/kg;</a:t>
            </a:r>
            <a:r>
              <a:rPr sz="2800" spc="28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92D050"/>
                </a:solidFill>
                <a:latin typeface="Calibri"/>
                <a:cs typeface="Calibri"/>
              </a:rPr>
              <a:t>70kg člověk → 70*</a:t>
            </a:r>
            <a:r>
              <a:rPr sz="2800" spc="29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92D050"/>
                </a:solidFill>
                <a:latin typeface="Calibri"/>
                <a:cs typeface="Calibri"/>
              </a:rPr>
              <a:t>140 =</a:t>
            </a:r>
          </a:p>
          <a:p>
            <a:pPr marL="344424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92D050"/>
                </a:solidFill>
                <a:latin typeface="Calibri"/>
                <a:cs typeface="Calibri"/>
              </a:rPr>
              <a:t>9800mg</a:t>
            </a:r>
            <a:r>
              <a:rPr sz="2800" spc="42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92D050"/>
                </a:solidFill>
                <a:latin typeface="Calibri"/>
                <a:cs typeface="Calibri"/>
              </a:rPr>
              <a:t>/ 500mg</a:t>
            </a:r>
            <a:r>
              <a:rPr sz="2800" spc="1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92D050"/>
                </a:solidFill>
                <a:latin typeface="Calibri"/>
                <a:cs typeface="Calibri"/>
              </a:rPr>
              <a:t>(1tbl)=</a:t>
            </a:r>
            <a:r>
              <a:rPr sz="2800" spc="62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92D050"/>
                </a:solidFill>
                <a:latin typeface="Calibri"/>
                <a:cs typeface="Calibri"/>
              </a:rPr>
              <a:t>cca</a:t>
            </a:r>
            <a:r>
              <a:rPr sz="2800" spc="2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92D050"/>
                </a:solidFill>
                <a:latin typeface="Calibri"/>
                <a:cs typeface="Calibri"/>
              </a:rPr>
              <a:t>20tbl</a:t>
            </a:r>
            <a:r>
              <a:rPr sz="2800" spc="46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92D050"/>
                </a:solidFill>
                <a:latin typeface="Calibri"/>
                <a:cs typeface="Calibri"/>
              </a:rPr>
              <a:t>paracetamolu</a:t>
            </a:r>
            <a:r>
              <a:rPr sz="2800" dirty="0">
                <a:solidFill>
                  <a:srgbClr val="92D050"/>
                </a:solidFill>
                <a:latin typeface="Calibri"/>
                <a:cs typeface="Calibri"/>
              </a:rPr>
              <a:t>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19530" y="504591"/>
            <a:ext cx="7063333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Neopioidní</a:t>
            </a:r>
            <a:r>
              <a:rPr sz="44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analgetika</a:t>
            </a:r>
            <a:r>
              <a:rPr sz="4400" spc="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METAM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39489"/>
            <a:ext cx="7531804" cy="3888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metamizol</a:t>
            </a:r>
            <a:r>
              <a:rPr sz="2800" i="1" spc="-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(Novalgin</a:t>
            </a:r>
            <a:r>
              <a:rPr sz="1850" spc="22" dirty="0">
                <a:solidFill>
                  <a:srgbClr val="000000"/>
                </a:solidFill>
                <a:latin typeface="Calibri"/>
                <a:cs typeface="Calibri"/>
              </a:rPr>
              <a:t>®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Algifen</a:t>
            </a:r>
            <a:r>
              <a:rPr sz="2800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Neo</a:t>
            </a:r>
            <a:r>
              <a:rPr sz="1850" spc="22" dirty="0">
                <a:solidFill>
                  <a:srgbClr val="000000"/>
                </a:solidFill>
                <a:latin typeface="Calibri"/>
                <a:cs typeface="Calibri"/>
              </a:rPr>
              <a:t>®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 marL="0" marR="0">
              <a:lnSpc>
                <a:spcPts val="3427"/>
              </a:lnSpc>
              <a:spcBef>
                <a:spcPts val="657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silné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analgetikum-antipyretikum</a:t>
            </a:r>
          </a:p>
          <a:p>
            <a:pPr marL="0" marR="0">
              <a:lnSpc>
                <a:spcPts val="3430"/>
              </a:lnSpc>
              <a:spcBef>
                <a:spcPts val="60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méně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toxický,</a:t>
            </a:r>
            <a:r>
              <a:rPr sz="2800" spc="-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není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podezříván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 kancerogenity</a:t>
            </a:r>
          </a:p>
          <a:p>
            <a:pPr marL="0" marR="0">
              <a:lnSpc>
                <a:spcPts val="3430"/>
              </a:lnSpc>
              <a:spcBef>
                <a:spcPts val="603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doporučuje 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při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spastických bolestech</a:t>
            </a:r>
          </a:p>
          <a:p>
            <a:pPr marL="0" marR="0">
              <a:lnSpc>
                <a:spcPts val="3427"/>
              </a:lnSpc>
              <a:spcBef>
                <a:spcPts val="65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výskyt</a:t>
            </a:r>
            <a:r>
              <a:rPr sz="2800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NÚ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 délkou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podávání zvyšuje</a:t>
            </a:r>
          </a:p>
          <a:p>
            <a:pPr marL="0" marR="0">
              <a:lnSpc>
                <a:spcPts val="3427"/>
              </a:lnSpc>
              <a:spcBef>
                <a:spcPts val="607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Malý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počet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interakcí 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vhodný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např.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 pacientů</a:t>
            </a:r>
            <a:r>
              <a:rPr sz="28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gastroduodenálními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vředy v anamnéze, u</a:t>
            </a:r>
          </a:p>
          <a:p>
            <a:pPr marL="344424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warfarinizovaných</a:t>
            </a:r>
            <a:r>
              <a:rPr sz="2800" spc="-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pacientů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5569621"/>
            <a:ext cx="6741737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vhodný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kombinace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silnými analgetiky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97126" y="504591"/>
            <a:ext cx="5504054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NSAID</a:t>
            </a:r>
            <a:r>
              <a:rPr sz="44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COX</a:t>
            </a:r>
            <a:r>
              <a:rPr sz="44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neselektivní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39489"/>
            <a:ext cx="1596460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ibuprofen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2151934"/>
            <a:ext cx="6951201" cy="1924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dobré antiflogistické</a:t>
            </a:r>
            <a:r>
              <a:rPr sz="2800" spc="-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analgetické</a:t>
            </a:r>
            <a:r>
              <a:rPr sz="28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účinky</a:t>
            </a:r>
          </a:p>
          <a:p>
            <a:pPr marL="0" marR="0">
              <a:lnSpc>
                <a:spcPts val="3430"/>
              </a:lnSpc>
              <a:spcBef>
                <a:spcPts val="65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bolest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hlavy,</a:t>
            </a:r>
            <a:r>
              <a:rPr sz="28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zubů,</a:t>
            </a:r>
            <a:r>
              <a:rPr sz="2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dysmenorea</a:t>
            </a:r>
          </a:p>
          <a:p>
            <a:pPr marL="0" marR="0">
              <a:lnSpc>
                <a:spcPts val="3430"/>
              </a:lnSpc>
              <a:spcBef>
                <a:spcPts val="603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vhodný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při horečnatých onemocněních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dětí i</a:t>
            </a:r>
          </a:p>
          <a:p>
            <a:pPr marL="344424" marR="0">
              <a:lnSpc>
                <a:spcPts val="3362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dospělých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4115064"/>
            <a:ext cx="6604949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lék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volby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při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zánětlivých</a:t>
            </a:r>
            <a:r>
              <a:rPr sz="2800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degenerativních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3368" y="4542165"/>
            <a:ext cx="7617319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onemocněních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kloubů i mimokloubním revmatismu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97126" y="504591"/>
            <a:ext cx="5504054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NSAID</a:t>
            </a:r>
            <a:r>
              <a:rPr sz="44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COX</a:t>
            </a:r>
            <a:r>
              <a:rPr sz="44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neselektivní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39489"/>
            <a:ext cx="1712231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diklofenak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2151934"/>
            <a:ext cx="7789579" cy="3290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středně silný</a:t>
            </a:r>
            <a:r>
              <a:rPr sz="28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protizánětlivý,</a:t>
            </a:r>
            <a:r>
              <a:rPr sz="2800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dobrý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analgetický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mírný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antipyretický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účinek</a:t>
            </a:r>
          </a:p>
          <a:p>
            <a:pPr marL="0" marR="0">
              <a:lnSpc>
                <a:spcPts val="3427"/>
              </a:lnSpc>
              <a:spcBef>
                <a:spcPts val="60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dobrá tolerance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ze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strany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GIT</a:t>
            </a:r>
          </a:p>
          <a:p>
            <a:pPr marL="0" marR="0">
              <a:lnSpc>
                <a:spcPts val="3427"/>
              </a:lnSpc>
              <a:spcBef>
                <a:spcPts val="65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hromadí se v synoviální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tekutině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dobře potlačuje</a:t>
            </a:r>
          </a:p>
          <a:p>
            <a:pPr marL="344424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bolest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 osteoartrózy;</a:t>
            </a:r>
            <a:r>
              <a:rPr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 u svalových</a:t>
            </a:r>
            <a:r>
              <a:rPr sz="2800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bolestí</a:t>
            </a:r>
          </a:p>
          <a:p>
            <a:pPr marL="0" marR="0">
              <a:lnSpc>
                <a:spcPts val="3430"/>
              </a:lnSpc>
              <a:spcBef>
                <a:spcPts val="65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retardované</a:t>
            </a:r>
            <a:r>
              <a:rPr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formy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 formy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rychlým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nástupem</a:t>
            </a:r>
          </a:p>
          <a:p>
            <a:pPr marL="344424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účinku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97126" y="504591"/>
            <a:ext cx="5504054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NSAID</a:t>
            </a:r>
            <a:r>
              <a:rPr sz="44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COX</a:t>
            </a:r>
            <a:r>
              <a:rPr sz="44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neselektivní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96817"/>
            <a:ext cx="7602871" cy="1711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piroxikam</a:t>
            </a:r>
            <a:r>
              <a:rPr sz="2800" b="1" i="1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úzká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terapeutická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šíře,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výrazný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vzestup</a:t>
            </a:r>
          </a:p>
          <a:p>
            <a:pPr marL="0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rizika</a:t>
            </a:r>
            <a:r>
              <a:rPr sz="2800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NÚ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při zvyšování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dávky</a:t>
            </a:r>
          </a:p>
          <a:p>
            <a:pPr marL="0" marR="0">
              <a:lnSpc>
                <a:spcPts val="3430"/>
              </a:lnSpc>
              <a:spcBef>
                <a:spcPts val="268"/>
              </a:spcBef>
              <a:spcAft>
                <a:spcPts val="0"/>
              </a:spcAft>
            </a:pP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indometacin</a:t>
            </a:r>
            <a:r>
              <a:rPr sz="2800" b="1" i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dobrý protizánětlivý,</a:t>
            </a:r>
            <a:r>
              <a:rPr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analgetický</a:t>
            </a:r>
            <a:r>
              <a:rPr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302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antipyretický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účinek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3304042"/>
            <a:ext cx="4472065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10-40x</a:t>
            </a:r>
            <a:r>
              <a:rPr sz="28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vyšší</a:t>
            </a:r>
            <a:r>
              <a:rPr sz="28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účinnost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než 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ASA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368" y="3773978"/>
            <a:ext cx="7772128" cy="2095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časté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závažné</a:t>
            </a:r>
            <a:r>
              <a:rPr sz="28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NÚ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krátkodobé</a:t>
            </a:r>
            <a:r>
              <a:rPr sz="2800" b="1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000000"/>
                </a:solidFill>
                <a:latin typeface="Calibri"/>
                <a:cs typeface="Calibri"/>
              </a:rPr>
              <a:t>používání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</a:p>
          <a:p>
            <a:pPr marL="0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akutních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stavů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speciálních indikací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(dnavá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artritida,</a:t>
            </a:r>
          </a:p>
          <a:p>
            <a:pPr marL="0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mimokloubní záněty 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perikarditida,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záněty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žil)</a:t>
            </a:r>
          </a:p>
          <a:p>
            <a:pPr marL="0" marR="0">
              <a:lnSpc>
                <a:spcPts val="3427"/>
              </a:lnSpc>
              <a:spcBef>
                <a:spcPts val="26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dnes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pouze jako rct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spp,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nebo</a:t>
            </a:r>
            <a:r>
              <a:rPr sz="28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lok.podání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</a:p>
          <a:p>
            <a:pPr marL="0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sprej,gel,krém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97126" y="504591"/>
            <a:ext cx="5504054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NSAID</a:t>
            </a:r>
            <a:r>
              <a:rPr sz="44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COX</a:t>
            </a:r>
            <a:r>
              <a:rPr sz="44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neselektivní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3368" y="1639489"/>
            <a:ext cx="7510554" cy="1498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výrazné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GIT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poruchy</a:t>
            </a:r>
            <a:r>
              <a:rPr sz="28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průjmy, krvácení do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GIT</a:t>
            </a:r>
          </a:p>
          <a:p>
            <a:pPr marL="545922" marR="0">
              <a:lnSpc>
                <a:spcPts val="3427"/>
              </a:lnSpc>
              <a:spcBef>
                <a:spcPts val="657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prudké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bolesti</a:t>
            </a:r>
            <a:r>
              <a:rPr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hlavy,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deprese,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zmatenost;</a:t>
            </a:r>
          </a:p>
          <a:p>
            <a:pPr marL="545922" marR="0">
              <a:lnSpc>
                <a:spcPts val="3430"/>
              </a:lnSpc>
              <a:spcBef>
                <a:spcPts val="60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poškození krvetvorby</a:t>
            </a:r>
            <a:r>
              <a:rPr sz="2800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trombocytopenie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4201079"/>
            <a:ext cx="7365069" cy="1327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606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06060"/>
                </a:solidFill>
                <a:latin typeface="Calibri"/>
                <a:cs typeface="Calibri"/>
              </a:rPr>
              <a:t>speciální</a:t>
            </a:r>
            <a:r>
              <a:rPr sz="2800" spc="-10" dirty="0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06060"/>
                </a:solidFill>
                <a:latin typeface="Calibri"/>
                <a:cs typeface="Calibri"/>
              </a:rPr>
              <a:t>indikace: u předčasně narozených dětí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6060"/>
                </a:solidFill>
                <a:latin typeface="Calibri"/>
                <a:cs typeface="Calibri"/>
              </a:rPr>
              <a:t>k</a:t>
            </a:r>
            <a:r>
              <a:rPr sz="2800" spc="14" dirty="0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06060"/>
                </a:solidFill>
                <a:latin typeface="Calibri"/>
                <a:cs typeface="Calibri"/>
              </a:rPr>
              <a:t>uzavření</a:t>
            </a:r>
            <a:r>
              <a:rPr sz="2800" spc="-23" dirty="0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06060"/>
                </a:solidFill>
                <a:latin typeface="Calibri"/>
                <a:cs typeface="Calibri"/>
              </a:rPr>
              <a:t>ductus</a:t>
            </a:r>
            <a:r>
              <a:rPr sz="2800" spc="82" dirty="0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06060"/>
                </a:solidFill>
                <a:latin typeface="Calibri"/>
                <a:cs typeface="Calibri"/>
              </a:rPr>
              <a:t>arteriosus</a:t>
            </a:r>
            <a:r>
              <a:rPr sz="2800" spc="-54" dirty="0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06060"/>
                </a:solidFill>
                <a:latin typeface="Calibri"/>
                <a:cs typeface="Calibri"/>
              </a:rPr>
              <a:t>(Pedea</a:t>
            </a:r>
            <a:r>
              <a:rPr sz="1850" dirty="0">
                <a:solidFill>
                  <a:srgbClr val="606060"/>
                </a:solidFill>
                <a:latin typeface="Calibri"/>
                <a:cs typeface="Calibri"/>
              </a:rPr>
              <a:t>©</a:t>
            </a:r>
            <a:r>
              <a:rPr sz="1850" spc="57" dirty="0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06060"/>
                </a:solidFill>
                <a:latin typeface="Calibri"/>
                <a:cs typeface="Calibri"/>
              </a:rPr>
              <a:t>5mg/ml</a:t>
            </a:r>
            <a:r>
              <a:rPr sz="2800" spc="25" dirty="0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06060"/>
                </a:solidFill>
                <a:latin typeface="Calibri"/>
                <a:cs typeface="Calibri"/>
              </a:rPr>
              <a:t>–</a:t>
            </a:r>
          </a:p>
          <a:p>
            <a:pPr marL="344424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606060"/>
                </a:solidFill>
                <a:latin typeface="Calibri"/>
                <a:cs typeface="Calibri"/>
              </a:rPr>
              <a:t>ibuprofen</a:t>
            </a:r>
            <a:r>
              <a:rPr sz="2800" dirty="0">
                <a:solidFill>
                  <a:srgbClr val="606060"/>
                </a:solidFill>
                <a:latin typeface="Calibri"/>
                <a:cs typeface="Calibri"/>
              </a:rPr>
              <a:t>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08148" y="504591"/>
            <a:ext cx="3882831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COX-2</a:t>
            </a:r>
            <a:r>
              <a:rPr sz="44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inhibitory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39489"/>
            <a:ext cx="5019549" cy="197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aceklofenak</a:t>
            </a:r>
            <a:r>
              <a:rPr sz="2800" i="1" spc="-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(Biofenac®)</a:t>
            </a:r>
          </a:p>
          <a:p>
            <a:pPr marL="0" marR="0">
              <a:lnSpc>
                <a:spcPts val="3430"/>
              </a:lnSpc>
              <a:spcBef>
                <a:spcPts val="601"/>
              </a:spcBef>
              <a:spcAft>
                <a:spcPts val="0"/>
              </a:spcAft>
            </a:pP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vysoce</a:t>
            </a:r>
            <a:r>
              <a:rPr sz="28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selektivní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účinek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COX-2</a:t>
            </a:r>
          </a:p>
          <a:p>
            <a:pPr marL="0" marR="0">
              <a:lnSpc>
                <a:spcPts val="3430"/>
              </a:lnSpc>
              <a:spcBef>
                <a:spcPts val="603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nízké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riziko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GIT toxicity</a:t>
            </a:r>
          </a:p>
          <a:p>
            <a:pPr marL="0" marR="0">
              <a:lnSpc>
                <a:spcPts val="3427"/>
              </a:lnSpc>
              <a:spcBef>
                <a:spcPts val="65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revmatoidní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artritidy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08148" y="504591"/>
            <a:ext cx="3882831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COX-2</a:t>
            </a:r>
            <a:r>
              <a:rPr sz="44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inhibitory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39489"/>
            <a:ext cx="8450562" cy="44008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Původně vyvíjeny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snaze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snížit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GIT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toxicitu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NSAID</a:t>
            </a:r>
          </a:p>
          <a:p>
            <a:pPr marL="0" marR="0">
              <a:lnSpc>
                <a:spcPts val="3427"/>
              </a:lnSpc>
              <a:spcBef>
                <a:spcPts val="657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celekoxib</a:t>
            </a:r>
            <a:r>
              <a:rPr sz="2800" i="1" spc="-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(Aclexa®)</a:t>
            </a:r>
          </a:p>
          <a:p>
            <a:pPr marL="0" marR="0">
              <a:lnSpc>
                <a:spcPts val="3430"/>
              </a:lnSpc>
              <a:spcBef>
                <a:spcPts val="601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parekoxib</a:t>
            </a:r>
            <a:r>
              <a:rPr sz="28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(Dynastat®)</a:t>
            </a:r>
          </a:p>
          <a:p>
            <a:pPr marL="0" marR="0">
              <a:lnSpc>
                <a:spcPts val="3430"/>
              </a:lnSpc>
              <a:spcBef>
                <a:spcPts val="603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etorikoxib</a:t>
            </a:r>
            <a:r>
              <a:rPr sz="2800" i="1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(Arcoxia®)</a:t>
            </a:r>
          </a:p>
          <a:p>
            <a:pPr marL="0" marR="0">
              <a:lnSpc>
                <a:spcPts val="3427"/>
              </a:lnSpc>
              <a:spcBef>
                <a:spcPts val="65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13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KVS</a:t>
            </a:r>
            <a:r>
              <a:rPr sz="2800" b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toxicita</a:t>
            </a:r>
            <a:r>
              <a:rPr sz="2800" b="1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protrombotický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efekt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+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↑ TK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(všechny</a:t>
            </a:r>
          </a:p>
          <a:p>
            <a:pPr marL="344424" marR="0">
              <a:lnSpc>
                <a:spcPts val="3384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NSAID)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→ </a:t>
            </a:r>
            <a:r>
              <a:rPr sz="2800" dirty="0">
                <a:solidFill>
                  <a:srgbClr val="000000"/>
                </a:solidFill>
                <a:latin typeface="FDHGAT+Symbol"/>
                <a:cs typeface="FDHGAT+Symbol"/>
              </a:rPr>
              <a:t></a:t>
            </a:r>
            <a:r>
              <a:rPr sz="28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riziko</a:t>
            </a:r>
            <a:r>
              <a:rPr sz="2800" b="1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IM, </a:t>
            </a:r>
            <a:r>
              <a:rPr sz="2800" b="1" spc="10" dirty="0">
                <a:solidFill>
                  <a:srgbClr val="000000"/>
                </a:solidFill>
                <a:latin typeface="Calibri"/>
                <a:cs typeface="Calibri"/>
              </a:rPr>
              <a:t>CMP</a:t>
            </a:r>
          </a:p>
          <a:p>
            <a:pPr marL="0" marR="0">
              <a:lnSpc>
                <a:spcPts val="3430"/>
              </a:lnSpc>
              <a:spcBef>
                <a:spcPts val="63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mohou vyvolávat</a:t>
            </a:r>
            <a:r>
              <a:rPr sz="28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renální toxicitu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(COX-2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konstitutivní v</a:t>
            </a:r>
          </a:p>
          <a:p>
            <a:pPr marL="344424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ledvinách)</a:t>
            </a:r>
          </a:p>
          <a:p>
            <a:pPr marL="0" marR="0">
              <a:lnSpc>
                <a:spcPts val="3430"/>
              </a:lnSpc>
              <a:spcBef>
                <a:spcPts val="652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LI –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CYP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2C9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24102" y="504591"/>
            <a:ext cx="6651755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Preferenční</a:t>
            </a:r>
            <a:r>
              <a:rPr sz="44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inhibitory</a:t>
            </a:r>
            <a:r>
              <a:rPr sz="44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COX-2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39489"/>
            <a:ext cx="6394942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meloxikam</a:t>
            </a:r>
            <a:r>
              <a:rPr sz="2800" i="1" spc="-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protizánětlivé,</a:t>
            </a:r>
            <a:r>
              <a:rPr sz="2800" spc="-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analgetické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2065919"/>
            <a:ext cx="6397086" cy="1413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antipyretické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vlastnosti</a:t>
            </a:r>
          </a:p>
          <a:p>
            <a:pPr marL="0" marR="0">
              <a:lnSpc>
                <a:spcPts val="3430"/>
              </a:lnSpc>
              <a:spcBef>
                <a:spcPts val="65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revmatoidní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artritidy,</a:t>
            </a:r>
            <a:r>
              <a:rPr sz="28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osteoartritidy</a:t>
            </a:r>
            <a:r>
              <a:rPr sz="28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ankylozující spondylitidy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3517946"/>
            <a:ext cx="7401852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nimesulid</a:t>
            </a:r>
            <a:r>
              <a:rPr sz="2800" i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akutní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bolesti</a:t>
            </a:r>
            <a:r>
              <a:rPr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(zuby),</a:t>
            </a:r>
            <a:r>
              <a:rPr sz="28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primární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3368" y="3944376"/>
            <a:ext cx="5723178" cy="14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dysmenorea</a:t>
            </a:r>
          </a:p>
          <a:p>
            <a:pPr marL="0" marR="0">
              <a:lnSpc>
                <a:spcPts val="3427"/>
              </a:lnSpc>
              <a:spcBef>
                <a:spcPts val="65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max. 15 dnů</a:t>
            </a:r>
            <a:r>
              <a:rPr sz="28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(údajná</a:t>
            </a:r>
            <a:r>
              <a:rPr sz="28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hepatotoxicita??)</a:t>
            </a:r>
          </a:p>
          <a:p>
            <a:pPr marL="0" marR="0">
              <a:lnSpc>
                <a:spcPts val="3427"/>
              </a:lnSpc>
              <a:spcBef>
                <a:spcPts val="60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LI –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CYP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2C9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88566" y="168767"/>
            <a:ext cx="5320302" cy="719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Antirevmatika</a:t>
            </a:r>
            <a:r>
              <a:rPr sz="44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– NSAID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14372" y="839581"/>
            <a:ext cx="4866850" cy="719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sz="4400" i="1" dirty="0">
                <a:solidFill>
                  <a:srgbClr val="000000"/>
                </a:solidFill>
                <a:latin typeface="Calibri"/>
                <a:cs typeface="Calibri"/>
              </a:rPr>
              <a:t>látky</a:t>
            </a:r>
            <a:r>
              <a:rPr sz="4400" i="1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i="1" dirty="0">
                <a:solidFill>
                  <a:srgbClr val="000000"/>
                </a:solidFill>
                <a:latin typeface="Calibri"/>
                <a:cs typeface="Calibri"/>
              </a:rPr>
              <a:t>k lokální</a:t>
            </a:r>
            <a:r>
              <a:rPr sz="4400" i="1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i="1" dirty="0">
                <a:solidFill>
                  <a:srgbClr val="000000"/>
                </a:solidFill>
                <a:latin typeface="Calibri"/>
                <a:cs typeface="Calibri"/>
              </a:rPr>
              <a:t>terapii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9917" y="1912920"/>
            <a:ext cx="7467363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cesta ke snížení 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NÚ,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podávány samostatně nebo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04341" y="2296678"/>
            <a:ext cx="3962383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doplnění celkové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terapie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9917" y="2766614"/>
            <a:ext cx="2567162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lipofilní</a:t>
            </a:r>
            <a:r>
              <a:rPr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léčiva</a:t>
            </a:r>
            <a:endParaRPr sz="2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9917" y="3236387"/>
            <a:ext cx="8165709" cy="2479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dobře pronikají kůží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 hlubších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vrstev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epidermis,</a:t>
            </a:r>
          </a:p>
          <a:p>
            <a:pPr marL="344424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hromadí se ve svalech,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vazivu,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synoviální</a:t>
            </a:r>
            <a:r>
              <a:rPr sz="2800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membráně</a:t>
            </a:r>
          </a:p>
          <a:p>
            <a:pPr marL="344424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tekutině,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kde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mohou dosahovat</a:t>
            </a:r>
            <a:r>
              <a:rPr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vyšších</a:t>
            </a:r>
          </a:p>
          <a:p>
            <a:pPr marL="344424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koncentrací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než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p.o. podání</a:t>
            </a:r>
          </a:p>
          <a:p>
            <a:pPr marL="0" marR="0">
              <a:lnSpc>
                <a:spcPts val="3427"/>
              </a:lnSpc>
              <a:spcBef>
                <a:spcPts val="27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nízká dostupnost,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nemusíme 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obávat</a:t>
            </a:r>
            <a:r>
              <a:rPr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celkových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NÚ</a:t>
            </a:r>
          </a:p>
          <a:p>
            <a:pPr marL="344424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(výjimka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aplikace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velké</a:t>
            </a:r>
            <a:r>
              <a:rPr sz="28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poškozené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plochy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kůže)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78962" y="504591"/>
            <a:ext cx="2539051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Analgetika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95587"/>
            <a:ext cx="3037266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Opioidní</a:t>
            </a:r>
            <a:r>
              <a:rPr sz="2800" b="1" spc="-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analgetika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38116" y="1783609"/>
            <a:ext cx="3302044" cy="37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Neopioidní</a:t>
            </a:r>
            <a:r>
              <a:rPr sz="2400" b="1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analgetika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2218035"/>
            <a:ext cx="4003512" cy="4142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opioidní</a:t>
            </a:r>
            <a:r>
              <a:rPr sz="2400" i="1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vysoká</a:t>
            </a:r>
          </a:p>
          <a:p>
            <a:pPr marL="344424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analgetická</a:t>
            </a:r>
            <a:r>
              <a:rPr sz="24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účinnost,</a:t>
            </a:r>
          </a:p>
          <a:p>
            <a:pPr marL="344424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ovlivňují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somatickou</a:t>
            </a:r>
            <a:r>
              <a:rPr sz="2400" spc="-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</a:p>
          <a:p>
            <a:pPr marL="344424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viscerální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bolest,</a:t>
            </a:r>
            <a:r>
              <a:rPr sz="2400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tlumí</a:t>
            </a:r>
          </a:p>
          <a:p>
            <a:pPr marL="344424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emotivní</a:t>
            </a:r>
            <a:r>
              <a:rPr sz="24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náboj</a:t>
            </a:r>
            <a:r>
              <a:rPr sz="24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psychickou</a:t>
            </a:r>
          </a:p>
          <a:p>
            <a:pPr marL="344424" marR="0">
              <a:lnSpc>
                <a:spcPts val="28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složku</a:t>
            </a:r>
          </a:p>
          <a:p>
            <a:pPr marL="0" marR="0">
              <a:lnSpc>
                <a:spcPts val="2932"/>
              </a:lnSpc>
              <a:spcBef>
                <a:spcPts val="574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brání</a:t>
            </a:r>
            <a:r>
              <a:rPr sz="2400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vzniku bolestivého</a:t>
            </a:r>
          </a:p>
          <a:p>
            <a:pPr marL="344424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vjemu na</a:t>
            </a:r>
            <a:r>
              <a:rPr sz="24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míšní</a:t>
            </a:r>
            <a:r>
              <a:rPr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úrovni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nebo</a:t>
            </a:r>
          </a:p>
          <a:p>
            <a:pPr marL="344424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úrovni</a:t>
            </a:r>
            <a:r>
              <a:rPr sz="2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nociceptivních</a:t>
            </a:r>
          </a:p>
          <a:p>
            <a:pPr marL="344424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receptorů,</a:t>
            </a:r>
            <a:r>
              <a:rPr sz="2400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především</a:t>
            </a:r>
          </a:p>
          <a:p>
            <a:pPr marL="344424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supraspinálně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38116" y="2218035"/>
            <a:ext cx="3463051" cy="1142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neopioidní</a:t>
            </a:r>
            <a:r>
              <a:rPr sz="2400" i="1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(analgetika-</a:t>
            </a:r>
          </a:p>
          <a:p>
            <a:pPr marL="344424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antipyretika)</a:t>
            </a:r>
            <a:r>
              <a:rPr sz="24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zařazeny</a:t>
            </a:r>
          </a:p>
          <a:p>
            <a:pPr marL="344424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mezi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nesteroidní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82540" y="3315823"/>
            <a:ext cx="3659013" cy="29715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protizánětlivé</a:t>
            </a:r>
            <a:r>
              <a:rPr sz="2400" spc="-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látky (NSAID)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→ tlumí</a:t>
            </a:r>
            <a:r>
              <a:rPr sz="2400" spc="-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především</a:t>
            </a:r>
          </a:p>
          <a:p>
            <a:pPr marL="0" marR="0">
              <a:lnSpc>
                <a:spcPts val="28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zánětlivou</a:t>
            </a:r>
            <a:r>
              <a:rPr sz="2400" spc="-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bolest,</a:t>
            </a:r>
            <a:r>
              <a:rPr sz="2400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periferně,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inhibicí</a:t>
            </a:r>
            <a:r>
              <a:rPr sz="24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syntézy</a:t>
            </a:r>
          </a:p>
          <a:p>
            <a:pPr marL="0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prostaglandinů</a:t>
            </a:r>
            <a:r>
              <a:rPr sz="2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snižují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citlivost</a:t>
            </a:r>
            <a:r>
              <a:rPr sz="24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nociceptorů</a:t>
            </a:r>
            <a:r>
              <a:rPr sz="24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</a:p>
          <a:p>
            <a:pPr marL="0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bradykinin</a:t>
            </a:r>
            <a:r>
              <a:rPr sz="24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další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mediátory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bolesti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88566" y="168767"/>
            <a:ext cx="5320302" cy="1390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Antirevmatika</a:t>
            </a:r>
            <a:r>
              <a:rPr sz="44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– NSAID</a:t>
            </a:r>
          </a:p>
          <a:p>
            <a:pPr marL="234950" marR="0">
              <a:lnSpc>
                <a:spcPts val="5282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látky k lokální</a:t>
            </a:r>
            <a:r>
              <a:rPr sz="4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terapii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39489"/>
            <a:ext cx="6842649" cy="9858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podráždění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kůže, alergické</a:t>
            </a:r>
            <a:r>
              <a:rPr sz="2800" spc="-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kožní reakce</a:t>
            </a:r>
          </a:p>
          <a:p>
            <a:pPr marL="0" marR="0">
              <a:lnSpc>
                <a:spcPts val="3427"/>
              </a:lnSpc>
              <a:spcBef>
                <a:spcPts val="657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forma:</a:t>
            </a:r>
            <a:r>
              <a:rPr sz="2800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masti,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gely,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spreje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 traumatologii,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2578364"/>
            <a:ext cx="1981444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revmatologii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3603291"/>
            <a:ext cx="7589167" cy="857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Diklofenak</a:t>
            </a:r>
            <a:r>
              <a:rPr sz="2800" i="1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(Diky spray®)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, ibuprofen</a:t>
            </a:r>
            <a:r>
              <a:rPr sz="2800" i="1" spc="-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(Ibalgin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gel®)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</a:p>
          <a:p>
            <a:pPr marL="344424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ketoprofen</a:t>
            </a:r>
            <a:r>
              <a:rPr sz="2800" i="1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(Fastum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Gel®)</a:t>
            </a:r>
            <a:r>
              <a:rPr lang="cs-CZ" sz="2800" dirty="0">
                <a:solidFill>
                  <a:srgbClr val="000000"/>
                </a:solidFill>
                <a:latin typeface="Calibri"/>
                <a:cs typeface="Calibri"/>
              </a:rPr>
              <a:t> – neslunit se</a:t>
            </a:r>
            <a:endParaRPr sz="2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327781" y="421370"/>
            <a:ext cx="2380940" cy="719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MIGRÉNA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13A9C4-B39E-FD00-FDD0-80CB4DB44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628800"/>
            <a:ext cx="4830564" cy="306243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99409" y="490241"/>
            <a:ext cx="2379723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10" dirty="0">
                <a:solidFill>
                  <a:srgbClr val="000000"/>
                </a:solidFill>
                <a:latin typeface="Calibri"/>
                <a:cs typeface="Calibri"/>
              </a:rPr>
              <a:t>MIGRÉNA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39489"/>
            <a:ext cx="7698630" cy="2949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nejznámější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primární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bolest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hlavy</a:t>
            </a:r>
          </a:p>
          <a:p>
            <a:pPr marL="0" marR="0">
              <a:lnSpc>
                <a:spcPts val="3427"/>
              </a:lnSpc>
              <a:spcBef>
                <a:spcPts val="657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asi 20% záchvatů doprovázeno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aurou</a:t>
            </a:r>
          </a:p>
          <a:p>
            <a:pPr marL="0" marR="0">
              <a:lnSpc>
                <a:spcPts val="3430"/>
              </a:lnSpc>
              <a:spcBef>
                <a:spcPts val="60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chronická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migréna 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více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než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15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bolestivých</a:t>
            </a:r>
            <a:r>
              <a:rPr sz="28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dnů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</a:p>
          <a:p>
            <a:pPr marL="344424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měsíci</a:t>
            </a:r>
          </a:p>
          <a:p>
            <a:pPr marL="0" marR="0">
              <a:lnSpc>
                <a:spcPts val="3427"/>
              </a:lnSpc>
              <a:spcBef>
                <a:spcPts val="60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neléčený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záchvat může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trvat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4 hod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až 3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dny</a:t>
            </a:r>
          </a:p>
          <a:p>
            <a:pPr marL="0" marR="0">
              <a:lnSpc>
                <a:spcPts val="3430"/>
              </a:lnSpc>
              <a:spcBef>
                <a:spcPts val="60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28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akutní</a:t>
            </a:r>
            <a:r>
              <a:rPr sz="2800" b="1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profylaktická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4627509"/>
            <a:ext cx="6011565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akutní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nespecifická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 specifická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74494" y="504591"/>
            <a:ext cx="4950814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Akutní</a:t>
            </a:r>
            <a:r>
              <a:rPr sz="44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44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migrény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0456"/>
            <a:ext cx="7678016" cy="28630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7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1)nespecifická</a:t>
            </a:r>
            <a:r>
              <a:rPr sz="2800" u="sng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antimigrenika:</a:t>
            </a:r>
          </a:p>
          <a:p>
            <a:pPr marL="0" marR="0">
              <a:lnSpc>
                <a:spcPts val="3427"/>
              </a:lnSpc>
              <a:spcBef>
                <a:spcPts val="599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analgetika</a:t>
            </a:r>
            <a:r>
              <a:rPr sz="2800" b="1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paracetamol,</a:t>
            </a:r>
            <a:r>
              <a:rPr sz="2800" i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ASA</a:t>
            </a:r>
          </a:p>
          <a:p>
            <a:pPr marL="0" marR="0">
              <a:lnSpc>
                <a:spcPts val="3430"/>
              </a:lnSpc>
              <a:spcBef>
                <a:spcPts val="65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nesteroidní antirevmatika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ibuprofen,</a:t>
            </a:r>
            <a:r>
              <a:rPr sz="2800" i="1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indometacin,</a:t>
            </a:r>
          </a:p>
          <a:p>
            <a:pPr marL="344424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diklofenak,</a:t>
            </a:r>
            <a:r>
              <a:rPr sz="2800" i="1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nimesulid,</a:t>
            </a:r>
            <a:r>
              <a:rPr sz="2800" i="1" spc="-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naproxen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(Nalgesin</a:t>
            </a:r>
            <a:r>
              <a:rPr sz="28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S®)</a:t>
            </a:r>
          </a:p>
          <a:p>
            <a:pPr marL="0" marR="0">
              <a:lnSpc>
                <a:spcPts val="3427"/>
              </a:lnSpc>
              <a:spcBef>
                <a:spcPts val="656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kombinovaná</a:t>
            </a:r>
            <a:r>
              <a:rPr sz="2800" b="1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analgetika</a:t>
            </a:r>
            <a:r>
              <a:rPr sz="28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paracetamol</a:t>
            </a:r>
            <a:r>
              <a:rPr sz="2800" i="1" spc="-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nebo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ASA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s</a:t>
            </a:r>
          </a:p>
          <a:p>
            <a:pPr marL="344424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kodeinem</a:t>
            </a:r>
            <a:r>
              <a:rPr sz="2800" i="1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nebo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kofeinem</a:t>
            </a:r>
            <a:r>
              <a:rPr sz="2800" i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(Panadol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Extra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Rapid®)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74494" y="504591"/>
            <a:ext cx="4950814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Akutní</a:t>
            </a:r>
            <a:r>
              <a:rPr sz="44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44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migrény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0456"/>
            <a:ext cx="6621852" cy="14117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7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2)specifická</a:t>
            </a:r>
            <a:r>
              <a:rPr sz="2800" u="sng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000000"/>
                </a:solidFill>
                <a:latin typeface="Calibri"/>
                <a:cs typeface="Calibri"/>
              </a:rPr>
              <a:t>antimigrenika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  <a:p>
            <a:pPr marL="0" marR="0">
              <a:lnSpc>
                <a:spcPts val="3427"/>
              </a:lnSpc>
              <a:spcBef>
                <a:spcPts val="59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2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tarší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látky - ergotamin,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dihydroergotamin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(Secatoxin</a:t>
            </a:r>
            <a:r>
              <a:rPr sz="1850" dirty="0">
                <a:solidFill>
                  <a:srgbClr val="000000"/>
                </a:solidFill>
                <a:latin typeface="Arial"/>
                <a:cs typeface="Arial"/>
              </a:rPr>
              <a:t>®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dnes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už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moc ne!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3090972"/>
            <a:ext cx="7085065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nyní</a:t>
            </a:r>
            <a:r>
              <a:rPr sz="28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triptany</a:t>
            </a:r>
            <a:r>
              <a:rPr sz="2800" b="1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specifické selektivně</a:t>
            </a:r>
            <a:r>
              <a:rPr sz="28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působící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368" y="3517946"/>
            <a:ext cx="2150355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antimigrenika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944" y="4029720"/>
            <a:ext cx="6732031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MÚ –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stimulují</a:t>
            </a:r>
            <a:r>
              <a:rPr sz="2800" b="1" spc="-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serotoninové</a:t>
            </a:r>
            <a:r>
              <a:rPr sz="2800" b="1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5-HT</a:t>
            </a:r>
            <a:r>
              <a:rPr sz="2800" spc="19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5-HT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63082" y="4228248"/>
            <a:ext cx="403805" cy="328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88"/>
              </a:lnSpc>
              <a:spcBef>
                <a:spcPts val="0"/>
              </a:spcBef>
              <a:spcAft>
                <a:spcPts val="0"/>
              </a:spcAft>
            </a:pPr>
            <a:r>
              <a:rPr sz="1850" spc="22" dirty="0">
                <a:solidFill>
                  <a:srgbClr val="000000"/>
                </a:solidFill>
                <a:latin typeface="Calibri"/>
                <a:cs typeface="Calibri"/>
              </a:rPr>
              <a:t>1B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128637" y="4228248"/>
            <a:ext cx="420776" cy="328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88"/>
              </a:lnSpc>
              <a:spcBef>
                <a:spcPts val="0"/>
              </a:spcBef>
              <a:spcAft>
                <a:spcPts val="0"/>
              </a:spcAft>
            </a:pPr>
            <a:r>
              <a:rPr sz="1850" spc="22" dirty="0">
                <a:solidFill>
                  <a:srgbClr val="000000"/>
                </a:solidFill>
                <a:latin typeface="Calibri"/>
                <a:cs typeface="Calibri"/>
              </a:rPr>
              <a:t>1D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93368" y="4457111"/>
            <a:ext cx="6236413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receptory →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vazokonstrikce</a:t>
            </a:r>
            <a:r>
              <a:rPr sz="2800" b="1" spc="-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dilatovaných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72032" y="4884085"/>
            <a:ext cx="7819596" cy="1412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336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subdurálních</a:t>
            </a:r>
            <a:r>
              <a:rPr sz="2800" b="1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cerebrálních</a:t>
            </a:r>
            <a:r>
              <a:rPr sz="2800" b="1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tepen</a:t>
            </a:r>
          </a:p>
          <a:p>
            <a:pPr marL="0" marR="0">
              <a:lnSpc>
                <a:spcPts val="3430"/>
              </a:lnSpc>
              <a:spcBef>
                <a:spcPts val="652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brání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přenosu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bolestivých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stimulů do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locus coeruleus</a:t>
            </a:r>
          </a:p>
          <a:p>
            <a:pPr marL="21336" marR="0">
              <a:lnSpc>
                <a:spcPts val="3362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nucleus</a:t>
            </a:r>
            <a:r>
              <a:rPr sz="28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raphe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dorsalis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74494" y="168767"/>
            <a:ext cx="4951761" cy="719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Akutní</a:t>
            </a:r>
            <a:r>
              <a:rPr sz="44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44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migrény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58794" y="839581"/>
            <a:ext cx="2184464" cy="719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4400" b="1" dirty="0">
                <a:solidFill>
                  <a:srgbClr val="000000"/>
                </a:solidFill>
                <a:latin typeface="Calibri"/>
                <a:cs typeface="Calibri"/>
              </a:rPr>
              <a:t>triptany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1639489"/>
            <a:ext cx="8171025" cy="2351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dobrá účinnost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 snášenlivost</a:t>
            </a:r>
          </a:p>
          <a:p>
            <a:pPr marL="0" marR="0">
              <a:lnSpc>
                <a:spcPts val="3427"/>
              </a:lnSpc>
              <a:spcBef>
                <a:spcPts val="657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snižují průměrnou</a:t>
            </a:r>
            <a:r>
              <a:rPr sz="2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délku trvání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záchvatu, zkracují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délku pracovní neschopnosti</a:t>
            </a:r>
          </a:p>
          <a:p>
            <a:pPr marL="0" marR="0">
              <a:lnSpc>
                <a:spcPts val="3427"/>
              </a:lnSpc>
              <a:spcBef>
                <a:spcPts val="65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spavost,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malátnost,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nauzea, parestézie,</a:t>
            </a:r>
            <a:r>
              <a:rPr sz="28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zvracení,</a:t>
            </a:r>
          </a:p>
          <a:p>
            <a:pPr marL="344424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poruchy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chuti,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pocity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horka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poruchy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368" y="3944376"/>
            <a:ext cx="6358026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termoregulace,</a:t>
            </a:r>
            <a:r>
              <a:rPr sz="2800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stahování hrdla,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pocit tísně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944" y="4457111"/>
            <a:ext cx="7976298" cy="1754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KI:</a:t>
            </a:r>
            <a:r>
              <a:rPr sz="28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ICHS, Prinzmetalova</a:t>
            </a:r>
            <a:r>
              <a:rPr sz="2800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AP, srdeční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arytmie,</a:t>
            </a:r>
            <a:r>
              <a:rPr sz="2800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srdeční</a:t>
            </a:r>
          </a:p>
          <a:p>
            <a:pPr marL="344424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infarkt,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CMP, tranzitorní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ischemická ataka,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ischemická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choroba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periferních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cév, těžká AH,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těžké</a:t>
            </a:r>
          </a:p>
          <a:p>
            <a:pPr marL="344424" marR="0">
              <a:lnSpc>
                <a:spcPts val="3362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jaterní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léze,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současné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podání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IMAO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28898" y="504591"/>
            <a:ext cx="2039278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Triptany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39489"/>
            <a:ext cx="6941654" cy="474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u="sng" dirty="0">
                <a:solidFill>
                  <a:srgbClr val="000000"/>
                </a:solidFill>
                <a:latin typeface="Calibri"/>
                <a:cs typeface="Calibri"/>
              </a:rPr>
              <a:t>sumatriptan</a:t>
            </a:r>
            <a:r>
              <a:rPr sz="2800" i="1" spc="-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(Rosemig)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základní látka,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zlatý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2065919"/>
            <a:ext cx="2273450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standard léčby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2578364"/>
            <a:ext cx="7939117" cy="25241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4424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různé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lékové</a:t>
            </a:r>
            <a:r>
              <a:rPr sz="28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formy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tbl., inj., nosní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sprej</a:t>
            </a:r>
          </a:p>
          <a:p>
            <a:pPr marL="0" marR="0">
              <a:lnSpc>
                <a:spcPts val="3427"/>
              </a:lnSpc>
              <a:spcBef>
                <a:spcPts val="65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u="sng" dirty="0">
                <a:solidFill>
                  <a:srgbClr val="000000"/>
                </a:solidFill>
                <a:latin typeface="Calibri"/>
                <a:cs typeface="Calibri"/>
              </a:rPr>
              <a:t>eletriptan</a:t>
            </a:r>
            <a:r>
              <a:rPr sz="2800" i="1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(Relpax) 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nejvyšší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účinnost,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nejméně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NÚ</a:t>
            </a:r>
          </a:p>
          <a:p>
            <a:pPr marL="0" marR="0">
              <a:lnSpc>
                <a:spcPts val="3427"/>
              </a:lnSpc>
              <a:spcBef>
                <a:spcPts val="598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u="sng" dirty="0">
                <a:solidFill>
                  <a:srgbClr val="000000"/>
                </a:solidFill>
                <a:latin typeface="Calibri"/>
                <a:cs typeface="Calibri"/>
              </a:rPr>
              <a:t>zolmitriptan</a:t>
            </a:r>
            <a:r>
              <a:rPr sz="2800" i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(Zomig)</a:t>
            </a:r>
          </a:p>
          <a:p>
            <a:pPr marL="0" marR="0">
              <a:lnSpc>
                <a:spcPts val="3430"/>
              </a:lnSpc>
              <a:spcBef>
                <a:spcPts val="59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u="sng" dirty="0">
                <a:solidFill>
                  <a:srgbClr val="000000"/>
                </a:solidFill>
                <a:latin typeface="Calibri"/>
                <a:cs typeface="Calibri"/>
              </a:rPr>
              <a:t>naratriptan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(Naramig)</a:t>
            </a:r>
          </a:p>
          <a:p>
            <a:pPr marL="0" marR="0">
              <a:lnSpc>
                <a:spcPts val="3430"/>
              </a:lnSpc>
              <a:spcBef>
                <a:spcPts val="59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u="sng" dirty="0">
                <a:solidFill>
                  <a:srgbClr val="000000"/>
                </a:solidFill>
                <a:latin typeface="Calibri"/>
                <a:cs typeface="Calibri"/>
              </a:rPr>
              <a:t>frovatriptan</a:t>
            </a:r>
            <a:r>
              <a:rPr sz="28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(Fromin)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vhodné u menstruační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3368" y="5054773"/>
            <a:ext cx="1337521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migrény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52118" y="504591"/>
            <a:ext cx="6389897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Profylaktická</a:t>
            </a:r>
            <a:r>
              <a:rPr sz="4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44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migrény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39489"/>
            <a:ext cx="8017305" cy="1412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  <a:r>
              <a:rPr sz="2800" b="1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redukci</a:t>
            </a:r>
            <a:r>
              <a:rPr sz="2800" b="1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frekvence,</a:t>
            </a:r>
            <a:r>
              <a:rPr sz="2800" b="1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trvání,</a:t>
            </a:r>
            <a:r>
              <a:rPr sz="2800" b="1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intenzity</a:t>
            </a:r>
            <a:r>
              <a:rPr sz="2800" b="1" spc="-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záchvatů</a:t>
            </a:r>
            <a:r>
              <a:rPr sz="28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při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neúčinnosti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nebo</a:t>
            </a:r>
            <a:r>
              <a:rPr sz="28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KI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akutní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terapie</a:t>
            </a:r>
          </a:p>
          <a:p>
            <a:pPr marL="0" marR="0">
              <a:lnSpc>
                <a:spcPts val="3430"/>
              </a:lnSpc>
              <a:spcBef>
                <a:spcPts val="60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začíná se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monoterapií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3090972"/>
            <a:ext cx="7576520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 pacientů,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kteří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trpí</a:t>
            </a:r>
            <a:r>
              <a:rPr sz="2800" b="1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sz="2800" b="1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1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více záchvaty</a:t>
            </a:r>
            <a:r>
              <a:rPr sz="2800" b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měsíčně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368" y="3517946"/>
            <a:ext cx="5260349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jejichž záchvat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trvá déle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než 48 hod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944" y="4029720"/>
            <a:ext cx="7834094" cy="14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pokud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je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přítomná aura omezující kvalitu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života</a:t>
            </a:r>
          </a:p>
          <a:p>
            <a:pPr marL="0" marR="0">
              <a:lnSpc>
                <a:spcPts val="3430"/>
              </a:lnSpc>
              <a:spcBef>
                <a:spcPts val="65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000000"/>
                </a:solidFill>
                <a:latin typeface="Calibri"/>
                <a:cs typeface="Calibri"/>
              </a:rPr>
              <a:t>při</a:t>
            </a:r>
            <a:r>
              <a:rPr sz="2800" b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neúčinnosti</a:t>
            </a:r>
            <a:r>
              <a:rPr sz="2800" b="1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akutní</a:t>
            </a:r>
            <a:r>
              <a:rPr sz="2800" b="1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terapie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hrozbě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nadužívání</a:t>
            </a:r>
          </a:p>
          <a:p>
            <a:pPr marL="344424" marR="0">
              <a:lnSpc>
                <a:spcPts val="3427"/>
              </a:lnSpc>
              <a:spcBef>
                <a:spcPts val="60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při KI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triptanů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52118" y="504591"/>
            <a:ext cx="6389897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Profylaktická</a:t>
            </a:r>
            <a:r>
              <a:rPr sz="4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44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migrény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39489"/>
            <a:ext cx="7083198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formy</a:t>
            </a:r>
            <a:r>
              <a:rPr sz="28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léčby 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nefarmakologická</a:t>
            </a:r>
            <a:r>
              <a:rPr sz="2800" b="1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odstranění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2065919"/>
            <a:ext cx="7904122" cy="14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4424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spouštěcích faktorů</a:t>
            </a:r>
          </a:p>
          <a:p>
            <a:pPr marL="2478608" marR="0">
              <a:lnSpc>
                <a:spcPts val="3430"/>
              </a:lnSpc>
              <a:spcBef>
                <a:spcPts val="654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farmakologická</a:t>
            </a:r>
          </a:p>
          <a:p>
            <a:pPr marL="0" marR="0">
              <a:lnSpc>
                <a:spcPts val="3427"/>
              </a:lnSpc>
              <a:spcBef>
                <a:spcPts val="60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MÚ: -modulace sympatického, parasympatického 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5219" y="3517946"/>
            <a:ext cx="5970561" cy="2010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serotoninového</a:t>
            </a:r>
            <a:r>
              <a:rPr sz="2800" spc="-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tonu</a:t>
            </a:r>
          </a:p>
          <a:p>
            <a:pPr marL="0" marR="0">
              <a:lnSpc>
                <a:spcPts val="3430"/>
              </a:lnSpc>
              <a:spcBef>
                <a:spcPts val="65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-podpora antinocicepce</a:t>
            </a:r>
          </a:p>
          <a:p>
            <a:pPr marL="0" marR="0">
              <a:lnSpc>
                <a:spcPts val="3430"/>
              </a:lnSpc>
              <a:spcBef>
                <a:spcPts val="60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-inhibice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periferní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centrální senzitizace</a:t>
            </a:r>
          </a:p>
          <a:p>
            <a:pPr marL="0" marR="0">
              <a:lnSpc>
                <a:spcPts val="3427"/>
              </a:lnSpc>
              <a:spcBef>
                <a:spcPts val="60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-blokáda neurogenního zánětu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52118" y="504591"/>
            <a:ext cx="6389897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Profylaktická</a:t>
            </a:r>
            <a:r>
              <a:rPr sz="4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44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migrény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0456"/>
            <a:ext cx="6987682" cy="984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7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léky první volby:</a:t>
            </a:r>
          </a:p>
          <a:p>
            <a:pPr marL="0" marR="0">
              <a:lnSpc>
                <a:spcPts val="3427"/>
              </a:lnSpc>
              <a:spcBef>
                <a:spcPts val="599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kys. valproová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(AntiEpi)–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nevýhoda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hmotnostní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2578364"/>
            <a:ext cx="1457217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přírůstek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3090972"/>
            <a:ext cx="7092768" cy="25225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topiramát</a:t>
            </a:r>
            <a:r>
              <a:rPr sz="2800" i="1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(AntiEpi)–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vysoká</a:t>
            </a:r>
            <a:r>
              <a:rPr sz="28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účinnost</a:t>
            </a:r>
          </a:p>
          <a:p>
            <a:pPr marL="0" marR="0">
              <a:lnSpc>
                <a:spcPts val="3427"/>
              </a:lnSpc>
              <a:spcBef>
                <a:spcPts val="656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metoprolol</a:t>
            </a:r>
            <a:r>
              <a:rPr sz="2800" i="1" spc="-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(BB)–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nutné</a:t>
            </a:r>
            <a:r>
              <a:rPr sz="28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pomalé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zvyšování</a:t>
            </a:r>
            <a:r>
              <a:rPr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dávky</a:t>
            </a:r>
          </a:p>
          <a:p>
            <a:pPr marL="0" marR="0">
              <a:lnSpc>
                <a:spcPts val="3417"/>
              </a:lnSpc>
              <a:spcBef>
                <a:spcPts val="611"/>
              </a:spcBef>
              <a:spcAft>
                <a:spcPts val="0"/>
              </a:spcAft>
            </a:pP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léky druhé</a:t>
            </a:r>
            <a:r>
              <a:rPr sz="2800" u="sng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volby:</a:t>
            </a:r>
          </a:p>
          <a:p>
            <a:pPr marL="0" marR="0">
              <a:lnSpc>
                <a:spcPts val="3430"/>
              </a:lnSpc>
              <a:spcBef>
                <a:spcPts val="594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amitriptylin</a:t>
            </a:r>
            <a:r>
              <a:rPr sz="2800" i="1" spc="-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(TCA)–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dávka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obvykle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 noc</a:t>
            </a:r>
          </a:p>
          <a:p>
            <a:pPr marL="0" marR="0">
              <a:lnSpc>
                <a:spcPts val="3427"/>
              </a:lnSpc>
              <a:spcBef>
                <a:spcPts val="655"/>
              </a:spcBef>
              <a:spcAft>
                <a:spcPts val="0"/>
              </a:spcAft>
            </a:pPr>
            <a:r>
              <a:rPr lang="cs-CZ" sz="2800" i="1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2800" i="1" dirty="0" err="1">
                <a:solidFill>
                  <a:srgbClr val="000000"/>
                </a:solidFill>
                <a:latin typeface="Calibri"/>
                <a:cs typeface="Calibri"/>
              </a:rPr>
              <a:t>isoprolol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(BB)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78962" y="504591"/>
            <a:ext cx="2539051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Analgetika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2151934"/>
            <a:ext cx="7864990" cy="286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adjuvantní</a:t>
            </a:r>
            <a:r>
              <a:rPr sz="2800" b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léčiva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léčiva,</a:t>
            </a:r>
            <a:r>
              <a:rPr sz="28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která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nemají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analgetický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efekt,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ale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používají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 jako pomocná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léčiva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 léčbě</a:t>
            </a:r>
          </a:p>
          <a:p>
            <a:pPr marL="344424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bolesti:</a:t>
            </a:r>
          </a:p>
          <a:p>
            <a:pPr marL="0" marR="0">
              <a:lnSpc>
                <a:spcPts val="3427"/>
              </a:lnSpc>
              <a:spcBef>
                <a:spcPts val="65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antidepresiva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(TCA)</a:t>
            </a:r>
          </a:p>
          <a:p>
            <a:pPr marL="0" marR="0">
              <a:lnSpc>
                <a:spcPts val="3430"/>
              </a:lnSpc>
              <a:spcBef>
                <a:spcPts val="60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neuroleptika</a:t>
            </a:r>
          </a:p>
          <a:p>
            <a:pPr marL="0" marR="0">
              <a:lnSpc>
                <a:spcPts val="3430"/>
              </a:lnSpc>
              <a:spcBef>
                <a:spcPts val="65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anxiolytika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5054773"/>
            <a:ext cx="2479253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antiepileptika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52118" y="504591"/>
            <a:ext cx="6389897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Profylaktická</a:t>
            </a:r>
            <a:r>
              <a:rPr sz="4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44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migrény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97785"/>
            <a:ext cx="2387875" cy="1881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7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léky třetí</a:t>
            </a:r>
            <a:r>
              <a:rPr sz="2800" u="sng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volby:</a:t>
            </a:r>
          </a:p>
          <a:p>
            <a:pPr marL="0" marR="0">
              <a:lnSpc>
                <a:spcPts val="3430"/>
              </a:lnSpc>
              <a:spcBef>
                <a:spcPts val="258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gabapentin</a:t>
            </a:r>
          </a:p>
          <a:p>
            <a:pPr marL="0" marR="0">
              <a:lnSpc>
                <a:spcPts val="3430"/>
              </a:lnSpc>
              <a:spcBef>
                <a:spcPts val="268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lisinopril</a:t>
            </a:r>
          </a:p>
          <a:p>
            <a:pPr marL="0" marR="0">
              <a:lnSpc>
                <a:spcPts val="3427"/>
              </a:lnSpc>
              <a:spcBef>
                <a:spcPts val="269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hořčík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3475987"/>
            <a:ext cx="1571723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7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další léky: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3944376"/>
            <a:ext cx="7238505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botulotoxin</a:t>
            </a:r>
            <a:r>
              <a:rPr sz="2800" i="1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aplikace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3 měsíce, velmi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drahý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3368" y="549025"/>
            <a:ext cx="7168616" cy="1169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6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400" dirty="0">
                <a:solidFill>
                  <a:srgbClr val="000000"/>
                </a:solidFill>
                <a:latin typeface="Arial"/>
                <a:cs typeface="Arial"/>
              </a:rPr>
              <a:t>Antagonisté CGRP</a:t>
            </a:r>
          </a:p>
          <a:p>
            <a:pPr marL="0" marR="0">
              <a:lnSpc>
                <a:spcPts val="4906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>
                <a:solidFill>
                  <a:srgbClr val="FF0000"/>
                </a:solidFill>
                <a:latin typeface="Arial"/>
                <a:cs typeface="Arial"/>
              </a:rPr>
              <a:t>Monoklonální protilátky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944" y="1668398"/>
            <a:ext cx="6974754" cy="1192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Centrová</a:t>
            </a:r>
            <a:r>
              <a:rPr sz="28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léčba,</a:t>
            </a:r>
            <a:r>
              <a:rPr sz="2800" spc="-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jen</a:t>
            </a:r>
            <a:r>
              <a:rPr sz="2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pro</a:t>
            </a:r>
            <a:r>
              <a:rPr sz="28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Arial"/>
                <a:cs typeface="Arial"/>
              </a:rPr>
              <a:t>vybrané</a:t>
            </a:r>
            <a:r>
              <a:rPr sz="2800" spc="9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Arial"/>
                <a:cs typeface="Arial"/>
              </a:rPr>
              <a:t>pacienty</a:t>
            </a:r>
            <a:endParaRPr lang="cs-CZ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>
              <a:lnSpc>
                <a:spcPts val="3137"/>
              </a:lnSpc>
              <a:spcBef>
                <a:spcPts val="0"/>
              </a:spcBef>
              <a:spcAft>
                <a:spcPts val="0"/>
              </a:spcAft>
            </a:pPr>
            <a:endParaRPr lang="cs-CZ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>
              <a:lnSpc>
                <a:spcPts val="3137"/>
              </a:lnSpc>
              <a:spcBef>
                <a:spcPts val="0"/>
              </a:spcBef>
              <a:spcAft>
                <a:spcPts val="0"/>
              </a:spcAft>
            </a:pPr>
            <a:endParaRPr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8944" y="2166790"/>
            <a:ext cx="7911060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cs-CZ" sz="2400" spc="12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u="sng" dirty="0" err="1">
                <a:solidFill>
                  <a:srgbClr val="000000"/>
                </a:solidFill>
                <a:latin typeface="Arial"/>
                <a:cs typeface="Arial"/>
              </a:rPr>
              <a:t>Erenumab</a:t>
            </a:r>
            <a:r>
              <a:rPr sz="2400" i="1" spc="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(AIMOVIG)</a:t>
            </a:r>
            <a:r>
              <a:rPr sz="2400" spc="-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70mg</a:t>
            </a:r>
            <a:r>
              <a:rPr sz="2400" spc="-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4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140mg,</a:t>
            </a:r>
            <a:r>
              <a:rPr sz="2400" spc="-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dávka</a:t>
            </a:r>
            <a:r>
              <a:rPr sz="2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á 4</a:t>
            </a:r>
            <a:r>
              <a:rPr sz="24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týdny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368" y="2532550"/>
            <a:ext cx="2135736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70mg</a:t>
            </a:r>
            <a:r>
              <a:rPr sz="2400" spc="-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(140mg)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944" y="2971716"/>
            <a:ext cx="5398962" cy="817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400" spc="12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u="sng" dirty="0">
                <a:solidFill>
                  <a:srgbClr val="000000"/>
                </a:solidFill>
                <a:latin typeface="Arial"/>
                <a:cs typeface="Arial"/>
              </a:rPr>
              <a:t>Fremanezumab</a:t>
            </a:r>
            <a:r>
              <a:rPr sz="2400" i="1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(AJOVY) </a:t>
            </a:r>
            <a:r>
              <a:rPr sz="2400" spc="11" dirty="0">
                <a:solidFill>
                  <a:srgbClr val="000000"/>
                </a:solidFill>
                <a:latin typeface="Arial"/>
                <a:cs typeface="Arial"/>
              </a:rPr>
              <a:t>225mg</a:t>
            </a:r>
          </a:p>
          <a:p>
            <a:pPr marL="0" marR="0">
              <a:lnSpc>
                <a:spcPts val="2683"/>
              </a:lnSpc>
              <a:spcBef>
                <a:spcPts val="722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400" spc="12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u="sng" dirty="0">
                <a:solidFill>
                  <a:srgbClr val="000000"/>
                </a:solidFill>
                <a:latin typeface="Arial"/>
                <a:cs typeface="Arial"/>
              </a:rPr>
              <a:t>Galkanezumab</a:t>
            </a:r>
            <a:r>
              <a:rPr sz="2400" i="1" u="sng" spc="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-6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(EMGALITY)</a:t>
            </a:r>
            <a:r>
              <a:rPr sz="2400" spc="-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120mg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944" y="4289088"/>
            <a:ext cx="7120478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400" spc="12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FD:</a:t>
            </a:r>
            <a:r>
              <a:rPr sz="24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spc="-14" dirty="0">
                <a:solidFill>
                  <a:srgbClr val="000000"/>
                </a:solidFill>
                <a:latin typeface="Arial"/>
                <a:cs typeface="Arial"/>
              </a:rPr>
              <a:t>váže</a:t>
            </a:r>
            <a:r>
              <a:rPr sz="2400" spc="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4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na</a:t>
            </a:r>
            <a:r>
              <a:rPr sz="2400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receptor</a:t>
            </a:r>
            <a:r>
              <a:rPr sz="2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pro</a:t>
            </a:r>
            <a:r>
              <a:rPr sz="2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CGRP,</a:t>
            </a:r>
            <a:r>
              <a:rPr sz="24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inhibuje jeho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3368" y="4654571"/>
            <a:ext cx="7168616" cy="1004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působení</a:t>
            </a:r>
            <a:r>
              <a:rPr sz="2400" spc="-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(u</a:t>
            </a:r>
            <a:r>
              <a:rPr sz="18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pac</a:t>
            </a:r>
            <a:r>
              <a:rPr sz="18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 chron.</a:t>
            </a:r>
            <a:r>
              <a:rPr sz="1800" spc="-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migrénou</a:t>
            </a:r>
            <a:r>
              <a:rPr sz="180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dochází</a:t>
            </a:r>
            <a:r>
              <a:rPr sz="1800" spc="-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k nadprodukci</a:t>
            </a:r>
            <a:r>
              <a:rPr sz="1800" spc="-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CGRP)</a:t>
            </a:r>
            <a:endParaRPr lang="cs-CZ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rgbClr val="000000"/>
                </a:solidFill>
                <a:latin typeface="Arial"/>
                <a:cs typeface="Arial"/>
              </a:rPr>
              <a:t>AQUIPTA (</a:t>
            </a:r>
            <a:r>
              <a:rPr lang="cs-CZ" sz="1800" dirty="0" err="1">
                <a:solidFill>
                  <a:srgbClr val="000000"/>
                </a:solidFill>
                <a:latin typeface="Arial"/>
                <a:cs typeface="Arial"/>
              </a:rPr>
              <a:t>atogepantum</a:t>
            </a:r>
            <a:r>
              <a:rPr lang="cs-CZ" sz="1800" dirty="0">
                <a:solidFill>
                  <a:srgbClr val="000000"/>
                </a:solidFill>
                <a:latin typeface="Arial"/>
                <a:cs typeface="Arial"/>
              </a:rPr>
              <a:t>) perorální léčba</a:t>
            </a:r>
            <a:endParaRPr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25270" y="504591"/>
            <a:ext cx="6244233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44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neuropatické</a:t>
            </a:r>
            <a:r>
              <a:rPr sz="44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bolesti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39489"/>
            <a:ext cx="8152619" cy="2351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bolest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neuropatická -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patologická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bolest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vznikající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důsledku</a:t>
            </a:r>
            <a:r>
              <a:rPr sz="28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postižení</a:t>
            </a:r>
            <a:r>
              <a:rPr sz="2800" b="1" spc="-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PNS či CNS</a:t>
            </a:r>
          </a:p>
          <a:p>
            <a:pPr marL="0" marR="0">
              <a:lnSpc>
                <a:spcPts val="3430"/>
              </a:lnSpc>
              <a:spcBef>
                <a:spcPts val="60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patofyziologie</a:t>
            </a:r>
            <a:r>
              <a:rPr sz="2800" spc="-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není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zcela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jasná</a:t>
            </a:r>
          </a:p>
          <a:p>
            <a:pPr marL="0" marR="0">
              <a:lnSpc>
                <a:spcPts val="3427"/>
              </a:lnSpc>
              <a:spcBef>
                <a:spcPts val="65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bývá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rezistentní</a:t>
            </a:r>
            <a:r>
              <a:rPr sz="2800" b="1" spc="-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na klasická</a:t>
            </a:r>
            <a:r>
              <a:rPr sz="2800" b="1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analgetika</a:t>
            </a:r>
            <a:r>
              <a:rPr sz="2800" b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(antipyretika,</a:t>
            </a:r>
          </a:p>
          <a:p>
            <a:pPr marL="344424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nesteroidní antirevmatika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 opioidy)</a:t>
            </a:r>
            <a:r>
              <a:rPr sz="2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příznivě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3944376"/>
            <a:ext cx="7651260" cy="900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reaguje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jiné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léky,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které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je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nutno</a:t>
            </a:r>
            <a:r>
              <a:rPr sz="28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při léčbě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použít</a:t>
            </a:r>
          </a:p>
          <a:p>
            <a:pPr marL="0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nebo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přidat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jako adjuvans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ke klasickým</a:t>
            </a:r>
            <a:r>
              <a:rPr sz="28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analgetikům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25270" y="504591"/>
            <a:ext cx="6244233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44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neuropatické</a:t>
            </a:r>
            <a:r>
              <a:rPr sz="44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bolesti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39489"/>
            <a:ext cx="7578204" cy="9858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sz="2800" spc="20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Analgetika</a:t>
            </a:r>
          </a:p>
          <a:p>
            <a:pPr marL="0" marR="0">
              <a:lnSpc>
                <a:spcPts val="3427"/>
              </a:lnSpc>
              <a:spcBef>
                <a:spcPts val="657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preferují</a:t>
            </a:r>
            <a:r>
              <a:rPr sz="28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nesteroidní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antirevmatika,</a:t>
            </a:r>
            <a:r>
              <a:rPr sz="28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obecně</a:t>
            </a:r>
            <a:r>
              <a:rPr sz="28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není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8544" y="2578364"/>
            <a:ext cx="1775561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velký efekt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3090972"/>
            <a:ext cx="7022918" cy="3290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ibuprofen,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naproxen, indometacin</a:t>
            </a:r>
          </a:p>
          <a:p>
            <a:pPr marL="0" marR="0">
              <a:lnSpc>
                <a:spcPts val="3427"/>
              </a:lnSpc>
              <a:spcBef>
                <a:spcPts val="65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sz="2800" spc="20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Adjuvantní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analgetika</a:t>
            </a:r>
          </a:p>
          <a:p>
            <a:pPr marL="0" marR="0">
              <a:lnSpc>
                <a:spcPts val="3430"/>
              </a:lnSpc>
              <a:spcBef>
                <a:spcPts val="60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TCA –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amitriptylin</a:t>
            </a:r>
          </a:p>
          <a:p>
            <a:pPr marL="0" marR="0">
              <a:lnSpc>
                <a:spcPts val="3430"/>
              </a:lnSpc>
              <a:spcBef>
                <a:spcPts val="60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anitkonvulziva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karbamazepin</a:t>
            </a:r>
            <a:r>
              <a:rPr sz="2800" i="1" spc="-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(hl.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neuralgie</a:t>
            </a:r>
          </a:p>
          <a:p>
            <a:pPr marL="609600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trigeminu),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fenytoin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klonazepam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příp. kys.</a:t>
            </a:r>
          </a:p>
          <a:p>
            <a:pPr marL="60960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valproová</a:t>
            </a:r>
            <a:r>
              <a:rPr sz="2800" i="1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amitriptylinem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gabapentin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</a:p>
          <a:p>
            <a:pPr marL="609600" marR="0">
              <a:lnSpc>
                <a:spcPts val="3362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pregabalin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lamotrigin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topiramát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25270" y="504591"/>
            <a:ext cx="6244233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44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neuropatické</a:t>
            </a:r>
            <a:r>
              <a:rPr sz="44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bolesti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340768"/>
            <a:ext cx="7407431" cy="29224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7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adjuvantní</a:t>
            </a:r>
            <a:r>
              <a:rPr sz="2800" u="sng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analgetika:</a:t>
            </a:r>
          </a:p>
          <a:p>
            <a:pPr marL="0" marR="0">
              <a:lnSpc>
                <a:spcPts val="3427"/>
              </a:lnSpc>
              <a:spcBef>
                <a:spcPts val="59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kortikoidy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 err="1">
                <a:solidFill>
                  <a:srgbClr val="000000"/>
                </a:solidFill>
                <a:latin typeface="Calibri"/>
                <a:cs typeface="Calibri"/>
              </a:rPr>
              <a:t>dexametason</a:t>
            </a:r>
            <a:endParaRPr lang="cs-CZ" sz="2800" i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3430"/>
              </a:lnSpc>
              <a:spcBef>
                <a:spcPts val="651"/>
              </a:spcBef>
              <a:spcAft>
                <a:spcPts val="0"/>
              </a:spcAft>
            </a:pPr>
            <a:r>
              <a:rPr lang="cs-CZ" sz="2800" dirty="0" err="1">
                <a:solidFill>
                  <a:srgbClr val="000000"/>
                </a:solidFill>
                <a:latin typeface="Calibri"/>
                <a:cs typeface="Calibri"/>
              </a:rPr>
              <a:t>kys</a:t>
            </a:r>
            <a:r>
              <a:rPr lang="cs-CZ" sz="2800" dirty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el-GR" sz="2800" dirty="0">
                <a:solidFill>
                  <a:srgbClr val="000000"/>
                </a:solidFill>
                <a:latin typeface="Calibri"/>
                <a:cs typeface="Calibri"/>
              </a:rPr>
              <a:t>α-</a:t>
            </a:r>
            <a:r>
              <a:rPr lang="cs-CZ" sz="2800" dirty="0" err="1">
                <a:solidFill>
                  <a:srgbClr val="000000"/>
                </a:solidFill>
                <a:latin typeface="Calibri"/>
                <a:cs typeface="Calibri"/>
              </a:rPr>
              <a:t>lipoová</a:t>
            </a:r>
            <a:r>
              <a:rPr lang="cs-CZ" sz="2800" spc="-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lang="cs-CZ"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2800" dirty="0">
                <a:solidFill>
                  <a:srgbClr val="000000"/>
                </a:solidFill>
                <a:latin typeface="Calibri"/>
                <a:cs typeface="Calibri"/>
              </a:rPr>
              <a:t>diabetická</a:t>
            </a:r>
            <a:r>
              <a:rPr lang="cs-CZ"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2800" dirty="0">
                <a:solidFill>
                  <a:srgbClr val="000000"/>
                </a:solidFill>
                <a:latin typeface="Calibri"/>
                <a:cs typeface="Calibri"/>
              </a:rPr>
              <a:t>polyneuropatie</a:t>
            </a:r>
          </a:p>
          <a:p>
            <a:pPr marL="0" marR="0">
              <a:lnSpc>
                <a:spcPts val="3430"/>
              </a:lnSpc>
              <a:spcBef>
                <a:spcPts val="603"/>
              </a:spcBef>
              <a:spcAft>
                <a:spcPts val="0"/>
              </a:spcAft>
            </a:pP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myorelaxans</a:t>
            </a:r>
            <a:r>
              <a:rPr sz="28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baclofen</a:t>
            </a:r>
            <a:endParaRPr lang="cs-CZ" sz="2800" i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3427"/>
              </a:lnSpc>
              <a:spcBef>
                <a:spcPts val="605"/>
              </a:spcBef>
              <a:spcAft>
                <a:spcPts val="0"/>
              </a:spcAft>
            </a:pPr>
            <a:r>
              <a:rPr lang="cs-CZ" sz="2800" dirty="0">
                <a:solidFill>
                  <a:srgbClr val="000000"/>
                </a:solidFill>
                <a:latin typeface="Calibri"/>
                <a:cs typeface="Calibri"/>
              </a:rPr>
              <a:t>náplast s</a:t>
            </a:r>
            <a:r>
              <a:rPr lang="cs-CZ"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2800" b="1" u="sng" dirty="0">
                <a:solidFill>
                  <a:srgbClr val="000000"/>
                </a:solidFill>
                <a:latin typeface="Calibri"/>
                <a:cs typeface="Calibri"/>
              </a:rPr>
              <a:t>8 % kapsaicinu</a:t>
            </a:r>
            <a:r>
              <a:rPr lang="cs-CZ" sz="2800" b="1" u="sng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2800" b="1" spc="-6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lang="cs-CZ"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2800" dirty="0">
                <a:solidFill>
                  <a:srgbClr val="000000"/>
                </a:solidFill>
                <a:latin typeface="Calibri"/>
                <a:cs typeface="Calibri"/>
              </a:rPr>
              <a:t>neuropatie</a:t>
            </a:r>
            <a:r>
              <a:rPr lang="cs-CZ"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2800" dirty="0">
                <a:solidFill>
                  <a:srgbClr val="000000"/>
                </a:solidFill>
                <a:latin typeface="Calibri"/>
                <a:cs typeface="Calibri"/>
              </a:rPr>
              <a:t>mimo DM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efekt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60</a:t>
            </a:r>
            <a:r>
              <a:rPr sz="28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min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aplikaci 3-6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měsíců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9571" y="4816439"/>
            <a:ext cx="5704597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cs-CZ" sz="2000" b="0" i="0" dirty="0">
              <a:effectLst/>
              <a:highlight>
                <a:srgbClr val="FFFFFF"/>
              </a:highlight>
              <a:latin typeface="Times New Roman" panose="02020603050405020304" pitchFamily="18" charset="0"/>
            </a:endParaRPr>
          </a:p>
          <a:p>
            <a:pPr marL="0" marR="0">
              <a:lnSpc>
                <a:spcPts val="2225"/>
              </a:lnSpc>
              <a:spcBef>
                <a:spcPts val="0"/>
              </a:spcBef>
              <a:spcAft>
                <a:spcPts val="0"/>
              </a:spcAft>
            </a:pPr>
            <a:endParaRPr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753FEFF-1196-4135-0260-58BB76B58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4581128"/>
            <a:ext cx="2824277" cy="210025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5B8E911-7F65-CB8F-C828-3B915F012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220915"/>
            <a:ext cx="3727088" cy="2601079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B945A7-972F-3087-E6DE-FBCCA9131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738664"/>
          </a:xfrm>
        </p:spPr>
        <p:txBody>
          <a:bodyPr/>
          <a:lstStyle/>
          <a:p>
            <a:r>
              <a:rPr lang="cs-CZ" sz="4800" dirty="0">
                <a:solidFill>
                  <a:srgbClr val="FF0000"/>
                </a:solidFill>
              </a:rPr>
              <a:t>zapamatovat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A84583-842B-BF72-481C-47C38BB1D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666" y="1268760"/>
            <a:ext cx="6797992" cy="4431983"/>
          </a:xfrm>
        </p:spPr>
        <p:txBody>
          <a:bodyPr/>
          <a:lstStyle/>
          <a:p>
            <a:r>
              <a:rPr lang="cs-CZ" dirty="0"/>
              <a:t>Dělení analgetik – </a:t>
            </a:r>
            <a:r>
              <a:rPr lang="cs-CZ" dirty="0" err="1"/>
              <a:t>opioidní</a:t>
            </a:r>
            <a:r>
              <a:rPr lang="cs-CZ" dirty="0"/>
              <a:t> – silné a slabé </a:t>
            </a:r>
            <a:r>
              <a:rPr lang="cs-CZ" dirty="0" err="1"/>
              <a:t>opioidy</a:t>
            </a:r>
            <a:endParaRPr lang="cs-CZ" dirty="0"/>
          </a:p>
          <a:p>
            <a:r>
              <a:rPr lang="cs-CZ" dirty="0"/>
              <a:t>Nesteroidní antiflogistika (</a:t>
            </a:r>
            <a:r>
              <a:rPr lang="cs-CZ" dirty="0" err="1"/>
              <a:t>NSAIDs</a:t>
            </a:r>
            <a:r>
              <a:rPr lang="cs-CZ" dirty="0"/>
              <a:t>), </a:t>
            </a:r>
            <a:r>
              <a:rPr lang="cs-CZ" dirty="0" err="1"/>
              <a:t>koanalgetika</a:t>
            </a:r>
            <a:r>
              <a:rPr lang="cs-CZ" dirty="0"/>
              <a:t>, příklady</a:t>
            </a:r>
          </a:p>
          <a:p>
            <a:endParaRPr lang="cs-CZ" dirty="0"/>
          </a:p>
          <a:p>
            <a:r>
              <a:rPr lang="cs-CZ" dirty="0"/>
              <a:t>Mechanismus účinku </a:t>
            </a:r>
            <a:r>
              <a:rPr lang="cs-CZ" dirty="0" err="1"/>
              <a:t>opioidních</a:t>
            </a:r>
            <a:r>
              <a:rPr lang="cs-CZ" dirty="0"/>
              <a:t> analgetik, </a:t>
            </a:r>
            <a:r>
              <a:rPr lang="cs-CZ" dirty="0" err="1"/>
              <a:t>NSAIDs</a:t>
            </a:r>
            <a:endParaRPr lang="cs-CZ" dirty="0"/>
          </a:p>
          <a:p>
            <a:endParaRPr lang="cs-CZ" dirty="0"/>
          </a:p>
          <a:p>
            <a:r>
              <a:rPr lang="cs-CZ" dirty="0"/>
              <a:t>Dávkování paracetamolu, max. denní dávka, </a:t>
            </a:r>
            <a:r>
              <a:rPr lang="cs-CZ" dirty="0" err="1"/>
              <a:t>antidotum</a:t>
            </a:r>
            <a:endParaRPr lang="cs-CZ" dirty="0"/>
          </a:p>
          <a:p>
            <a:endParaRPr lang="cs-CZ" dirty="0"/>
          </a:p>
          <a:p>
            <a:r>
              <a:rPr lang="cs-CZ" dirty="0"/>
              <a:t>Dávkování </a:t>
            </a:r>
            <a:r>
              <a:rPr lang="cs-CZ" dirty="0" err="1"/>
              <a:t>kys</a:t>
            </a:r>
            <a:r>
              <a:rPr lang="cs-CZ" dirty="0"/>
              <a:t>. </a:t>
            </a:r>
            <a:r>
              <a:rPr lang="cs-CZ" dirty="0" err="1"/>
              <a:t>acetylsalicyl</a:t>
            </a:r>
            <a:r>
              <a:rPr lang="cs-CZ" dirty="0"/>
              <a:t>. (jaká dávka je </a:t>
            </a:r>
            <a:r>
              <a:rPr lang="cs-CZ" dirty="0" err="1"/>
              <a:t>antiagregační</a:t>
            </a:r>
            <a:r>
              <a:rPr lang="cs-CZ" dirty="0"/>
              <a:t> a jaká protizánětlivá)</a:t>
            </a:r>
          </a:p>
          <a:p>
            <a:endParaRPr lang="cs-CZ" dirty="0"/>
          </a:p>
          <a:p>
            <a:r>
              <a:rPr lang="cs-CZ" dirty="0"/>
              <a:t>Účinky (žádoucí i nežádoucí) </a:t>
            </a:r>
            <a:r>
              <a:rPr lang="cs-CZ" dirty="0" err="1"/>
              <a:t>opioidních</a:t>
            </a:r>
            <a:r>
              <a:rPr lang="cs-CZ" dirty="0"/>
              <a:t> analgetik</a:t>
            </a:r>
          </a:p>
          <a:p>
            <a:endParaRPr lang="cs-CZ" dirty="0"/>
          </a:p>
          <a:p>
            <a:r>
              <a:rPr lang="cs-CZ" dirty="0"/>
              <a:t>Účinky (žádoucí i nežádoucí) </a:t>
            </a:r>
            <a:r>
              <a:rPr lang="cs-CZ" dirty="0" err="1"/>
              <a:t>NSAIDs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Antimigrenika</a:t>
            </a:r>
            <a:r>
              <a:rPr lang="cs-CZ" dirty="0"/>
              <a:t> – které se používají na akutní </a:t>
            </a:r>
            <a:r>
              <a:rPr lang="cs-CZ" dirty="0" err="1"/>
              <a:t>migren.záchvat</a:t>
            </a:r>
            <a:r>
              <a:rPr lang="cs-CZ" dirty="0"/>
              <a:t> a které jsou prevence</a:t>
            </a:r>
          </a:p>
        </p:txBody>
      </p:sp>
    </p:spTree>
    <p:extLst>
      <p:ext uri="{BB962C8B-B14F-4D97-AF65-F5344CB8AC3E}">
        <p14:creationId xmlns:p14="http://schemas.microsoft.com/office/powerpoint/2010/main" val="2173276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50594" y="549025"/>
            <a:ext cx="6798304" cy="661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6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Arial"/>
                <a:cs typeface="Arial"/>
              </a:rPr>
              <a:t>Analgetický</a:t>
            </a:r>
            <a:r>
              <a:rPr sz="4400" spc="-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000000"/>
                </a:solidFill>
                <a:latin typeface="Arial"/>
                <a:cs typeface="Arial"/>
              </a:rPr>
              <a:t>žebříček WHO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67323" y="4108133"/>
            <a:ext cx="1517926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Silný</a:t>
            </a:r>
            <a:r>
              <a:rPr sz="1800" spc="-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opioid</a:t>
            </a:r>
            <a:r>
              <a:rPr sz="1800" spc="-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14465" y="4382453"/>
            <a:ext cx="1021801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neopioid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60240" y="4431580"/>
            <a:ext cx="1594303" cy="293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Slabý</a:t>
            </a:r>
            <a:r>
              <a:rPr sz="18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opioid</a:t>
            </a:r>
            <a:r>
              <a:rPr sz="1800" spc="-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98269" y="4719871"/>
            <a:ext cx="1250417" cy="293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Neopioidní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44086" y="4706430"/>
            <a:ext cx="1021801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neopioid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28165" y="4994720"/>
            <a:ext cx="1392556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analgetikum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547871" y="5686086"/>
            <a:ext cx="2342825" cy="293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Adjuvantní</a:t>
            </a:r>
            <a:r>
              <a:rPr sz="1800" spc="-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analgetika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75916" y="504591"/>
            <a:ext cx="4543277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Opioidní</a:t>
            </a:r>
            <a:r>
              <a:rPr sz="44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analgetika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0967" y="1639489"/>
            <a:ext cx="8617045" cy="26933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působí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především v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CNS v oblastech,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kterých dochází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transmisi</a:t>
            </a:r>
            <a:r>
              <a:rPr sz="28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modulaci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bolestivých</a:t>
            </a:r>
            <a:r>
              <a:rPr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impulzů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mícha,</a:t>
            </a:r>
          </a:p>
          <a:p>
            <a:pPr marL="344424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thalamus,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šedá hmota, hypothalamus,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retikulární</a:t>
            </a:r>
          </a:p>
          <a:p>
            <a:pPr marL="344424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formace,</a:t>
            </a:r>
            <a:r>
              <a:rPr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mozková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kůra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receptory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μ,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δ,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</a:p>
          <a:p>
            <a:pPr marL="0" marR="0">
              <a:lnSpc>
                <a:spcPts val="3430"/>
              </a:lnSpc>
              <a:spcBef>
                <a:spcPts val="60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μ-receptory –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analgesie;</a:t>
            </a:r>
            <a:r>
              <a:rPr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útlum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dýchání,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sedace, euforie,</a:t>
            </a:r>
          </a:p>
          <a:p>
            <a:pPr marL="344424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fyzická</a:t>
            </a:r>
            <a:r>
              <a:rPr sz="2800" i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závislost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zpomalení střevní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pasáže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0967" y="4371767"/>
            <a:ext cx="7942478" cy="985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δ-receptory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analgezie</a:t>
            </a:r>
          </a:p>
          <a:p>
            <a:pPr marL="0" marR="0">
              <a:lnSpc>
                <a:spcPts val="3427"/>
              </a:lnSpc>
              <a:spcBef>
                <a:spcPts val="65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κ-receptory –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analgezie;</a:t>
            </a:r>
            <a:r>
              <a:rPr sz="28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dysforie,</a:t>
            </a:r>
            <a:r>
              <a:rPr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zpomalení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střevní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5391" y="5310540"/>
            <a:ext cx="1140031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pasáže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95536" y="1223580"/>
            <a:ext cx="8568952" cy="5463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75916" y="504591"/>
            <a:ext cx="4543277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Opioidní</a:t>
            </a:r>
            <a:r>
              <a:rPr sz="44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analgetika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75916" y="504591"/>
            <a:ext cx="4543277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Opioidní</a:t>
            </a:r>
            <a:r>
              <a:rPr sz="44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analgetika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80885"/>
            <a:ext cx="5300351" cy="961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útlum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dechového centra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800" spc="-29" dirty="0">
                <a:solidFill>
                  <a:srgbClr val="000000"/>
                </a:solidFill>
                <a:latin typeface="FDHGAT+Symbol"/>
                <a:cs typeface="FDHGAT+Symbol"/>
              </a:rPr>
              <a:t></a:t>
            </a:r>
            <a:r>
              <a:rPr sz="2800" spc="22" baseline="-240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 marL="890346" marR="0">
              <a:lnSpc>
                <a:spcPts val="3443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sedace, ospalost</a:t>
            </a:r>
            <a:r>
              <a:rPr sz="28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800" spc="-49" dirty="0">
                <a:solidFill>
                  <a:srgbClr val="000000"/>
                </a:solidFill>
                <a:latin typeface="FDHGAT+Symbol"/>
                <a:cs typeface="FDHGAT+Symbol"/>
              </a:rPr>
              <a:t>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39291" y="2519744"/>
            <a:ext cx="3708803" cy="54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4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euforie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800" spc="-29" dirty="0">
                <a:solidFill>
                  <a:srgbClr val="000000"/>
                </a:solidFill>
                <a:latin typeface="FDHGAT+Symbol"/>
                <a:cs typeface="FDHGAT+Symbol"/>
              </a:rPr>
              <a:t></a:t>
            </a:r>
            <a:r>
              <a:rPr sz="2800" spc="22" baseline="-240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),</a:t>
            </a:r>
            <a:r>
              <a:rPr sz="28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mióza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800" spc="-29" dirty="0">
                <a:solidFill>
                  <a:srgbClr val="000000"/>
                </a:solidFill>
                <a:latin typeface="FDHGAT+Symbol"/>
                <a:cs typeface="FDHGAT+Symbol"/>
              </a:rPr>
              <a:t>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49" dirty="0">
                <a:solidFill>
                  <a:srgbClr val="000000"/>
                </a:solidFill>
                <a:latin typeface="FDHGAT+Symbol"/>
                <a:cs typeface="FDHGAT+Symbol"/>
              </a:rPr>
              <a:t>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39291" y="3005628"/>
            <a:ext cx="6432261" cy="1882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brochokonstrikce,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snížení děložní motility</a:t>
            </a:r>
          </a:p>
          <a:p>
            <a:pPr marL="0" marR="0">
              <a:lnSpc>
                <a:spcPts val="3430"/>
              </a:lnSpc>
              <a:spcBef>
                <a:spcPts val="26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vazodilatace,</a:t>
            </a:r>
            <a:r>
              <a:rPr sz="2800" spc="-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snížení TK,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bradykardie</a:t>
            </a:r>
          </a:p>
          <a:p>
            <a:pPr marL="0" marR="0">
              <a:lnSpc>
                <a:spcPts val="3443"/>
              </a:lnSpc>
              <a:spcBef>
                <a:spcPts val="19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zácpa,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kolika</a:t>
            </a:r>
            <a:r>
              <a:rPr sz="28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800" spc="-29" dirty="0">
                <a:solidFill>
                  <a:srgbClr val="000000"/>
                </a:solidFill>
                <a:latin typeface="FDHGAT+Symbol"/>
                <a:cs typeface="FDHGAT+Symbol"/>
              </a:rPr>
              <a:t></a:t>
            </a:r>
            <a:r>
              <a:rPr sz="2800" spc="22" baseline="-23999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),</a:t>
            </a:r>
            <a:r>
              <a:rPr sz="28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retence moči</a:t>
            </a:r>
          </a:p>
          <a:p>
            <a:pPr marL="185928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neurotoxicita</a:t>
            </a:r>
            <a:r>
              <a:rPr sz="28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(halucinace,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delirium,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křeče)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944" y="4884085"/>
            <a:ext cx="8058884" cy="1625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hyperalgezie</a:t>
            </a:r>
            <a:r>
              <a:rPr sz="2800" i="1" spc="-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i="1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paradoxní snížení</a:t>
            </a:r>
            <a:r>
              <a:rPr sz="2800" i="1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prahu</a:t>
            </a:r>
            <a:r>
              <a:rPr sz="2800" i="1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pro vyvolání</a:t>
            </a:r>
          </a:p>
          <a:p>
            <a:pPr marL="344424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bolesti</a:t>
            </a:r>
            <a:r>
              <a:rPr sz="2800" i="1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→ pokles</a:t>
            </a:r>
            <a:r>
              <a:rPr sz="2800" i="1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účinnosti</a:t>
            </a:r>
            <a:r>
              <a:rPr sz="2800" i="1" spc="-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(rotace opioidů,</a:t>
            </a:r>
            <a:r>
              <a:rPr sz="2800" i="1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metadon,</a:t>
            </a:r>
          </a:p>
          <a:p>
            <a:pPr marL="344424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buprenorfin;</a:t>
            </a:r>
            <a:r>
              <a:rPr sz="2800" i="1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ketamin;</a:t>
            </a:r>
            <a:r>
              <a:rPr sz="2800" i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malá</a:t>
            </a:r>
            <a:r>
              <a:rPr sz="2800" i="1" spc="-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dávka antidota;</a:t>
            </a:r>
          </a:p>
          <a:p>
            <a:pPr marL="344424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kanabinoidy)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2766</Words>
  <Application>Microsoft Office PowerPoint</Application>
  <PresentationFormat>Předvádění na obrazovce (4:3)</PresentationFormat>
  <Paragraphs>503</Paragraphs>
  <Slides>55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0" baseType="lpstr">
      <vt:lpstr>Arial</vt:lpstr>
      <vt:lpstr>Calibri</vt:lpstr>
      <vt:lpstr>FDHGAT+Symbol</vt:lpstr>
      <vt:lpstr>Times New Roman</vt:lpstr>
      <vt:lpstr>Theme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zapamatovat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Veronika Slováček Hagenová</cp:lastModifiedBy>
  <cp:revision>4</cp:revision>
  <dcterms:modified xsi:type="dcterms:W3CDTF">2024-12-04T07:30:17Z</dcterms:modified>
</cp:coreProperties>
</file>