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7" d="100"/>
          <a:sy n="157" d="100"/>
        </p:scale>
        <p:origin x="1900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</p:sp>
      <p:sp>
        <p:nvSpPr>
          <p:cNvPr id="42" name="PlaceHolder 2"/>
          <p:cNvSpPr>
            <a:spLocks noGrp="1"/>
          </p:cNvSpPr>
          <p:nvPr>
            <p:ph type="hdr"/>
          </p:nvPr>
        </p:nvSpPr>
        <p:spPr>
          <a:xfrm>
            <a:off x="-360" y="0"/>
            <a:ext cx="2971800" cy="45720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3884400" y="0"/>
            <a:ext cx="2971800" cy="45720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440"/>
            <a:ext cx="4572000" cy="3429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400" b="0" strike="noStrike" spc="-1">
                <a:solidFill>
                  <a:srgbClr val="000000"/>
                </a:solidFill>
                <a:latin typeface="Arial"/>
              </a:rPr>
              <a:t>Click to move the slide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cs-CZ" sz="1200" b="0" strike="noStrike" spc="-1">
                <a:solidFill>
                  <a:srgbClr val="000000"/>
                </a:solidFill>
                <a:latin typeface="Arial"/>
              </a:rPr>
              <a:t>Click to edit the notes format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ftr"/>
          </p:nvPr>
        </p:nvSpPr>
        <p:spPr>
          <a:xfrm>
            <a:off x="-360" y="8685360"/>
            <a:ext cx="2971800" cy="45720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7"/>
          <p:cNvSpPr>
            <a:spLocks noGrp="1"/>
          </p:cNvSpPr>
          <p:nvPr>
            <p:ph type="sldNum"/>
          </p:nvPr>
        </p:nvSpPr>
        <p:spPr>
          <a:xfrm>
            <a:off x="3884400" y="8685360"/>
            <a:ext cx="2971800" cy="45720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1A2D7C0-D736-4EC3-A19C-01CC2DDB2DC6}" type="slidenum">
              <a:rPr lang="en-US" sz="1200" b="0" strike="noStrike" spc="-1">
                <a:solidFill>
                  <a:srgbClr val="000000"/>
                </a:solidFill>
                <a:latin typeface="Arial"/>
              </a:rPr>
              <a:t>‹#›</a:t>
            </a:fld>
            <a:endParaRPr lang="cs-CZ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3884760" y="8685360"/>
            <a:ext cx="2971800" cy="457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C42DC271-1966-4F1D-A631-82B89C323812}" type="slidenum">
              <a:rPr lang="en-US" sz="1200" b="0" strike="noStrike" spc="-1">
                <a:solidFill>
                  <a:srgbClr val="000000"/>
                </a:solidFill>
                <a:latin typeface="Arial"/>
              </a:rPr>
              <a:t>12</a:t>
            </a:fld>
            <a:endParaRPr lang="cs-CZ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74" name="TextShape 3"/>
          <p:cNvSpPr txBox="1"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1200" b="0" strike="noStrike" spc="-1">
                <a:solidFill>
                  <a:srgbClr val="000000"/>
                </a:solidFill>
                <a:latin typeface="Arial"/>
              </a:rPr>
              <a:t>AADL = advanced activities of daily living, ADL jsou základní aktivity denního života (najedení, koupání, mytí, přemísťování, oblékání, použití WC, inkontinence, chůze po rovině a po schodech), IADL instumentální (telefonování, nakupování, příprava jídla, vaření, praní prádla, užívání léků, nakládání s penězi)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742680" lvl="1" indent="-285480">
              <a:spcBef>
                <a:spcPts val="697"/>
              </a:spcBef>
              <a:buClr>
                <a:srgbClr val="000000"/>
              </a:buClr>
              <a:buFont typeface="Arial"/>
              <a:buChar char="–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143000" lvl="2" indent="-228600">
              <a:spcBef>
                <a:spcPts val="598"/>
              </a:spcBef>
              <a:buClr>
                <a:srgbClr val="000000"/>
              </a:buClr>
              <a:buFont typeface="Arial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</a:tabLst>
            </a:pPr>
            <a:r>
              <a:rPr lang="cs-CZ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600200" lvl="3" indent="-228600">
              <a:spcBef>
                <a:spcPts val="499"/>
              </a:spcBef>
              <a:buClr>
                <a:srgbClr val="000000"/>
              </a:buClr>
              <a:buFont typeface="Arial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</a:tabLst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057400" lvl="4" indent="-228600">
              <a:spcBef>
                <a:spcPts val="499"/>
              </a:spcBef>
              <a:buClr>
                <a:srgbClr val="000000"/>
              </a:buClr>
              <a:buFont typeface="Arial"/>
              <a:buChar char="»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</a:tabLst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057400" lvl="5" indent="-228600">
              <a:spcBef>
                <a:spcPts val="499"/>
              </a:spcBef>
              <a:buClr>
                <a:srgbClr val="000000"/>
              </a:buClr>
              <a:buFont typeface="Arial"/>
              <a:buChar char="»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</a:tabLst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2057400" lvl="6" indent="-228600">
              <a:spcBef>
                <a:spcPts val="499"/>
              </a:spcBef>
              <a:buClr>
                <a:srgbClr val="000000"/>
              </a:buClr>
              <a:buFont typeface="Arial"/>
              <a:buChar char="»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</a:tabLst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1AC78A3-B692-41EC-9EFF-14F65CF4DF85}" type="slidenum">
              <a:rPr lang="en-US" sz="1800" b="0" strike="noStrike" spc="-1">
                <a:solidFill>
                  <a:srgbClr val="000000"/>
                </a:solidFill>
                <a:latin typeface="Arial"/>
              </a:rPr>
              <a:t>‹#›</a:t>
            </a:fld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685800" y="2130120"/>
            <a:ext cx="7772400" cy="14698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000" b="0" strike="noStrike" spc="-1">
                <a:solidFill>
                  <a:srgbClr val="000000"/>
                </a:solidFill>
                <a:latin typeface="Arial"/>
              </a:rPr>
              <a:t>Současné trendy v prodlužování lidského života, rozdělení staršího věku u dospělé populace</a:t>
            </a:r>
          </a:p>
        </p:txBody>
      </p:sp>
      <p:sp>
        <p:nvSpPr>
          <p:cNvPr id="49" name="TextShape 2"/>
          <p:cNvSpPr txBox="1"/>
          <p:nvPr/>
        </p:nvSpPr>
        <p:spPr>
          <a:xfrm>
            <a:off x="1371600" y="388620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ctr">
              <a:spcBef>
                <a:spcPts val="4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MUDr. Ivana Drastichová</a:t>
            </a:r>
          </a:p>
          <a:p>
            <a:pPr algn="ctr">
              <a:spcBef>
                <a:spcPts val="4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Geriatrické a doléčovací oddělení</a:t>
            </a:r>
          </a:p>
          <a:p>
            <a:pPr algn="ctr">
              <a:spcBef>
                <a:spcPts val="4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Slezské nemocnice Opava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Shape 1"/>
          <p:cNvSpPr txBox="1"/>
          <p:nvPr/>
        </p:nvSpPr>
        <p:spPr>
          <a:xfrm>
            <a:off x="457200" y="380520"/>
            <a:ext cx="8229600" cy="582156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342720" indent="-342720">
              <a:lnSpc>
                <a:spcPct val="80000"/>
              </a:lnSpc>
              <a:spcBef>
                <a:spcPts val="697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3200" b="1" strike="noStrike" spc="-1">
                <a:solidFill>
                  <a:srgbClr val="000000"/>
                </a:solidFill>
                <a:latin typeface="Arial"/>
              </a:rPr>
              <a:t>Inaktivita tělesná i duševní</a:t>
            </a: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 – tomu je nutno zabránit!, třeba aktivity přiměřené fyzickému stavu jedince</a:t>
            </a:r>
          </a:p>
          <a:p>
            <a:pPr marL="342720" indent="-342720">
              <a:lnSpc>
                <a:spcPct val="80000"/>
              </a:lnSpc>
              <a:spcBef>
                <a:spcPts val="697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lnSpc>
                <a:spcPct val="80000"/>
              </a:lnSpc>
              <a:spcBef>
                <a:spcPts val="697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3200" b="1" strike="noStrike" spc="-1">
                <a:solidFill>
                  <a:srgbClr val="000000"/>
                </a:solidFill>
                <a:latin typeface="Arial"/>
              </a:rPr>
              <a:t>Vlivy prostředí</a:t>
            </a: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 </a:t>
            </a:r>
          </a:p>
          <a:p>
            <a:pPr marL="342720" indent="-342720">
              <a:lnSpc>
                <a:spcPct val="80000"/>
              </a:lnSpc>
              <a:spcBef>
                <a:spcPts val="697"/>
              </a:spcBef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– </a:t>
            </a:r>
            <a:r>
              <a:rPr lang="cs-CZ" sz="3200" b="0" u="sng" strike="noStrike" spc="-1">
                <a:solidFill>
                  <a:srgbClr val="000000"/>
                </a:solidFill>
                <a:uFillTx/>
                <a:latin typeface="Arial"/>
              </a:rPr>
              <a:t>fyzikální</a:t>
            </a: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 (klima)</a:t>
            </a:r>
          </a:p>
          <a:p>
            <a:pPr marL="342720" indent="-342720">
              <a:lnSpc>
                <a:spcPct val="80000"/>
              </a:lnSpc>
              <a:spcBef>
                <a:spcPts val="697"/>
              </a:spcBef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- </a:t>
            </a:r>
            <a:r>
              <a:rPr lang="cs-CZ" sz="3200" b="0" u="sng" strike="noStrike" spc="-1">
                <a:solidFill>
                  <a:srgbClr val="000000"/>
                </a:solidFill>
                <a:uFillTx/>
                <a:latin typeface="Arial"/>
              </a:rPr>
              <a:t>ekonomické</a:t>
            </a: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 (chudoba)</a:t>
            </a:r>
          </a:p>
          <a:p>
            <a:pPr marL="342720" indent="-342720">
              <a:lnSpc>
                <a:spcPct val="80000"/>
              </a:lnSpc>
              <a:spcBef>
                <a:spcPts val="697"/>
              </a:spcBef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- </a:t>
            </a:r>
            <a:r>
              <a:rPr lang="cs-CZ" sz="3200" b="0" u="sng" strike="noStrike" spc="-1">
                <a:solidFill>
                  <a:srgbClr val="000000"/>
                </a:solidFill>
                <a:uFillTx/>
                <a:latin typeface="Arial"/>
              </a:rPr>
              <a:t>demografické</a:t>
            </a: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 (ovdovění, samota)</a:t>
            </a:r>
          </a:p>
          <a:p>
            <a:pPr marL="342720" indent="-342720">
              <a:lnSpc>
                <a:spcPct val="80000"/>
              </a:lnSpc>
              <a:spcBef>
                <a:spcPts val="697"/>
              </a:spcBef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- </a:t>
            </a:r>
            <a:r>
              <a:rPr lang="cs-CZ" sz="3200" b="0" u="sng" strike="noStrike" spc="-1">
                <a:solidFill>
                  <a:srgbClr val="000000"/>
                </a:solidFill>
                <a:uFillTx/>
                <a:latin typeface="Arial"/>
              </a:rPr>
              <a:t>sociální</a:t>
            </a: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 (vzdělání seniorů, bezbariérovost)</a:t>
            </a:r>
          </a:p>
          <a:p>
            <a:pPr marL="342720" indent="-342720">
              <a:lnSpc>
                <a:spcPct val="80000"/>
              </a:lnSpc>
              <a:spcBef>
                <a:spcPts val="697"/>
              </a:spcBef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 </a:t>
            </a:r>
          </a:p>
          <a:p>
            <a:pPr marL="342720" indent="-342720">
              <a:lnSpc>
                <a:spcPct val="80000"/>
              </a:lnSpc>
              <a:spcBef>
                <a:spcPts val="697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3200" b="1" strike="noStrike" spc="-1">
                <a:solidFill>
                  <a:srgbClr val="000000"/>
                </a:solidFill>
                <a:latin typeface="Arial"/>
              </a:rPr>
              <a:t>Optimalizace výživy</a:t>
            </a: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 – redukce hmotnosti u obézních, ovlivnění malnutrice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400" b="0" strike="noStrike" spc="-1">
                <a:solidFill>
                  <a:srgbClr val="000000"/>
                </a:solidFill>
                <a:latin typeface="Arial"/>
              </a:rPr>
              <a:t>Funkční klasifikace seniorů</a:t>
            </a:r>
          </a:p>
        </p:txBody>
      </p:sp>
      <p:sp>
        <p:nvSpPr>
          <p:cNvPr id="67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3200" b="1" strike="noStrike" spc="-1">
                <a:solidFill>
                  <a:srgbClr val="000000"/>
                </a:solidFill>
                <a:latin typeface="Arial"/>
              </a:rPr>
              <a:t>Elitní senioři</a:t>
            </a: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 – zvládají i extrémní výkony (maratón)</a:t>
            </a: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8" name="Picture 4" descr="bigstockphoto_Senior_Push-Ups_web"/>
          <p:cNvPicPr/>
          <p:nvPr/>
        </p:nvPicPr>
        <p:blipFill>
          <a:blip r:embed="rId2"/>
          <a:stretch/>
        </p:blipFill>
        <p:spPr>
          <a:xfrm>
            <a:off x="3276720" y="2209680"/>
            <a:ext cx="4952880" cy="38862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Shape 1"/>
          <p:cNvSpPr txBox="1"/>
          <p:nvPr/>
        </p:nvSpPr>
        <p:spPr>
          <a:xfrm>
            <a:off x="457200" y="1600200"/>
            <a:ext cx="4038480" cy="452592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697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2800" b="1" strike="noStrike" spc="-1">
                <a:solidFill>
                  <a:srgbClr val="000000"/>
                </a:solidFill>
                <a:latin typeface="Arial"/>
              </a:rPr>
              <a:t>Zdatní (fit) senioři</a:t>
            </a: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 – ve velmi dobré tělesné a duševní kondici, pravidelně </a:t>
            </a:r>
          </a:p>
          <a:p>
            <a:pPr marL="342720" indent="-342720">
              <a:spcBef>
                <a:spcPts val="697"/>
              </a:spcBef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   se věnují sportu, zvládají i náročné aktivity denního </a:t>
            </a:r>
          </a:p>
          <a:p>
            <a:pPr marL="342720" indent="-342720">
              <a:spcBef>
                <a:spcPts val="697"/>
              </a:spcBef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    života (AADL)</a:t>
            </a:r>
          </a:p>
        </p:txBody>
      </p:sp>
      <p:pic>
        <p:nvPicPr>
          <p:cNvPr id="70" name="Picture 6" descr="Image"/>
          <p:cNvPicPr/>
          <p:nvPr/>
        </p:nvPicPr>
        <p:blipFill>
          <a:blip r:embed="rId3"/>
          <a:stretch/>
        </p:blipFill>
        <p:spPr>
          <a:xfrm>
            <a:off x="4038480" y="1981080"/>
            <a:ext cx="4657680" cy="39718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Shape 1"/>
          <p:cNvSpPr txBox="1"/>
          <p:nvPr/>
        </p:nvSpPr>
        <p:spPr>
          <a:xfrm>
            <a:off x="457200" y="457200"/>
            <a:ext cx="8229600" cy="582120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342720" indent="-342720">
              <a:lnSpc>
                <a:spcPct val="80000"/>
              </a:lnSpc>
              <a:spcBef>
                <a:spcPts val="697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2800" b="1" strike="noStrike" spc="-1">
                <a:solidFill>
                  <a:srgbClr val="000000"/>
                </a:solidFill>
                <a:latin typeface="Arial"/>
              </a:rPr>
              <a:t>Nezávislý (independent) senioři</a:t>
            </a: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 – za standardních podmínek zvládají instrumentální aktivity (IADL), ale nemají funkční rezervy (nemoci, operace, úrazy), pak potřebují pomoc</a:t>
            </a:r>
          </a:p>
          <a:p>
            <a:pPr marL="342720" indent="-342720">
              <a:lnSpc>
                <a:spcPct val="80000"/>
              </a:lnSpc>
              <a:spcBef>
                <a:spcPts val="697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2800" b="1" strike="noStrike" spc="-1">
                <a:solidFill>
                  <a:srgbClr val="000000"/>
                </a:solidFill>
                <a:latin typeface="Arial"/>
              </a:rPr>
              <a:t>Křehcí (frail) senioři</a:t>
            </a: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 – mají problémy s IADL, balancují na hranici soběstačnosti, potřebují občasnou pomoc</a:t>
            </a:r>
          </a:p>
          <a:p>
            <a:pPr marL="342720" indent="-342720">
              <a:lnSpc>
                <a:spcPct val="80000"/>
              </a:lnSpc>
              <a:spcBef>
                <a:spcPts val="697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2800" b="1" strike="noStrike" spc="-1">
                <a:solidFill>
                  <a:srgbClr val="000000"/>
                </a:solidFill>
                <a:latin typeface="Arial"/>
              </a:rPr>
              <a:t>Závislí (dependent) senioři</a:t>
            </a: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 – se závažným funkčním deficitem, zvládají jen pomalé procházky, neopouštějí byt, potřebují pomoc trvalou, obtížná adaptace</a:t>
            </a:r>
          </a:p>
          <a:p>
            <a:pPr marL="342720" indent="-342720">
              <a:lnSpc>
                <a:spcPct val="80000"/>
              </a:lnSpc>
              <a:spcBef>
                <a:spcPts val="697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2800" b="1" strike="noStrike" spc="-1">
                <a:solidFill>
                  <a:srgbClr val="000000"/>
                </a:solidFill>
                <a:latin typeface="Arial"/>
              </a:rPr>
              <a:t>Zcela závislí (totally dependent) senioři</a:t>
            </a: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 – upoutaní na lůžko či s těžkým mentálním deficitem s potřebou komplexní ošetřovatelské péče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400" b="0" strike="noStrike" spc="-1">
                <a:solidFill>
                  <a:srgbClr val="000000"/>
                </a:solidFill>
                <a:latin typeface="Arial"/>
              </a:rPr>
              <a:t>Stáří</a:t>
            </a:r>
          </a:p>
        </p:txBody>
      </p:sp>
      <p:sp>
        <p:nvSpPr>
          <p:cNvPr id="51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Je to projev a důsledek involučních změn funkčních i morfologických, probíhajících druhově specifickou rychlostí s výraznou interindividuální variabilitou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400" b="0" strike="noStrike" spc="-1">
                <a:solidFill>
                  <a:srgbClr val="000000"/>
                </a:solidFill>
                <a:latin typeface="Arial"/>
              </a:rPr>
              <a:t>Kalendářní stáří</a:t>
            </a:r>
          </a:p>
        </p:txBody>
      </p:sp>
      <p:sp>
        <p:nvSpPr>
          <p:cNvPr id="53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697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Dnes je za počátek stáří vesměs považován věk 65 let, ale o vlastním stáří se hovoří od 75 let.</a:t>
            </a:r>
          </a:p>
          <a:p>
            <a:pPr marL="342720" indent="-342720">
              <a:spcBef>
                <a:spcPts val="697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Současné orientační dělení stáří:</a:t>
            </a:r>
          </a:p>
          <a:p>
            <a:pPr marL="342720" indent="-342720"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65-74 let- mladí senioři</a:t>
            </a: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– problematika penzionování, volného času, aktivit, seberealizace</a:t>
            </a:r>
          </a:p>
          <a:p>
            <a:pPr marL="342720" indent="-342720"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75-84 let- staří senioři</a:t>
            </a: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– problematika adaptace, tolerance zátěže, specifického stonání, osamělosti</a:t>
            </a:r>
          </a:p>
          <a:p>
            <a:pPr marL="342720" indent="-342720"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85 a více let- velmi staří senioři</a:t>
            </a: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 – problematika soběstačnosti a zabezpečenosti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000" b="0" strike="noStrike" spc="-1">
                <a:solidFill>
                  <a:srgbClr val="000000"/>
                </a:solidFill>
                <a:latin typeface="Arial"/>
              </a:rPr>
              <a:t>Sociální stáří </a:t>
            </a: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(postproduktivní věk, třetí věk)</a:t>
            </a:r>
          </a:p>
        </p:txBody>
      </p:sp>
      <p:sp>
        <p:nvSpPr>
          <p:cNvPr id="55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342720" indent="-342720">
              <a:lnSpc>
                <a:spcPct val="80000"/>
              </a:lnSpc>
              <a:spcBef>
                <a:spcPts val="697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Postihuje proměnu sociálních rolí a potřeb, životního stylu a ekonomického zajištění</a:t>
            </a:r>
          </a:p>
          <a:p>
            <a:pPr marL="342720" indent="-342720">
              <a:lnSpc>
                <a:spcPct val="80000"/>
              </a:lnSpc>
              <a:spcBef>
                <a:spcPts val="697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Maladaptace na penzionování, ztrátu životního programu a společenské prestiže, osamělost, pokles životní úrovně, hrozba ztráty soběstačnosti, věková segregace a diskriminace (AGEISMUS)</a:t>
            </a:r>
          </a:p>
          <a:p>
            <a:pPr marL="342720" indent="-342720">
              <a:lnSpc>
                <a:spcPct val="80000"/>
              </a:lnSpc>
              <a:spcBef>
                <a:spcPts val="697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za počátek se považuje vznik nároku na starobní důchod či skutečné penzionování</a:t>
            </a:r>
          </a:p>
          <a:p>
            <a:pPr marL="342720" indent="-34272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2400" b="0" strike="noStrike" spc="-1">
                <a:solidFill>
                  <a:srgbClr val="000000"/>
                </a:solidFill>
                <a:latin typeface="Arial"/>
              </a:rPr>
              <a:t>(</a:t>
            </a:r>
            <a:r>
              <a:rPr lang="cs-CZ" sz="2400" b="1" strike="noStrike" spc="-1">
                <a:solidFill>
                  <a:srgbClr val="000000"/>
                </a:solidFill>
                <a:latin typeface="Arial"/>
              </a:rPr>
              <a:t>4.věk – období závislosti</a:t>
            </a:r>
            <a:r>
              <a:rPr lang="cs-CZ" sz="2400" b="0" strike="noStrike" spc="-1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– není nezbytným důsledkem dlouhého života, je vlastně proti konceptu úspěšného stárnutí, zdravého stáří, závislost je určitá patologie, ne zákonitost)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400" b="0" strike="noStrike" spc="-1">
                <a:solidFill>
                  <a:srgbClr val="000000"/>
                </a:solidFill>
                <a:latin typeface="Arial"/>
              </a:rPr>
              <a:t>Biologické stáří</a:t>
            </a:r>
          </a:p>
        </p:txBody>
      </p:sp>
      <p:sp>
        <p:nvSpPr>
          <p:cNvPr id="57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Označuje konkrétní míru involučních změn daného jedince – hodnotí se funkční stav, výkonnost, je to souhrn involuce, kondice i patologie, a to jak parciálně (např. věk kardiorespirační či mentální), tak celkově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400" b="0" strike="noStrike" spc="-1">
                <a:solidFill>
                  <a:srgbClr val="000000"/>
                </a:solidFill>
                <a:latin typeface="Arial"/>
              </a:rPr>
              <a:t>Gerontologie</a:t>
            </a:r>
          </a:p>
        </p:txBody>
      </p:sp>
      <p:sp>
        <p:nvSpPr>
          <p:cNvPr id="59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342720" indent="-342720">
              <a:lnSpc>
                <a:spcPct val="90000"/>
              </a:lnSpc>
              <a:spcBef>
                <a:spcPts val="697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Nauka o stárnutí a stáří, o problematice starých lidí a života ve stáří</a:t>
            </a:r>
          </a:p>
          <a:p>
            <a:pPr marL="342720" indent="-342720">
              <a:lnSpc>
                <a:spcPct val="90000"/>
              </a:lnSpc>
              <a:spcBef>
                <a:spcPts val="697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Řecky ger</a:t>
            </a: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ō</a:t>
            </a: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n, gen. gerontos = stařec</a:t>
            </a:r>
          </a:p>
          <a:p>
            <a:pPr marL="342720" indent="-342720">
              <a:lnSpc>
                <a:spcPct val="90000"/>
              </a:lnSpc>
              <a:spcBef>
                <a:spcPts val="697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×</a:t>
            </a: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 ger</a:t>
            </a: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ā</a:t>
            </a: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s = stáří</a:t>
            </a:r>
          </a:p>
          <a:p>
            <a:pPr marL="342720" indent="-342720">
              <a:lnSpc>
                <a:spcPct val="90000"/>
              </a:lnSpc>
              <a:spcBef>
                <a:spcPts val="697"/>
              </a:spcBef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Dělení </a:t>
            </a:r>
          </a:p>
          <a:p>
            <a:pPr marL="342720" indent="-342720">
              <a:lnSpc>
                <a:spcPct val="90000"/>
              </a:lnSpc>
              <a:spcBef>
                <a:spcPts val="697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2800" b="0" u="sng" strike="noStrike" spc="-1">
                <a:solidFill>
                  <a:srgbClr val="000000"/>
                </a:solidFill>
                <a:uFillTx/>
                <a:latin typeface="Arial"/>
              </a:rPr>
              <a:t>experimentální</a:t>
            </a: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 – proč a jak organismy stárnou</a:t>
            </a:r>
          </a:p>
          <a:p>
            <a:pPr marL="342720" indent="-342720">
              <a:lnSpc>
                <a:spcPct val="90000"/>
              </a:lnSpc>
              <a:spcBef>
                <a:spcPts val="697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2800" b="0" u="sng" strike="noStrike" spc="-1">
                <a:solidFill>
                  <a:srgbClr val="000000"/>
                </a:solidFill>
                <a:uFillTx/>
                <a:latin typeface="Arial"/>
              </a:rPr>
              <a:t>sociální</a:t>
            </a: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 – vztahy mezi starým člověkem a společností</a:t>
            </a:r>
          </a:p>
          <a:p>
            <a:pPr marL="342720" indent="-342720">
              <a:lnSpc>
                <a:spcPct val="90000"/>
              </a:lnSpc>
              <a:spcBef>
                <a:spcPts val="697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2800" b="0" u="sng" strike="noStrike" spc="-1">
                <a:solidFill>
                  <a:srgbClr val="000000"/>
                </a:solidFill>
                <a:uFillTx/>
                <a:latin typeface="Arial"/>
              </a:rPr>
              <a:t>klinická = GERIATRIE</a:t>
            </a: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 – zdravotní a funkční stav starých lidí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400" b="0" strike="noStrike" spc="-1">
                <a:solidFill>
                  <a:srgbClr val="000000"/>
                </a:solidFill>
                <a:latin typeface="Arial"/>
              </a:rPr>
              <a:t>Geriatrie</a:t>
            </a:r>
          </a:p>
        </p:txBody>
      </p:sp>
      <p:sp>
        <p:nvSpPr>
          <p:cNvPr id="61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Ger</a:t>
            </a: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ō</a:t>
            </a: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n + iatrei</a:t>
            </a: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ā</a:t>
            </a: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 = léčení</a:t>
            </a: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Shrnuje a zobecňuje napříč všemi obory seniorskou problematiku zdravotního a funkčního stavu, jejich specifických potřeb, zvláštnosti ve výskytu, klinickém obraze, průběhu, vyšetřování, léčení, prevenci i sociálních souvislostech chorob ve stáří</a:t>
            </a: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Shape 1"/>
          <p:cNvSpPr txBox="1"/>
          <p:nvPr/>
        </p:nvSpPr>
        <p:spPr>
          <a:xfrm>
            <a:off x="228240" y="274680"/>
            <a:ext cx="8458200" cy="5364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Úkolem geriatrie i gerontologie je funkční zkvalitňování stáří</a:t>
            </a:r>
            <a:br/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„Přidávat život létům, nikoliv léta životu.“</a:t>
            </a:r>
            <a:br/>
            <a:br/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- prevencí</a:t>
            </a:r>
            <a:br/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- intervencí</a:t>
            </a:r>
            <a:br/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- rehabilitací</a:t>
            </a:r>
            <a:br/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- vytvářením podmínek pro smysluplnost a seberealizaci ve stáří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b="0" strike="noStrike" spc="-1">
                <a:solidFill>
                  <a:srgbClr val="000000"/>
                </a:solidFill>
                <a:latin typeface="Arial"/>
              </a:rPr>
              <a:t>Co nejvíce ohrožuje zdravé stáří a jeho funkční stav?</a:t>
            </a:r>
          </a:p>
        </p:txBody>
      </p:sp>
      <p:sp>
        <p:nvSpPr>
          <p:cNvPr id="64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92000"/>
          </a:bodyPr>
          <a:lstStyle/>
          <a:p>
            <a:pPr marL="342720" indent="-342720">
              <a:lnSpc>
                <a:spcPct val="80000"/>
              </a:lnSpc>
              <a:spcBef>
                <a:spcPts val="598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2400" b="1" strike="noStrike" spc="-1">
                <a:solidFill>
                  <a:srgbClr val="000000"/>
                </a:solidFill>
                <a:latin typeface="Arial"/>
              </a:rPr>
              <a:t>Ateroskleróza</a:t>
            </a:r>
            <a:r>
              <a:rPr lang="cs-CZ" sz="2400" b="0" strike="noStrike" spc="-1">
                <a:solidFill>
                  <a:srgbClr val="000000"/>
                </a:solidFill>
                <a:latin typeface="Arial"/>
              </a:rPr>
              <a:t> – nutno ovlivnit tuky, cukrovku, obezitu, hypertenzi, kouření</a:t>
            </a:r>
          </a:p>
          <a:p>
            <a:pPr marL="342720" indent="-342720">
              <a:lnSpc>
                <a:spcPct val="80000"/>
              </a:lnSpc>
              <a:spcBef>
                <a:spcPts val="598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2400" b="1" strike="noStrike" spc="-1">
                <a:solidFill>
                  <a:srgbClr val="000000"/>
                </a:solidFill>
                <a:latin typeface="Arial"/>
              </a:rPr>
              <a:t>Diabetes mellitus</a:t>
            </a:r>
            <a:r>
              <a:rPr lang="cs-CZ" sz="2400" b="0" strike="noStrike" spc="-1">
                <a:solidFill>
                  <a:srgbClr val="000000"/>
                </a:solidFill>
                <a:latin typeface="Arial"/>
              </a:rPr>
              <a:t> – ovlivnění dietou, pohybem, udržováním hmotnosti</a:t>
            </a:r>
          </a:p>
          <a:p>
            <a:pPr marL="342720" indent="-342720">
              <a:lnSpc>
                <a:spcPct val="80000"/>
              </a:lnSpc>
              <a:spcBef>
                <a:spcPts val="598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2400" b="1" strike="noStrike" spc="-1">
                <a:solidFill>
                  <a:srgbClr val="000000"/>
                </a:solidFill>
                <a:latin typeface="Arial"/>
              </a:rPr>
              <a:t>Chronická obstruční plicní nemoc</a:t>
            </a:r>
            <a:r>
              <a:rPr lang="cs-CZ" sz="2400" b="0" strike="noStrike" spc="-1">
                <a:solidFill>
                  <a:srgbClr val="000000"/>
                </a:solidFill>
                <a:latin typeface="Arial"/>
              </a:rPr>
              <a:t> – ovlivnění pasivního i aktivního kouření</a:t>
            </a:r>
          </a:p>
          <a:p>
            <a:pPr marL="342720" indent="-342720">
              <a:lnSpc>
                <a:spcPct val="80000"/>
              </a:lnSpc>
              <a:spcBef>
                <a:spcPts val="598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2400" b="1" strike="noStrike" spc="-1">
                <a:solidFill>
                  <a:srgbClr val="000000"/>
                </a:solidFill>
                <a:latin typeface="Arial"/>
              </a:rPr>
              <a:t>Osteoporóza</a:t>
            </a:r>
            <a:r>
              <a:rPr lang="cs-CZ" sz="2400" b="0" strike="noStrike" spc="-1">
                <a:solidFill>
                  <a:srgbClr val="000000"/>
                </a:solidFill>
                <a:latin typeface="Arial"/>
              </a:rPr>
              <a:t> – hormonální substituční terapie</a:t>
            </a:r>
          </a:p>
          <a:p>
            <a:pPr marL="342720" indent="-342720">
              <a:lnSpc>
                <a:spcPct val="80000"/>
              </a:lnSpc>
              <a:spcBef>
                <a:spcPts val="598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2400" b="1" strike="noStrike" spc="-1">
                <a:solidFill>
                  <a:srgbClr val="000000"/>
                </a:solidFill>
                <a:latin typeface="Arial"/>
              </a:rPr>
              <a:t>Osteoartróza</a:t>
            </a:r>
            <a:r>
              <a:rPr lang="cs-CZ" sz="2400" b="0" strike="noStrike" spc="-1">
                <a:solidFill>
                  <a:srgbClr val="000000"/>
                </a:solidFill>
                <a:latin typeface="Arial"/>
              </a:rPr>
              <a:t> – prevence kyčelní dysplazie v dětství, ortopedická a protetická korekce asymetrií dolních končetin, kloubní náhrady</a:t>
            </a:r>
          </a:p>
          <a:p>
            <a:pPr marL="342720" indent="-342720">
              <a:lnSpc>
                <a:spcPct val="80000"/>
              </a:lnSpc>
              <a:spcBef>
                <a:spcPts val="598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2400" b="1" strike="noStrike" spc="-1">
                <a:solidFill>
                  <a:srgbClr val="000000"/>
                </a:solidFill>
                <a:latin typeface="Arial"/>
              </a:rPr>
              <a:t>Alzheimerova nemoc</a:t>
            </a:r>
            <a:r>
              <a:rPr lang="cs-CZ" sz="2400" b="0" strike="noStrike" spc="-1">
                <a:solidFill>
                  <a:srgbClr val="000000"/>
                </a:solidFill>
                <a:latin typeface="Arial"/>
              </a:rPr>
              <a:t> – zde jsou možnosti omezené</a:t>
            </a:r>
          </a:p>
          <a:p>
            <a:pPr marL="342720" indent="-342720">
              <a:lnSpc>
                <a:spcPct val="80000"/>
              </a:lnSpc>
              <a:spcBef>
                <a:spcPts val="598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2400" b="1" strike="noStrike" spc="-1">
                <a:solidFill>
                  <a:srgbClr val="000000"/>
                </a:solidFill>
                <a:latin typeface="Arial"/>
              </a:rPr>
              <a:t>Poruchy zraku</a:t>
            </a:r>
            <a:r>
              <a:rPr lang="cs-CZ" sz="2400" b="0" strike="noStrike" spc="-1">
                <a:solidFill>
                  <a:srgbClr val="000000"/>
                </a:solidFill>
                <a:latin typeface="Arial"/>
              </a:rPr>
              <a:t> – operace katarakty, problém u diabetických retinopatií</a:t>
            </a:r>
          </a:p>
          <a:p>
            <a:pPr marL="342720" indent="-342720">
              <a:lnSpc>
                <a:spcPct val="80000"/>
              </a:lnSpc>
              <a:spcBef>
                <a:spcPts val="598"/>
              </a:spcBef>
              <a:buClr>
                <a:srgbClr val="000000"/>
              </a:buClr>
              <a:buFont typeface="Arial"/>
              <a:buChar char="•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cs-CZ" sz="2400" b="1" strike="noStrike" spc="-1">
                <a:solidFill>
                  <a:srgbClr val="000000"/>
                </a:solidFill>
                <a:latin typeface="Arial"/>
              </a:rPr>
              <a:t>Poruchy sluchu</a:t>
            </a:r>
            <a:r>
              <a:rPr lang="cs-CZ" sz="2400" b="0" strike="noStrike" spc="-1">
                <a:solidFill>
                  <a:srgbClr val="000000"/>
                </a:solidFill>
                <a:latin typeface="Arial"/>
              </a:rPr>
              <a:t> – sluchadla, kochleární implantáty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728</Words>
  <Application>Microsoft Office PowerPoint</Application>
  <PresentationFormat>Předvádění na obrazovce (4:3)</PresentationFormat>
  <Paragraphs>71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DejaVu Sans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subject/>
  <dc:creator>-</dc:creator>
  <dc:description/>
  <cp:lastModifiedBy>Veronika Slováček Hagenová</cp:lastModifiedBy>
  <cp:revision>6</cp:revision>
  <dcterms:created xsi:type="dcterms:W3CDTF">2014-11-30T20:25:01Z</dcterms:created>
  <dcterms:modified xsi:type="dcterms:W3CDTF">2024-11-25T10:23:37Z</dcterms:modified>
  <dc:language>cs-CZ</dc:language>
</cp:coreProperties>
</file>