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19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3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3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804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Second Outline Level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Third Outline Level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Fourth Outline Level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Fifth Outline Level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Sixth Outline Level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cdYStRdAhA" TargetMode="External"/><Relationship Id="rId2" Type="http://schemas.openxmlformats.org/officeDocument/2006/relationships/hyperlink" Target="https://youtu.be/_cdYStRdAhA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youtu.be/HoFooJPaRW8" TargetMode="External"/><Relationship Id="rId5" Type="http://schemas.openxmlformats.org/officeDocument/2006/relationships/hyperlink" Target="https://www.youtube.com/watch?app=desktop&amp;v=2QQAd1uAkwY" TargetMode="External"/><Relationship Id="rId4" Type="http://schemas.openxmlformats.org/officeDocument/2006/relationships/hyperlink" Target="https://youtu.be/2QQAd1uAkw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Komplexní geriatrické hodnocení</a:t>
            </a:r>
            <a:endParaRPr lang="cs-CZ" sz="4400" b="0" strike="noStrike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504000" y="1769040"/>
            <a:ext cx="9071280" cy="438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Pro vstupní a orientační zhodnocení celkového stavu seniora formulář SPICES Fulmerové</a:t>
            </a:r>
            <a:endParaRPr lang="cs-CZ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* S – sleep disorders – poruchy spánku</a:t>
            </a:r>
            <a:endParaRPr lang="cs-CZ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* P – problems  with  eating  or  feeding</a:t>
            </a:r>
            <a:endParaRPr lang="cs-CZ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* I – incontinence                                   </a:t>
            </a:r>
            <a:endParaRPr lang="cs-CZ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* C – confusion 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– zmatenost a poruchy kognice</a:t>
            </a:r>
            <a:endParaRPr lang="cs-CZ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* E – evidence of falls-důkazy o pádech</a:t>
            </a:r>
            <a:endParaRPr lang="cs-CZ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* S – skin breakdown -  poškození kůže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marL="216000" indent="-21564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Prevence a intervence multikauzální geriatrické křehkosti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504000" y="1440000"/>
            <a:ext cx="9071280" cy="590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               </a:t>
            </a: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anglicky                                               česky</a:t>
            </a:r>
            <a:endParaRPr lang="cs-CZ" sz="20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F    Food intake maintenained      Udržujte dobrou výživu a příjem bílkovin                                                               (prevence anorexie a malnutrice).</a:t>
            </a:r>
            <a:endParaRPr lang="cs-CZ" sz="20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R    Resistance exercises               Pohybujte se, choďte a posilujte svaly                                                 (odporový trénink k udržení svalové síly zvláště                                                              dolních končetin).</a:t>
            </a:r>
            <a:endParaRPr lang="cs-CZ" sz="20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A    Atherosclerosis prevention       Předcházejte ateroskleróze, ovlivňujte                                        její rizikové faktory (metabolický syndrom) i manifestaci.</a:t>
            </a:r>
            <a:endParaRPr lang="cs-CZ" sz="20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I    Isolation avoidance: „Go out and do things“     Choďte mezi lidi, buďte                                                                              aktivní,neuzavírejte se v bytech,                                                                        předcházejte izolaci.</a:t>
            </a:r>
            <a:endParaRPr lang="cs-CZ" sz="20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L   Limit pain                                         Mějte pod kontrolou bolest, zvláště</a:t>
            </a:r>
            <a:endParaRPr lang="cs-CZ" sz="20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                                                                       muskuloskeletální.</a:t>
            </a:r>
            <a:endParaRPr lang="cs-CZ" sz="20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T   Tai-chi or other balance exercises        Posilujte rovnováhu, stabilitu,                                                                             cvičte např. Tai-chi.</a:t>
            </a:r>
            <a:endParaRPr lang="cs-CZ" sz="20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Y   Yearly functional checking             Dodržujte pravidelné kontroly                                                                            zdravotního a funkčního stavu a</a:t>
            </a:r>
            <a:endParaRPr lang="cs-CZ" sz="20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                                                            reagujte na změny.</a:t>
            </a: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Mini Nutritional Assessment – MNA®</a:t>
            </a:r>
            <a:endParaRPr lang="cs-CZ" sz="4400" b="0" strike="noStrike" spc="-1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04000" y="1769040"/>
            <a:ext cx="9071280" cy="438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Příjmení: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Pohlaví: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Jméno: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Věk: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Váha (kg):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Datum: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Výška (cm):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Vyplňte část Screening tím, že doplníte příslušnou hodnotu do rámečku. Hodnoty sečtěte. Je-li výsledek 11 nebo méně, pokračujte v části Hodnocení.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80" name="CustomShape 3"/>
          <p:cNvSpPr/>
          <p:nvPr/>
        </p:nvSpPr>
        <p:spPr>
          <a:xfrm>
            <a:off x="-35640" y="-3803400"/>
            <a:ext cx="10231200" cy="1520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504000" y="162000"/>
            <a:ext cx="9071280" cy="55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600" b="0" strike="noStrike" spc="-1">
                <a:solidFill>
                  <a:srgbClr val="000000"/>
                </a:solidFill>
                <a:latin typeface="Arial"/>
              </a:rPr>
              <a:t>Screening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288000" y="720000"/>
            <a:ext cx="9287280" cy="64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A   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Snížil se příjem potravy u pacienta za uplynulé 3 měsíce vlivem nechutenství, zažívacích problémů (včetně potíží se žvýkáním nebo polykáním)?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0 = závažné nechutenství/výrazné snížení příjmu stravy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1 = mírné nechutenství/mírné snížení příjmu stravy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2 = žádné nechutenství/bez snížení příjmu stravy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B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Úbytek váhy za poslední 3 měsíce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0 = úbytek váhy větší než 3 kg        1 = neví         2 = úbytek váhy mezi 1 a 3 kg	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3 = žádný úbytek váhy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C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Mobilita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0 = upoutaný na lůžko nebo invalidní vozík – imobilní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1 = schopen vstát z lůžka/invalid. vozíku, chůze pouze s dopomocí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2 = samostatná chůze bez omezení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D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Trpěl pacient během uplynulých 3 měsíců psychickým stresem nebo závažným onemocněním?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0 = ano             2 = ne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E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Neuropsychické poruchy nebo obtíže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0 = vážná demence nebo deprese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1 = mírná demence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2 = žádné psychické problémy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F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Body Mass Index (BMI) (váha v kg) / (výška v m 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0 = BMI nižší než 19  1 = BMI od 19 a nižší než 21    2 = BMI od 21 a nižší než 23    3 = BMI 23 nebo vyšší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648000" y="286920"/>
            <a:ext cx="8927280" cy="201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Výsledek Screeningu = součet bodů (mezisoučet max. 14 bodů)</a:t>
            </a:r>
            <a:endParaRPr lang="cs-CZ" sz="3200" b="0" strike="noStrike" spc="-1">
              <a:latin typeface="Arial"/>
            </a:endParaRPr>
          </a:p>
          <a:p>
            <a:r>
              <a:rPr lang="cs-CZ" sz="2600" b="0" strike="noStrike" spc="-1">
                <a:solidFill>
                  <a:srgbClr val="000000"/>
                </a:solidFill>
                <a:latin typeface="Arial"/>
              </a:rPr>
              <a:t>12 až 14 bodů:	 normální výživový stav</a:t>
            </a:r>
            <a:endParaRPr lang="cs-CZ" sz="2600" b="0" strike="noStrike" spc="-1">
              <a:latin typeface="Arial"/>
            </a:endParaRPr>
          </a:p>
          <a:p>
            <a:r>
              <a:rPr lang="cs-CZ" sz="2600" b="0" strike="noStrike" spc="-1">
                <a:solidFill>
                  <a:srgbClr val="000000"/>
                </a:solidFill>
                <a:latin typeface="Arial"/>
              </a:rPr>
              <a:t>8 až 11 bodů: 	 v riziku podvýživy</a:t>
            </a:r>
            <a:endParaRPr lang="cs-CZ" sz="26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solidFill>
                  <a:srgbClr val="000000"/>
                </a:solidFill>
                <a:latin typeface="Arial"/>
              </a:rPr>
              <a:t>0 až 7 bodů:	podvyživený/á</a:t>
            </a:r>
            <a:endParaRPr lang="cs-CZ" sz="2600" b="0" strike="noStrike" spc="-1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504000" y="2304000"/>
            <a:ext cx="9071280" cy="384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Pro obsáhlejší vyšetření pokračujte s otázkami G–R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G 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Žije pacient samostatně</a:t>
            </a: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(nikoliv v sociálním nebo zdravotnickém zařízení, např. domov pro seniory, nemocnice, LDN)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0 = ne	         1 = ano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H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Užívá pacient více než 3 předepsané léky denně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0 = ano         1 = ne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I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Proleženiny nebo kožní defekty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0 = ano	      1 = ne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2"/>
          <p:cNvSpPr/>
          <p:nvPr/>
        </p:nvSpPr>
        <p:spPr>
          <a:xfrm>
            <a:off x="504000" y="1769040"/>
            <a:ext cx="9071280" cy="438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3"/>
          <p:cNvSpPr/>
          <p:nvPr/>
        </p:nvSpPr>
        <p:spPr>
          <a:xfrm>
            <a:off x="432000" y="360000"/>
            <a:ext cx="8103960" cy="13358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J </a:t>
            </a:r>
            <a:r>
              <a:rPr lang="cs-CZ" sz="20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Kolik plnohodnotných jídel jí pacient denně?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0 = 1 jídlo	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1 = 2 jídla	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2 = 3 jídla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K </a:t>
            </a:r>
            <a:r>
              <a:rPr lang="cs-CZ" sz="20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Vybrané hodnoty pro příjem bílkovin: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Alespoň jedna porce mléčných výrobků (mléko, sýr, jogurt) denně	ano  ne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Dvě nebo více porcí luštěnin nebo vajec týdně                                 ano  ne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Maso, ryby nebo drůbež každý den                                                   ano  ne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0,0 = je-li odpověď ano pouze 1×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0,5 = je-li odpověď 2× ano	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1,0 = je-li odpověď 3× ano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L </a:t>
            </a:r>
            <a:r>
              <a:rPr lang="cs-CZ" sz="20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Konzumuje pacient dvě nebo více porcí ovoce anebo zeleniny denně?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0 = ne	       1 = ano</a:t>
            </a: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504000" y="1769040"/>
            <a:ext cx="9071280" cy="438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CustomShape 3"/>
          <p:cNvSpPr/>
          <p:nvPr/>
        </p:nvSpPr>
        <p:spPr>
          <a:xfrm>
            <a:off x="504000" y="504000"/>
            <a:ext cx="9071280" cy="1284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M </a:t>
            </a:r>
            <a:r>
              <a:rPr lang="cs-CZ" sz="1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Kolik tekutin (voda, džus, káva, čaj, mléko, ...) vypije pacient za den?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0,0 = méně než 3 šálky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0,5 = 3 až 5 šálků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1,0 = více než 5 šálků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N </a:t>
            </a:r>
            <a:r>
              <a:rPr lang="cs-CZ" sz="1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Příjem stravy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0 = pacienta je nutné krmit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1 = pacient se nají s dopomocí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2 = pacient se nají zcela samostatně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O </a:t>
            </a:r>
            <a:r>
              <a:rPr lang="cs-CZ" sz="1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Jak hodnotí svůj stav výživy pacient?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0 = hodnotí se jako podvyživený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1 = není si jistý stavem výživy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2 = hodnotí svůj stav výživy jako bez problémů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P </a:t>
            </a:r>
            <a:r>
              <a:rPr lang="cs-CZ" sz="1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porovnání se svými vrstevníky, jak vnímá pacient svůj zdravotní stav?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0,0 = ne tak dobrý         0,5 = neví        1,0 = stejně dobrý	      2,0 = lepší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Q </a:t>
            </a:r>
            <a:r>
              <a:rPr lang="cs-CZ" sz="1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Střední obvod paže v cm</a:t>
            </a: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 (měří se ve středu vzdálenosti mezi akromiálním výběžkem lopatky a loketním výběžkem na nedominantní končetině – na levé u praváka a naopak)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0,0 = menší než 21              0,5 = 21 až 22             1,0 = 22 nebo větší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R </a:t>
            </a:r>
            <a:r>
              <a:rPr lang="cs-CZ" sz="1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Obvod lýtka v cm</a:t>
            </a: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 (měří se v nejširším místě)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0 = menší než 31            1 = 31 nebo větší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Hodnocení – součet (max. 16 bodů)</a:t>
            </a:r>
            <a:endParaRPr lang="cs-CZ" sz="44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504000" y="1769040"/>
            <a:ext cx="9071280" cy="438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Výsledek Screeningu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Celkové hodnocení – součet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latin typeface="Arial"/>
              </a:rPr>
              <a:t>Hodnota míry podvýživy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24 až 30 bodů	 normální výživový stav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17 až 23,5 bodů	 v riziku podvýživy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Méně než 17 bodů	 podvyživený/á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MoCA test – Montrealský kognitivní test</a:t>
            </a:r>
            <a:endParaRPr lang="cs-CZ" sz="44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504000" y="1769040"/>
            <a:ext cx="9071280" cy="438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https://www.youtube.com/watch?v=jwGwsRnf9cc#utm_content=organic&amp;utm_term=Moca%20test&amp;utm_medium=hint&amp;utm_source=search.seznam.cz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Další testy</a:t>
            </a:r>
            <a:endParaRPr lang="cs-CZ" sz="44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504000" y="1769040"/>
            <a:ext cx="9071280" cy="438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https://youtu.be/_cdYStRdAhA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https://www.youtube.com/watch?v=_cdYStRdAhA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https://youtu.be/2QQAd1uAkwY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https://www.youtube.com/watch?app=desktop&amp;v=2QQAd1uAkwY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https://youtu.be/HoFooJPaRW8</a:t>
            </a:r>
            <a:endParaRPr lang="cs-CZ" sz="3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https://www.youtube.com/watch?v=HoFooJPaRW8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1018</Words>
  <Application>Microsoft Office PowerPoint</Application>
  <PresentationFormat>Vlastní</PresentationFormat>
  <Paragraphs>123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DejaVu Sans</vt:lpstr>
      <vt:lpstr>Symbol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slo0021</dc:creator>
  <dc:description/>
  <cp:lastModifiedBy>Veronika Slováček Hagenová</cp:lastModifiedBy>
  <cp:revision>10</cp:revision>
  <dcterms:created xsi:type="dcterms:W3CDTF">2023-12-03T20:50:34Z</dcterms:created>
  <dcterms:modified xsi:type="dcterms:W3CDTF">2024-12-09T06:58:43Z</dcterms:modified>
  <dc:language>cs-CZ</dc:language>
</cp:coreProperties>
</file>