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11" r:id="rId15"/>
    <p:sldId id="268" r:id="rId16"/>
    <p:sldId id="269" r:id="rId17"/>
    <p:sldId id="270" r:id="rId18"/>
    <p:sldId id="271" r:id="rId19"/>
    <p:sldId id="272" r:id="rId20"/>
    <p:sldId id="309" r:id="rId21"/>
    <p:sldId id="274" r:id="rId22"/>
    <p:sldId id="275" r:id="rId23"/>
    <p:sldId id="276" r:id="rId24"/>
    <p:sldId id="277" r:id="rId25"/>
    <p:sldId id="279" r:id="rId26"/>
    <p:sldId id="280" r:id="rId27"/>
    <p:sldId id="282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0" r:id="rId38"/>
    <p:sldId id="278" r:id="rId39"/>
    <p:sldId id="292" r:id="rId40"/>
    <p:sldId id="310" r:id="rId41"/>
    <p:sldId id="294" r:id="rId42"/>
    <p:sldId id="295" r:id="rId43"/>
    <p:sldId id="296" r:id="rId44"/>
    <p:sldId id="312" r:id="rId45"/>
    <p:sldId id="297" r:id="rId46"/>
    <p:sldId id="313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ACB5E-8391-420F-91E1-ADC4181C7C54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C72C8-7EEF-44B8-83C4-D049ED266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99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C72C8-7EEF-44B8-83C4-D049ED266F3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2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4298" y="507923"/>
            <a:ext cx="5375402" cy="1191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300" y="1587500"/>
            <a:ext cx="7791450" cy="421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885" y="765759"/>
            <a:ext cx="72510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LÉČBA</a:t>
            </a:r>
            <a:r>
              <a:rPr spc="-60" dirty="0"/>
              <a:t> </a:t>
            </a:r>
            <a:r>
              <a:rPr spc="-10" dirty="0"/>
              <a:t>ENDOKRINNÍCH</a:t>
            </a:r>
            <a:r>
              <a:rPr spc="-5" dirty="0"/>
              <a:t> </a:t>
            </a:r>
            <a:r>
              <a:rPr spc="-10" dirty="0"/>
              <a:t>PORUCH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8885" y="1849384"/>
            <a:ext cx="6169660" cy="4264628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94"/>
              </a:spcBef>
              <a:buChar char="•"/>
              <a:tabLst>
                <a:tab pos="357505" algn="l"/>
              </a:tabLst>
            </a:pPr>
            <a:r>
              <a:rPr sz="3600" spc="-35" dirty="0" err="1">
                <a:latin typeface="Calibri"/>
                <a:cs typeface="Calibri"/>
              </a:rPr>
              <a:t>Kortikoidy</a:t>
            </a:r>
            <a:endParaRPr lang="cs-CZ" sz="3600" spc="-3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994"/>
              </a:spcBef>
              <a:tabLst>
                <a:tab pos="357505" algn="l"/>
              </a:tabLst>
            </a:pPr>
            <a:endParaRPr sz="36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900"/>
              </a:spcBef>
              <a:buChar char="•"/>
              <a:tabLst>
                <a:tab pos="357505" algn="l"/>
              </a:tabLst>
            </a:pPr>
            <a:r>
              <a:rPr sz="3600" spc="-15" dirty="0">
                <a:latin typeface="Calibri"/>
                <a:cs typeface="Calibri"/>
              </a:rPr>
              <a:t>Diabetes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mellitus</a:t>
            </a:r>
            <a:endParaRPr sz="3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755"/>
              </a:spcBef>
              <a:buChar char="–"/>
              <a:tabLst>
                <a:tab pos="756920" algn="l"/>
              </a:tabLst>
            </a:pPr>
            <a:r>
              <a:rPr lang="cs-CZ" sz="2800" spc="-10" dirty="0">
                <a:latin typeface="Calibri"/>
                <a:cs typeface="Calibri"/>
              </a:rPr>
              <a:t>i</a:t>
            </a:r>
            <a:r>
              <a:rPr sz="2800" spc="-10" dirty="0" err="1">
                <a:latin typeface="Calibri"/>
                <a:cs typeface="Calibri"/>
              </a:rPr>
              <a:t>nzulín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5"/>
              </a:spcBef>
              <a:buChar char="–"/>
              <a:tabLst>
                <a:tab pos="756920" algn="l"/>
              </a:tabLst>
            </a:pPr>
            <a:r>
              <a:rPr lang="cs-CZ" sz="2800" spc="-25" dirty="0">
                <a:latin typeface="Calibri"/>
                <a:cs typeface="Calibri"/>
              </a:rPr>
              <a:t>p</a:t>
            </a:r>
            <a:r>
              <a:rPr sz="2800" spc="-25" dirty="0" err="1">
                <a:latin typeface="Calibri"/>
                <a:cs typeface="Calibri"/>
              </a:rPr>
              <a:t>erorální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 err="1">
                <a:latin typeface="Calibri"/>
                <a:cs typeface="Calibri"/>
              </a:rPr>
              <a:t>antidiabetika</a:t>
            </a:r>
            <a:endParaRPr lang="cs-CZ" sz="2800" spc="-15" dirty="0">
              <a:latin typeface="Calibri"/>
              <a:cs typeface="Calibri"/>
            </a:endParaRPr>
          </a:p>
          <a:p>
            <a:pPr marL="469265" lvl="1">
              <a:lnSpc>
                <a:spcPct val="100000"/>
              </a:lnSpc>
              <a:spcBef>
                <a:spcPts val="695"/>
              </a:spcBef>
              <a:tabLst>
                <a:tab pos="75692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50"/>
              </a:spcBef>
              <a:buChar char="•"/>
              <a:tabLst>
                <a:tab pos="357505" algn="l"/>
              </a:tabLst>
            </a:pPr>
            <a:r>
              <a:rPr sz="3600" spc="-5" dirty="0">
                <a:latin typeface="Calibri"/>
                <a:cs typeface="Calibri"/>
              </a:rPr>
              <a:t>Štítná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žláza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445" y="609600"/>
            <a:ext cx="585927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Glukokortikoidy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-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využití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016" y="1629613"/>
            <a:ext cx="7923784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p</a:t>
            </a:r>
            <a:r>
              <a:rPr sz="2000" spc="-10" dirty="0" err="1">
                <a:latin typeface="Calibri"/>
                <a:cs typeface="Calibri"/>
              </a:rPr>
              <a:t>odání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jak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lokální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(masti,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čípky,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inhalátory,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oční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nosní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kapky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</a:p>
          <a:p>
            <a:pPr marL="35687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spreje,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intraartikulární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injekce),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tak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systémové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(tablety,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injekce</a:t>
            </a:r>
            <a:r>
              <a:rPr sz="2000" spc="-20" dirty="0">
                <a:latin typeface="Calibri"/>
                <a:cs typeface="Calibri"/>
              </a:rPr>
              <a:t>)</a:t>
            </a:r>
            <a:endParaRPr lang="cs-CZ" sz="20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lang="cs-CZ" sz="2000" b="1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lang="cs-CZ" sz="2000" b="1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20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okální</a:t>
            </a:r>
            <a:r>
              <a:rPr sz="2000" b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000" b="1" spc="-20" dirty="0">
                <a:latin typeface="Calibri"/>
                <a:cs typeface="Calibri"/>
              </a:rPr>
              <a:t> </a:t>
            </a:r>
            <a:endParaRPr lang="cs-CZ" sz="2000" b="1" spc="-2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10" dirty="0" err="1">
                <a:latin typeface="Calibri"/>
                <a:cs typeface="Calibri"/>
              </a:rPr>
              <a:t>nižší</a:t>
            </a:r>
            <a:r>
              <a:rPr sz="2000" spc="-5" dirty="0">
                <a:latin typeface="Calibri"/>
                <a:cs typeface="Calibri"/>
              </a:rPr>
              <a:t> výskyt</a:t>
            </a:r>
            <a:r>
              <a:rPr sz="2000" spc="-25" dirty="0">
                <a:latin typeface="Calibri"/>
                <a:cs typeface="Calibri"/>
              </a:rPr>
              <a:t> systémových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NÚ,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pozor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lokální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místě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podání</a:t>
            </a: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0" dirty="0">
                <a:latin typeface="Calibri"/>
                <a:cs typeface="Calibri"/>
              </a:rPr>
              <a:t>z</a:t>
            </a:r>
            <a:r>
              <a:rPr sz="2000" spc="-10" dirty="0" err="1">
                <a:latin typeface="Calibri"/>
                <a:cs typeface="Calibri"/>
              </a:rPr>
              <a:t>ánětlivá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onemocnění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kůže</a:t>
            </a:r>
            <a:r>
              <a:rPr sz="2000" spc="-20" dirty="0">
                <a:latin typeface="Calibri"/>
                <a:cs typeface="Calibri"/>
              </a:rPr>
              <a:t> (alergické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reakce,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ekzémy)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pozor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při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poranění,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poškození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kožní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ochranné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bariéry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vyšší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vstřebávání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krve</a:t>
            </a: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0" dirty="0">
                <a:latin typeface="Calibri"/>
                <a:cs typeface="Calibri"/>
              </a:rPr>
              <a:t>a</a:t>
            </a:r>
            <a:r>
              <a:rPr sz="2000" spc="-10" dirty="0" err="1">
                <a:latin typeface="Calibri"/>
                <a:cs typeface="Calibri"/>
              </a:rPr>
              <a:t>lergické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rýmy</a:t>
            </a:r>
            <a:r>
              <a:rPr lang="cs-CZ" sz="2000" spc="-20" dirty="0">
                <a:latin typeface="Calibri"/>
                <a:cs typeface="Calibri"/>
              </a:rPr>
              <a:t> – nosní spreje</a:t>
            </a: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0" dirty="0">
                <a:latin typeface="Calibri"/>
                <a:cs typeface="Calibri"/>
              </a:rPr>
              <a:t>b</a:t>
            </a:r>
            <a:r>
              <a:rPr sz="2000" spc="-10" dirty="0" err="1">
                <a:latin typeface="Calibri"/>
                <a:cs typeface="Calibri"/>
              </a:rPr>
              <a:t>ronchiální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astma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inhalátory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nutné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dlouhodobé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podávání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</a:p>
          <a:p>
            <a:pPr marL="356870">
              <a:lnSpc>
                <a:spcPct val="100000"/>
              </a:lnSpc>
            </a:pPr>
            <a:r>
              <a:rPr lang="cs-CZ" sz="2000" spc="-5" dirty="0">
                <a:latin typeface="Calibri"/>
                <a:cs typeface="Calibri"/>
              </a:rPr>
              <a:t>      </a:t>
            </a:r>
            <a:r>
              <a:rPr sz="2000" spc="-5" dirty="0" err="1">
                <a:latin typeface="Calibri"/>
                <a:cs typeface="Calibri"/>
              </a:rPr>
              <a:t>lokální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aplikace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zajistí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minimum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systémových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</a:t>
            </a: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25" dirty="0">
                <a:latin typeface="Calibri"/>
                <a:cs typeface="Calibri"/>
              </a:rPr>
              <a:t>r</a:t>
            </a:r>
            <a:r>
              <a:rPr sz="2000" spc="-25" dirty="0" err="1">
                <a:latin typeface="Calibri"/>
                <a:cs typeface="Calibri"/>
              </a:rPr>
              <a:t>evmatoidní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artritida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(intraartikulární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injekce)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676" y="609600"/>
            <a:ext cx="5942648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Glukokortikoidy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-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využití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982851"/>
            <a:ext cx="883920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6604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000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</a:t>
            </a:r>
            <a:r>
              <a:rPr lang="cs-CZ" sz="20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000" b="1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ystémová</a:t>
            </a:r>
            <a:r>
              <a:rPr sz="2000" b="1" u="heavy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léčba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při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akutních </a:t>
            </a:r>
            <a:r>
              <a:rPr dirty="0">
                <a:latin typeface="Calibri"/>
                <a:cs typeface="Calibri"/>
              </a:rPr>
              <a:t>či</a:t>
            </a:r>
            <a:r>
              <a:rPr spc="-10" dirty="0">
                <a:latin typeface="Calibri"/>
                <a:cs typeface="Calibri"/>
              </a:rPr>
              <a:t> těžkých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stavech,</a:t>
            </a:r>
            <a:r>
              <a:rPr spc="8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nutné</a:t>
            </a:r>
            <a:r>
              <a:rPr lang="cs-CZ" spc="-15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posouzení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4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přínosů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rizik</a:t>
            </a:r>
            <a:r>
              <a:rPr lang="cs-CZ" spc="-3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léčby</a:t>
            </a:r>
            <a:endParaRPr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20" dirty="0">
                <a:latin typeface="Calibri"/>
                <a:cs typeface="Calibri"/>
              </a:rPr>
              <a:t>s</a:t>
            </a:r>
            <a:r>
              <a:rPr sz="1800" spc="-20" dirty="0" err="1">
                <a:latin typeface="Calibri"/>
                <a:cs typeface="Calibri"/>
              </a:rPr>
              <a:t>ubstituční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terapie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při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nedostatečné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produkci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0" dirty="0">
                <a:latin typeface="Calibri"/>
                <a:cs typeface="Calibri"/>
              </a:rPr>
              <a:t>b</a:t>
            </a:r>
            <a:r>
              <a:rPr sz="1800" spc="-10" dirty="0" err="1">
                <a:latin typeface="Calibri"/>
                <a:cs typeface="Calibri"/>
              </a:rPr>
              <a:t>ronchiální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astma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akutní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stavy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5" dirty="0">
                <a:latin typeface="Calibri"/>
                <a:cs typeface="Calibri"/>
              </a:rPr>
              <a:t>a</a:t>
            </a:r>
            <a:r>
              <a:rPr sz="1800" spc="-15" dirty="0" err="1">
                <a:latin typeface="Calibri"/>
                <a:cs typeface="Calibri"/>
              </a:rPr>
              <a:t>lergické</a:t>
            </a:r>
            <a:r>
              <a:rPr sz="1800" spc="-15" dirty="0">
                <a:latin typeface="Calibri"/>
                <a:cs typeface="Calibri"/>
              </a:rPr>
              <a:t> reakce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akutní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stavy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09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0" dirty="0">
                <a:latin typeface="Calibri"/>
                <a:cs typeface="Calibri"/>
              </a:rPr>
              <a:t>r</a:t>
            </a:r>
            <a:r>
              <a:rPr sz="1800" spc="-10" dirty="0" err="1">
                <a:latin typeface="Calibri"/>
                <a:cs typeface="Calibri"/>
              </a:rPr>
              <a:t>evmatoidní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artritida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0" dirty="0">
                <a:latin typeface="Calibri"/>
                <a:cs typeface="Calibri"/>
              </a:rPr>
              <a:t>z</a:t>
            </a:r>
            <a:r>
              <a:rPr sz="1800" spc="-10" dirty="0" err="1">
                <a:latin typeface="Calibri"/>
                <a:cs typeface="Calibri"/>
              </a:rPr>
              <a:t>ánětlivá</a:t>
            </a:r>
            <a:r>
              <a:rPr sz="1800" spc="-5" dirty="0">
                <a:latin typeface="Calibri"/>
                <a:cs typeface="Calibri"/>
              </a:rPr>
              <a:t> onemocnění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tlustého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střeva (Crohnova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choroba)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5" dirty="0">
                <a:latin typeface="Calibri"/>
                <a:cs typeface="Calibri"/>
              </a:rPr>
              <a:t>i</a:t>
            </a:r>
            <a:r>
              <a:rPr sz="1800" spc="-15" dirty="0" err="1">
                <a:latin typeface="Calibri"/>
                <a:cs typeface="Calibri"/>
              </a:rPr>
              <a:t>munosuprese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při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transplantacích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z="1800" spc="-10" dirty="0">
                <a:latin typeface="Calibri"/>
                <a:cs typeface="Calibri"/>
              </a:rPr>
              <a:t>k</a:t>
            </a:r>
            <a:r>
              <a:rPr sz="1800" spc="-10" dirty="0" err="1">
                <a:latin typeface="Calibri"/>
                <a:cs typeface="Calibri"/>
              </a:rPr>
              <a:t>ombinace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při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léčbě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nádorových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onemocnění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(nejen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podpora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cs-CZ" spc="1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eliminace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nádoru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také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antiemetické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působení)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5" dirty="0">
                <a:latin typeface="Calibri"/>
                <a:cs typeface="Calibri"/>
              </a:rPr>
              <a:t>l</a:t>
            </a:r>
            <a:r>
              <a:rPr sz="1800" spc="-5" dirty="0" err="1">
                <a:latin typeface="Calibri"/>
                <a:cs typeface="Calibri"/>
              </a:rPr>
              <a:t>éčba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leukémie</a:t>
            </a:r>
            <a:endParaRPr sz="1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95"/>
              </a:spcBef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cs-CZ" spc="-10" dirty="0">
                <a:latin typeface="Calibri"/>
                <a:cs typeface="Calibri"/>
              </a:rPr>
              <a:t>l</a:t>
            </a:r>
            <a:r>
              <a:rPr sz="1800" spc="-10" dirty="0" err="1">
                <a:latin typeface="Calibri"/>
                <a:cs typeface="Calibri"/>
              </a:rPr>
              <a:t>upus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erythematodes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další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autoimunitní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choroby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917" y="678180"/>
            <a:ext cx="4876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Glukokortikoidy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(GK)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486434"/>
            <a:ext cx="8305800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14605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jejich </a:t>
            </a:r>
            <a:r>
              <a:rPr sz="2400" spc="-20" dirty="0">
                <a:latin typeface="Calibri"/>
                <a:cs typeface="Calibri"/>
              </a:rPr>
              <a:t>produkce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uvolňování </a:t>
            </a:r>
            <a:r>
              <a:rPr sz="2400" dirty="0">
                <a:latin typeface="Calibri"/>
                <a:cs typeface="Calibri"/>
              </a:rPr>
              <a:t>je </a:t>
            </a:r>
            <a:r>
              <a:rPr sz="2400" spc="-10" dirty="0">
                <a:latin typeface="Calibri"/>
                <a:cs typeface="Calibri"/>
              </a:rPr>
              <a:t>regulována </a:t>
            </a:r>
            <a:r>
              <a:rPr sz="2400" spc="-15" dirty="0">
                <a:latin typeface="Calibri"/>
                <a:cs typeface="Calibri"/>
              </a:rPr>
              <a:t>hypofýzou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ACTH </a:t>
            </a:r>
            <a:r>
              <a:rPr sz="2400" spc="-20" dirty="0">
                <a:latin typeface="Calibri"/>
                <a:cs typeface="Calibri"/>
              </a:rPr>
              <a:t>(adrenokortikotropní </a:t>
            </a:r>
            <a:r>
              <a:rPr sz="2400" spc="-5" dirty="0">
                <a:latin typeface="Calibri"/>
                <a:cs typeface="Calibri"/>
              </a:rPr>
              <a:t>hormon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20" dirty="0">
                <a:latin typeface="Calibri"/>
                <a:cs typeface="Calibri"/>
              </a:rPr>
              <a:t>kortikotropin)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negativní </a:t>
            </a:r>
            <a:r>
              <a:rPr sz="2400" spc="-5" dirty="0">
                <a:latin typeface="Calibri"/>
                <a:cs typeface="Calibri"/>
              </a:rPr>
              <a:t>zpětnou </a:t>
            </a:r>
            <a:r>
              <a:rPr sz="2400" spc="-10" dirty="0">
                <a:latin typeface="Calibri"/>
                <a:cs typeface="Calibri"/>
              </a:rPr>
              <a:t>vazbou </a:t>
            </a:r>
            <a:r>
              <a:rPr sz="2400" spc="-20" dirty="0">
                <a:latin typeface="Calibri"/>
                <a:cs typeface="Calibri"/>
              </a:rPr>
              <a:t>(koncentrace </a:t>
            </a:r>
            <a:r>
              <a:rPr sz="2400" spc="-25" dirty="0" err="1">
                <a:latin typeface="Calibri"/>
                <a:cs typeface="Calibri"/>
              </a:rPr>
              <a:t>glukokortikoidů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5" dirty="0" err="1">
                <a:latin typeface="Calibri"/>
                <a:cs typeface="Calibri"/>
              </a:rPr>
              <a:t>krvi</a:t>
            </a:r>
            <a:r>
              <a:rPr sz="2400" spc="5" dirty="0">
                <a:latin typeface="Calibri"/>
                <a:cs typeface="Calibri"/>
              </a:rPr>
              <a:t>)</a:t>
            </a:r>
            <a:r>
              <a:rPr lang="cs-CZ" sz="2400" spc="5" dirty="0">
                <a:latin typeface="Calibri"/>
                <a:cs typeface="Calibri"/>
              </a:rPr>
              <a:t> </a:t>
            </a:r>
          </a:p>
          <a:p>
            <a:pPr marL="12065" marR="14605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12065" marR="14605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0997" y="452038"/>
            <a:ext cx="5209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/>
              <a:t>Negativní</a:t>
            </a:r>
            <a:r>
              <a:rPr sz="3600" b="1" spc="-130" dirty="0"/>
              <a:t> </a:t>
            </a:r>
            <a:r>
              <a:rPr sz="3600" b="1" dirty="0"/>
              <a:t>zpětná</a:t>
            </a:r>
            <a:r>
              <a:rPr sz="3600" b="1" spc="-110" dirty="0"/>
              <a:t> </a:t>
            </a:r>
            <a:r>
              <a:rPr sz="3600" b="1" dirty="0"/>
              <a:t>vazba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370666"/>
            <a:ext cx="5053584" cy="50352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B3D6F9-4C65-3AE3-08DE-2A4C1C96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5000"/>
            <a:ext cx="2810267" cy="33723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CD38E2C-4118-27B9-29D0-961ADF3B7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EBFEB98-8A5F-4BCE-BB5F-3123BCBFE4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3917" y="678180"/>
            <a:ext cx="4876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Glukokortikoidy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(GK)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6CDBC0F-E520-8C04-3A97-FFA2AE5BE3E6}"/>
              </a:ext>
            </a:extLst>
          </p:cNvPr>
          <p:cNvSpPr txBox="1"/>
          <p:nvPr/>
        </p:nvSpPr>
        <p:spPr>
          <a:xfrm>
            <a:off x="419099" y="2057400"/>
            <a:ext cx="8305800" cy="3400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14605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b="1" spc="-25" dirty="0" err="1">
                <a:latin typeface="Calibri"/>
                <a:cs typeface="Calibri"/>
              </a:rPr>
              <a:t>vysazovat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postupně</a:t>
            </a:r>
            <a:r>
              <a:rPr lang="cs-CZ" sz="2400" b="1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!!!</a:t>
            </a:r>
            <a:r>
              <a:rPr sz="2400" b="1" spc="15" dirty="0">
                <a:latin typeface="Calibri"/>
                <a:cs typeface="Calibri"/>
              </a:rPr>
              <a:t> </a:t>
            </a:r>
            <a:endParaRPr lang="cs-CZ" sz="2400" b="1" spc="15" dirty="0">
              <a:latin typeface="Calibri"/>
              <a:cs typeface="Calibri"/>
            </a:endParaRPr>
          </a:p>
          <a:p>
            <a:pPr marL="356870" marR="14605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endParaRPr lang="cs-CZ" sz="2400" b="1" spc="15" dirty="0">
              <a:latin typeface="Calibri"/>
              <a:cs typeface="Calibri"/>
            </a:endParaRPr>
          </a:p>
          <a:p>
            <a:pPr marL="356870" marR="14605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 err="1">
                <a:latin typeface="Calibri"/>
                <a:cs typeface="Calibri"/>
              </a:rPr>
              <a:t>pokud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pacient</a:t>
            </a:r>
            <a:r>
              <a:rPr sz="2400" spc="-15" dirty="0">
                <a:latin typeface="Calibri"/>
                <a:cs typeface="Calibri"/>
              </a:rPr>
              <a:t> užívá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GK </a:t>
            </a:r>
            <a:r>
              <a:rPr sz="2400" spc="-20" dirty="0" err="1">
                <a:latin typeface="Calibri"/>
                <a:cs typeface="Calibri"/>
              </a:rPr>
              <a:t>ve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více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dávkách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" dirty="0">
                <a:latin typeface="Calibri"/>
                <a:cs typeface="Calibri"/>
              </a:rPr>
              <a:t>průběhu </a:t>
            </a:r>
            <a:r>
              <a:rPr sz="2400" spc="-5" dirty="0" err="1">
                <a:latin typeface="Calibri"/>
                <a:cs typeface="Calibri"/>
              </a:rPr>
              <a:t>dne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30" dirty="0" err="1">
                <a:latin typeface="Calibri"/>
                <a:cs typeface="Calibri"/>
              </a:rPr>
              <a:t>jako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první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se </a:t>
            </a:r>
            <a:r>
              <a:rPr sz="2400" spc="-10" dirty="0" err="1">
                <a:latin typeface="Calibri"/>
                <a:cs typeface="Calibri"/>
              </a:rPr>
              <a:t>vysazuje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večerní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dávka, </a:t>
            </a:r>
            <a:r>
              <a:rPr sz="2400" spc="-5" dirty="0">
                <a:latin typeface="Calibri"/>
                <a:cs typeface="Calibri"/>
              </a:rPr>
              <a:t>pak polední (aby se netlumilo </a:t>
            </a:r>
            <a:r>
              <a:rPr sz="2400" spc="-10" dirty="0">
                <a:latin typeface="Calibri"/>
                <a:cs typeface="Calibri"/>
              </a:rPr>
              <a:t>ranní maximum </a:t>
            </a:r>
            <a:r>
              <a:rPr sz="2400" spc="-10" dirty="0" err="1">
                <a:latin typeface="Calibri"/>
                <a:cs typeface="Calibri"/>
              </a:rPr>
              <a:t>sekrece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spc="-10" dirty="0">
              <a:latin typeface="Calibri"/>
              <a:cs typeface="Calibri"/>
            </a:endParaRPr>
          </a:p>
          <a:p>
            <a:pPr marL="356870" marR="14605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endParaRPr lang="cs-CZ" sz="2400" spc="-10" dirty="0">
              <a:latin typeface="Calibri"/>
              <a:cs typeface="Calibri"/>
            </a:endParaRPr>
          </a:p>
          <a:p>
            <a:pPr marL="356870" marR="14605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postupně redukovat dávku snížit dávku </a:t>
            </a:r>
            <a:r>
              <a:rPr lang="cs-CZ" sz="2400" spc="-10" dirty="0" err="1">
                <a:latin typeface="Calibri"/>
                <a:cs typeface="Calibri"/>
              </a:rPr>
              <a:t>prednisonu</a:t>
            </a:r>
            <a:r>
              <a:rPr lang="cs-CZ" sz="2400" spc="-10" dirty="0">
                <a:latin typeface="Calibri"/>
                <a:cs typeface="Calibri"/>
              </a:rPr>
              <a:t> o 2,5 – 5mg každých 3 - 7 dní) – individuální, v </a:t>
            </a:r>
            <a:r>
              <a:rPr lang="cs-CZ" sz="2400" spc="-10" dirty="0" err="1">
                <a:latin typeface="Calibri"/>
                <a:cs typeface="Calibri"/>
              </a:rPr>
              <a:t>režiji</a:t>
            </a:r>
            <a:r>
              <a:rPr lang="cs-CZ" sz="2400" spc="-10" dirty="0">
                <a:latin typeface="Calibri"/>
                <a:cs typeface="Calibri"/>
              </a:rPr>
              <a:t> lékaře</a:t>
            </a:r>
          </a:p>
          <a:p>
            <a:pPr marL="12065" marR="14605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9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381000"/>
            <a:ext cx="7998462" cy="5932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00"/>
              </a:spcBef>
            </a:pPr>
            <a:r>
              <a:rPr sz="4000" b="1" spc="-20" dirty="0">
                <a:latin typeface="Calibri"/>
                <a:cs typeface="Calibri"/>
              </a:rPr>
              <a:t>Glukokortikoidy</a:t>
            </a:r>
            <a:r>
              <a:rPr sz="4000" b="1" spc="-1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(GK)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–</a:t>
            </a:r>
            <a:r>
              <a:rPr lang="cs-CZ" sz="4000" b="1" dirty="0">
                <a:latin typeface="Calibri"/>
                <a:cs typeface="Calibri"/>
              </a:rPr>
              <a:t> </a:t>
            </a:r>
          </a:p>
          <a:p>
            <a:pPr marR="9525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 err="1">
                <a:latin typeface="Calibri"/>
                <a:cs typeface="Calibri"/>
              </a:rPr>
              <a:t>prolongovaná</a:t>
            </a:r>
            <a:r>
              <a:rPr sz="3600" b="1" spc="-95" dirty="0">
                <a:latin typeface="Calibri"/>
                <a:cs typeface="Calibri"/>
              </a:rPr>
              <a:t> </a:t>
            </a:r>
            <a:r>
              <a:rPr sz="3600" b="1" dirty="0" err="1">
                <a:latin typeface="Calibri"/>
                <a:cs typeface="Calibri"/>
              </a:rPr>
              <a:t>léčba</a:t>
            </a:r>
            <a:endParaRPr lang="cs-CZ" sz="3600" b="1" dirty="0">
              <a:latin typeface="Calibri"/>
              <a:cs typeface="Calibri"/>
            </a:endParaRPr>
          </a:p>
          <a:p>
            <a:pPr marR="9525" algn="ctr">
              <a:lnSpc>
                <a:spcPct val="100000"/>
              </a:lnSpc>
              <a:spcBef>
                <a:spcPts val="100"/>
              </a:spcBef>
            </a:pP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Calibri"/>
                <a:cs typeface="Calibri"/>
              </a:rPr>
              <a:t>NÚ: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dlouhodobá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léčba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lang="cs-CZ" sz="2200" spc="-5" dirty="0">
                <a:latin typeface="Calibri"/>
                <a:cs typeface="Calibri"/>
              </a:rPr>
              <a:t>(delší</a:t>
            </a:r>
            <a:r>
              <a:rPr lang="cs-CZ" sz="2200" spc="-3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než</a:t>
            </a:r>
            <a:r>
              <a:rPr lang="cs-CZ" sz="2200" spc="-25" dirty="0">
                <a:latin typeface="Calibri"/>
                <a:cs typeface="Calibri"/>
              </a:rPr>
              <a:t> </a:t>
            </a:r>
            <a:r>
              <a:rPr lang="cs-CZ" sz="2200" dirty="0">
                <a:latin typeface="Calibri"/>
                <a:cs typeface="Calibri"/>
              </a:rPr>
              <a:t>1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týden) -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napodobu</a:t>
            </a:r>
            <a:r>
              <a:rPr lang="cs-CZ" sz="2200" spc="-5" dirty="0">
                <a:latin typeface="Calibri"/>
                <a:cs typeface="Calibri"/>
              </a:rPr>
              <a:t>je </a:t>
            </a:r>
            <a:r>
              <a:rPr sz="2200" spc="-5" dirty="0" err="1">
                <a:latin typeface="Calibri"/>
                <a:cs typeface="Calibri"/>
              </a:rPr>
              <a:t>Cushingův</a:t>
            </a:r>
            <a:r>
              <a:rPr sz="2200" spc="-110" dirty="0">
                <a:latin typeface="Calibri"/>
                <a:cs typeface="Calibri"/>
              </a:rPr>
              <a:t> </a:t>
            </a:r>
            <a:endParaRPr lang="cs-CZ" sz="2200" spc="-1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200" spc="-110" dirty="0">
                <a:latin typeface="Calibri"/>
                <a:cs typeface="Calibri"/>
              </a:rPr>
              <a:t>          </a:t>
            </a:r>
            <a:r>
              <a:rPr sz="2200" spc="-15" dirty="0" err="1">
                <a:latin typeface="Calibri"/>
                <a:cs typeface="Calibri"/>
              </a:rPr>
              <a:t>syndrom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cs-CZ" sz="2200" b="1" spc="-5" dirty="0">
                <a:latin typeface="Calibri"/>
                <a:cs typeface="Calibri"/>
              </a:rPr>
              <a:t>i</a:t>
            </a:r>
            <a:r>
              <a:rPr sz="2200" b="1" spc="-5" dirty="0" err="1">
                <a:latin typeface="Calibri"/>
                <a:cs typeface="Calibri"/>
              </a:rPr>
              <a:t>munitní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snížení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rezistence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infekcím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200" b="1" spc="-10" dirty="0">
                <a:latin typeface="Calibri"/>
                <a:cs typeface="Calibri"/>
              </a:rPr>
              <a:t>p</a:t>
            </a:r>
            <a:r>
              <a:rPr sz="2200" b="1" spc="-10" dirty="0" err="1">
                <a:latin typeface="Calibri"/>
                <a:cs typeface="Calibri"/>
              </a:rPr>
              <a:t>ojivový</a:t>
            </a:r>
            <a:r>
              <a:rPr sz="2200" b="1" spc="-10" dirty="0">
                <a:latin typeface="Calibri"/>
                <a:cs typeface="Calibri"/>
              </a:rPr>
              <a:t>: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zpomalené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hojení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ran,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atrofie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podkoží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kůže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200" b="1" spc="-5" dirty="0">
                <a:latin typeface="Calibri"/>
                <a:cs typeface="Calibri"/>
              </a:rPr>
              <a:t>e</a:t>
            </a:r>
            <a:r>
              <a:rPr sz="2200" b="1" spc="-5" dirty="0" err="1">
                <a:latin typeface="Calibri"/>
                <a:cs typeface="Calibri"/>
              </a:rPr>
              <a:t>ndokrinní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manifestace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(dekompenzace)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DM,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ketoacidóza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až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kóma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b="1" spc="-5" dirty="0">
                <a:latin typeface="Calibri"/>
                <a:cs typeface="Calibri"/>
              </a:rPr>
              <a:t>CNS: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nespavost,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motorický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neklid, </a:t>
            </a:r>
            <a:r>
              <a:rPr sz="2200" spc="-15" dirty="0">
                <a:latin typeface="Calibri"/>
                <a:cs typeface="Calibri"/>
              </a:rPr>
              <a:t>vertigo,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euforie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psychotické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stavy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lang="cs-CZ" sz="2200" spc="-60" dirty="0"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200" spc="-60" dirty="0">
                <a:latin typeface="Calibri"/>
                <a:cs typeface="Calibri"/>
              </a:rPr>
              <a:t>           </a:t>
            </a:r>
            <a:r>
              <a:rPr sz="2200" spc="-5" dirty="0">
                <a:latin typeface="Calibri"/>
                <a:cs typeface="Calibri"/>
              </a:rPr>
              <a:t>(deprese,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mánie</a:t>
            </a:r>
            <a:r>
              <a:rPr sz="2200" dirty="0">
                <a:latin typeface="Calibri"/>
                <a:cs typeface="Calibri"/>
              </a:rPr>
              <a:t>)</a:t>
            </a:r>
            <a:endParaRPr lang="cs-CZ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200" b="1" spc="-5" dirty="0">
                <a:latin typeface="Calibri"/>
                <a:cs typeface="Calibri"/>
              </a:rPr>
              <a:t>o</a:t>
            </a:r>
            <a:r>
              <a:rPr sz="2200" b="1" spc="-5" dirty="0" err="1">
                <a:latin typeface="Calibri"/>
                <a:cs typeface="Calibri"/>
              </a:rPr>
              <a:t>ční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indukce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glaukomu,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katarakta,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…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b="1" spc="-30" dirty="0">
                <a:latin typeface="Calibri"/>
                <a:cs typeface="Calibri"/>
              </a:rPr>
              <a:t>GIT: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exacerbace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vředové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choroby,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žaludeční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hemoragi</a:t>
            </a:r>
            <a:r>
              <a:rPr lang="cs-CZ" sz="2200" spc="-10" dirty="0">
                <a:latin typeface="Calibri"/>
                <a:cs typeface="Calibri"/>
              </a:rPr>
              <a:t>e,</a:t>
            </a:r>
            <a:endParaRPr lang="cs-CZ" sz="22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200" spc="-15" dirty="0">
                <a:latin typeface="Calibri"/>
                <a:cs typeface="Calibri"/>
              </a:rPr>
              <a:t>   střevní</a:t>
            </a:r>
            <a:r>
              <a:rPr lang="cs-CZ" sz="2200" spc="-3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perforace,</a:t>
            </a:r>
            <a:r>
              <a:rPr lang="cs-CZ" sz="2200" spc="-7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akutní</a:t>
            </a:r>
            <a:r>
              <a:rPr lang="cs-CZ" sz="2200" spc="-45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pankreatitida</a:t>
            </a:r>
            <a:endParaRPr lang="cs-CZ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200" b="1" spc="-15" dirty="0">
                <a:latin typeface="Calibri"/>
                <a:cs typeface="Calibri"/>
              </a:rPr>
              <a:t>p</a:t>
            </a:r>
            <a:r>
              <a:rPr sz="2200" b="1" spc="-15" dirty="0" err="1">
                <a:latin typeface="Calibri"/>
                <a:cs typeface="Calibri"/>
              </a:rPr>
              <a:t>ohybový</a:t>
            </a:r>
            <a:r>
              <a:rPr sz="2200" b="1" spc="-15" dirty="0">
                <a:latin typeface="Calibri"/>
                <a:cs typeface="Calibri"/>
              </a:rPr>
              <a:t>: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steroidní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myopatie,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osteoporóza, </a:t>
            </a:r>
            <a:r>
              <a:rPr sz="2200" spc="-5" dirty="0" err="1">
                <a:latin typeface="Calibri"/>
                <a:cs typeface="Calibri"/>
              </a:rPr>
              <a:t>aseptická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kostní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nekróza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337769"/>
            <a:ext cx="7686040" cy="6115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algn="ctr">
              <a:lnSpc>
                <a:spcPct val="100000"/>
              </a:lnSpc>
              <a:spcBef>
                <a:spcPts val="100"/>
              </a:spcBef>
            </a:pPr>
            <a:r>
              <a:rPr sz="4000" b="1" spc="-20" dirty="0">
                <a:latin typeface="Calibri"/>
                <a:cs typeface="Calibri"/>
              </a:rPr>
              <a:t>Glukokortikoidy</a:t>
            </a:r>
            <a:r>
              <a:rPr sz="4000" b="1" spc="-10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(GK)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–</a:t>
            </a:r>
            <a:r>
              <a:rPr sz="3600" b="1" spc="5" dirty="0">
                <a:latin typeface="Calibri"/>
                <a:cs typeface="Calibri"/>
              </a:rPr>
              <a:t> </a:t>
            </a:r>
            <a:endParaRPr lang="cs-CZ" sz="3600" b="1" spc="5" dirty="0">
              <a:latin typeface="Calibri"/>
              <a:cs typeface="Calibri"/>
            </a:endParaRPr>
          </a:p>
          <a:p>
            <a:pPr marL="233679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 err="1">
                <a:latin typeface="Calibri"/>
                <a:cs typeface="Calibri"/>
              </a:rPr>
              <a:t>prolongovaná</a:t>
            </a:r>
            <a:r>
              <a:rPr sz="3600" b="1" spc="-9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léčba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50" dirty="0">
              <a:latin typeface="Calibri"/>
              <a:cs typeface="Calibri"/>
            </a:endParaRPr>
          </a:p>
          <a:p>
            <a:pPr marL="433070" marR="280670" indent="-344805">
              <a:lnSpc>
                <a:spcPct val="90200"/>
              </a:lnSpc>
              <a:spcBef>
                <a:spcPts val="5"/>
              </a:spcBef>
              <a:buFont typeface="Calibri"/>
              <a:buChar char="•"/>
              <a:tabLst>
                <a:tab pos="433070" algn="l"/>
                <a:tab pos="433705" algn="l"/>
              </a:tabLst>
            </a:pPr>
            <a:r>
              <a:rPr sz="2200" b="1" spc="-30" dirty="0">
                <a:latin typeface="Calibri"/>
                <a:cs typeface="Calibri"/>
              </a:rPr>
              <a:t>KV: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hypertenze,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urychlení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vývoje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aterosklerózy,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steroidní </a:t>
            </a:r>
            <a:r>
              <a:rPr sz="2200" spc="-5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kardiomyopatie, </a:t>
            </a:r>
            <a:r>
              <a:rPr sz="2200" spc="-10" dirty="0">
                <a:latin typeface="Calibri"/>
                <a:cs typeface="Calibri"/>
              </a:rPr>
              <a:t>zvýšená </a:t>
            </a:r>
            <a:r>
              <a:rPr sz="2200" spc="-15" dirty="0">
                <a:latin typeface="Calibri"/>
                <a:cs typeface="Calibri"/>
              </a:rPr>
              <a:t>koagulabilita </a:t>
            </a:r>
            <a:r>
              <a:rPr sz="2200" dirty="0">
                <a:latin typeface="Calibri"/>
                <a:cs typeface="Calibri"/>
              </a:rPr>
              <a:t>s </a:t>
            </a:r>
            <a:r>
              <a:rPr sz="2200" spc="-5" dirty="0" err="1">
                <a:latin typeface="Calibri"/>
                <a:cs typeface="Calibri"/>
              </a:rPr>
              <a:t>tendencí</a:t>
            </a:r>
            <a:r>
              <a:rPr sz="2200" spc="-5" dirty="0">
                <a:latin typeface="Calibri"/>
                <a:cs typeface="Calibri"/>
              </a:rPr>
              <a:t> TEN</a:t>
            </a:r>
            <a:r>
              <a:rPr lang="cs-CZ" sz="2200" spc="-5" dirty="0">
                <a:latin typeface="Calibri"/>
                <a:cs typeface="Calibri"/>
              </a:rPr>
              <a:t> (tromboembolická nemoc)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lang="cs-CZ" sz="2200" dirty="0">
                <a:latin typeface="Calibri"/>
                <a:cs typeface="Calibri"/>
              </a:rPr>
              <a:t>s </a:t>
            </a:r>
            <a:r>
              <a:rPr sz="2200" spc="-15" dirty="0" err="1">
                <a:latin typeface="Calibri"/>
                <a:cs typeface="Calibri"/>
              </a:rPr>
              <a:t>hypokalémi</a:t>
            </a:r>
            <a:r>
              <a:rPr lang="cs-CZ" sz="2200" spc="-15" dirty="0">
                <a:latin typeface="Calibri"/>
                <a:cs typeface="Calibri"/>
              </a:rPr>
              <a:t>í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způsobené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poruchy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srdečního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5" dirty="0" err="1">
                <a:latin typeface="Calibri"/>
                <a:cs typeface="Calibri"/>
              </a:rPr>
              <a:t>rytmu</a:t>
            </a:r>
            <a:endParaRPr lang="cs-CZ" sz="2200" spc="5" dirty="0">
              <a:latin typeface="Calibri"/>
              <a:cs typeface="Calibri"/>
            </a:endParaRPr>
          </a:p>
          <a:p>
            <a:pPr marL="88265" marR="280670">
              <a:lnSpc>
                <a:spcPct val="90200"/>
              </a:lnSpc>
              <a:spcBef>
                <a:spcPts val="5"/>
              </a:spcBef>
              <a:tabLst>
                <a:tab pos="433070" algn="l"/>
                <a:tab pos="433705" algn="l"/>
              </a:tabLst>
            </a:pPr>
            <a:endParaRPr sz="2200" dirty="0">
              <a:latin typeface="Calibri"/>
              <a:cs typeface="Calibri"/>
            </a:endParaRPr>
          </a:p>
          <a:p>
            <a:pPr marL="433070" marR="255904" indent="-344805">
              <a:lnSpc>
                <a:spcPts val="2600"/>
              </a:lnSpc>
              <a:spcBef>
                <a:spcPts val="640"/>
              </a:spcBef>
              <a:buFont typeface="Calibri"/>
              <a:buChar char="•"/>
              <a:tabLst>
                <a:tab pos="433070" algn="l"/>
                <a:tab pos="433705" algn="l"/>
              </a:tabLst>
            </a:pPr>
            <a:r>
              <a:rPr lang="cs-CZ" sz="2200" b="1" spc="-10" dirty="0">
                <a:latin typeface="Calibri"/>
                <a:cs typeface="Calibri"/>
              </a:rPr>
              <a:t>m</a:t>
            </a:r>
            <a:r>
              <a:rPr sz="2200" b="1" spc="-10" dirty="0" err="1">
                <a:latin typeface="Calibri"/>
                <a:cs typeface="Calibri"/>
              </a:rPr>
              <a:t>etabolizmus</a:t>
            </a:r>
            <a:r>
              <a:rPr sz="2200" b="1" spc="-10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retence </a:t>
            </a:r>
            <a:r>
              <a:rPr sz="2200" dirty="0">
                <a:latin typeface="Calibri"/>
                <a:cs typeface="Calibri"/>
              </a:rPr>
              <a:t>Na a </a:t>
            </a:r>
            <a:r>
              <a:rPr sz="2200" spc="-5" dirty="0">
                <a:latin typeface="Calibri"/>
                <a:cs typeface="Calibri"/>
              </a:rPr>
              <a:t>H</a:t>
            </a:r>
            <a:r>
              <a:rPr sz="2200" spc="-7" baseline="-17361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O </a:t>
            </a:r>
            <a:r>
              <a:rPr sz="2200" dirty="0">
                <a:latin typeface="Calibri"/>
                <a:cs typeface="Calibri"/>
              </a:rPr>
              <a:t>s </a:t>
            </a:r>
            <a:r>
              <a:rPr sz="2200" spc="-40" dirty="0">
                <a:latin typeface="Calibri"/>
                <a:cs typeface="Calibri"/>
              </a:rPr>
              <a:t>otoky, </a:t>
            </a:r>
            <a:r>
              <a:rPr sz="2200" spc="-15" dirty="0">
                <a:latin typeface="Calibri"/>
                <a:cs typeface="Calibri"/>
              </a:rPr>
              <a:t>hypokalemická </a:t>
            </a:r>
            <a:r>
              <a:rPr sz="2200" spc="-5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alkalóza,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hyperlipidemie,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indukce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disproporční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obezity</a:t>
            </a:r>
            <a:endParaRPr lang="cs-CZ" sz="2200" spc="-5" dirty="0">
              <a:latin typeface="Calibri"/>
              <a:cs typeface="Calibri"/>
            </a:endParaRPr>
          </a:p>
          <a:p>
            <a:pPr marL="88265" marR="255904">
              <a:lnSpc>
                <a:spcPts val="2600"/>
              </a:lnSpc>
              <a:spcBef>
                <a:spcPts val="640"/>
              </a:spcBef>
              <a:tabLst>
                <a:tab pos="433070" algn="l"/>
                <a:tab pos="433705" algn="l"/>
              </a:tabLst>
            </a:pPr>
            <a:endParaRPr sz="2200" dirty="0">
              <a:latin typeface="Calibri"/>
              <a:cs typeface="Calibri"/>
            </a:endParaRPr>
          </a:p>
          <a:p>
            <a:pPr marL="433070" marR="93980" indent="-344805">
              <a:lnSpc>
                <a:spcPct val="90500"/>
              </a:lnSpc>
              <a:spcBef>
                <a:spcPts val="550"/>
              </a:spcBef>
              <a:buFont typeface="Calibri"/>
              <a:buChar char="•"/>
              <a:tabLst>
                <a:tab pos="433070" algn="l"/>
                <a:tab pos="433705" algn="l"/>
              </a:tabLst>
            </a:pPr>
            <a:r>
              <a:rPr lang="cs-CZ" sz="2200" b="1" spc="-5" dirty="0">
                <a:latin typeface="Calibri"/>
                <a:cs typeface="Calibri"/>
              </a:rPr>
              <a:t>e</a:t>
            </a:r>
            <a:r>
              <a:rPr sz="2200" b="1" spc="-5" dirty="0" err="1">
                <a:latin typeface="Calibri"/>
                <a:cs typeface="Calibri"/>
              </a:rPr>
              <a:t>ndokrinní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útlum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růstu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</a:t>
            </a:r>
            <a:r>
              <a:rPr sz="2200" spc="-5" dirty="0">
                <a:latin typeface="Calibri"/>
                <a:cs typeface="Calibri"/>
              </a:rPr>
              <a:t> dětí,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amenorea,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pokles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potence </a:t>
            </a:r>
            <a:r>
              <a:rPr sz="2200" spc="-5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 libida u mužů, </a:t>
            </a:r>
            <a:r>
              <a:rPr sz="2200" spc="-5" dirty="0">
                <a:latin typeface="Calibri"/>
                <a:cs typeface="Calibri"/>
              </a:rPr>
              <a:t>útlum </a:t>
            </a:r>
            <a:r>
              <a:rPr sz="2200" spc="-20" dirty="0" err="1">
                <a:latin typeface="Calibri"/>
                <a:cs typeface="Calibri"/>
              </a:rPr>
              <a:t>osy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hypotalamus-hypofýza</a:t>
            </a:r>
            <a:r>
              <a:rPr lang="cs-CZ" sz="2200" spc="-10" dirty="0">
                <a:latin typeface="Calibri"/>
                <a:cs typeface="Calibri"/>
              </a:rPr>
              <a:t>-</a:t>
            </a:r>
            <a:r>
              <a:rPr sz="2200" spc="-10" dirty="0" err="1">
                <a:latin typeface="Calibri"/>
                <a:cs typeface="Calibri"/>
              </a:rPr>
              <a:t>nadledvinová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kůra</a:t>
            </a:r>
            <a:endParaRPr lang="cs-CZ" sz="2200" spc="-15" dirty="0">
              <a:latin typeface="Calibri"/>
              <a:cs typeface="Calibri"/>
            </a:endParaRPr>
          </a:p>
          <a:p>
            <a:pPr marL="88265" marR="93980">
              <a:lnSpc>
                <a:spcPct val="90500"/>
              </a:lnSpc>
              <a:spcBef>
                <a:spcPts val="550"/>
              </a:spcBef>
              <a:tabLst>
                <a:tab pos="433070" algn="l"/>
                <a:tab pos="433705" algn="l"/>
              </a:tabLst>
            </a:pPr>
            <a:endParaRPr sz="2200" dirty="0">
              <a:latin typeface="Calibri"/>
              <a:cs typeface="Calibri"/>
            </a:endParaRPr>
          </a:p>
          <a:p>
            <a:pPr marL="433070" indent="-344805">
              <a:lnSpc>
                <a:spcPts val="2790"/>
              </a:lnSpc>
              <a:spcBef>
                <a:spcPts val="120"/>
              </a:spcBef>
              <a:buFont typeface="Calibri"/>
              <a:buChar char="•"/>
              <a:tabLst>
                <a:tab pos="433070" algn="l"/>
                <a:tab pos="433705" algn="l"/>
              </a:tabLst>
            </a:pPr>
            <a:r>
              <a:rPr lang="cs-CZ" sz="2200" b="1" spc="-15" dirty="0">
                <a:latin typeface="Calibri"/>
                <a:cs typeface="Calibri"/>
              </a:rPr>
              <a:t>k</a:t>
            </a:r>
            <a:r>
              <a:rPr sz="2200" b="1" spc="-15" dirty="0" err="1">
                <a:latin typeface="Calibri"/>
                <a:cs typeface="Calibri"/>
              </a:rPr>
              <a:t>ožní</a:t>
            </a:r>
            <a:r>
              <a:rPr sz="2200" b="1" spc="-15" dirty="0">
                <a:latin typeface="Calibri"/>
                <a:cs typeface="Calibri"/>
              </a:rPr>
              <a:t>: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kožní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atrofie,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nitrokožní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krvácení,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hirzutismus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akné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strie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477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81000"/>
            <a:ext cx="8112760" cy="6009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lang="cs-CZ" sz="4000" b="1" spc="-5" dirty="0">
                <a:latin typeface="Calibri"/>
                <a:cs typeface="Calibri"/>
              </a:rPr>
              <a:t>    </a:t>
            </a:r>
            <a:r>
              <a:rPr sz="4000" b="1" spc="-5" dirty="0" err="1">
                <a:latin typeface="Calibri"/>
                <a:cs typeface="Calibri"/>
              </a:rPr>
              <a:t>Sledování</a:t>
            </a:r>
            <a:r>
              <a:rPr sz="4000" b="1" spc="-8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a </a:t>
            </a:r>
            <a:r>
              <a:rPr sz="4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preventivní</a:t>
            </a:r>
            <a:r>
              <a:rPr sz="4000" b="1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léčba</a:t>
            </a:r>
            <a:r>
              <a:rPr sz="4000" b="1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4000" b="1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             </a:t>
            </a:r>
          </a:p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lang="cs-CZ" sz="4000" b="1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    </a:t>
            </a:r>
            <a:r>
              <a:rPr lang="cs-CZ"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 p</a:t>
            </a: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růběh</a:t>
            </a:r>
            <a:r>
              <a:rPr lang="cs-CZ"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 </a:t>
            </a:r>
            <a:r>
              <a:rPr sz="4000" b="1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podávání</a:t>
            </a:r>
            <a:r>
              <a:rPr sz="4000" b="1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GK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spc="-10" dirty="0">
                <a:latin typeface="Calibri"/>
                <a:cs typeface="Calibri"/>
              </a:rPr>
              <a:t>prevence </a:t>
            </a:r>
            <a:r>
              <a:rPr lang="cs-CZ" b="1" spc="-15" dirty="0">
                <a:latin typeface="Calibri"/>
                <a:cs typeface="Calibri"/>
              </a:rPr>
              <a:t>osteoporózy</a:t>
            </a:r>
            <a:r>
              <a:rPr lang="cs-CZ" spc="-15" dirty="0">
                <a:latin typeface="Calibri"/>
                <a:cs typeface="Calibri"/>
              </a:rPr>
              <a:t>: užívat </a:t>
            </a:r>
            <a:r>
              <a:rPr lang="cs-CZ" spc="-10" dirty="0">
                <a:latin typeface="Calibri"/>
                <a:cs typeface="Calibri"/>
              </a:rPr>
              <a:t>kalcium </a:t>
            </a:r>
            <a:r>
              <a:rPr lang="cs-CZ" dirty="0">
                <a:latin typeface="Calibri"/>
                <a:cs typeface="Calibri"/>
              </a:rPr>
              <a:t>a </a:t>
            </a:r>
            <a:r>
              <a:rPr lang="cs-CZ" spc="-5" dirty="0">
                <a:latin typeface="Calibri"/>
                <a:cs typeface="Calibri"/>
              </a:rPr>
              <a:t>vitamin </a:t>
            </a:r>
            <a:r>
              <a:rPr lang="cs-CZ" spc="-35" dirty="0">
                <a:latin typeface="Calibri"/>
                <a:cs typeface="Calibri"/>
              </a:rPr>
              <a:t>D, </a:t>
            </a:r>
            <a:r>
              <a:rPr lang="cs-CZ" spc="-10" dirty="0">
                <a:latin typeface="Calibri"/>
                <a:cs typeface="Calibri"/>
              </a:rPr>
              <a:t>zvýšit 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pohybovou </a:t>
            </a:r>
            <a:r>
              <a:rPr lang="cs-CZ" spc="-5" dirty="0">
                <a:latin typeface="Calibri"/>
                <a:cs typeface="Calibri"/>
              </a:rPr>
              <a:t>aktivitu, </a:t>
            </a:r>
            <a:r>
              <a:rPr lang="cs-CZ" spc="-25" dirty="0">
                <a:latin typeface="Calibri"/>
                <a:cs typeface="Calibri"/>
              </a:rPr>
              <a:t>úprava </a:t>
            </a:r>
            <a:r>
              <a:rPr lang="cs-CZ" spc="-30" dirty="0">
                <a:latin typeface="Calibri"/>
                <a:cs typeface="Calibri"/>
              </a:rPr>
              <a:t>životosprávy, </a:t>
            </a:r>
            <a:r>
              <a:rPr lang="cs-CZ" spc="-10" dirty="0">
                <a:latin typeface="Calibri"/>
                <a:cs typeface="Calibri"/>
              </a:rPr>
              <a:t>denzitometrické </a:t>
            </a:r>
            <a:r>
              <a:rPr lang="cs-CZ" spc="-530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vyšetření</a:t>
            </a:r>
            <a:r>
              <a:rPr lang="cs-CZ" spc="-6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(u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nemocných</a:t>
            </a:r>
            <a:r>
              <a:rPr lang="cs-CZ" spc="-7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s</a:t>
            </a:r>
            <a:r>
              <a:rPr lang="cs-CZ" spc="-10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vyššímu</a:t>
            </a:r>
            <a:r>
              <a:rPr lang="cs-CZ" spc="-4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dávkami</a:t>
            </a:r>
            <a:r>
              <a:rPr lang="cs-CZ" spc="-6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GK)</a:t>
            </a:r>
          </a:p>
          <a:p>
            <a:pPr marL="50165" marR="103505">
              <a:lnSpc>
                <a:spcPct val="100000"/>
              </a:lnSpc>
            </a:pPr>
            <a:endParaRPr lang="cs-CZ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spc="-40" dirty="0">
                <a:latin typeface="Calibri"/>
                <a:cs typeface="Calibri"/>
              </a:rPr>
              <a:t>terapie</a:t>
            </a:r>
            <a:r>
              <a:rPr lang="cs-CZ" b="1" spc="-45" dirty="0">
                <a:latin typeface="Calibri"/>
                <a:cs typeface="Calibri"/>
              </a:rPr>
              <a:t> </a:t>
            </a:r>
            <a:r>
              <a:rPr lang="cs-CZ" b="1" spc="-10" dirty="0">
                <a:latin typeface="Calibri"/>
                <a:cs typeface="Calibri"/>
              </a:rPr>
              <a:t>osteoporózy</a:t>
            </a:r>
            <a:r>
              <a:rPr lang="cs-CZ" spc="-10" dirty="0">
                <a:latin typeface="Calibri"/>
                <a:cs typeface="Calibri"/>
              </a:rPr>
              <a:t>:</a:t>
            </a:r>
            <a:r>
              <a:rPr lang="cs-CZ" spc="-10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antiresorpční</a:t>
            </a:r>
            <a:r>
              <a:rPr lang="cs-CZ" spc="-80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terapie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</a:t>
            </a:r>
            <a:r>
              <a:rPr lang="cs-CZ" spc="-25" dirty="0">
                <a:latin typeface="Calibri"/>
                <a:cs typeface="Calibri"/>
              </a:rPr>
              <a:t> </a:t>
            </a:r>
            <a:r>
              <a:rPr lang="cs-CZ" i="1" spc="-20" dirty="0" err="1">
                <a:latin typeface="Calibri"/>
                <a:cs typeface="Calibri"/>
              </a:rPr>
              <a:t>bisfosfonáty</a:t>
            </a:r>
            <a:r>
              <a:rPr lang="cs-CZ" i="1" spc="-20" dirty="0">
                <a:latin typeface="Calibri"/>
                <a:cs typeface="Calibri"/>
              </a:rPr>
              <a:t>,…</a:t>
            </a:r>
          </a:p>
          <a:p>
            <a:pPr marL="50165" marR="103505">
              <a:lnSpc>
                <a:spcPct val="100000"/>
              </a:lnSpc>
            </a:pPr>
            <a:endParaRPr lang="cs-CZ" i="1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pc="-5" dirty="0">
                <a:latin typeface="Calibri"/>
                <a:cs typeface="Calibri"/>
              </a:rPr>
              <a:t>nemocné</a:t>
            </a:r>
            <a:r>
              <a:rPr lang="cs-CZ" spc="-4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s </a:t>
            </a:r>
            <a:r>
              <a:rPr lang="cs-CZ" spc="-10" dirty="0">
                <a:latin typeface="Calibri"/>
                <a:cs typeface="Calibri"/>
              </a:rPr>
              <a:t>anamnézou</a:t>
            </a:r>
            <a:r>
              <a:rPr lang="cs-CZ" spc="-85" dirty="0">
                <a:latin typeface="Calibri"/>
                <a:cs typeface="Calibri"/>
              </a:rPr>
              <a:t> </a:t>
            </a:r>
            <a:r>
              <a:rPr lang="cs-CZ" b="1" spc="-10" dirty="0">
                <a:latin typeface="Calibri"/>
                <a:cs typeface="Calibri"/>
              </a:rPr>
              <a:t>gastroduodenální</a:t>
            </a:r>
            <a:r>
              <a:rPr lang="cs-CZ" b="1" spc="-50" dirty="0">
                <a:latin typeface="Calibri"/>
                <a:cs typeface="Calibri"/>
              </a:rPr>
              <a:t> </a:t>
            </a:r>
            <a:r>
              <a:rPr lang="cs-CZ" b="1" spc="-10" dirty="0">
                <a:latin typeface="Calibri"/>
                <a:cs typeface="Calibri"/>
              </a:rPr>
              <a:t>vředové</a:t>
            </a:r>
            <a:r>
              <a:rPr lang="cs-CZ" b="1" spc="-55" dirty="0">
                <a:latin typeface="Calibri"/>
                <a:cs typeface="Calibri"/>
              </a:rPr>
              <a:t> </a:t>
            </a:r>
            <a:r>
              <a:rPr lang="cs-CZ" b="1" spc="-10" dirty="0">
                <a:latin typeface="Calibri"/>
                <a:cs typeface="Calibri"/>
              </a:rPr>
              <a:t>choroby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zajišťujeme</a:t>
            </a:r>
            <a:r>
              <a:rPr lang="cs-CZ" spc="-80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preventivně</a:t>
            </a:r>
            <a:r>
              <a:rPr lang="cs-CZ" spc="-1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PPI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(nebo</a:t>
            </a:r>
            <a:r>
              <a:rPr lang="cs-CZ" spc="-55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H</a:t>
            </a:r>
            <a:r>
              <a:rPr lang="cs-CZ" spc="-15" baseline="-17361" dirty="0">
                <a:latin typeface="Calibri"/>
                <a:cs typeface="Calibri"/>
              </a:rPr>
              <a:t>2</a:t>
            </a:r>
            <a:r>
              <a:rPr lang="cs-CZ" spc="-10" dirty="0">
                <a:latin typeface="Calibri"/>
                <a:cs typeface="Calibri"/>
              </a:rPr>
              <a:t>-blokátory)</a:t>
            </a:r>
          </a:p>
          <a:p>
            <a:pPr marL="50165" marR="103505">
              <a:lnSpc>
                <a:spcPct val="100000"/>
              </a:lnSpc>
            </a:pPr>
            <a:endParaRPr lang="cs-CZ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spc="-10" dirty="0">
                <a:latin typeface="Calibri"/>
                <a:cs typeface="Calibri"/>
              </a:rPr>
              <a:t>u </a:t>
            </a:r>
            <a:r>
              <a:rPr lang="cs-CZ" b="1" spc="-5" dirty="0">
                <a:latin typeface="Calibri"/>
                <a:cs typeface="Calibri"/>
              </a:rPr>
              <a:t>diabetiků</a:t>
            </a:r>
            <a:r>
              <a:rPr lang="cs-CZ" b="1" spc="-3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</a:t>
            </a:r>
            <a:r>
              <a:rPr lang="cs-CZ" spc="-1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optimalizovat</a:t>
            </a:r>
            <a:r>
              <a:rPr lang="cs-CZ" spc="-9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kompenzaci,</a:t>
            </a:r>
            <a:r>
              <a:rPr lang="cs-CZ" spc="-5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jinak</a:t>
            </a:r>
            <a:r>
              <a:rPr lang="cs-CZ" spc="-35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vyšetření </a:t>
            </a:r>
            <a:r>
              <a:rPr lang="cs-CZ" spc="-52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glykémie</a:t>
            </a:r>
            <a:r>
              <a:rPr lang="cs-CZ" spc="-65" dirty="0">
                <a:latin typeface="Calibri"/>
                <a:cs typeface="Calibri"/>
              </a:rPr>
              <a:t> u</a:t>
            </a:r>
            <a:r>
              <a:rPr lang="cs-CZ" spc="10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všech</a:t>
            </a:r>
          </a:p>
          <a:p>
            <a:pPr marL="50165" marR="103505">
              <a:lnSpc>
                <a:spcPct val="100000"/>
              </a:lnSpc>
            </a:pPr>
            <a:endParaRPr lang="cs-CZ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pc="-10" dirty="0">
                <a:latin typeface="Calibri"/>
                <a:cs typeface="Calibri"/>
              </a:rPr>
              <a:t>sledování</a:t>
            </a:r>
            <a:r>
              <a:rPr lang="cs-CZ" spc="-12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lipidogramu</a:t>
            </a:r>
            <a:endParaRPr lang="cs-CZ" spc="-5" dirty="0">
              <a:latin typeface="Calibri"/>
              <a:cs typeface="Calibri"/>
            </a:endParaRPr>
          </a:p>
          <a:p>
            <a:pPr marL="50165" marR="103505">
              <a:lnSpc>
                <a:spcPct val="100000"/>
              </a:lnSpc>
            </a:pPr>
            <a:endParaRPr lang="cs-CZ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spc="-25" dirty="0">
                <a:latin typeface="Calibri"/>
                <a:cs typeface="Calibri"/>
              </a:rPr>
              <a:t>pozor </a:t>
            </a:r>
            <a:r>
              <a:rPr lang="cs-CZ" b="1" dirty="0">
                <a:latin typeface="Calibri"/>
                <a:cs typeface="Calibri"/>
              </a:rPr>
              <a:t>na </a:t>
            </a:r>
            <a:r>
              <a:rPr lang="cs-CZ" b="1" spc="-10" dirty="0" err="1">
                <a:latin typeface="Calibri"/>
                <a:cs typeface="Calibri"/>
              </a:rPr>
              <a:t>hypokalémii</a:t>
            </a:r>
            <a:r>
              <a:rPr lang="cs-CZ" b="1" spc="-1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 </a:t>
            </a:r>
            <a:r>
              <a:rPr lang="cs-CZ" spc="-15" dirty="0">
                <a:latin typeface="Calibri"/>
                <a:cs typeface="Calibri"/>
              </a:rPr>
              <a:t>kombinace </a:t>
            </a:r>
            <a:r>
              <a:rPr lang="cs-CZ" dirty="0">
                <a:latin typeface="Calibri"/>
                <a:cs typeface="Calibri"/>
              </a:rPr>
              <a:t>s </a:t>
            </a:r>
            <a:r>
              <a:rPr lang="cs-CZ" spc="-15" dirty="0" err="1">
                <a:latin typeface="Calibri"/>
                <a:cs typeface="Calibri"/>
              </a:rPr>
              <a:t>hypokalemizujícími</a:t>
            </a:r>
            <a:r>
              <a:rPr lang="cs-CZ" spc="-15" dirty="0">
                <a:latin typeface="Calibri"/>
                <a:cs typeface="Calibri"/>
              </a:rPr>
              <a:t> </a:t>
            </a:r>
            <a:r>
              <a:rPr lang="cs-CZ" spc="-53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léčivy !</a:t>
            </a:r>
          </a:p>
          <a:p>
            <a:pPr marL="50165" marR="103505">
              <a:lnSpc>
                <a:spcPct val="100000"/>
              </a:lnSpc>
            </a:pPr>
            <a:endParaRPr lang="cs-CZ" dirty="0">
              <a:latin typeface="Calibri"/>
              <a:cs typeface="Calibri"/>
            </a:endParaRPr>
          </a:p>
          <a:p>
            <a:pPr marL="394970" marR="103505" indent="-34480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pc="-40" dirty="0">
                <a:latin typeface="Calibri"/>
                <a:cs typeface="Calibri"/>
              </a:rPr>
              <a:t>u </a:t>
            </a:r>
            <a:r>
              <a:rPr lang="cs-CZ" spc="-15" dirty="0">
                <a:latin typeface="Calibri"/>
                <a:cs typeface="Calibri"/>
              </a:rPr>
              <a:t>rizikových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nemocných</a:t>
            </a:r>
            <a:r>
              <a:rPr lang="cs-CZ" spc="-7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a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20" dirty="0">
                <a:latin typeface="Calibri"/>
                <a:cs typeface="Calibri"/>
              </a:rPr>
              <a:t>za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rizikových</a:t>
            </a:r>
            <a:r>
              <a:rPr lang="cs-CZ" spc="-55" dirty="0">
                <a:latin typeface="Calibri"/>
                <a:cs typeface="Calibri"/>
              </a:rPr>
              <a:t> </a:t>
            </a:r>
            <a:r>
              <a:rPr lang="cs-CZ" spc="-20" dirty="0">
                <a:latin typeface="Calibri"/>
                <a:cs typeface="Calibri"/>
              </a:rPr>
              <a:t>stavů</a:t>
            </a:r>
            <a:r>
              <a:rPr lang="cs-CZ" spc="1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</a:t>
            </a:r>
            <a:r>
              <a:rPr lang="cs-CZ" spc="-15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prevence </a:t>
            </a:r>
            <a:r>
              <a:rPr lang="cs-CZ" spc="-5" dirty="0">
                <a:latin typeface="Calibri"/>
                <a:cs typeface="Calibri"/>
              </a:rPr>
              <a:t>TEN</a:t>
            </a:r>
            <a:endParaRPr lang="cs-CZ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81000"/>
            <a:ext cx="6096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4000" b="1" spc="-10" dirty="0"/>
              <a:t>Glukokortikoidy - léčiva</a:t>
            </a:r>
            <a:endParaRPr sz="4000" b="1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7151"/>
              </p:ext>
            </p:extLst>
          </p:nvPr>
        </p:nvGraphicFramePr>
        <p:xfrm>
          <a:off x="396240" y="1488316"/>
          <a:ext cx="8351519" cy="3510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8810" marR="490220" indent="-1555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dél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působení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GK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cs-CZ"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účinek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2245" marR="16383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Ek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GK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dávka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(mg)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800" b="1" spc="-2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Mineralokorti</a:t>
                      </a:r>
                      <a:r>
                        <a:rPr lang="cs-CZ"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2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oidní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aktivita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Krátkodobé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Hydrokortison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b="1" spc="15" dirty="0">
                          <a:latin typeface="Calibri"/>
                          <a:cs typeface="Calibri"/>
                        </a:rPr>
                        <a:t>+++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Prednison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171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+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 err="1">
                          <a:latin typeface="Calibri"/>
                          <a:cs typeface="Calibri"/>
                        </a:rPr>
                        <a:t>Pr</a:t>
                      </a:r>
                      <a:r>
                        <a:rPr lang="cs-CZ"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 err="1">
                          <a:latin typeface="Calibri"/>
                          <a:cs typeface="Calibri"/>
                        </a:rPr>
                        <a:t>dnisolon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Methylprednisolon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Střednědobé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Triamcinolon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Dlouhodobé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Betametason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0,6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Dexametason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0,75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-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137" y="2731770"/>
            <a:ext cx="465772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s-CZ" b="1" spc="-10" dirty="0"/>
              <a:t>KORTIKOIDY</a:t>
            </a:r>
            <a:endParaRPr b="1" spc="-1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137" y="2731770"/>
            <a:ext cx="4657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Calibri"/>
                <a:cs typeface="Calibri"/>
              </a:rPr>
              <a:t>DIABETES</a:t>
            </a:r>
            <a:r>
              <a:rPr b="1" spc="-1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MELLITUS</a:t>
            </a:r>
          </a:p>
        </p:txBody>
      </p:sp>
    </p:spTree>
    <p:extLst>
      <p:ext uri="{BB962C8B-B14F-4D97-AF65-F5344CB8AC3E}">
        <p14:creationId xmlns:p14="http://schemas.microsoft.com/office/powerpoint/2010/main" val="92927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75869"/>
            <a:ext cx="8153400" cy="5799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algn="ctr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Calibri"/>
                <a:cs typeface="Calibri"/>
              </a:rPr>
              <a:t>Diabetes</a:t>
            </a:r>
            <a:r>
              <a:rPr sz="4400" b="1" spc="-6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mellitus</a:t>
            </a:r>
            <a:r>
              <a:rPr sz="4400" b="1" spc="-70" dirty="0">
                <a:latin typeface="Calibri"/>
                <a:cs typeface="Calibri"/>
              </a:rPr>
              <a:t> </a:t>
            </a:r>
            <a:r>
              <a:rPr lang="cs-CZ" sz="4400" b="1" spc="-70" dirty="0">
                <a:latin typeface="Calibri"/>
                <a:cs typeface="Calibri"/>
              </a:rPr>
              <a:t>(</a:t>
            </a:r>
            <a:r>
              <a:rPr sz="4400" b="1" spc="-5" dirty="0">
                <a:latin typeface="Calibri"/>
                <a:cs typeface="Calibri"/>
              </a:rPr>
              <a:t>DM</a:t>
            </a:r>
            <a:r>
              <a:rPr lang="cs-CZ" sz="4400" b="1" spc="-5" dirty="0">
                <a:latin typeface="Calibri"/>
                <a:cs typeface="Calibri"/>
              </a:rPr>
              <a:t>)</a:t>
            </a:r>
            <a:endParaRPr sz="4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274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chronické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metabolické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onemocnění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způsobené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nedostatkem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inzul</a:t>
            </a:r>
            <a:r>
              <a:rPr lang="cs-CZ" sz="2400" spc="-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nu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2790"/>
              </a:lnSpc>
              <a:spcBef>
                <a:spcPts val="12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DM</a:t>
            </a:r>
            <a:r>
              <a:rPr sz="2400" b="1" spc="-3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1.</a:t>
            </a:r>
            <a:r>
              <a:rPr sz="2400" b="1" spc="-4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typu</a:t>
            </a:r>
            <a:r>
              <a:rPr sz="2400" b="1" spc="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insulin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dependentní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absolutní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nedo</a:t>
            </a:r>
            <a:r>
              <a:rPr sz="2400" spc="-30" dirty="0" err="1">
                <a:latin typeface="Calibri"/>
                <a:cs typeface="Calibri"/>
              </a:rPr>
              <a:t>s</a:t>
            </a:r>
            <a:r>
              <a:rPr sz="2400" spc="-25" dirty="0" err="1">
                <a:latin typeface="Calibri"/>
                <a:cs typeface="Calibri"/>
              </a:rPr>
              <a:t>tat</a:t>
            </a:r>
            <a:r>
              <a:rPr sz="2400" dirty="0" err="1">
                <a:latin typeface="Calibri"/>
                <a:cs typeface="Calibri"/>
              </a:rPr>
              <a:t>ek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lang="cs-CZ" sz="2400" dirty="0">
                <a:latin typeface="Calibri"/>
                <a:cs typeface="Calibri"/>
              </a:rPr>
              <a:t>z</a:t>
            </a:r>
            <a:r>
              <a:rPr sz="2400" dirty="0" err="1">
                <a:latin typeface="Calibri"/>
                <a:cs typeface="Calibri"/>
              </a:rPr>
              <a:t>ulinu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DM</a:t>
            </a:r>
            <a:r>
              <a:rPr sz="2400" b="1" spc="-3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2.</a:t>
            </a:r>
            <a:r>
              <a:rPr sz="2400" b="1" spc="-4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typu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relativní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nedostatek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inzul</a:t>
            </a:r>
            <a:r>
              <a:rPr lang="cs-CZ" sz="2400" spc="-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nu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dnešní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době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pandemie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typu</a:t>
            </a:r>
          </a:p>
          <a:p>
            <a:pPr marL="356870" indent="-344805">
              <a:lnSpc>
                <a:spcPts val="2785"/>
              </a:lnSpc>
              <a:spcBef>
                <a:spcPts val="12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Calibri"/>
                <a:cs typeface="Calibri"/>
              </a:rPr>
              <a:t>hyperglykémie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jedním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projevů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i="1" spc="-15" dirty="0" err="1">
                <a:latin typeface="Calibri"/>
                <a:cs typeface="Calibri"/>
              </a:rPr>
              <a:t>metabolického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50" dirty="0" err="1">
                <a:latin typeface="Calibri"/>
                <a:cs typeface="Calibri"/>
              </a:rPr>
              <a:t>sy</a:t>
            </a:r>
            <a:r>
              <a:rPr lang="cs-CZ" sz="2400" i="1" spc="-50" dirty="0" err="1">
                <a:latin typeface="Calibri"/>
                <a:cs typeface="Calibri"/>
              </a:rPr>
              <a:t>ndromu</a:t>
            </a:r>
            <a:endParaRPr sz="2400" dirty="0">
              <a:latin typeface="Calibri"/>
              <a:cs typeface="Calibri"/>
            </a:endParaRPr>
          </a:p>
          <a:p>
            <a:pPr marL="356870" marR="5080">
              <a:lnSpc>
                <a:spcPts val="2590"/>
              </a:lnSpc>
              <a:spcBef>
                <a:spcPts val="229"/>
              </a:spcBef>
            </a:pPr>
            <a:r>
              <a:rPr sz="2400" spc="-5" dirty="0">
                <a:latin typeface="Calibri"/>
                <a:cs typeface="Calibri"/>
              </a:rPr>
              <a:t>(dalšími </a:t>
            </a:r>
            <a:r>
              <a:rPr sz="2400" spc="-10" dirty="0">
                <a:latin typeface="Calibri"/>
                <a:cs typeface="Calibri"/>
              </a:rPr>
              <a:t>projevy </a:t>
            </a:r>
            <a:r>
              <a:rPr sz="2400" spc="-5" dirty="0">
                <a:latin typeface="Calibri"/>
                <a:cs typeface="Calibri"/>
              </a:rPr>
              <a:t>jsou </a:t>
            </a:r>
            <a:r>
              <a:rPr sz="2400" dirty="0">
                <a:latin typeface="Calibri"/>
                <a:cs typeface="Calibri"/>
              </a:rPr>
              <a:t>AH, </a:t>
            </a:r>
            <a:r>
              <a:rPr sz="2400" spc="-10" dirty="0">
                <a:latin typeface="Calibri"/>
                <a:cs typeface="Calibri"/>
              </a:rPr>
              <a:t>dyslipidémie, </a:t>
            </a:r>
            <a:r>
              <a:rPr sz="2400" spc="-5" dirty="0">
                <a:latin typeface="Calibri"/>
                <a:cs typeface="Calibri"/>
              </a:rPr>
              <a:t>endoteliální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dysfunkce,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centrální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obezita,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zvýšená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pohotovost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tvorbě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trombů)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představuje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vysoké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KVS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riziko</a:t>
            </a:r>
            <a:endParaRPr sz="2400" dirty="0">
              <a:latin typeface="Calibri"/>
              <a:cs typeface="Calibri"/>
            </a:endParaRPr>
          </a:p>
          <a:p>
            <a:pPr marL="356870" marR="459740" indent="-344805">
              <a:lnSpc>
                <a:spcPts val="2810"/>
              </a:lnSpc>
              <a:spcBef>
                <a:spcPts val="24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součástí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nemocného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tedy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kromě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r>
              <a:rPr sz="2400" spc="-15" dirty="0">
                <a:latin typeface="Calibri"/>
                <a:cs typeface="Calibri"/>
              </a:rPr>
              <a:t> hyperglykémie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léčba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dalších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projevů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metabolického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700" y="322602"/>
            <a:ext cx="55625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b="1" spc="-10" dirty="0">
                <a:latin typeface="Calibri"/>
                <a:cs typeface="Calibri"/>
              </a:rPr>
              <a:t>Diabetes</a:t>
            </a:r>
            <a:r>
              <a:rPr lang="cs-CZ" b="1" spc="-60" dirty="0">
                <a:latin typeface="Calibri"/>
                <a:cs typeface="Calibri"/>
              </a:rPr>
              <a:t> </a:t>
            </a:r>
            <a:r>
              <a:rPr lang="cs-CZ" b="1" spc="-5" dirty="0" err="1">
                <a:latin typeface="Calibri"/>
                <a:cs typeface="Calibri"/>
              </a:rPr>
              <a:t>mellitus</a:t>
            </a:r>
            <a:r>
              <a:rPr lang="cs-CZ" b="1" spc="-70" dirty="0">
                <a:latin typeface="Calibri"/>
                <a:cs typeface="Calibri"/>
              </a:rPr>
              <a:t> (</a:t>
            </a:r>
            <a:r>
              <a:rPr lang="cs-CZ" b="1" spc="-5" dirty="0">
                <a:latin typeface="Calibri"/>
                <a:cs typeface="Calibri"/>
              </a:rPr>
              <a:t>DM)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828800"/>
            <a:ext cx="7447915" cy="394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8255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základní </a:t>
            </a:r>
            <a:r>
              <a:rPr sz="2400" spc="-20" dirty="0">
                <a:latin typeface="Calibri"/>
                <a:cs typeface="Calibri"/>
              </a:rPr>
              <a:t>odchylkou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25" dirty="0">
                <a:latin typeface="Calibri"/>
                <a:cs typeface="Calibri"/>
              </a:rPr>
              <a:t>rozvoji </a:t>
            </a:r>
            <a:r>
              <a:rPr sz="2400" spc="-5" dirty="0">
                <a:latin typeface="Calibri"/>
                <a:cs typeface="Calibri"/>
              </a:rPr>
              <a:t>DM 2. </a:t>
            </a:r>
            <a:r>
              <a:rPr sz="2400" dirty="0">
                <a:latin typeface="Calibri"/>
                <a:cs typeface="Calibri"/>
              </a:rPr>
              <a:t>typu </a:t>
            </a:r>
            <a:r>
              <a:rPr sz="2400" spc="-5" dirty="0">
                <a:latin typeface="Calibri"/>
                <a:cs typeface="Calibri"/>
              </a:rPr>
              <a:t>je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inzulinová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rezistence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kterou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dále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prohlubuje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postupné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selhávání </a:t>
            </a:r>
            <a:r>
              <a:rPr sz="2400" spc="10" dirty="0">
                <a:latin typeface="Symbol"/>
                <a:cs typeface="Symbol"/>
              </a:rPr>
              <a:t></a:t>
            </a:r>
            <a:r>
              <a:rPr sz="2400" spc="10" dirty="0">
                <a:latin typeface="Calibri"/>
                <a:cs typeface="Calibri"/>
              </a:rPr>
              <a:t>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buněk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pankreatu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inzulinová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deficience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spc="-5" dirty="0">
              <a:latin typeface="Calibri"/>
              <a:cs typeface="Calibri"/>
            </a:endParaRPr>
          </a:p>
          <a:p>
            <a:pPr marL="12065" marR="8255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Calibri"/>
                <a:cs typeface="Calibri"/>
              </a:rPr>
              <a:t>komplikace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chronického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DM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retinopatie,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nefropatie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(až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selhání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ledvin),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diabetická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noha,</a:t>
            </a:r>
            <a:r>
              <a:rPr sz="2400" spc="-10" dirty="0">
                <a:latin typeface="Calibri"/>
                <a:cs typeface="Calibri"/>
              </a:rPr>
              <a:t> neuropatie,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vysoké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riziko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ICHS</a:t>
            </a:r>
            <a:endParaRPr lang="cs-CZ" sz="2400" spc="-1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60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nejčastější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příčinou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úmrtí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nemocného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jsou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10" dirty="0">
                <a:latin typeface="Calibri"/>
                <a:cs typeface="Calibri"/>
              </a:rPr>
              <a:t>io</a:t>
            </a:r>
            <a:r>
              <a:rPr sz="2400" b="1" spc="-35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ární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onemo</a:t>
            </a:r>
            <a:r>
              <a:rPr sz="2400" b="1" spc="-1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15" dirty="0">
                <a:latin typeface="Calibri"/>
                <a:cs typeface="Calibri"/>
              </a:rPr>
              <a:t>ě</a:t>
            </a:r>
            <a:r>
              <a:rPr sz="2400" b="1" dirty="0">
                <a:latin typeface="Calibri"/>
                <a:cs typeface="Calibri"/>
              </a:rPr>
              <a:t>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261172"/>
            <a:ext cx="7922260" cy="61843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67335" algn="ctr">
              <a:lnSpc>
                <a:spcPct val="100000"/>
              </a:lnSpc>
              <a:spcBef>
                <a:spcPts val="705"/>
              </a:spcBef>
            </a:pPr>
            <a:r>
              <a:rPr sz="4400" b="1" dirty="0">
                <a:latin typeface="Calibri"/>
                <a:cs typeface="Calibri"/>
              </a:rPr>
              <a:t>L</a:t>
            </a:r>
            <a:r>
              <a:rPr sz="4400" b="1" spc="10" dirty="0">
                <a:latin typeface="Calibri"/>
                <a:cs typeface="Calibri"/>
              </a:rPr>
              <a:t>é</a:t>
            </a:r>
            <a:r>
              <a:rPr sz="4400" b="1" spc="-5" dirty="0">
                <a:latin typeface="Calibri"/>
                <a:cs typeface="Calibri"/>
              </a:rPr>
              <a:t>čb</a:t>
            </a:r>
            <a:r>
              <a:rPr sz="4400" b="1" dirty="0">
                <a:latin typeface="Calibri"/>
                <a:cs typeface="Calibri"/>
              </a:rPr>
              <a:t>a</a:t>
            </a:r>
            <a:r>
              <a:rPr sz="4400" b="1" spc="-15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DM</a:t>
            </a:r>
            <a:endParaRPr sz="4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solidFill>
                  <a:srgbClr val="00B0F0"/>
                </a:solidFill>
                <a:latin typeface="Calibri"/>
                <a:cs typeface="Calibri"/>
              </a:rPr>
              <a:t>dieta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nezbytná </a:t>
            </a:r>
            <a:r>
              <a:rPr sz="2400" spc="-10" dirty="0">
                <a:latin typeface="Calibri"/>
                <a:cs typeface="Calibri"/>
              </a:rPr>
              <a:t>součást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omezení </a:t>
            </a:r>
            <a:r>
              <a:rPr sz="2400" dirty="0" err="1">
                <a:latin typeface="Calibri"/>
                <a:cs typeface="Calibri"/>
              </a:rPr>
              <a:t>cukru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pravidelný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příjem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potravy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DM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užívá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00B0F0"/>
                </a:solidFill>
                <a:latin typeface="Calibri"/>
                <a:cs typeface="Calibri"/>
              </a:rPr>
              <a:t>inzul</a:t>
            </a: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B0F0"/>
                </a:solidFill>
                <a:latin typeface="Calibri"/>
                <a:cs typeface="Calibri"/>
              </a:rPr>
              <a:t>n</a:t>
            </a:r>
            <a:endParaRPr sz="2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356870" marR="512445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DM 2. </a:t>
            </a:r>
            <a:r>
              <a:rPr sz="2400" dirty="0">
                <a:latin typeface="Calibri"/>
                <a:cs typeface="Calibri"/>
              </a:rPr>
              <a:t>typu - </a:t>
            </a:r>
            <a:r>
              <a:rPr sz="2400" spc="-10" dirty="0">
                <a:latin typeface="Calibri"/>
                <a:cs typeface="Calibri"/>
              </a:rPr>
              <a:t>užívají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spc="-10" dirty="0">
                <a:solidFill>
                  <a:srgbClr val="00B0F0"/>
                </a:solidFill>
                <a:latin typeface="Calibri"/>
                <a:cs typeface="Calibri"/>
              </a:rPr>
              <a:t>p.o. antidiabetika </a:t>
            </a:r>
            <a:r>
              <a:rPr sz="2400" spc="-35" dirty="0">
                <a:solidFill>
                  <a:srgbClr val="00B0F0"/>
                </a:solidFill>
                <a:latin typeface="Calibri"/>
                <a:cs typeface="Calibri"/>
              </a:rPr>
              <a:t>(PAD),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některých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případech</a:t>
            </a:r>
            <a:r>
              <a:rPr lang="cs-CZ" sz="2400" spc="-7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nutno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podávat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i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B0F0"/>
                </a:solidFill>
                <a:latin typeface="Calibri"/>
                <a:cs typeface="Calibri"/>
              </a:rPr>
              <a:t>inzulin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(kde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není </a:t>
            </a:r>
            <a:r>
              <a:rPr lang="cs-CZ" sz="2400" spc="-53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kompenzace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dietou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400" spc="-5" dirty="0" err="1">
                <a:latin typeface="Calibri"/>
                <a:cs typeface="Calibri"/>
              </a:rPr>
              <a:t>antidiabetiky</a:t>
            </a:r>
            <a:r>
              <a:rPr lang="cs-CZ" sz="2400" spc="-5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inzulin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vzniká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β-buňkách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Langerhansových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ostrůvků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pankreatu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(v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množství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20-40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IU/den)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denní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sekrece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lang="cs-CZ" sz="2400" dirty="0">
                <a:latin typeface="Calibri"/>
                <a:cs typeface="Calibri"/>
              </a:rPr>
              <a:t>z</a:t>
            </a:r>
            <a:r>
              <a:rPr sz="2400" dirty="0" err="1">
                <a:latin typeface="Calibri"/>
                <a:cs typeface="Calibri"/>
              </a:rPr>
              <a:t>ulinu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bazální</a:t>
            </a:r>
            <a:r>
              <a:rPr sz="2400" i="1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udržuje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glykémii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nalačno;</a:t>
            </a:r>
            <a:endParaRPr sz="2400" dirty="0">
              <a:latin typeface="Calibri"/>
              <a:cs typeface="Calibri"/>
            </a:endParaRPr>
          </a:p>
          <a:p>
            <a:pPr marL="2757170">
              <a:lnSpc>
                <a:spcPct val="100000"/>
              </a:lnSpc>
              <a:spcBef>
                <a:spcPts val="605"/>
              </a:spcBef>
            </a:pPr>
            <a:r>
              <a:rPr lang="cs-CZ" sz="2400" i="1" spc="-5" dirty="0">
                <a:latin typeface="Calibri"/>
                <a:cs typeface="Calibri"/>
              </a:rPr>
              <a:t>       </a:t>
            </a:r>
            <a:r>
              <a:rPr sz="2400" i="1" spc="-5" dirty="0" err="1">
                <a:latin typeface="Calibri"/>
                <a:cs typeface="Calibri"/>
              </a:rPr>
              <a:t>stimulovaná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po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příjmu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potravy</a:t>
            </a:r>
            <a:endParaRPr sz="2400" dirty="0">
              <a:latin typeface="Calibri"/>
              <a:cs typeface="Calibri"/>
            </a:endParaRPr>
          </a:p>
          <a:p>
            <a:pPr marL="356870" marR="617855" indent="-344805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cs-CZ" sz="2400" i="1" spc="-15" dirty="0">
                <a:latin typeface="Calibri"/>
                <a:cs typeface="Calibri"/>
              </a:rPr>
              <a:t>e</a:t>
            </a:r>
            <a:r>
              <a:rPr sz="2400" i="1" spc="-15" dirty="0" err="1">
                <a:latin typeface="Calibri"/>
                <a:cs typeface="Calibri"/>
              </a:rPr>
              <a:t>ndogenní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inzul</a:t>
            </a:r>
            <a:r>
              <a:rPr lang="cs-CZ" sz="2400" i="1" spc="-10" dirty="0">
                <a:latin typeface="Calibri"/>
                <a:cs typeface="Calibri"/>
              </a:rPr>
              <a:t>i</a:t>
            </a:r>
            <a:r>
              <a:rPr sz="2400" i="1" spc="-10" dirty="0">
                <a:latin typeface="Calibri"/>
                <a:cs typeface="Calibri"/>
              </a:rPr>
              <a:t>n </a:t>
            </a:r>
            <a:r>
              <a:rPr sz="2400" spc="-5" dirty="0">
                <a:latin typeface="Calibri"/>
                <a:cs typeface="Calibri"/>
              </a:rPr>
              <a:t>je přibližně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60 </a:t>
            </a:r>
            <a:r>
              <a:rPr sz="2400" dirty="0">
                <a:latin typeface="Calibri"/>
                <a:cs typeface="Calibri"/>
              </a:rPr>
              <a:t>% </a:t>
            </a:r>
            <a:r>
              <a:rPr sz="2400" spc="-15" dirty="0">
                <a:latin typeface="Calibri"/>
                <a:cs typeface="Calibri"/>
              </a:rPr>
              <a:t>metabolizován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játrech,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 35-40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%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ledvinách</a:t>
            </a: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cs-CZ" sz="2400" i="1" spc="-15" dirty="0">
                <a:latin typeface="Calibri"/>
                <a:cs typeface="Calibri"/>
              </a:rPr>
              <a:t>e</a:t>
            </a:r>
            <a:r>
              <a:rPr sz="2400" i="1" spc="-15" dirty="0" err="1">
                <a:latin typeface="Calibri"/>
                <a:cs typeface="Calibri"/>
              </a:rPr>
              <a:t>xogenní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inzul</a:t>
            </a:r>
            <a:r>
              <a:rPr lang="cs-CZ" sz="2400" i="1" spc="-10" dirty="0">
                <a:latin typeface="Calibri"/>
                <a:cs typeface="Calibri"/>
              </a:rPr>
              <a:t>i</a:t>
            </a:r>
            <a:r>
              <a:rPr sz="2400" i="1" spc="-10" dirty="0">
                <a:latin typeface="Calibri"/>
                <a:cs typeface="Calibri"/>
              </a:rPr>
              <a:t>n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opačný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poměr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337769"/>
            <a:ext cx="4724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Účinek</a:t>
            </a:r>
            <a:r>
              <a:rPr b="1" spc="-10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</a:t>
            </a:r>
            <a:r>
              <a:rPr b="1" spc="-10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zuli</a:t>
            </a:r>
            <a:r>
              <a:rPr b="1" spc="-15" dirty="0">
                <a:latin typeface="Calibri"/>
                <a:cs typeface="Calibri"/>
              </a:rPr>
              <a:t>n</a:t>
            </a:r>
            <a:r>
              <a:rPr b="1" dirty="0">
                <a:latin typeface="Calibri"/>
                <a:cs typeface="Calibri"/>
              </a:rPr>
              <a:t>u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219200"/>
            <a:ext cx="7848600" cy="493468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Calibri"/>
                <a:cs typeface="Calibri"/>
              </a:rPr>
              <a:t>Játra: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lang="cs-CZ" sz="2400" b="1" spc="-55" dirty="0">
                <a:latin typeface="Calibri"/>
                <a:cs typeface="Calibri"/>
              </a:rPr>
              <a:t>  </a:t>
            </a:r>
            <a:r>
              <a:rPr sz="2400" dirty="0" err="1">
                <a:latin typeface="Calibri"/>
                <a:cs typeface="Calibri"/>
              </a:rPr>
              <a:t>inhibice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glykogenolýzy</a:t>
            </a:r>
            <a:endParaRPr lang="cs-CZ" sz="2400" spc="-15" dirty="0">
              <a:latin typeface="Calibri"/>
              <a:cs typeface="Calibri"/>
            </a:endParaRPr>
          </a:p>
          <a:p>
            <a:pPr marL="12065">
              <a:spcBef>
                <a:spcPts val="700"/>
              </a:spcBef>
              <a:tabLst>
                <a:tab pos="356870" algn="l"/>
                <a:tab pos="357505" algn="l"/>
              </a:tabLst>
            </a:pPr>
            <a:r>
              <a:rPr lang="cs-CZ" sz="2400" spc="-20" dirty="0">
                <a:latin typeface="Calibri"/>
                <a:cs typeface="Calibri"/>
              </a:rPr>
              <a:t>                  </a:t>
            </a:r>
            <a:r>
              <a:rPr lang="cs-CZ" sz="2400" dirty="0">
                <a:latin typeface="Calibri"/>
                <a:cs typeface="Calibri"/>
              </a:rPr>
              <a:t>↑ </a:t>
            </a:r>
            <a:r>
              <a:rPr lang="cs-CZ" sz="2400" spc="-20" dirty="0" err="1">
                <a:latin typeface="Calibri"/>
                <a:cs typeface="Calibri"/>
              </a:rPr>
              <a:t>glykogeneze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(glykogen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–</a:t>
            </a:r>
            <a:r>
              <a:rPr lang="cs-CZ" sz="2400" spc="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zásoba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glukosy)</a:t>
            </a:r>
            <a:endParaRPr sz="2400" dirty="0">
              <a:latin typeface="Calibri"/>
              <a:cs typeface="Calibri"/>
            </a:endParaRPr>
          </a:p>
          <a:p>
            <a:pPr marL="120142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inhibice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glukoneogenezy</a:t>
            </a:r>
            <a:endParaRPr sz="2400" dirty="0">
              <a:latin typeface="Calibri"/>
              <a:cs typeface="Calibri"/>
            </a:endParaRPr>
          </a:p>
          <a:p>
            <a:pPr marL="1201420">
              <a:lnSpc>
                <a:spcPct val="100000"/>
              </a:lnSpc>
              <a:spcBef>
                <a:spcPts val="600"/>
              </a:spcBef>
            </a:pPr>
            <a:r>
              <a:rPr lang="cs-CZ" sz="2400" dirty="0">
                <a:latin typeface="Calibri"/>
                <a:cs typeface="Calibri"/>
              </a:rPr>
              <a:t>↑ </a:t>
            </a:r>
            <a:r>
              <a:rPr sz="2400" spc="-10" dirty="0" err="1">
                <a:latin typeface="Calibri"/>
                <a:cs typeface="Calibri"/>
              </a:rPr>
              <a:t>lipogeneze</a:t>
            </a:r>
            <a:r>
              <a:rPr sz="2400" spc="-20" dirty="0">
                <a:latin typeface="Calibri"/>
                <a:cs typeface="Calibri"/>
              </a:rPr>
              <a:t> </a:t>
            </a:r>
            <a:endParaRPr lang="cs-CZ" sz="2400" spc="-2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 err="1">
                <a:latin typeface="Calibri"/>
                <a:cs typeface="Calibri"/>
              </a:rPr>
              <a:t>Svaly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lang="cs-CZ" sz="2400" b="1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syntéza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proteinů</a:t>
            </a:r>
            <a:endParaRPr sz="2400" dirty="0">
              <a:latin typeface="Calibri"/>
              <a:cs typeface="Calibri"/>
            </a:endParaRPr>
          </a:p>
          <a:p>
            <a:pPr marL="120142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↑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syntéza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glykogenu</a:t>
            </a:r>
            <a:endParaRPr sz="2400" dirty="0">
              <a:latin typeface="Calibri"/>
              <a:cs typeface="Calibri"/>
            </a:endParaRPr>
          </a:p>
          <a:p>
            <a:pPr marL="1270000">
              <a:lnSpc>
                <a:spcPct val="100000"/>
              </a:lnSpc>
              <a:spcBef>
                <a:spcPts val="605"/>
              </a:spcBef>
            </a:pPr>
            <a:r>
              <a:rPr sz="2400" spc="-10" dirty="0">
                <a:latin typeface="Calibri"/>
                <a:cs typeface="Calibri"/>
              </a:rPr>
              <a:t>transport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glukosy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svalových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buněk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-45" dirty="0">
                <a:latin typeface="Calibri"/>
                <a:cs typeface="Calibri"/>
              </a:rPr>
              <a:t>Tuková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tkáň: </a:t>
            </a:r>
            <a:r>
              <a:rPr lang="cs-CZ" sz="2400" b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zásoby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triacylglycerolů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(zásoba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energie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spc="-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600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                               </a:t>
            </a:r>
            <a:r>
              <a:rPr sz="2400" dirty="0" err="1">
                <a:latin typeface="Calibri"/>
                <a:cs typeface="Calibri"/>
              </a:rPr>
              <a:t>inhibice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lipolýzy</a:t>
            </a:r>
            <a:r>
              <a:rPr sz="2400" spc="-65" dirty="0">
                <a:latin typeface="Calibri"/>
                <a:cs typeface="Calibri"/>
              </a:rPr>
              <a:t> </a:t>
            </a:r>
            <a:endParaRPr lang="cs-CZ" sz="2400" spc="-6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600"/>
              </a:spcBef>
              <a:tabLst>
                <a:tab pos="356870" algn="l"/>
                <a:tab pos="357505" algn="l"/>
              </a:tabLst>
            </a:pPr>
            <a:r>
              <a:rPr lang="cs-CZ" sz="2400" spc="-65" dirty="0">
                <a:latin typeface="Calibri"/>
                <a:cs typeface="Calibri"/>
              </a:rPr>
              <a:t>                                   </a:t>
            </a:r>
            <a:r>
              <a:rPr sz="2400" spc="-10" dirty="0">
                <a:latin typeface="Calibri"/>
                <a:cs typeface="Calibri"/>
              </a:rPr>
              <a:t>transport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glukosy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tukových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buněk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cs-CZ" sz="2400" spc="-5" dirty="0">
                <a:latin typeface="Calibri"/>
                <a:cs typeface="Calibri"/>
              </a:rPr>
              <a:t> + u</a:t>
            </a:r>
            <a:r>
              <a:rPr sz="2400" spc="-5" dirty="0" err="1">
                <a:latin typeface="Calibri"/>
                <a:cs typeface="Calibri"/>
              </a:rPr>
              <a:t>snadňuje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vstup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kalia</a:t>
            </a:r>
            <a:r>
              <a:rPr lang="cs-CZ" sz="2400" spc="-10" dirty="0">
                <a:latin typeface="Calibri"/>
                <a:cs typeface="Calibri"/>
              </a:rPr>
              <a:t>/draslíku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buňky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5973" y="304800"/>
            <a:ext cx="397205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L</a:t>
            </a:r>
            <a:r>
              <a:rPr b="1" spc="5" dirty="0">
                <a:latin typeface="Calibri"/>
                <a:cs typeface="Calibri"/>
              </a:rPr>
              <a:t>é</a:t>
            </a:r>
            <a:r>
              <a:rPr b="1" spc="-5" dirty="0">
                <a:latin typeface="Calibri"/>
                <a:cs typeface="Calibri"/>
              </a:rPr>
              <a:t>čb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1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</a:t>
            </a:r>
            <a:r>
              <a:rPr b="1" spc="-10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zuli</a:t>
            </a:r>
            <a:r>
              <a:rPr b="1" spc="-15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em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563" y="1061817"/>
            <a:ext cx="7280275" cy="530247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400" b="1" i="1" spc="-5" dirty="0">
                <a:latin typeface="Calibri"/>
                <a:cs typeface="Calibri"/>
              </a:rPr>
              <a:t>Humánní</a:t>
            </a:r>
            <a:r>
              <a:rPr sz="2400" b="1" i="1" spc="-1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inzuliny</a:t>
            </a:r>
            <a:r>
              <a:rPr sz="2400" b="1" i="1" spc="-114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(HUMULIN):</a:t>
            </a:r>
            <a:endParaRPr lang="cs-CZ" sz="2400" b="1" i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endParaRPr sz="1000" dirty="0">
              <a:latin typeface="Calibri"/>
              <a:cs typeface="Calibri"/>
            </a:endParaRPr>
          </a:p>
          <a:p>
            <a:pPr marL="12700" marR="110489" algn="just">
              <a:lnSpc>
                <a:spcPts val="2590"/>
              </a:lnSpc>
              <a:spcBef>
                <a:spcPts val="640"/>
              </a:spcBef>
              <a:buSzPct val="91666"/>
              <a:tabLst>
                <a:tab pos="159385" algn="l"/>
              </a:tabLst>
            </a:pPr>
            <a:r>
              <a:rPr sz="2000" b="1" i="1" spc="-5" dirty="0">
                <a:latin typeface="Calibri"/>
                <a:cs typeface="Calibri"/>
              </a:rPr>
              <a:t>1. </a:t>
            </a:r>
            <a:r>
              <a:rPr sz="2000" b="1" i="1" spc="-10" dirty="0" err="1">
                <a:latin typeface="Calibri"/>
                <a:cs typeface="Calibri"/>
              </a:rPr>
              <a:t>krátkodobě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5" dirty="0" err="1">
                <a:latin typeface="Calibri"/>
                <a:cs typeface="Calibri"/>
              </a:rPr>
              <a:t>působící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lang="cs-CZ" sz="2000" b="1" i="1" dirty="0">
                <a:latin typeface="Calibri"/>
                <a:cs typeface="Calibri"/>
              </a:rPr>
              <a:t>z</a:t>
            </a:r>
            <a:r>
              <a:rPr sz="2000" b="1" i="1" dirty="0" err="1">
                <a:latin typeface="Calibri"/>
                <a:cs typeface="Calibri"/>
              </a:rPr>
              <a:t>ulin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 err="1">
                <a:latin typeface="Calibri"/>
                <a:cs typeface="Calibri"/>
              </a:rPr>
              <a:t>čirý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roztok</a:t>
            </a:r>
            <a:r>
              <a:rPr sz="2000" spc="-20" dirty="0">
                <a:latin typeface="Calibri"/>
                <a:cs typeface="Calibri"/>
              </a:rPr>
              <a:t>, </a:t>
            </a:r>
            <a:r>
              <a:rPr sz="2000" spc="-20" dirty="0" err="1">
                <a:latin typeface="Calibri"/>
                <a:cs typeface="Calibri"/>
              </a:rPr>
              <a:t>určený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 </a:t>
            </a:r>
            <a:r>
              <a:rPr sz="2000" b="1" spc="-70" dirty="0" err="1">
                <a:latin typeface="Calibri"/>
                <a:cs typeface="Calibri"/>
              </a:rPr>
              <a:t>i.v.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 err="1">
                <a:latin typeface="Calibri"/>
                <a:cs typeface="Calibri"/>
              </a:rPr>
              <a:t>urgentní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stavy</a:t>
            </a:r>
            <a:r>
              <a:rPr sz="2000" spc="-20" dirty="0">
                <a:latin typeface="Calibri"/>
                <a:cs typeface="Calibri"/>
              </a:rPr>
              <a:t>) </a:t>
            </a:r>
            <a:r>
              <a:rPr sz="2000" dirty="0" err="1">
                <a:latin typeface="Calibri"/>
                <a:cs typeface="Calibri"/>
              </a:rPr>
              <a:t>nebo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dirty="0" err="1">
                <a:latin typeface="Calibri"/>
                <a:cs typeface="Calibri"/>
              </a:rPr>
              <a:t>s.c.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podání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b="1" spc="-5" dirty="0" err="1">
                <a:solidFill>
                  <a:srgbClr val="92D050"/>
                </a:solidFill>
                <a:latin typeface="Calibri"/>
                <a:cs typeface="Calibri"/>
              </a:rPr>
              <a:t>účinek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92D050"/>
                </a:solidFill>
                <a:latin typeface="Calibri"/>
                <a:cs typeface="Calibri"/>
              </a:rPr>
              <a:t>nastupuje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 do 30 </a:t>
            </a:r>
            <a:r>
              <a:rPr sz="2000" b="1" spc="-5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min,</a:t>
            </a:r>
            <a:r>
              <a:rPr sz="2000" b="1" spc="-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92D050"/>
                </a:solidFill>
                <a:latin typeface="Calibri"/>
                <a:cs typeface="Calibri"/>
              </a:rPr>
              <a:t>vrchol</a:t>
            </a:r>
            <a:r>
              <a:rPr sz="2000" b="1" spc="-5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D050"/>
                </a:solidFill>
                <a:latin typeface="Calibri"/>
                <a:cs typeface="Calibri"/>
              </a:rPr>
              <a:t>za</a:t>
            </a:r>
            <a:r>
              <a:rPr sz="2000" b="1" spc="-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alibri"/>
                <a:cs typeface="Calibri"/>
              </a:rPr>
              <a:t>1-4h,</a:t>
            </a:r>
            <a:r>
              <a:rPr sz="2000" b="1" spc="-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92D050"/>
                </a:solidFill>
                <a:latin typeface="Calibri"/>
                <a:cs typeface="Calibri"/>
              </a:rPr>
              <a:t>trvá</a:t>
            </a:r>
            <a:r>
              <a:rPr sz="2000" b="1" spc="-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4-6</a:t>
            </a:r>
            <a:r>
              <a:rPr sz="2000" b="1" dirty="0">
                <a:solidFill>
                  <a:srgbClr val="92D050"/>
                </a:solidFill>
                <a:latin typeface="Calibri"/>
                <a:cs typeface="Calibri"/>
              </a:rPr>
              <a:t>h</a:t>
            </a:r>
            <a:r>
              <a:rPr lang="cs-CZ" sz="2000" dirty="0">
                <a:latin typeface="Calibri"/>
                <a:cs typeface="Calibri"/>
              </a:rPr>
              <a:t>,</a:t>
            </a:r>
            <a:r>
              <a:rPr lang="cs-CZ" sz="200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aplikuje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 </a:t>
            </a:r>
            <a:r>
              <a:rPr sz="2000" dirty="0">
                <a:latin typeface="Calibri"/>
                <a:cs typeface="Calibri"/>
              </a:rPr>
              <a:t>v </a:t>
            </a:r>
            <a:r>
              <a:rPr sz="2000" spc="-15" dirty="0" err="1">
                <a:latin typeface="Calibri"/>
                <a:cs typeface="Calibri"/>
              </a:rPr>
              <a:t>návaznosti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na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jídlo</a:t>
            </a:r>
            <a:r>
              <a:rPr sz="2000" spc="-15" dirty="0">
                <a:latin typeface="Calibri"/>
                <a:cs typeface="Calibri"/>
              </a:rPr>
              <a:t>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aplikovat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30-40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před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jídlem</a:t>
            </a:r>
            <a:endParaRPr lang="cs-CZ" sz="2000" spc="-5" dirty="0">
              <a:latin typeface="Calibri"/>
              <a:cs typeface="Calibri"/>
            </a:endParaRPr>
          </a:p>
          <a:p>
            <a:pPr marL="12700" marR="110489" algn="just">
              <a:lnSpc>
                <a:spcPts val="2590"/>
              </a:lnSpc>
              <a:spcBef>
                <a:spcPts val="640"/>
              </a:spcBef>
              <a:buSzPct val="91666"/>
              <a:tabLst>
                <a:tab pos="159385" algn="l"/>
              </a:tabLst>
            </a:pPr>
            <a:endParaRPr sz="2000" dirty="0">
              <a:latin typeface="Calibri"/>
              <a:cs typeface="Calibri"/>
            </a:endParaRPr>
          </a:p>
          <a:p>
            <a:pPr marL="12700" marR="33655">
              <a:lnSpc>
                <a:spcPts val="2700"/>
              </a:lnSpc>
              <a:spcBef>
                <a:spcPts val="359"/>
              </a:spcBef>
              <a:buSzPct val="91666"/>
              <a:tabLst>
                <a:tab pos="165100" algn="l"/>
              </a:tabLst>
            </a:pPr>
            <a:r>
              <a:rPr sz="2000" b="1" i="1" spc="-5" dirty="0">
                <a:latin typeface="Calibri"/>
                <a:cs typeface="Calibri"/>
              </a:rPr>
              <a:t>2.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spc="-10" dirty="0" err="1">
                <a:latin typeface="Calibri"/>
                <a:cs typeface="Calibri"/>
              </a:rPr>
              <a:t>středně</a:t>
            </a:r>
            <a:r>
              <a:rPr sz="2000" b="1" i="1" spc="-60" dirty="0">
                <a:latin typeface="Calibri"/>
                <a:cs typeface="Calibri"/>
              </a:rPr>
              <a:t> </a:t>
            </a:r>
            <a:r>
              <a:rPr sz="2000" b="1" i="1" spc="-5" dirty="0" err="1">
                <a:latin typeface="Calibri"/>
                <a:cs typeface="Calibri"/>
              </a:rPr>
              <a:t>dlouho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i="1" dirty="0" err="1">
                <a:latin typeface="Calibri"/>
                <a:cs typeface="Calibri"/>
              </a:rPr>
              <a:t>působící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in</a:t>
            </a:r>
            <a:r>
              <a:rPr lang="cs-CZ" sz="2000" b="1" i="1" spc="-10" dirty="0">
                <a:latin typeface="Calibri"/>
                <a:cs typeface="Calibri"/>
              </a:rPr>
              <a:t>z</a:t>
            </a:r>
            <a:r>
              <a:rPr sz="2000" b="1" i="1" spc="-10" dirty="0" err="1">
                <a:latin typeface="Calibri"/>
                <a:cs typeface="Calibri"/>
              </a:rPr>
              <a:t>uliny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-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suspenze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Zn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nebo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protamin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sulfátem</a:t>
            </a:r>
            <a:r>
              <a:rPr lang="cs-CZ" sz="2000" spc="-15" dirty="0">
                <a:latin typeface="Calibri"/>
                <a:cs typeface="Calibri"/>
              </a:rPr>
              <a:t> (tzv. NPH inzulin)</a:t>
            </a:r>
            <a:r>
              <a:rPr sz="2000" spc="-15" dirty="0">
                <a:latin typeface="Calibri"/>
                <a:cs typeface="Calibri"/>
              </a:rPr>
              <a:t>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pouze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 err="1">
                <a:latin typeface="Calibri"/>
                <a:cs typeface="Calibri"/>
              </a:rPr>
              <a:t>s.c.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podání</a:t>
            </a:r>
            <a:r>
              <a:rPr lang="cs-CZ" sz="2000" dirty="0">
                <a:latin typeface="Calibri"/>
                <a:cs typeface="Calibri"/>
              </a:rPr>
              <a:t>, </a:t>
            </a:r>
            <a:r>
              <a:rPr sz="2000" spc="-5" dirty="0" err="1">
                <a:latin typeface="Calibri"/>
                <a:cs typeface="Calibri"/>
              </a:rPr>
              <a:t>účinek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nastupuje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D050"/>
                </a:solidFill>
                <a:latin typeface="Calibri"/>
                <a:cs typeface="Calibri"/>
              </a:rPr>
              <a:t>za</a:t>
            </a:r>
            <a:r>
              <a:rPr sz="2000" b="1" spc="-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1-2</a:t>
            </a:r>
            <a:r>
              <a:rPr lang="cs-CZ" sz="2000" b="1" spc="-25" dirty="0">
                <a:solidFill>
                  <a:srgbClr val="92D050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92D050"/>
                </a:solidFill>
                <a:latin typeface="Calibri"/>
                <a:cs typeface="Calibri"/>
              </a:rPr>
              <a:t>,</a:t>
            </a:r>
            <a:r>
              <a:rPr sz="2000" b="1" spc="-4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92D050"/>
                </a:solidFill>
                <a:latin typeface="Calibri"/>
                <a:cs typeface="Calibri"/>
              </a:rPr>
              <a:t>vrchol</a:t>
            </a:r>
            <a:r>
              <a:rPr sz="2000" b="1" spc="-5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92D050"/>
                </a:solidFill>
                <a:latin typeface="Calibri"/>
                <a:cs typeface="Calibri"/>
              </a:rPr>
              <a:t>za</a:t>
            </a:r>
            <a:r>
              <a:rPr sz="2000" b="1" spc="-5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92D050"/>
                </a:solidFill>
                <a:latin typeface="Calibri"/>
                <a:cs typeface="Calibri"/>
              </a:rPr>
              <a:t>4-12h</a:t>
            </a:r>
            <a:r>
              <a:rPr sz="2000" b="1" spc="-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D050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92D050"/>
                </a:solidFill>
                <a:latin typeface="Calibri"/>
                <a:cs typeface="Calibri"/>
              </a:rPr>
              <a:t>trvá</a:t>
            </a:r>
            <a:r>
              <a:rPr sz="2000" b="1" spc="-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11-24</a:t>
            </a:r>
            <a:r>
              <a:rPr lang="cs-CZ" sz="2000" b="1" spc="-530" dirty="0">
                <a:solidFill>
                  <a:srgbClr val="92D050"/>
                </a:solidFill>
                <a:latin typeface="Calibri"/>
                <a:cs typeface="Calibri"/>
              </a:rPr>
              <a:t>h</a:t>
            </a:r>
            <a:r>
              <a:rPr lang="cs-CZ" sz="2000" b="1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, </a:t>
            </a:r>
            <a:r>
              <a:rPr sz="2000" spc="-10" dirty="0" err="1">
                <a:latin typeface="Calibri"/>
                <a:cs typeface="Calibri"/>
              </a:rPr>
              <a:t>zajištění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bazální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hladiny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inzulinu</a:t>
            </a:r>
            <a:endParaRPr sz="2000" dirty="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300"/>
              </a:spcBef>
            </a:pPr>
            <a:r>
              <a:rPr lang="cs-CZ" sz="2000" dirty="0">
                <a:latin typeface="Calibri"/>
                <a:cs typeface="Calibri"/>
              </a:rPr>
              <a:t>-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nás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nejčastěji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používaný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NPH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inzulin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(účinek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nastupuje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1-2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trvá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8-14hod)</a:t>
            </a:r>
            <a:endParaRPr lang="cs-CZ" sz="2000" spc="-5" dirty="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300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134620">
              <a:lnSpc>
                <a:spcPts val="2700"/>
              </a:lnSpc>
              <a:spcBef>
                <a:spcPts val="360"/>
              </a:spcBef>
              <a:buSzPct val="91666"/>
              <a:tabLst>
                <a:tab pos="165100" algn="l"/>
              </a:tabLst>
            </a:pPr>
            <a:r>
              <a:rPr lang="cs-CZ" sz="2000" b="1" i="1" spc="-10" dirty="0">
                <a:latin typeface="Calibri"/>
                <a:cs typeface="Calibri"/>
              </a:rPr>
              <a:t>3. </a:t>
            </a:r>
            <a:r>
              <a:rPr sz="2000" b="1" i="1" spc="-10" dirty="0" err="1">
                <a:latin typeface="Calibri"/>
                <a:cs typeface="Calibri"/>
              </a:rPr>
              <a:t>premixované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in</a:t>
            </a:r>
            <a:r>
              <a:rPr lang="cs-CZ" sz="2000" b="1" i="1" spc="-5" dirty="0">
                <a:latin typeface="Calibri"/>
                <a:cs typeface="Calibri"/>
              </a:rPr>
              <a:t>z</a:t>
            </a:r>
            <a:r>
              <a:rPr sz="2000" b="1" i="1" spc="-5" dirty="0" err="1">
                <a:latin typeface="Calibri"/>
                <a:cs typeface="Calibri"/>
              </a:rPr>
              <a:t>uliny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směsi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rychle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působícího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inzul</a:t>
            </a:r>
            <a:r>
              <a:rPr lang="cs-CZ" sz="2000" spc="-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NPH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inzul</a:t>
            </a:r>
            <a:r>
              <a:rPr lang="cs-CZ" sz="2000" spc="-5" dirty="0">
                <a:latin typeface="Calibri"/>
                <a:cs typeface="Calibri"/>
              </a:rPr>
              <a:t>i</a:t>
            </a:r>
            <a:r>
              <a:rPr sz="2000" spc="-5" dirty="0" err="1">
                <a:latin typeface="Calibri"/>
                <a:cs typeface="Calibri"/>
              </a:rPr>
              <a:t>nem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různých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poměrech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149097"/>
            <a:ext cx="51815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err="1">
                <a:latin typeface="Calibri"/>
                <a:cs typeface="Calibri"/>
              </a:rPr>
              <a:t>L</a:t>
            </a:r>
            <a:r>
              <a:rPr b="1" spc="5" dirty="0" err="1">
                <a:latin typeface="Calibri"/>
                <a:cs typeface="Calibri"/>
              </a:rPr>
              <a:t>é</a:t>
            </a:r>
            <a:r>
              <a:rPr b="1" spc="-5" dirty="0" err="1">
                <a:latin typeface="Calibri"/>
                <a:cs typeface="Calibri"/>
              </a:rPr>
              <a:t>čb</a:t>
            </a:r>
            <a:r>
              <a:rPr b="1" dirty="0" err="1">
                <a:latin typeface="Calibri"/>
                <a:cs typeface="Calibri"/>
              </a:rPr>
              <a:t>a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i</a:t>
            </a:r>
            <a:r>
              <a:rPr b="1" spc="-10" dirty="0" err="1">
                <a:latin typeface="Calibri"/>
                <a:cs typeface="Calibri"/>
              </a:rPr>
              <a:t>n</a:t>
            </a:r>
            <a:r>
              <a:rPr b="1" spc="-5" dirty="0" err="1">
                <a:latin typeface="Calibri"/>
                <a:cs typeface="Calibri"/>
              </a:rPr>
              <a:t>zul</a:t>
            </a:r>
            <a:r>
              <a:rPr lang="cs-CZ" b="1" spc="-5" dirty="0">
                <a:latin typeface="Calibri"/>
                <a:cs typeface="Calibri"/>
              </a:rPr>
              <a:t>i</a:t>
            </a:r>
            <a:r>
              <a:rPr b="1" spc="-10" dirty="0" err="1">
                <a:latin typeface="Calibri"/>
                <a:cs typeface="Calibri"/>
              </a:rPr>
              <a:t>n</a:t>
            </a:r>
            <a:r>
              <a:rPr b="1" spc="-5" dirty="0" err="1">
                <a:latin typeface="Calibri"/>
                <a:cs typeface="Calibri"/>
              </a:rPr>
              <a:t>em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14400"/>
            <a:ext cx="7696200" cy="561499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1" i="1" dirty="0" err="1">
                <a:latin typeface="Calibri"/>
                <a:cs typeface="Calibri"/>
              </a:rPr>
              <a:t>I</a:t>
            </a:r>
            <a:r>
              <a:rPr sz="2400" b="1" i="1" spc="-15" dirty="0" err="1">
                <a:latin typeface="Calibri"/>
                <a:cs typeface="Calibri"/>
              </a:rPr>
              <a:t>n</a:t>
            </a:r>
            <a:r>
              <a:rPr sz="2400" b="1" i="1" spc="-5" dirty="0" err="1">
                <a:latin typeface="Calibri"/>
                <a:cs typeface="Calibri"/>
              </a:rPr>
              <a:t>z</a:t>
            </a:r>
            <a:r>
              <a:rPr sz="2400" b="1" i="1" spc="-15" dirty="0" err="1">
                <a:latin typeface="Calibri"/>
                <a:cs typeface="Calibri"/>
              </a:rPr>
              <a:t>u</a:t>
            </a:r>
            <a:r>
              <a:rPr sz="2400" b="1" i="1" dirty="0" err="1">
                <a:latin typeface="Calibri"/>
                <a:cs typeface="Calibri"/>
              </a:rPr>
              <a:t>li</a:t>
            </a:r>
            <a:r>
              <a:rPr sz="2400" b="1" i="1" spc="-15" dirty="0" err="1">
                <a:latin typeface="Calibri"/>
                <a:cs typeface="Calibri"/>
              </a:rPr>
              <a:t>n</a:t>
            </a:r>
            <a:r>
              <a:rPr sz="2400" b="1" i="1" spc="-20" dirty="0" err="1">
                <a:latin typeface="Calibri"/>
                <a:cs typeface="Calibri"/>
              </a:rPr>
              <a:t>o</a:t>
            </a:r>
            <a:r>
              <a:rPr sz="2400" b="1" i="1" spc="-5" dirty="0" err="1">
                <a:latin typeface="Calibri"/>
                <a:cs typeface="Calibri"/>
              </a:rPr>
              <a:t>v</a:t>
            </a:r>
            <a:r>
              <a:rPr sz="2400" b="1" i="1" dirty="0" err="1">
                <a:latin typeface="Calibri"/>
                <a:cs typeface="Calibri"/>
              </a:rPr>
              <a:t>á</a:t>
            </a:r>
            <a:r>
              <a:rPr sz="2400" b="1" i="1" spc="-130" dirty="0">
                <a:latin typeface="Calibri"/>
                <a:cs typeface="Calibri"/>
              </a:rPr>
              <a:t> </a:t>
            </a:r>
            <a:r>
              <a:rPr sz="2400" b="1" i="1" dirty="0" err="1">
                <a:latin typeface="Calibri"/>
                <a:cs typeface="Calibri"/>
              </a:rPr>
              <a:t>anal</a:t>
            </a:r>
            <a:r>
              <a:rPr sz="2400" b="1" i="1" spc="-10" dirty="0" err="1">
                <a:latin typeface="Calibri"/>
                <a:cs typeface="Calibri"/>
              </a:rPr>
              <a:t>o</a:t>
            </a:r>
            <a:r>
              <a:rPr sz="2400" b="1" i="1" dirty="0" err="1">
                <a:latin typeface="Calibri"/>
                <a:cs typeface="Calibri"/>
              </a:rPr>
              <a:t>ga</a:t>
            </a:r>
            <a:r>
              <a:rPr lang="cs-CZ" sz="2400" b="1" i="1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364490">
              <a:lnSpc>
                <a:spcPct val="100000"/>
              </a:lnSpc>
              <a:spcBef>
                <a:spcPts val="600"/>
              </a:spcBef>
              <a:buSzPct val="91666"/>
              <a:tabLst>
                <a:tab pos="165100" algn="l"/>
              </a:tabLst>
            </a:pPr>
            <a:r>
              <a:rPr lang="cs-CZ" sz="2000" spc="-20" dirty="0">
                <a:latin typeface="Calibri"/>
                <a:cs typeface="Calibri"/>
              </a:rPr>
              <a:t>- </a:t>
            </a:r>
            <a:r>
              <a:rPr sz="2000" spc="-20" dirty="0" err="1">
                <a:latin typeface="Calibri"/>
                <a:cs typeface="Calibri"/>
              </a:rPr>
              <a:t>upravená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molekula </a:t>
            </a:r>
            <a:r>
              <a:rPr sz="2000" spc="-5" dirty="0" err="1">
                <a:latin typeface="Calibri"/>
                <a:cs typeface="Calibri"/>
              </a:rPr>
              <a:t>humánního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inzul</a:t>
            </a:r>
            <a:r>
              <a:rPr lang="cs-CZ" sz="2000" spc="-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nu,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účinkem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více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přibližuje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fyziologickým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poměrům</a:t>
            </a:r>
            <a:endParaRPr sz="2000" dirty="0">
              <a:latin typeface="Calibri"/>
              <a:cs typeface="Calibri"/>
            </a:endParaRPr>
          </a:p>
          <a:p>
            <a:pPr marL="12700" marR="405765">
              <a:lnSpc>
                <a:spcPct val="100000"/>
              </a:lnSpc>
              <a:spcBef>
                <a:spcPts val="600"/>
              </a:spcBef>
              <a:buSzPct val="91666"/>
              <a:tabLst>
                <a:tab pos="159385" algn="l"/>
              </a:tabLst>
            </a:pPr>
            <a:r>
              <a:rPr lang="cs-CZ" sz="2000" spc="-15" dirty="0">
                <a:latin typeface="Calibri"/>
                <a:cs typeface="Calibri"/>
              </a:rPr>
              <a:t>- </a:t>
            </a:r>
            <a:r>
              <a:rPr sz="2000" spc="-15" dirty="0" err="1">
                <a:latin typeface="Calibri"/>
                <a:cs typeface="Calibri"/>
              </a:rPr>
              <a:t>ve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srovnání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humánními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inzuliny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dosaženo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stabilnější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glykémie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 menšími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výkyvy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 err="1">
                <a:latin typeface="Calibri"/>
                <a:cs typeface="Calibri"/>
              </a:rPr>
              <a:t>pokles</a:t>
            </a:r>
            <a:r>
              <a:rPr lang="cs-CZ" sz="2000" spc="-5" dirty="0" err="1">
                <a:latin typeface="Calibri"/>
                <a:cs typeface="Calibri"/>
              </a:rPr>
              <a:t>em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počtu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hypoglykémi</a:t>
            </a:r>
            <a:r>
              <a:rPr lang="cs-CZ" sz="2000" spc="-15" dirty="0">
                <a:latin typeface="Calibri"/>
                <a:cs typeface="Calibri"/>
              </a:rPr>
              <a:t>í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menší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přírůstek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hmotnosti</a:t>
            </a:r>
            <a:endParaRPr sz="20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605"/>
              </a:spcBef>
              <a:buSzPct val="95833"/>
              <a:buFont typeface="+mj-lt"/>
              <a:buAutoNum type="arabicPeriod"/>
              <a:tabLst>
                <a:tab pos="248920" algn="l"/>
              </a:tabLst>
            </a:pPr>
            <a:r>
              <a:rPr sz="20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analoga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 </a:t>
            </a:r>
            <a:r>
              <a:rPr sz="2000" b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krátkým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účinkem</a:t>
            </a:r>
            <a:r>
              <a:rPr lang="cs-CZ"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rychle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působící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lispro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i="1" spc="-5" dirty="0">
                <a:latin typeface="Calibri"/>
                <a:cs typeface="Calibri"/>
              </a:rPr>
              <a:t>aspart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5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glulisin</a:t>
            </a:r>
            <a:r>
              <a:rPr sz="2000" spc="-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– k </a:t>
            </a:r>
            <a:r>
              <a:rPr sz="2000" b="1" spc="-65" dirty="0">
                <a:latin typeface="Calibri"/>
                <a:cs typeface="Calibri"/>
              </a:rPr>
              <a:t>i.v. </a:t>
            </a:r>
            <a:r>
              <a:rPr sz="2000" spc="-10" dirty="0">
                <a:latin typeface="Calibri"/>
                <a:cs typeface="Calibri"/>
              </a:rPr>
              <a:t>(urgentní </a:t>
            </a:r>
            <a:r>
              <a:rPr sz="2000" spc="-15" dirty="0">
                <a:latin typeface="Calibri"/>
                <a:cs typeface="Calibri"/>
              </a:rPr>
              <a:t>stavy) </a:t>
            </a:r>
            <a:r>
              <a:rPr sz="2000" spc="-5" dirty="0">
                <a:latin typeface="Calibri"/>
                <a:cs typeface="Calibri"/>
              </a:rPr>
              <a:t>nebo </a:t>
            </a:r>
            <a:r>
              <a:rPr sz="2000" b="1" dirty="0" err="1">
                <a:latin typeface="Calibri"/>
                <a:cs typeface="Calibri"/>
              </a:rPr>
              <a:t>s.c.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p</a:t>
            </a:r>
            <a:r>
              <a:rPr sz="2000" spc="-15" dirty="0" err="1">
                <a:latin typeface="Calibri"/>
                <a:cs typeface="Calibri"/>
              </a:rPr>
              <a:t>odání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účinek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nastupuje </a:t>
            </a:r>
            <a:r>
              <a:rPr sz="2000" b="1" spc="-15" dirty="0">
                <a:solidFill>
                  <a:srgbClr val="00AE50"/>
                </a:solidFill>
                <a:latin typeface="Calibri"/>
                <a:cs typeface="Calibri"/>
              </a:rPr>
              <a:t>za</a:t>
            </a:r>
            <a:r>
              <a:rPr sz="2000" b="1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E50"/>
                </a:solidFill>
                <a:latin typeface="Calibri"/>
                <a:cs typeface="Calibri"/>
              </a:rPr>
              <a:t>10-15</a:t>
            </a:r>
            <a:r>
              <a:rPr sz="2000" b="1" spc="-5" dirty="0">
                <a:solidFill>
                  <a:srgbClr val="00AE50"/>
                </a:solidFill>
                <a:latin typeface="Calibri"/>
                <a:cs typeface="Calibri"/>
              </a:rPr>
              <a:t> min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vrchol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za</a:t>
            </a:r>
            <a:r>
              <a:rPr sz="2000" spc="-5" dirty="0">
                <a:latin typeface="Calibri"/>
                <a:cs typeface="Calibri"/>
              </a:rPr>
              <a:t> 30-60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trvá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3-5</a:t>
            </a:r>
            <a:r>
              <a:rPr lang="cs-CZ" sz="2000" spc="-15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),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AE50"/>
                </a:solidFill>
                <a:latin typeface="Calibri"/>
                <a:cs typeface="Calibri"/>
              </a:rPr>
              <a:t>aplikovat</a:t>
            </a:r>
            <a:r>
              <a:rPr sz="2000" b="1" spc="-5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E50"/>
                </a:solidFill>
                <a:latin typeface="Calibri"/>
                <a:cs typeface="Calibri"/>
              </a:rPr>
              <a:t>10-15</a:t>
            </a:r>
            <a:r>
              <a:rPr sz="2000" b="1" spc="-3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E50"/>
                </a:solidFill>
                <a:latin typeface="Calibri"/>
                <a:cs typeface="Calibri"/>
              </a:rPr>
              <a:t>min</a:t>
            </a:r>
            <a:r>
              <a:rPr sz="2000" b="1" spc="-2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E50"/>
                </a:solidFill>
                <a:latin typeface="Calibri"/>
                <a:cs typeface="Calibri"/>
              </a:rPr>
              <a:t>před</a:t>
            </a:r>
            <a:r>
              <a:rPr sz="2000" b="1" spc="-4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E50"/>
                </a:solidFill>
                <a:latin typeface="Calibri"/>
                <a:cs typeface="Calibri"/>
              </a:rPr>
              <a:t>jídlem</a:t>
            </a:r>
            <a:r>
              <a:rPr sz="2000" b="1" spc="-2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(HUMALOG,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APIDRA</a:t>
            </a:r>
            <a:r>
              <a:rPr lang="cs-CZ" sz="2000" spc="-10" dirty="0">
                <a:latin typeface="Calibri"/>
                <a:cs typeface="Calibri"/>
              </a:rPr>
              <a:t>, FIASP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lang="cs-CZ" sz="2000" b="1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605"/>
              </a:spcBef>
              <a:buSzPct val="95833"/>
              <a:buFont typeface="+mj-lt"/>
              <a:buAutoNum type="arabicPeriod"/>
              <a:tabLst>
                <a:tab pos="248920" algn="l"/>
              </a:tabLst>
            </a:pPr>
            <a:r>
              <a:rPr sz="20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dlouhodobě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působící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analoga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</a:t>
            </a:r>
            <a:r>
              <a:rPr sz="2000" i="1" spc="-15" dirty="0">
                <a:latin typeface="Calibri"/>
                <a:cs typeface="Calibri"/>
              </a:rPr>
              <a:t>glargin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i="1" spc="-5" dirty="0">
                <a:latin typeface="Calibri"/>
                <a:cs typeface="Calibri"/>
              </a:rPr>
              <a:t>detemir</a:t>
            </a:r>
            <a:r>
              <a:rPr lang="cs-CZ" sz="2000" i="1" spc="-5" dirty="0">
                <a:latin typeface="Calibri"/>
                <a:cs typeface="Calibri"/>
              </a:rPr>
              <a:t>, </a:t>
            </a:r>
            <a:r>
              <a:rPr lang="cs-CZ" sz="2000" i="1" spc="-5" dirty="0" err="1">
                <a:latin typeface="Calibri"/>
                <a:cs typeface="Calibri"/>
              </a:rPr>
              <a:t>degludec</a:t>
            </a:r>
            <a:r>
              <a:rPr sz="2000" spc="-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5" dirty="0">
                <a:latin typeface="Calibri"/>
                <a:cs typeface="Calibri"/>
              </a:rPr>
              <a:t>začátek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účinku </a:t>
            </a:r>
            <a:r>
              <a:rPr sz="2000" b="1" spc="-15" dirty="0">
                <a:solidFill>
                  <a:srgbClr val="00AE50"/>
                </a:solidFill>
                <a:latin typeface="Calibri"/>
                <a:cs typeface="Calibri"/>
              </a:rPr>
              <a:t>za </a:t>
            </a:r>
            <a:r>
              <a:rPr sz="2000" b="1" spc="-5" dirty="0">
                <a:solidFill>
                  <a:srgbClr val="00AE50"/>
                </a:solidFill>
                <a:latin typeface="Calibri"/>
                <a:cs typeface="Calibri"/>
              </a:rPr>
              <a:t>1-2</a:t>
            </a:r>
            <a:r>
              <a:rPr lang="cs-CZ" sz="2000" b="1" spc="-5" dirty="0">
                <a:solidFill>
                  <a:srgbClr val="00AE50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(3-5h), působí </a:t>
            </a:r>
            <a:r>
              <a:rPr sz="2000" b="1" spc="-10" dirty="0">
                <a:solidFill>
                  <a:srgbClr val="00AE50"/>
                </a:solidFill>
                <a:latin typeface="Calibri"/>
                <a:cs typeface="Calibri"/>
              </a:rPr>
              <a:t>stejnoměrně </a:t>
            </a:r>
            <a:r>
              <a:rPr sz="2000" b="1" spc="-10" dirty="0" err="1">
                <a:solidFill>
                  <a:srgbClr val="00AE50"/>
                </a:solidFill>
                <a:latin typeface="Calibri"/>
                <a:cs typeface="Calibri"/>
              </a:rPr>
              <a:t>celých</a:t>
            </a:r>
            <a:r>
              <a:rPr sz="2000" b="1" spc="-1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AE50"/>
                </a:solidFill>
                <a:latin typeface="Calibri"/>
                <a:cs typeface="Calibri"/>
              </a:rPr>
              <a:t>24-30</a:t>
            </a:r>
            <a:r>
              <a:rPr lang="cs-CZ" sz="2000" b="1" spc="10" dirty="0">
                <a:solidFill>
                  <a:srgbClr val="00AE50"/>
                </a:solidFill>
                <a:latin typeface="Calibri"/>
                <a:cs typeface="Calibri"/>
              </a:rPr>
              <a:t>h </a:t>
            </a:r>
            <a:r>
              <a:rPr lang="cs-CZ" sz="2000" dirty="0">
                <a:latin typeface="Calibri"/>
                <a:cs typeface="Calibri"/>
              </a:rPr>
              <a:t>(LA</a:t>
            </a:r>
            <a:r>
              <a:rPr lang="cs-CZ" sz="2000" spc="-15" dirty="0">
                <a:latin typeface="Calibri"/>
                <a:cs typeface="Calibri"/>
              </a:rPr>
              <a:t>N</a:t>
            </a:r>
            <a:r>
              <a:rPr lang="cs-CZ" sz="2000" spc="-5" dirty="0">
                <a:latin typeface="Calibri"/>
                <a:cs typeface="Calibri"/>
              </a:rPr>
              <a:t>T</a:t>
            </a:r>
            <a:r>
              <a:rPr lang="cs-CZ" sz="2000" spc="-15" dirty="0">
                <a:latin typeface="Calibri"/>
                <a:cs typeface="Calibri"/>
              </a:rPr>
              <a:t>U</a:t>
            </a:r>
            <a:r>
              <a:rPr lang="cs-CZ" sz="2000" spc="-5" dirty="0">
                <a:latin typeface="Calibri"/>
                <a:cs typeface="Calibri"/>
              </a:rPr>
              <a:t>S</a:t>
            </a:r>
            <a:r>
              <a:rPr lang="cs-CZ" sz="2000" dirty="0">
                <a:latin typeface="Calibri"/>
                <a:cs typeface="Calibri"/>
              </a:rPr>
              <a:t>,</a:t>
            </a:r>
            <a:r>
              <a:rPr lang="cs-CZ" sz="2000" spc="-100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LEVEMIR, TRESIBA)</a:t>
            </a:r>
            <a:endParaRPr lang="cs-CZ" sz="2000" b="1" spc="10" dirty="0">
              <a:solidFill>
                <a:srgbClr val="00AE5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  <a:buSzPct val="95833"/>
              <a:tabLst>
                <a:tab pos="248920" algn="l"/>
              </a:tabLst>
            </a:pPr>
            <a:r>
              <a:rPr lang="cs-CZ" sz="2000" b="1" spc="10" dirty="0">
                <a:solidFill>
                  <a:srgbClr val="00AE50"/>
                </a:solidFill>
                <a:latin typeface="Calibri"/>
                <a:cs typeface="Calibri"/>
              </a:rPr>
              <a:t>      </a:t>
            </a:r>
            <a:r>
              <a:rPr lang="cs-CZ" sz="2000" spc="1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 již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i="1" spc="-20" dirty="0">
                <a:latin typeface="Calibri"/>
                <a:cs typeface="Calibri"/>
              </a:rPr>
              <a:t>bifázické </a:t>
            </a:r>
            <a:r>
              <a:rPr sz="2000" i="1" spc="-10" dirty="0">
                <a:latin typeface="Calibri"/>
                <a:cs typeface="Calibri"/>
              </a:rPr>
              <a:t>inzulinové analoga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směsi rychlého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analoga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jeho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lang="cs-CZ" sz="2000" spc="-40" dirty="0">
                <a:latin typeface="Calibri"/>
                <a:cs typeface="Calibri"/>
              </a:rPr>
              <a:t>  </a:t>
            </a:r>
          </a:p>
          <a:p>
            <a:pPr marL="12700" marR="5080">
              <a:lnSpc>
                <a:spcPct val="100000"/>
              </a:lnSpc>
              <a:spcBef>
                <a:spcPts val="605"/>
              </a:spcBef>
              <a:buSzPct val="95833"/>
              <a:tabLst>
                <a:tab pos="248920" algn="l"/>
              </a:tabLst>
            </a:pPr>
            <a:r>
              <a:rPr lang="cs-CZ" sz="2000" spc="-40" dirty="0">
                <a:latin typeface="Calibri"/>
                <a:cs typeface="Calibri"/>
              </a:rPr>
              <a:t>          </a:t>
            </a:r>
            <a:r>
              <a:rPr sz="2000" spc="-15" dirty="0" err="1">
                <a:latin typeface="Calibri"/>
                <a:cs typeface="Calibri"/>
              </a:rPr>
              <a:t>retardovanou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formou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pokryjí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bazální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potřebu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inzulinu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zároveň</a:t>
            </a:r>
            <a:r>
              <a:rPr sz="2000" spc="-5" dirty="0">
                <a:latin typeface="Calibri"/>
                <a:cs typeface="Calibri"/>
              </a:rPr>
              <a:t> </a:t>
            </a:r>
            <a:endParaRPr lang="cs-CZ" sz="20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  <a:buSzPct val="95833"/>
              <a:tabLst>
                <a:tab pos="248920" algn="l"/>
              </a:tabLst>
            </a:pPr>
            <a:r>
              <a:rPr lang="cs-CZ" sz="2000" spc="-5" dirty="0">
                <a:latin typeface="Calibri"/>
                <a:cs typeface="Calibri"/>
              </a:rPr>
              <a:t>         </a:t>
            </a:r>
            <a:r>
              <a:rPr sz="2000" spc="-15" dirty="0" err="1">
                <a:latin typeface="Calibri"/>
                <a:cs typeface="Calibri"/>
              </a:rPr>
              <a:t>korigují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postprandiální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vzestup</a:t>
            </a:r>
            <a:r>
              <a:rPr lang="cs-CZ" sz="2000" spc="-2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glu</a:t>
            </a:r>
            <a:r>
              <a:rPr sz="2000" spc="-90" dirty="0" err="1">
                <a:latin typeface="Calibri"/>
                <a:cs typeface="Calibri"/>
              </a:rPr>
              <a:t>k</a:t>
            </a:r>
            <a:r>
              <a:rPr sz="2000" spc="-45" dirty="0" err="1">
                <a:latin typeface="Calibri"/>
                <a:cs typeface="Calibri"/>
              </a:rPr>
              <a:t>ó</a:t>
            </a:r>
            <a:r>
              <a:rPr sz="2000" spc="-25" dirty="0" err="1">
                <a:latin typeface="Calibri"/>
                <a:cs typeface="Calibri"/>
              </a:rPr>
              <a:t>z</a:t>
            </a:r>
            <a:r>
              <a:rPr sz="2000" dirty="0" err="1">
                <a:latin typeface="Calibri"/>
                <a:cs typeface="Calibri"/>
              </a:rPr>
              <a:t>y</a:t>
            </a:r>
            <a:r>
              <a:rPr lang="cs-CZ" sz="2000" dirty="0">
                <a:latin typeface="Calibri"/>
                <a:cs typeface="Calibri"/>
              </a:rPr>
              <a:t> (</a:t>
            </a:r>
            <a:r>
              <a:rPr lang="cs-CZ" sz="2000" dirty="0" err="1">
                <a:latin typeface="Calibri"/>
                <a:cs typeface="Calibri"/>
              </a:rPr>
              <a:t>aspart+degludec</a:t>
            </a:r>
            <a:r>
              <a:rPr lang="cs-CZ" sz="2000" dirty="0">
                <a:latin typeface="Calibri"/>
                <a:cs typeface="Calibri"/>
              </a:rPr>
              <a:t> – RYZODEG)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353026"/>
            <a:ext cx="42454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I</a:t>
            </a:r>
            <a:r>
              <a:rPr b="1" spc="-15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zuli</a:t>
            </a:r>
            <a:r>
              <a:rPr b="1" spc="-15" dirty="0">
                <a:latin typeface="Calibri"/>
                <a:cs typeface="Calibri"/>
              </a:rPr>
              <a:t>n</a:t>
            </a:r>
            <a:r>
              <a:rPr b="1" dirty="0">
                <a:latin typeface="Calibri"/>
                <a:cs typeface="Calibri"/>
              </a:rPr>
              <a:t>ová</a:t>
            </a:r>
            <a:r>
              <a:rPr b="1" spc="-1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pera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5904" y="3179064"/>
            <a:ext cx="7294245" cy="3352800"/>
            <a:chOff x="755904" y="3179064"/>
            <a:chExt cx="7294245" cy="3352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5704" y="3334512"/>
              <a:ext cx="3339084" cy="9357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3179064"/>
              <a:ext cx="2176272" cy="1661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6919" y="4870704"/>
              <a:ext cx="2212848" cy="166116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2991" y="3048000"/>
            <a:ext cx="2267712" cy="15087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3664" y="4986528"/>
            <a:ext cx="2505456" cy="15087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1016" y="661416"/>
            <a:ext cx="1621536" cy="22067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67655" y="1414272"/>
            <a:ext cx="2298192" cy="113080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273552" y="1761744"/>
            <a:ext cx="871855" cy="377825"/>
            <a:chOff x="3273552" y="1761744"/>
            <a:chExt cx="871855" cy="377825"/>
          </a:xfrm>
        </p:grpSpPr>
        <p:sp>
          <p:nvSpPr>
            <p:cNvPr id="12" name="object 12"/>
            <p:cNvSpPr/>
            <p:nvPr/>
          </p:nvSpPr>
          <p:spPr>
            <a:xfrm>
              <a:off x="3278124" y="1766316"/>
              <a:ext cx="862330" cy="368935"/>
            </a:xfrm>
            <a:custGeom>
              <a:avLst/>
              <a:gdLst/>
              <a:ahLst/>
              <a:cxnLst/>
              <a:rect l="l" t="t" r="r" b="b"/>
              <a:pathLst>
                <a:path w="862329" h="368935">
                  <a:moveTo>
                    <a:pt x="678814" y="0"/>
                  </a:moveTo>
                  <a:lnTo>
                    <a:pt x="678814" y="92201"/>
                  </a:lnTo>
                  <a:lnTo>
                    <a:pt x="0" y="92201"/>
                  </a:lnTo>
                  <a:lnTo>
                    <a:pt x="0" y="276479"/>
                  </a:lnTo>
                  <a:lnTo>
                    <a:pt x="678814" y="276479"/>
                  </a:lnTo>
                  <a:lnTo>
                    <a:pt x="678814" y="368681"/>
                  </a:lnTo>
                  <a:lnTo>
                    <a:pt x="862202" y="184276"/>
                  </a:lnTo>
                  <a:lnTo>
                    <a:pt x="67881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8124" y="1766316"/>
              <a:ext cx="862330" cy="368935"/>
            </a:xfrm>
            <a:custGeom>
              <a:avLst/>
              <a:gdLst/>
              <a:ahLst/>
              <a:cxnLst/>
              <a:rect l="l" t="t" r="r" b="b"/>
              <a:pathLst>
                <a:path w="862329" h="368935">
                  <a:moveTo>
                    <a:pt x="0" y="92201"/>
                  </a:moveTo>
                  <a:lnTo>
                    <a:pt x="678814" y="92201"/>
                  </a:lnTo>
                  <a:lnTo>
                    <a:pt x="678814" y="0"/>
                  </a:lnTo>
                  <a:lnTo>
                    <a:pt x="862202" y="184276"/>
                  </a:lnTo>
                  <a:lnTo>
                    <a:pt x="678814" y="368681"/>
                  </a:lnTo>
                  <a:lnTo>
                    <a:pt x="678814" y="276479"/>
                  </a:lnTo>
                  <a:lnTo>
                    <a:pt x="0" y="276479"/>
                  </a:lnTo>
                  <a:lnTo>
                    <a:pt x="0" y="922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49097"/>
            <a:ext cx="4648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L</a:t>
            </a:r>
            <a:r>
              <a:rPr b="1" spc="5" dirty="0">
                <a:latin typeface="Calibri"/>
                <a:cs typeface="Calibri"/>
              </a:rPr>
              <a:t>é</a:t>
            </a:r>
            <a:r>
              <a:rPr b="1" spc="-5" dirty="0">
                <a:latin typeface="Calibri"/>
                <a:cs typeface="Calibri"/>
              </a:rPr>
              <a:t>čb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</a:t>
            </a:r>
            <a:r>
              <a:rPr b="1" spc="-10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zuli</a:t>
            </a:r>
            <a:r>
              <a:rPr b="1" spc="-10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em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066800"/>
            <a:ext cx="7696200" cy="55445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b="1" spc="-10" dirty="0">
                <a:latin typeface="Calibri"/>
                <a:cs typeface="Calibri"/>
              </a:rPr>
              <a:t>inzulinové</a:t>
            </a:r>
            <a:r>
              <a:rPr sz="2400" b="1" spc="-1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režimy:</a:t>
            </a:r>
            <a:endParaRPr sz="2400" dirty="0">
              <a:latin typeface="Calibri"/>
              <a:cs typeface="Calibri"/>
            </a:endParaRPr>
          </a:p>
          <a:p>
            <a:pPr marL="165100" indent="-152400">
              <a:lnSpc>
                <a:spcPct val="100000"/>
              </a:lnSpc>
              <a:spcBef>
                <a:spcPts val="300"/>
              </a:spcBef>
              <a:buSzPct val="91666"/>
              <a:buFont typeface="Calibri"/>
              <a:buChar char="•"/>
              <a:tabLst>
                <a:tab pos="165100" algn="l"/>
              </a:tabLst>
            </a:pPr>
            <a:r>
              <a:rPr lang="cs-CZ" sz="2000" b="1" spc="-10" dirty="0">
                <a:solidFill>
                  <a:srgbClr val="00AE50"/>
                </a:solidFill>
                <a:latin typeface="Calibri"/>
                <a:cs typeface="Calibri"/>
              </a:rPr>
              <a:t>  </a:t>
            </a:r>
            <a:r>
              <a:rPr sz="2000" b="1" spc="-10" dirty="0" err="1">
                <a:solidFill>
                  <a:srgbClr val="00AE50"/>
                </a:solidFill>
                <a:latin typeface="Calibri"/>
                <a:cs typeface="Calibri"/>
              </a:rPr>
              <a:t>standardní</a:t>
            </a:r>
            <a:r>
              <a:rPr sz="2000" b="1" spc="-4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AE50"/>
                </a:solidFill>
                <a:latin typeface="Calibri"/>
                <a:cs typeface="Calibri"/>
              </a:rPr>
              <a:t>konvenční</a:t>
            </a:r>
            <a:r>
              <a:rPr sz="2000" b="1" spc="-9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E50"/>
                </a:solidFill>
                <a:latin typeface="Calibri"/>
                <a:cs typeface="Calibri"/>
              </a:rPr>
              <a:t>režim</a:t>
            </a:r>
            <a:r>
              <a:rPr sz="2000" b="1" spc="-2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15" dirty="0">
                <a:latin typeface="Calibri"/>
                <a:cs typeface="Calibri"/>
              </a:rPr>
              <a:t>pouze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typu</a:t>
            </a:r>
          </a:p>
          <a:p>
            <a:pPr marL="12700">
              <a:lnSpc>
                <a:spcPts val="2790"/>
              </a:lnSpc>
              <a:spcBef>
                <a:spcPts val="120"/>
              </a:spcBef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lang="cs-CZ" u="sng" spc="-15" dirty="0">
                <a:latin typeface="Calibri"/>
                <a:cs typeface="Calibri"/>
              </a:rPr>
              <a:t>bazální</a:t>
            </a:r>
            <a:r>
              <a:rPr lang="cs-CZ" spc="-15" dirty="0">
                <a:latin typeface="Calibri"/>
                <a:cs typeface="Calibri"/>
              </a:rPr>
              <a:t>: </a:t>
            </a:r>
            <a:r>
              <a:rPr spc="-10" dirty="0" err="1">
                <a:latin typeface="Calibri"/>
                <a:cs typeface="Calibri"/>
              </a:rPr>
              <a:t>aplikace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inzulinu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bazální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dávce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na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večer,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výhodná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spc="-15" dirty="0" err="1">
                <a:latin typeface="Calibri"/>
                <a:cs typeface="Calibri"/>
              </a:rPr>
              <a:t>kombinace</a:t>
            </a:r>
            <a:r>
              <a:rPr lang="cs-CZ" spc="-60" dirty="0">
                <a:latin typeface="Calibri"/>
                <a:cs typeface="Calibri"/>
              </a:rPr>
              <a:t>  s </a:t>
            </a:r>
            <a:r>
              <a:rPr lang="cs-CZ" spc="-60" dirty="0" err="1">
                <a:latin typeface="Calibri"/>
                <a:cs typeface="Calibri"/>
              </a:rPr>
              <a:t>PADy</a:t>
            </a:r>
            <a:endParaRPr lang="cs-CZ" dirty="0">
              <a:latin typeface="Calibri"/>
              <a:cs typeface="Calibri"/>
            </a:endParaRPr>
          </a:p>
          <a:p>
            <a:pPr marL="12700" marR="367030">
              <a:lnSpc>
                <a:spcPct val="90000"/>
              </a:lnSpc>
              <a:spcBef>
                <a:spcPts val="600"/>
              </a:spcBef>
              <a:tabLst>
                <a:tab pos="4324350" algn="l"/>
              </a:tabLst>
            </a:pPr>
            <a:r>
              <a:rPr lang="cs-CZ" spc="-15" dirty="0">
                <a:latin typeface="Calibri"/>
                <a:cs typeface="Calibri"/>
              </a:rPr>
              <a:t>- </a:t>
            </a:r>
            <a:r>
              <a:rPr lang="cs-CZ" u="sng" spc="-15" dirty="0" err="1">
                <a:latin typeface="Calibri"/>
                <a:cs typeface="Calibri"/>
              </a:rPr>
              <a:t>premixovaný</a:t>
            </a:r>
            <a:r>
              <a:rPr lang="cs-CZ" spc="-15" dirty="0">
                <a:latin typeface="Calibri"/>
                <a:cs typeface="Calibri"/>
              </a:rPr>
              <a:t>: </a:t>
            </a:r>
            <a:r>
              <a:rPr lang="cs-CZ" spc="-15" dirty="0" err="1">
                <a:latin typeface="Calibri"/>
                <a:cs typeface="Calibri"/>
              </a:rPr>
              <a:t>premixované</a:t>
            </a:r>
            <a:r>
              <a:rPr lang="cs-CZ" spc="-25" dirty="0">
                <a:latin typeface="Calibri"/>
                <a:cs typeface="Calibri"/>
              </a:rPr>
              <a:t> </a:t>
            </a:r>
            <a:r>
              <a:rPr lang="cs-CZ" spc="-10" dirty="0">
                <a:latin typeface="Calibri"/>
                <a:cs typeface="Calibri"/>
              </a:rPr>
              <a:t>inzuliny</a:t>
            </a:r>
            <a:r>
              <a:rPr lang="cs-CZ" spc="-2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2x denně (obsahují krátkodobě a střednědobě působící </a:t>
            </a:r>
            <a:r>
              <a:rPr lang="cs-CZ" spc="-5" dirty="0" err="1">
                <a:latin typeface="Calibri"/>
                <a:cs typeface="Calibri"/>
              </a:rPr>
              <a:t>bifázické</a:t>
            </a:r>
            <a:r>
              <a:rPr lang="cs-CZ" spc="-5" dirty="0">
                <a:latin typeface="Calibri"/>
                <a:cs typeface="Calibri"/>
              </a:rPr>
              <a:t> inzuliny v definovaném poměru)</a:t>
            </a:r>
            <a:r>
              <a:rPr lang="cs-CZ" spc="5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 tento režim je </a:t>
            </a:r>
            <a:r>
              <a:rPr lang="cs-CZ" spc="-10" dirty="0">
                <a:latin typeface="Calibri"/>
                <a:cs typeface="Calibri"/>
              </a:rPr>
              <a:t>výhodný zejména </a:t>
            </a:r>
            <a:r>
              <a:rPr lang="cs-CZ" dirty="0">
                <a:latin typeface="Calibri"/>
                <a:cs typeface="Calibri"/>
              </a:rPr>
              <a:t>u </a:t>
            </a:r>
            <a:r>
              <a:rPr lang="cs-CZ" spc="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starších </a:t>
            </a:r>
            <a:r>
              <a:rPr lang="cs-CZ" spc="-5" dirty="0">
                <a:latin typeface="Calibri"/>
                <a:cs typeface="Calibri"/>
              </a:rPr>
              <a:t>pacientů, </a:t>
            </a:r>
            <a:r>
              <a:rPr lang="cs-CZ" spc="-10" dirty="0">
                <a:latin typeface="Calibri"/>
                <a:cs typeface="Calibri"/>
              </a:rPr>
              <a:t>kteří </a:t>
            </a:r>
            <a:r>
              <a:rPr lang="cs-CZ" spc="-5" dirty="0">
                <a:latin typeface="Calibri"/>
                <a:cs typeface="Calibri"/>
              </a:rPr>
              <a:t>nejsou ochotní </a:t>
            </a:r>
            <a:r>
              <a:rPr lang="cs-CZ" spc="-15" dirty="0">
                <a:latin typeface="Calibri"/>
                <a:cs typeface="Calibri"/>
              </a:rPr>
              <a:t>provádět </a:t>
            </a:r>
            <a:r>
              <a:rPr lang="cs-CZ" spc="-10" dirty="0">
                <a:latin typeface="Calibri"/>
                <a:cs typeface="Calibri"/>
              </a:rPr>
              <a:t>častý 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10" dirty="0" err="1">
                <a:latin typeface="Calibri"/>
                <a:cs typeface="Calibri"/>
              </a:rPr>
              <a:t>selfmonitoring</a:t>
            </a:r>
            <a:r>
              <a:rPr lang="cs-CZ" spc="-1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glykemie </a:t>
            </a:r>
            <a:r>
              <a:rPr lang="cs-CZ" dirty="0">
                <a:latin typeface="Calibri"/>
                <a:cs typeface="Calibri"/>
              </a:rPr>
              <a:t>a mají </a:t>
            </a:r>
            <a:r>
              <a:rPr lang="cs-CZ" spc="-15" dirty="0">
                <a:latin typeface="Calibri"/>
                <a:cs typeface="Calibri"/>
              </a:rPr>
              <a:t>pravidelný </a:t>
            </a:r>
            <a:r>
              <a:rPr lang="cs-CZ" spc="-10" dirty="0">
                <a:latin typeface="Calibri"/>
                <a:cs typeface="Calibri"/>
              </a:rPr>
              <a:t>životní styl, </a:t>
            </a:r>
            <a:r>
              <a:rPr lang="cs-CZ" spc="-5" dirty="0">
                <a:latin typeface="Calibri"/>
                <a:cs typeface="Calibri"/>
              </a:rPr>
              <a:t> nevýhoda</a:t>
            </a:r>
            <a:r>
              <a:rPr lang="cs-CZ" spc="-2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-</a:t>
            </a:r>
            <a:r>
              <a:rPr lang="cs-CZ" spc="-2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nutný</a:t>
            </a:r>
            <a:r>
              <a:rPr lang="cs-CZ" spc="-6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přesný</a:t>
            </a:r>
            <a:r>
              <a:rPr lang="cs-CZ" spc="-10" dirty="0">
                <a:latin typeface="Calibri"/>
                <a:cs typeface="Calibri"/>
              </a:rPr>
              <a:t> harmonogram</a:t>
            </a:r>
            <a:r>
              <a:rPr lang="cs-CZ" spc="-9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jídla,</a:t>
            </a:r>
            <a:r>
              <a:rPr lang="cs-CZ" spc="-2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není</a:t>
            </a:r>
            <a:r>
              <a:rPr lang="cs-CZ" spc="-10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těsná </a:t>
            </a:r>
            <a:r>
              <a:rPr lang="cs-CZ" spc="-52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kompenzace</a:t>
            </a:r>
          </a:p>
          <a:p>
            <a:pPr marL="12700" marR="367030">
              <a:lnSpc>
                <a:spcPct val="90000"/>
              </a:lnSpc>
              <a:spcBef>
                <a:spcPts val="600"/>
              </a:spcBef>
              <a:tabLst>
                <a:tab pos="4324350" algn="l"/>
              </a:tabLst>
            </a:pPr>
            <a:endParaRPr sz="2000" dirty="0">
              <a:latin typeface="Calibri"/>
              <a:cs typeface="Calibri"/>
            </a:endParaRPr>
          </a:p>
          <a:p>
            <a:pPr marL="12700" marR="147955">
              <a:lnSpc>
                <a:spcPct val="90000"/>
              </a:lnSpc>
              <a:spcBef>
                <a:spcPts val="600"/>
              </a:spcBef>
              <a:buSzPct val="91666"/>
              <a:buFont typeface="Calibri"/>
              <a:buChar char="•"/>
              <a:tabLst>
                <a:tab pos="159385" algn="l"/>
              </a:tabLst>
            </a:pPr>
            <a:r>
              <a:rPr lang="cs-CZ" sz="2000" b="1" spc="-20" dirty="0">
                <a:solidFill>
                  <a:srgbClr val="00AE50"/>
                </a:solidFill>
                <a:latin typeface="Calibri"/>
                <a:cs typeface="Calibri"/>
              </a:rPr>
              <a:t>  </a:t>
            </a:r>
            <a:r>
              <a:rPr sz="2000" b="1" spc="-20" dirty="0" err="1">
                <a:solidFill>
                  <a:srgbClr val="00AE50"/>
                </a:solidFill>
                <a:latin typeface="Calibri"/>
                <a:cs typeface="Calibri"/>
              </a:rPr>
              <a:t>intenzifikovaný</a:t>
            </a:r>
            <a:r>
              <a:rPr sz="2000" b="1" spc="-7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AE50"/>
                </a:solidFill>
                <a:latin typeface="Calibri"/>
                <a:cs typeface="Calibri"/>
              </a:rPr>
              <a:t>režim</a:t>
            </a:r>
            <a:r>
              <a:rPr sz="2000" b="1" spc="-3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(systém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bazál-bolus)</a:t>
            </a:r>
            <a:r>
              <a:rPr sz="2000" spc="-85" dirty="0">
                <a:latin typeface="Calibri"/>
                <a:cs typeface="Calibri"/>
              </a:rPr>
              <a:t> </a:t>
            </a:r>
            <a:endParaRPr lang="cs-CZ" sz="2000" spc="-85" dirty="0">
              <a:latin typeface="Calibri"/>
              <a:cs typeface="Calibri"/>
            </a:endParaRPr>
          </a:p>
          <a:p>
            <a:pPr marL="12700" marR="147955">
              <a:lnSpc>
                <a:spcPct val="90000"/>
              </a:lnSpc>
              <a:spcBef>
                <a:spcPts val="600"/>
              </a:spcBef>
              <a:buSzPct val="91666"/>
              <a:tabLst>
                <a:tab pos="15938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lang="cs-CZ" dirty="0">
                <a:latin typeface="Calibri"/>
                <a:cs typeface="Calibri"/>
              </a:rPr>
              <a:t> aplikace 3x denně (i více), existuje řada variant tohoto režimu</a:t>
            </a:r>
            <a:r>
              <a:rPr spc="-15" dirty="0">
                <a:latin typeface="Calibri"/>
                <a:cs typeface="Calibri"/>
              </a:rPr>
              <a:t> </a:t>
            </a:r>
            <a:endParaRPr lang="cs-CZ" spc="-15" dirty="0">
              <a:latin typeface="Calibri"/>
              <a:cs typeface="Calibri"/>
            </a:endParaRPr>
          </a:p>
          <a:p>
            <a:pPr marL="12700" marR="147955">
              <a:lnSpc>
                <a:spcPct val="90000"/>
              </a:lnSpc>
              <a:spcBef>
                <a:spcPts val="600"/>
              </a:spcBef>
              <a:buSzPct val="91666"/>
              <a:tabLst>
                <a:tab pos="159385" algn="l"/>
              </a:tabLst>
            </a:pPr>
            <a:r>
              <a:rPr lang="cs-CZ" spc="-15" dirty="0">
                <a:latin typeface="Calibri"/>
                <a:cs typeface="Calibri"/>
              </a:rPr>
              <a:t>- </a:t>
            </a:r>
            <a:r>
              <a:rPr spc="-10" dirty="0" err="1">
                <a:latin typeface="Calibri"/>
                <a:cs typeface="Calibri"/>
              </a:rPr>
              <a:t>prandiální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sekreci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simulují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00AE50"/>
                </a:solidFill>
                <a:latin typeface="Calibri"/>
                <a:cs typeface="Calibri"/>
              </a:rPr>
              <a:t>krátce </a:t>
            </a:r>
            <a:r>
              <a:rPr b="1" spc="-5" dirty="0" err="1">
                <a:solidFill>
                  <a:srgbClr val="00AE50"/>
                </a:solidFill>
                <a:latin typeface="Calibri"/>
                <a:cs typeface="Calibri"/>
              </a:rPr>
              <a:t>působící</a:t>
            </a:r>
            <a:r>
              <a:rPr b="1" spc="-5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AE50"/>
                </a:solidFill>
                <a:latin typeface="Calibri"/>
                <a:cs typeface="Calibri"/>
              </a:rPr>
              <a:t>in</a:t>
            </a:r>
            <a:r>
              <a:rPr lang="cs-CZ" b="1" spc="-10" dirty="0">
                <a:solidFill>
                  <a:srgbClr val="00AE50"/>
                </a:solidFill>
                <a:latin typeface="Calibri"/>
                <a:cs typeface="Calibri"/>
              </a:rPr>
              <a:t>z</a:t>
            </a:r>
            <a:r>
              <a:rPr b="1" spc="-10" dirty="0" err="1">
                <a:solidFill>
                  <a:srgbClr val="00AE50"/>
                </a:solidFill>
                <a:latin typeface="Calibri"/>
                <a:cs typeface="Calibri"/>
              </a:rPr>
              <a:t>uliny</a:t>
            </a:r>
            <a:r>
              <a:rPr b="1" spc="-6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10" dirty="0" err="1">
                <a:solidFill>
                  <a:srgbClr val="00AE50"/>
                </a:solidFill>
                <a:latin typeface="Calibri"/>
                <a:cs typeface="Calibri"/>
              </a:rPr>
              <a:t>před</a:t>
            </a:r>
            <a:r>
              <a:rPr b="1" spc="-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AE50"/>
                </a:solidFill>
                <a:latin typeface="Calibri"/>
                <a:cs typeface="Calibri"/>
              </a:rPr>
              <a:t>3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b="1" spc="-10" dirty="0" err="1">
                <a:solidFill>
                  <a:srgbClr val="00AE50"/>
                </a:solidFill>
                <a:latin typeface="Calibri"/>
                <a:cs typeface="Calibri"/>
              </a:rPr>
              <a:t>hlavními</a:t>
            </a:r>
            <a:r>
              <a:rPr b="1" spc="-8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AE50"/>
                </a:solidFill>
                <a:latin typeface="Calibri"/>
                <a:cs typeface="Calibri"/>
              </a:rPr>
              <a:t>jídly</a:t>
            </a:r>
            <a:r>
              <a:rPr b="1" spc="-3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(bolus),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bazální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sekreci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simuluje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b="1" spc="-5" dirty="0" err="1">
                <a:solidFill>
                  <a:srgbClr val="00AE50"/>
                </a:solidFill>
                <a:latin typeface="Calibri"/>
                <a:cs typeface="Calibri"/>
              </a:rPr>
              <a:t>podání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b="1" spc="-10" dirty="0" err="1">
                <a:solidFill>
                  <a:srgbClr val="00AE50"/>
                </a:solidFill>
                <a:latin typeface="Calibri"/>
                <a:cs typeface="Calibri"/>
              </a:rPr>
              <a:t>střednědobě</a:t>
            </a:r>
            <a:r>
              <a:rPr b="1" spc="-1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AE50"/>
                </a:solidFill>
                <a:latin typeface="Calibri"/>
                <a:cs typeface="Calibri"/>
              </a:rPr>
              <a:t>nebo</a:t>
            </a:r>
            <a:r>
              <a:rPr b="1" spc="-4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AE50"/>
                </a:solidFill>
                <a:latin typeface="Calibri"/>
                <a:cs typeface="Calibri"/>
              </a:rPr>
              <a:t>dlouhodobě</a:t>
            </a:r>
            <a:r>
              <a:rPr b="1" spc="-9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5" dirty="0" err="1">
                <a:solidFill>
                  <a:srgbClr val="00AE50"/>
                </a:solidFill>
                <a:latin typeface="Calibri"/>
                <a:cs typeface="Calibri"/>
              </a:rPr>
              <a:t>působícího</a:t>
            </a:r>
            <a:r>
              <a:rPr b="1" spc="-7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AE50"/>
                </a:solidFill>
                <a:latin typeface="Calibri"/>
                <a:cs typeface="Calibri"/>
              </a:rPr>
              <a:t>in</a:t>
            </a:r>
            <a:r>
              <a:rPr lang="cs-CZ" b="1" spc="-5" dirty="0">
                <a:solidFill>
                  <a:srgbClr val="00AE50"/>
                </a:solidFill>
                <a:latin typeface="Calibri"/>
                <a:cs typeface="Calibri"/>
              </a:rPr>
              <a:t>z</a:t>
            </a:r>
            <a:r>
              <a:rPr b="1" spc="-5" dirty="0" err="1">
                <a:solidFill>
                  <a:srgbClr val="00AE50"/>
                </a:solidFill>
                <a:latin typeface="Calibri"/>
                <a:cs typeface="Calibri"/>
              </a:rPr>
              <a:t>ulinu</a:t>
            </a:r>
            <a:r>
              <a:rPr b="1" spc="-6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(</a:t>
            </a:r>
            <a:r>
              <a:rPr lang="cs-CZ" spc="-5" dirty="0" err="1">
                <a:latin typeface="Calibri"/>
                <a:cs typeface="Calibri"/>
              </a:rPr>
              <a:t>bazál</a:t>
            </a:r>
            <a:r>
              <a:rPr lang="cs-CZ" spc="-5" dirty="0">
                <a:latin typeface="Calibri"/>
                <a:cs typeface="Calibri"/>
              </a:rPr>
              <a:t>)</a:t>
            </a:r>
            <a:r>
              <a:rPr lang="cs-CZ" spc="-60" dirty="0">
                <a:latin typeface="Calibri"/>
                <a:cs typeface="Calibri"/>
              </a:rPr>
              <a:t> </a:t>
            </a:r>
            <a:r>
              <a:rPr lang="cs-CZ" b="1" spc="5" dirty="0">
                <a:solidFill>
                  <a:srgbClr val="00AE50"/>
                </a:solidFill>
                <a:latin typeface="Calibri"/>
                <a:cs typeface="Calibri"/>
              </a:rPr>
              <a:t>večer</a:t>
            </a:r>
            <a:r>
              <a:rPr spc="5" dirty="0">
                <a:latin typeface="Calibri"/>
                <a:cs typeface="Calibri"/>
              </a:rPr>
              <a:t>, </a:t>
            </a:r>
            <a:r>
              <a:rPr spc="-5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nebo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ráno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večer</a:t>
            </a:r>
            <a:endParaRPr lang="cs-CZ" spc="-5" dirty="0">
              <a:latin typeface="Calibri"/>
              <a:cs typeface="Calibri"/>
            </a:endParaRPr>
          </a:p>
          <a:p>
            <a:pPr marL="298450" indent="-285750">
              <a:spcBef>
                <a:spcPts val="330"/>
              </a:spcBef>
              <a:buFontTx/>
              <a:buChar char="-"/>
            </a:pPr>
            <a:r>
              <a:rPr lang="cs-CZ" spc="-5" dirty="0">
                <a:latin typeface="Calibri"/>
                <a:cs typeface="Calibri"/>
              </a:rPr>
              <a:t>napodobuje </a:t>
            </a:r>
            <a:r>
              <a:rPr lang="cs-CZ" spc="-525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fyziologickou </a:t>
            </a:r>
            <a:r>
              <a:rPr lang="cs-CZ" spc="-10" dirty="0">
                <a:latin typeface="Calibri"/>
                <a:cs typeface="Calibri"/>
              </a:rPr>
              <a:t>sekreci, </a:t>
            </a:r>
            <a:r>
              <a:rPr lang="cs-CZ" spc="-5" dirty="0">
                <a:latin typeface="Calibri"/>
                <a:cs typeface="Calibri"/>
              </a:rPr>
              <a:t>pacient </a:t>
            </a:r>
            <a:r>
              <a:rPr lang="cs-CZ" dirty="0">
                <a:latin typeface="Calibri"/>
                <a:cs typeface="Calibri"/>
              </a:rPr>
              <a:t>musí </a:t>
            </a:r>
            <a:r>
              <a:rPr lang="cs-CZ" spc="-25" dirty="0">
                <a:latin typeface="Calibri"/>
                <a:cs typeface="Calibri"/>
              </a:rPr>
              <a:t>upravovat </a:t>
            </a:r>
            <a:r>
              <a:rPr lang="cs-CZ" spc="-15" dirty="0">
                <a:latin typeface="Calibri"/>
                <a:cs typeface="Calibri"/>
              </a:rPr>
              <a:t>množství </a:t>
            </a:r>
            <a:r>
              <a:rPr lang="cs-CZ" spc="-5" dirty="0">
                <a:latin typeface="Calibri"/>
                <a:cs typeface="Calibri"/>
              </a:rPr>
              <a:t>sacharidů </a:t>
            </a:r>
            <a:r>
              <a:rPr lang="cs-CZ" dirty="0">
                <a:latin typeface="Calibri"/>
                <a:cs typeface="Calibri"/>
              </a:rPr>
              <a:t>a </a:t>
            </a:r>
            <a:r>
              <a:rPr lang="cs-CZ" spc="-25" dirty="0">
                <a:latin typeface="Calibri"/>
                <a:cs typeface="Calibri"/>
              </a:rPr>
              <a:t>dávkování </a:t>
            </a:r>
            <a:r>
              <a:rPr lang="cs-CZ" spc="-5" dirty="0">
                <a:latin typeface="Calibri"/>
                <a:cs typeface="Calibri"/>
              </a:rPr>
              <a:t>inzulínu dle jídla, aktuální hodnoty </a:t>
            </a:r>
            <a:r>
              <a:rPr lang="cs-CZ" spc="-15" dirty="0">
                <a:latin typeface="Calibri"/>
                <a:cs typeface="Calibri"/>
              </a:rPr>
              <a:t>glykémie</a:t>
            </a:r>
            <a:r>
              <a:rPr lang="cs-CZ" spc="-65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a </a:t>
            </a:r>
            <a:r>
              <a:rPr lang="cs-CZ" spc="-5" dirty="0">
                <a:latin typeface="Calibri"/>
                <a:cs typeface="Calibri"/>
              </a:rPr>
              <a:t>stupně</a:t>
            </a:r>
            <a:r>
              <a:rPr lang="cs-CZ" spc="-60" dirty="0">
                <a:latin typeface="Calibri"/>
                <a:cs typeface="Calibri"/>
              </a:rPr>
              <a:t> </a:t>
            </a:r>
            <a:r>
              <a:rPr lang="cs-CZ" spc="-15" dirty="0">
                <a:latin typeface="Calibri"/>
                <a:cs typeface="Calibri"/>
              </a:rPr>
              <a:t>fyzické</a:t>
            </a:r>
            <a:r>
              <a:rPr lang="cs-CZ" spc="-30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aktivity</a:t>
            </a:r>
          </a:p>
          <a:p>
            <a:pPr marL="298450" indent="-285750">
              <a:spcBef>
                <a:spcPts val="330"/>
              </a:spcBef>
              <a:buFontTx/>
              <a:buChar char="-"/>
            </a:pPr>
            <a:r>
              <a:rPr lang="cs-CZ" spc="-5" dirty="0">
                <a:latin typeface="Calibri"/>
                <a:cs typeface="Calibri"/>
              </a:rPr>
              <a:t>nutný </a:t>
            </a:r>
            <a:r>
              <a:rPr lang="cs-CZ" spc="-5" dirty="0" err="1">
                <a:latin typeface="Calibri"/>
                <a:cs typeface="Calibri"/>
              </a:rPr>
              <a:t>selfmonitoring</a:t>
            </a:r>
            <a:endParaRPr lang="cs-CZ" dirty="0">
              <a:latin typeface="Calibri"/>
              <a:cs typeface="Calibri"/>
            </a:endParaRPr>
          </a:p>
          <a:p>
            <a:pPr marL="298450" indent="-285750">
              <a:spcBef>
                <a:spcPts val="330"/>
              </a:spcBef>
              <a:buFontTx/>
              <a:buChar char="-"/>
            </a:pP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7227" y="381000"/>
            <a:ext cx="5105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b="1" spc="-10" dirty="0"/>
              <a:t>I</a:t>
            </a:r>
            <a:r>
              <a:rPr b="1" spc="-10" dirty="0" err="1">
                <a:latin typeface="Calibri"/>
                <a:cs typeface="Calibri"/>
              </a:rPr>
              <a:t>n</a:t>
            </a:r>
            <a:r>
              <a:rPr b="1" spc="-5" dirty="0" err="1">
                <a:latin typeface="Calibri"/>
                <a:cs typeface="Calibri"/>
              </a:rPr>
              <a:t>zuli</a:t>
            </a:r>
            <a:r>
              <a:rPr b="1" spc="-15" dirty="0" err="1">
                <a:latin typeface="Calibri"/>
                <a:cs typeface="Calibri"/>
              </a:rPr>
              <a:t>n</a:t>
            </a:r>
            <a:r>
              <a:rPr lang="cs-CZ" b="1" spc="-5" dirty="0" err="1"/>
              <a:t>ová</a:t>
            </a:r>
            <a:r>
              <a:rPr lang="cs-CZ" b="1" spc="-5" dirty="0"/>
              <a:t> pumpa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6612" y="1371600"/>
            <a:ext cx="7470775" cy="506497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4965" marR="213995" indent="-342900">
              <a:lnSpc>
                <a:spcPct val="90800"/>
              </a:lnSpc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formou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intenzifikovaného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režimu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inzulinová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pumpa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 err="1">
                <a:latin typeface="Calibri"/>
                <a:cs typeface="Calibri"/>
              </a:rPr>
              <a:t>asi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nejvíc</a:t>
            </a:r>
            <a:r>
              <a:rPr lang="cs-CZ" sz="2400" spc="-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napodobuje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fyziologickou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lang="cs-CZ" sz="2400" spc="-5" dirty="0" err="1">
                <a:latin typeface="Calibri"/>
                <a:cs typeface="Calibri"/>
              </a:rPr>
              <a:t>ekreci</a:t>
            </a:r>
            <a:r>
              <a:rPr sz="2400" spc="-5" dirty="0">
                <a:latin typeface="Calibri"/>
                <a:cs typeface="Calibri"/>
              </a:rPr>
              <a:t>) </a:t>
            </a:r>
            <a:r>
              <a:rPr sz="2400" spc="-15" dirty="0">
                <a:latin typeface="Calibri"/>
                <a:cs typeface="Calibri"/>
              </a:rPr>
              <a:t>často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kompenzuje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jinak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obtížně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kompenzovatelné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diabetiky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pomocí </a:t>
            </a:r>
            <a:r>
              <a:rPr sz="2400" spc="-10" dirty="0">
                <a:latin typeface="Calibri"/>
                <a:cs typeface="Calibri"/>
              </a:rPr>
              <a:t>mikropumpy uvolňuje </a:t>
            </a:r>
            <a:r>
              <a:rPr sz="2400" b="1" spc="-20" dirty="0">
                <a:solidFill>
                  <a:srgbClr val="00AE50"/>
                </a:solidFill>
                <a:latin typeface="Calibri"/>
                <a:cs typeface="Calibri"/>
              </a:rPr>
              <a:t>krátce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působící inzulin </a:t>
            </a:r>
            <a:r>
              <a:rPr sz="2400" b="1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E50"/>
                </a:solidFill>
                <a:latin typeface="Calibri"/>
                <a:cs typeface="Calibri"/>
              </a:rPr>
              <a:t>kontinuálně </a:t>
            </a:r>
            <a:r>
              <a:rPr sz="2400" spc="-10" dirty="0">
                <a:latin typeface="Calibri"/>
                <a:cs typeface="Calibri"/>
              </a:rPr>
              <a:t>(bazální sekrece)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před </a:t>
            </a:r>
            <a:r>
              <a:rPr sz="2400" spc="-20" dirty="0">
                <a:latin typeface="Calibri"/>
                <a:cs typeface="Calibri"/>
              </a:rPr>
              <a:t>každým </a:t>
            </a:r>
            <a:r>
              <a:rPr sz="2400" spc="-5" dirty="0">
                <a:latin typeface="Calibri"/>
                <a:cs typeface="Calibri"/>
              </a:rPr>
              <a:t>jídlem </a:t>
            </a:r>
            <a:r>
              <a:rPr sz="2400" spc="-20" dirty="0">
                <a:latin typeface="Calibri"/>
                <a:cs typeface="Calibri"/>
              </a:rPr>
              <a:t>lze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E50"/>
                </a:solidFill>
                <a:latin typeface="Calibri"/>
                <a:cs typeface="Calibri"/>
              </a:rPr>
              <a:t>podat navíc </a:t>
            </a:r>
            <a:r>
              <a:rPr sz="2400" b="1" spc="-5" dirty="0">
                <a:solidFill>
                  <a:srgbClr val="00AE50"/>
                </a:solidFill>
                <a:latin typeface="Calibri"/>
                <a:cs typeface="Calibri"/>
              </a:rPr>
              <a:t>bolus </a:t>
            </a:r>
            <a:r>
              <a:rPr sz="2400" spc="-10" dirty="0">
                <a:latin typeface="Calibri"/>
                <a:cs typeface="Calibri"/>
              </a:rPr>
              <a:t>(stimulovaná </a:t>
            </a:r>
            <a:r>
              <a:rPr sz="2400" spc="-5" dirty="0">
                <a:latin typeface="Calibri"/>
                <a:cs typeface="Calibri"/>
              </a:rPr>
              <a:t>sekrece), inzulin </a:t>
            </a:r>
            <a:r>
              <a:rPr sz="2400" dirty="0">
                <a:latin typeface="Calibri"/>
                <a:cs typeface="Calibri"/>
              </a:rPr>
              <a:t>je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aplikován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kanylou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zavedenou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podkoží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břicha</a:t>
            </a:r>
            <a:endParaRPr lang="cs-CZ" sz="2400" spc="-5" dirty="0">
              <a:latin typeface="Calibri"/>
              <a:cs typeface="Calibri"/>
            </a:endParaRPr>
          </a:p>
          <a:p>
            <a:pPr marL="354965" marR="213995" indent="-342900">
              <a:lnSpc>
                <a:spcPct val="90800"/>
              </a:lnSpc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354965" marR="213995" indent="-342900">
              <a:lnSpc>
                <a:spcPct val="90800"/>
              </a:lnSpc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nezbytné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provádění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sebekontroly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glykémií</a:t>
            </a:r>
            <a:endParaRPr lang="cs-CZ" sz="2400" dirty="0">
              <a:latin typeface="Calibri"/>
              <a:cs typeface="Calibri"/>
            </a:endParaRPr>
          </a:p>
          <a:p>
            <a:pPr marL="354965" marR="213995" indent="-342900">
              <a:lnSpc>
                <a:spcPct val="90800"/>
              </a:lnSpc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354965" marR="213995" indent="-342900">
              <a:lnSpc>
                <a:spcPct val="90800"/>
              </a:lnSpc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d</a:t>
            </a:r>
            <a:r>
              <a:rPr sz="2400" spc="-5" dirty="0" err="1">
                <a:latin typeface="Calibri"/>
                <a:cs typeface="Calibri"/>
              </a:rPr>
              <a:t>nes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již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integrovaný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systém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</a:t>
            </a:r>
            <a:r>
              <a:rPr lang="cs-CZ" sz="2400" spc="-10" dirty="0">
                <a:latin typeface="Calibri"/>
                <a:cs typeface="Calibri"/>
              </a:rPr>
              <a:t>z</a:t>
            </a:r>
            <a:r>
              <a:rPr sz="2400" spc="-10" dirty="0" err="1">
                <a:latin typeface="Calibri"/>
                <a:cs typeface="Calibri"/>
              </a:rPr>
              <a:t>ulinové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pumpy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lang="cs-CZ" sz="2400" dirty="0">
              <a:latin typeface="Calibri"/>
              <a:cs typeface="Calibri"/>
            </a:endParaRPr>
          </a:p>
          <a:p>
            <a:pPr marL="12065">
              <a:lnSpc>
                <a:spcPts val="2790"/>
              </a:lnSpc>
              <a:spcBef>
                <a:spcPts val="120"/>
              </a:spcBef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kontinuálního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monitoru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glykémie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intersticiální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tekutin</a:t>
            </a:r>
            <a:r>
              <a:rPr lang="cs-CZ" sz="2400" spc="-15" dirty="0">
                <a:latin typeface="Calibri"/>
                <a:cs typeface="Calibri"/>
              </a:rPr>
              <a:t>ě</a:t>
            </a:r>
            <a:endParaRPr lang="cs-CZ" sz="2400" dirty="0">
              <a:latin typeface="Calibri"/>
              <a:cs typeface="Calibri"/>
            </a:endParaRPr>
          </a:p>
          <a:p>
            <a:pPr marL="12065">
              <a:lnSpc>
                <a:spcPts val="2790"/>
              </a:lnSpc>
              <a:spcBef>
                <a:spcPts val="120"/>
              </a:spcBef>
              <a:tabLst>
                <a:tab pos="356870" algn="l"/>
                <a:tab pos="357505" algn="l"/>
              </a:tabLst>
            </a:pPr>
            <a:endParaRPr lang="cs-CZ" sz="2400" spc="-15" dirty="0">
              <a:latin typeface="Calibri"/>
              <a:cs typeface="Calibri"/>
            </a:endParaRPr>
          </a:p>
          <a:p>
            <a:pPr marL="354965" indent="-342900">
              <a:lnSpc>
                <a:spcPts val="2790"/>
              </a:lnSpc>
              <a:spcBef>
                <a:spcPts val="12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spc="-15" dirty="0">
                <a:latin typeface="Calibri"/>
                <a:cs typeface="Calibri"/>
              </a:rPr>
              <a:t>používají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se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především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rychle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působící</a:t>
            </a:r>
            <a:r>
              <a:rPr lang="cs-CZ" sz="2400" spc="-4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inzulinová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analoga</a:t>
            </a:r>
            <a:endParaRPr lang="cs-CZ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6782" y="247396"/>
            <a:ext cx="2210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Kor</a:t>
            </a:r>
            <a:r>
              <a:rPr sz="4000" b="1" spc="-20" dirty="0">
                <a:latin typeface="Calibri"/>
                <a:cs typeface="Calibri"/>
              </a:rPr>
              <a:t>t</a:t>
            </a:r>
            <a:r>
              <a:rPr sz="4000" b="1" spc="-5" dirty="0">
                <a:latin typeface="Calibri"/>
                <a:cs typeface="Calibri"/>
              </a:rPr>
              <a:t>ikoidy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295400"/>
            <a:ext cx="8305800" cy="470237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hormony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kůry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nadledvin:</a:t>
            </a:r>
            <a:endParaRPr sz="2800" dirty="0">
              <a:latin typeface="Calibri"/>
              <a:cs typeface="Calibri"/>
            </a:endParaRPr>
          </a:p>
          <a:p>
            <a:pPr marL="381000" indent="-368935">
              <a:spcBef>
                <a:spcPts val="300"/>
              </a:spcBef>
              <a:buAutoNum type="arabicParenR"/>
              <a:tabLst>
                <a:tab pos="381635" algn="l"/>
              </a:tabLst>
            </a:pPr>
            <a:r>
              <a:rPr sz="2800" spc="-25" dirty="0">
                <a:latin typeface="Calibri"/>
                <a:cs typeface="Calibri"/>
              </a:rPr>
              <a:t>mineralokortikoidy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b="1" spc="-15" dirty="0">
                <a:latin typeface="Calibri"/>
                <a:cs typeface="Calibri"/>
              </a:rPr>
              <a:t>aldosteron</a:t>
            </a:r>
            <a:r>
              <a:rPr sz="2800" spc="-15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381000" indent="-368935">
              <a:spcBef>
                <a:spcPts val="300"/>
              </a:spcBef>
              <a:buAutoNum type="arabicParenR"/>
              <a:tabLst>
                <a:tab pos="381635" algn="l"/>
              </a:tabLst>
            </a:pPr>
            <a:r>
              <a:rPr sz="2800" spc="-25" dirty="0">
                <a:latin typeface="Calibri"/>
                <a:cs typeface="Calibri"/>
              </a:rPr>
              <a:t>glukokortikoidy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</a:t>
            </a:r>
            <a:r>
              <a:rPr sz="2800" b="1" spc="-20" dirty="0">
                <a:latin typeface="Calibri"/>
                <a:cs typeface="Calibri"/>
              </a:rPr>
              <a:t>kortizol</a:t>
            </a:r>
            <a:r>
              <a:rPr sz="2800" spc="-2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274955" marR="214629" indent="-274955">
              <a:spcBef>
                <a:spcPts val="430"/>
              </a:spcBef>
              <a:buAutoNum type="arabicParenR"/>
              <a:tabLst>
                <a:tab pos="274955" algn="l"/>
              </a:tabLst>
            </a:pPr>
            <a:r>
              <a:rPr lang="cs-CZ" sz="2800" spc="-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pohlavní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hormony,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zejména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androgeny</a:t>
            </a:r>
            <a:r>
              <a:rPr sz="2800" spc="-60" dirty="0">
                <a:latin typeface="Calibri"/>
                <a:cs typeface="Calibri"/>
              </a:rPr>
              <a:t> </a:t>
            </a:r>
            <a:endParaRPr lang="cs-CZ" sz="2800" spc="-60" dirty="0">
              <a:latin typeface="Calibri"/>
              <a:cs typeface="Calibri"/>
            </a:endParaRPr>
          </a:p>
          <a:p>
            <a:pPr marR="214629">
              <a:lnSpc>
                <a:spcPts val="2290"/>
              </a:lnSpc>
              <a:spcBef>
                <a:spcPts val="430"/>
              </a:spcBef>
              <a:tabLst>
                <a:tab pos="274955" algn="l"/>
              </a:tabLst>
            </a:pPr>
            <a:r>
              <a:rPr lang="cs-CZ" sz="2000" spc="-60" dirty="0">
                <a:latin typeface="Calibri"/>
                <a:cs typeface="Calibri"/>
              </a:rPr>
              <a:t>       </a:t>
            </a:r>
            <a:r>
              <a:rPr sz="2000" spc="-10" dirty="0">
                <a:latin typeface="Calibri"/>
                <a:cs typeface="Calibri"/>
              </a:rPr>
              <a:t>(pouze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malá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množství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obou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pohlaví)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har char="-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všechny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hormony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tvoří</a:t>
            </a:r>
            <a:r>
              <a:rPr sz="2400" b="1" spc="-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z</a:t>
            </a:r>
            <a:r>
              <a:rPr sz="2400" b="1" spc="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15" dirty="0" err="1">
                <a:solidFill>
                  <a:srgbClr val="92D050"/>
                </a:solidFill>
                <a:latin typeface="Calibri"/>
                <a:cs typeface="Calibri"/>
              </a:rPr>
              <a:t>cholesterolu</a:t>
            </a:r>
            <a:endParaRPr lang="cs-CZ" sz="2400" b="1" spc="-15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ts val="3000"/>
              </a:lnSpc>
              <a:spcBef>
                <a:spcPts val="735"/>
              </a:spcBef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nadbytek</a:t>
            </a:r>
            <a:r>
              <a:rPr sz="2400" b="1" spc="6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hormonů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kůry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nadledvin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b="1" spc="-5" dirty="0">
                <a:latin typeface="Calibri"/>
                <a:cs typeface="Calibri"/>
              </a:rPr>
              <a:t>- </a:t>
            </a:r>
            <a:r>
              <a:rPr sz="2400" b="1" spc="-15" dirty="0" err="1">
                <a:solidFill>
                  <a:srgbClr val="92D050"/>
                </a:solidFill>
                <a:latin typeface="Calibri"/>
                <a:cs typeface="Calibri"/>
              </a:rPr>
              <a:t>Cushingova</a:t>
            </a:r>
            <a:r>
              <a:rPr sz="2400" b="1" spc="-1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6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92D050"/>
                </a:solidFill>
                <a:latin typeface="Calibri"/>
                <a:cs typeface="Calibri"/>
              </a:rPr>
              <a:t>choroba</a:t>
            </a:r>
            <a:endParaRPr lang="cs-CZ" sz="2400" b="1" spc="-10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12065" marR="5080">
              <a:lnSpc>
                <a:spcPts val="3000"/>
              </a:lnSpc>
              <a:spcBef>
                <a:spcPts val="735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279"/>
              </a:lnSpc>
              <a:spcBef>
                <a:spcPts val="110"/>
              </a:spcBef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b="1" spc="-15" dirty="0">
                <a:solidFill>
                  <a:srgbClr val="92D050"/>
                </a:solidFill>
                <a:latin typeface="Calibri"/>
                <a:cs typeface="Calibri"/>
              </a:rPr>
              <a:t>nedostatek </a:t>
            </a:r>
            <a:r>
              <a:rPr sz="2400" spc="-10" dirty="0">
                <a:latin typeface="Calibri"/>
                <a:cs typeface="Calibri"/>
              </a:rPr>
              <a:t>hormonů </a:t>
            </a:r>
            <a:r>
              <a:rPr sz="2400" spc="-5" dirty="0">
                <a:latin typeface="Calibri"/>
                <a:cs typeface="Calibri"/>
              </a:rPr>
              <a:t>kůry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nadledvin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92D050"/>
                </a:solidFill>
                <a:latin typeface="Calibri"/>
                <a:cs typeface="Calibri"/>
              </a:rPr>
              <a:t>Addisonova</a:t>
            </a:r>
            <a:r>
              <a:rPr sz="2400" b="1" spc="-8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choroba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469392"/>
            <a:ext cx="2075687" cy="12557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949080C-1C1B-DC13-17CC-9077BCD6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6897063" cy="44964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367FBC7-C059-EB9A-CE20-8F1AC361E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577" y="3352800"/>
            <a:ext cx="3915321" cy="316274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797" y="228600"/>
            <a:ext cx="8122603" cy="6093976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105"/>
              </a:spcBef>
              <a:tabLst>
                <a:tab pos="356870" algn="l"/>
                <a:tab pos="357505" algn="l"/>
              </a:tabLst>
            </a:pPr>
            <a:r>
              <a:rPr lang="cs-CZ" sz="4400" b="1" spc="-10" dirty="0">
                <a:latin typeface="Calibri"/>
                <a:cs typeface="Calibri"/>
              </a:rPr>
              <a:t>Komplikace</a:t>
            </a:r>
            <a:r>
              <a:rPr lang="cs-CZ" sz="4400" b="1" spc="-90" dirty="0">
                <a:latin typeface="Calibri"/>
                <a:cs typeface="Calibri"/>
              </a:rPr>
              <a:t> </a:t>
            </a:r>
            <a:r>
              <a:rPr lang="cs-CZ" sz="4400" b="1" spc="-5" dirty="0">
                <a:latin typeface="Calibri"/>
                <a:cs typeface="Calibri"/>
              </a:rPr>
              <a:t>léčby</a:t>
            </a:r>
            <a:r>
              <a:rPr lang="cs-CZ" sz="4400" b="1" spc="-40" dirty="0">
                <a:latin typeface="Calibri"/>
                <a:cs typeface="Calibri"/>
              </a:rPr>
              <a:t> </a:t>
            </a:r>
            <a:r>
              <a:rPr lang="cs-CZ" sz="4400" b="1" spc="-5" dirty="0">
                <a:latin typeface="Calibri"/>
                <a:cs typeface="Calibri"/>
              </a:rPr>
              <a:t>inzulinem </a:t>
            </a:r>
            <a:endParaRPr sz="4400" dirty="0">
              <a:latin typeface="Calibri"/>
              <a:cs typeface="Calibri"/>
            </a:endParaRPr>
          </a:p>
          <a:p>
            <a:pPr marL="356870" marR="160020" indent="-344805">
              <a:lnSpc>
                <a:spcPct val="100000"/>
              </a:lnSpc>
              <a:spcBef>
                <a:spcPts val="605"/>
              </a:spcBef>
            </a:pPr>
            <a:endParaRPr lang="cs-CZ" sz="1000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6870" marR="160020" indent="-344805">
              <a:lnSpc>
                <a:spcPct val="100000"/>
              </a:lnSpc>
              <a:spcBef>
                <a:spcPts val="605"/>
              </a:spcBef>
            </a:pP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Lipodystrofie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atrofie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tukové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tkáně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5" dirty="0">
                <a:latin typeface="Calibri"/>
                <a:cs typeface="Calibri"/>
              </a:rPr>
              <a:t>místě</a:t>
            </a:r>
            <a:r>
              <a:rPr sz="2400" spc="-20" dirty="0">
                <a:latin typeface="Calibri"/>
                <a:cs typeface="Calibri"/>
              </a:rPr>
              <a:t> opakovaného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inzulinu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střídat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místa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aplikace,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nyní </a:t>
            </a:r>
            <a:r>
              <a:rPr sz="2400" spc="-5" dirty="0">
                <a:latin typeface="Calibri"/>
                <a:cs typeface="Calibri"/>
              </a:rPr>
              <a:t>spíše</a:t>
            </a:r>
            <a:r>
              <a:rPr sz="2400" spc="-15" dirty="0">
                <a:latin typeface="Calibri"/>
                <a:cs typeface="Calibri"/>
              </a:rPr>
              <a:t> vzácně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Otoky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 err="1">
                <a:latin typeface="Calibri"/>
                <a:cs typeface="Calibri"/>
              </a:rPr>
              <a:t>retence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lang="cs-CZ" sz="2400" spc="-5" baseline="30000" dirty="0">
                <a:latin typeface="Calibri"/>
                <a:cs typeface="Calibri"/>
              </a:rPr>
              <a:t>+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vody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inzulinem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Zvýšení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hmotnosti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zejména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vysoké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dávky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inzulinu</a:t>
            </a:r>
            <a:r>
              <a:rPr lang="cs-CZ" sz="2400" spc="-5" dirty="0">
                <a:latin typeface="Calibri"/>
                <a:cs typeface="Calibri"/>
              </a:rPr>
              <a:t> – anabolický  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400" spc="-5" dirty="0">
                <a:latin typeface="Calibri"/>
                <a:cs typeface="Calibri"/>
              </a:rPr>
              <a:t>                efekt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(hyperinzulinémie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pocit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hladu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příjem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jídla</a:t>
            </a:r>
            <a:r>
              <a:rPr lang="cs-CZ" sz="2400" spc="-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Hypoglykémie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nejčastěji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způsobená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neadekvátním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příjmem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35" dirty="0">
                <a:latin typeface="Calibri"/>
                <a:cs typeface="Calibri"/>
              </a:rPr>
              <a:t>potravy,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nadměrnou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fyzickou</a:t>
            </a:r>
            <a:r>
              <a:rPr sz="2400" spc="-10" dirty="0">
                <a:latin typeface="Calibri"/>
                <a:cs typeface="Calibri"/>
              </a:rPr>
              <a:t> aktivitou, </a:t>
            </a:r>
            <a:r>
              <a:rPr sz="2400" spc="-5" dirty="0">
                <a:latin typeface="Calibri"/>
                <a:cs typeface="Calibri"/>
              </a:rPr>
              <a:t>nepřiměřenou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Calibri"/>
                <a:cs typeface="Calibri"/>
              </a:rPr>
              <a:t>dávkou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inzulinu</a:t>
            </a:r>
            <a:endParaRPr sz="2400" dirty="0">
              <a:latin typeface="Calibri"/>
              <a:cs typeface="Calibri"/>
            </a:endParaRPr>
          </a:p>
          <a:p>
            <a:pPr marL="814070" marR="201930" lvl="1" indent="-3448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říznaky</a:t>
            </a:r>
            <a:r>
              <a:rPr sz="2000" b="1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hypoglykémie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↑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aktivita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sympatiku</a:t>
            </a:r>
            <a:r>
              <a:rPr lang="cs-CZ"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(tachykardie,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palpitace, pocení, </a:t>
            </a:r>
            <a:r>
              <a:rPr sz="2000" spc="-10" dirty="0">
                <a:latin typeface="Calibri"/>
                <a:cs typeface="Calibri"/>
              </a:rPr>
              <a:t>tremor) </a:t>
            </a:r>
            <a:r>
              <a:rPr sz="2000" dirty="0">
                <a:latin typeface="Calibri"/>
                <a:cs typeface="Calibri"/>
              </a:rPr>
              <a:t>a ↑ </a:t>
            </a:r>
            <a:r>
              <a:rPr sz="2000" spc="-10" dirty="0">
                <a:latin typeface="Calibri"/>
                <a:cs typeface="Calibri"/>
              </a:rPr>
              <a:t>aktivita </a:t>
            </a:r>
            <a:r>
              <a:rPr sz="2000" spc="-15" dirty="0">
                <a:latin typeface="Calibri"/>
                <a:cs typeface="Calibri"/>
              </a:rPr>
              <a:t>parasympatiku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(nausea, hlad), příznaky </a:t>
            </a:r>
            <a:r>
              <a:rPr sz="2000" spc="-10" dirty="0">
                <a:latin typeface="Calibri"/>
                <a:cs typeface="Calibri"/>
              </a:rPr>
              <a:t>můžou </a:t>
            </a:r>
            <a:r>
              <a:rPr sz="2000" spc="-20" dirty="0">
                <a:latin typeface="Calibri"/>
                <a:cs typeface="Calibri"/>
              </a:rPr>
              <a:t>progredovat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zmatenosti,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křečí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bezvědomí</a:t>
            </a:r>
            <a:endParaRPr lang="cs-CZ" sz="2000" spc="-10" dirty="0">
              <a:latin typeface="Calibri"/>
              <a:cs typeface="Calibri"/>
            </a:endParaRPr>
          </a:p>
          <a:p>
            <a:pPr marL="814070" marR="201930" lvl="1" indent="-34480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 pacientů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vystavených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častým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hypoglykemickým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epizodám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jsou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autonomní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varovn</a:t>
            </a:r>
            <a:r>
              <a:rPr lang="cs-CZ" sz="2000" spc="-15" dirty="0">
                <a:latin typeface="Calibri"/>
                <a:cs typeface="Calibri"/>
              </a:rPr>
              <a:t>é</a:t>
            </a:r>
            <a:r>
              <a:rPr sz="2000" spc="-5" dirty="0">
                <a:latin typeface="Calibri"/>
                <a:cs typeface="Calibri"/>
              </a:rPr>
              <a:t> signály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méně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časté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nebo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úplně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chybí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04800"/>
            <a:ext cx="66294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b="1" spc="-10" dirty="0">
                <a:latin typeface="Calibri"/>
                <a:cs typeface="Calibri"/>
              </a:rPr>
              <a:t>Komplikace</a:t>
            </a:r>
            <a:r>
              <a:rPr lang="cs-CZ" b="1" spc="-90" dirty="0">
                <a:latin typeface="Calibri"/>
                <a:cs typeface="Calibri"/>
              </a:rPr>
              <a:t> </a:t>
            </a:r>
            <a:r>
              <a:rPr lang="cs-CZ" b="1" spc="-5" dirty="0">
                <a:latin typeface="Calibri"/>
                <a:cs typeface="Calibri"/>
              </a:rPr>
              <a:t>léčby</a:t>
            </a:r>
            <a:r>
              <a:rPr lang="cs-CZ" b="1" spc="-40" dirty="0">
                <a:latin typeface="Calibri"/>
                <a:cs typeface="Calibri"/>
              </a:rPr>
              <a:t> </a:t>
            </a:r>
            <a:r>
              <a:rPr lang="cs-CZ" b="1" spc="-5" dirty="0">
                <a:latin typeface="Calibri"/>
                <a:cs typeface="Calibri"/>
              </a:rPr>
              <a:t>inzulinem </a:t>
            </a:r>
            <a:br>
              <a:rPr lang="cs-CZ" dirty="0">
                <a:latin typeface="Calibri"/>
                <a:cs typeface="Calibri"/>
              </a:rPr>
            </a:b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348" y="1044956"/>
            <a:ext cx="7570470" cy="327525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7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Léčba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hypoglykémie</a:t>
            </a:r>
            <a:endParaRPr sz="2400" dirty="0">
              <a:latin typeface="Calibri"/>
              <a:cs typeface="Calibri"/>
            </a:endParaRPr>
          </a:p>
          <a:p>
            <a:pPr marL="186690" marR="352425" indent="-186690">
              <a:lnSpc>
                <a:spcPct val="100000"/>
              </a:lnSpc>
              <a:spcBef>
                <a:spcPts val="600"/>
              </a:spcBef>
              <a:buChar char="-"/>
              <a:tabLst>
                <a:tab pos="186690" algn="l"/>
              </a:tabLst>
            </a:pPr>
            <a:r>
              <a:rPr sz="2400" dirty="0">
                <a:latin typeface="Calibri"/>
                <a:cs typeface="Calibri"/>
              </a:rPr>
              <a:t>mírná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pacientů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vědomí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cukru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nebo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gluko</a:t>
            </a:r>
            <a:r>
              <a:rPr lang="cs-CZ" sz="2400" spc="-2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nejlépe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tekuté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formě</a:t>
            </a:r>
            <a:endParaRPr sz="2400" dirty="0">
              <a:latin typeface="Calibri"/>
              <a:cs typeface="Calibri"/>
            </a:endParaRPr>
          </a:p>
          <a:p>
            <a:pPr marL="187960" marR="942975" indent="-175260" algn="just">
              <a:lnSpc>
                <a:spcPct val="100000"/>
              </a:lnSpc>
              <a:spcBef>
                <a:spcPts val="600"/>
              </a:spcBef>
              <a:buChar char="-"/>
              <a:tabLst>
                <a:tab pos="187960" algn="l"/>
              </a:tabLst>
            </a:pPr>
            <a:r>
              <a:rPr sz="2400" spc="-10" dirty="0">
                <a:latin typeface="Calibri"/>
                <a:cs typeface="Calibri"/>
              </a:rPr>
              <a:t>bezvědomí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75" dirty="0">
                <a:latin typeface="Calibri"/>
                <a:cs typeface="Calibri"/>
              </a:rPr>
              <a:t>i.v. </a:t>
            </a:r>
            <a:r>
              <a:rPr sz="2400" spc="-10" dirty="0" err="1">
                <a:latin typeface="Calibri"/>
                <a:cs typeface="Calibri"/>
              </a:rPr>
              <a:t>aplikace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bolus</a:t>
            </a:r>
            <a:r>
              <a:rPr lang="cs-CZ" sz="2400" spc="-5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 40% </a:t>
            </a:r>
            <a:r>
              <a:rPr sz="2400" spc="-25" dirty="0">
                <a:latin typeface="Calibri"/>
                <a:cs typeface="Calibri"/>
              </a:rPr>
              <a:t>glukózy </a:t>
            </a:r>
            <a:r>
              <a:rPr sz="2400" spc="-10" dirty="0">
                <a:latin typeface="Calibri"/>
                <a:cs typeface="Calibri"/>
              </a:rPr>
              <a:t>(možno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opakovat)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pokračování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10%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glukózy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infuzi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(případně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im./sc.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aplikace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glukagonu</a:t>
            </a:r>
            <a:r>
              <a:rPr sz="2400" i="1" spc="8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–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u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dětí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187960" marR="942975" indent="-175260" algn="just">
              <a:lnSpc>
                <a:spcPct val="100000"/>
              </a:lnSpc>
              <a:spcBef>
                <a:spcPts val="600"/>
              </a:spcBef>
              <a:buChar char="-"/>
              <a:tabLst>
                <a:tab pos="187960" algn="l"/>
              </a:tabLst>
            </a:pPr>
            <a:r>
              <a:rPr lang="cs-CZ" sz="2400" spc="-30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glukagonu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objevuje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zlepšení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obvykle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během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10-20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trvá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60-120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4291584"/>
            <a:ext cx="5919216" cy="243230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457200"/>
            <a:ext cx="7391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Léčba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p.o.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antidiabetiky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(PAD)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295400"/>
            <a:ext cx="7071995" cy="53114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3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65" dirty="0">
                <a:latin typeface="Calibri"/>
                <a:cs typeface="Calibri"/>
              </a:rPr>
              <a:t>PAD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jsou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LČ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snižující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hladinu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glukózy</a:t>
            </a:r>
            <a:endParaRPr lang="cs-CZ" sz="2400" spc="-2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43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ts val="2600"/>
              </a:lnSpc>
              <a:spcBef>
                <a:spcPts val="645"/>
              </a:spcBef>
              <a:buChar char="•"/>
              <a:tabLst>
                <a:tab pos="356870" algn="l"/>
                <a:tab pos="357505" algn="l"/>
                <a:tab pos="4930775" algn="l"/>
              </a:tabLst>
            </a:pPr>
            <a:r>
              <a:rPr sz="2400" spc="-5" dirty="0">
                <a:latin typeface="Calibri"/>
                <a:cs typeface="Calibri"/>
              </a:rPr>
              <a:t>účin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uj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pou</a:t>
            </a:r>
            <a:r>
              <a:rPr sz="2400" spc="-5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pří</a:t>
            </a:r>
            <a:r>
              <a:rPr sz="2400" spc="-25" dirty="0" err="1">
                <a:latin typeface="Calibri"/>
                <a:cs typeface="Calibri"/>
              </a:rPr>
              <a:t>t</a:t>
            </a:r>
            <a:r>
              <a:rPr sz="2400" spc="-5" dirty="0" err="1">
                <a:latin typeface="Calibri"/>
                <a:cs typeface="Calibri"/>
              </a:rPr>
              <a:t>omn</a:t>
            </a:r>
            <a:r>
              <a:rPr sz="2400" spc="-10" dirty="0" err="1">
                <a:latin typeface="Calibri"/>
                <a:cs typeface="Calibri"/>
              </a:rPr>
              <a:t>o</a:t>
            </a:r>
            <a:r>
              <a:rPr sz="2400" spc="-30" dirty="0" err="1">
                <a:latin typeface="Calibri"/>
                <a:cs typeface="Calibri"/>
              </a:rPr>
              <a:t>s</a:t>
            </a:r>
            <a:r>
              <a:rPr sz="2400" dirty="0" err="1">
                <a:latin typeface="Calibri"/>
                <a:cs typeface="Calibri"/>
              </a:rPr>
              <a:t>ti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nd</a:t>
            </a:r>
            <a:r>
              <a:rPr sz="2400" spc="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neb</a:t>
            </a:r>
            <a:r>
              <a:rPr sz="2400" dirty="0" err="1">
                <a:latin typeface="Calibri"/>
                <a:cs typeface="Calibri"/>
              </a:rPr>
              <a:t>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e</a:t>
            </a:r>
            <a:r>
              <a:rPr sz="2400" spc="-60" dirty="0" err="1">
                <a:latin typeface="Calibri"/>
                <a:cs typeface="Calibri"/>
              </a:rPr>
              <a:t>x</a:t>
            </a:r>
            <a:r>
              <a:rPr sz="2400" spc="-5" dirty="0" err="1">
                <a:latin typeface="Calibri"/>
                <a:cs typeface="Calibri"/>
              </a:rPr>
              <a:t>o</a:t>
            </a:r>
            <a:r>
              <a:rPr sz="2400" spc="-35" dirty="0" err="1">
                <a:latin typeface="Calibri"/>
                <a:cs typeface="Calibri"/>
              </a:rPr>
              <a:t>g</a:t>
            </a:r>
            <a:r>
              <a:rPr sz="2400" dirty="0" err="1">
                <a:latin typeface="Calibri"/>
                <a:cs typeface="Calibri"/>
              </a:rPr>
              <a:t>enního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-5" dirty="0" err="1">
                <a:latin typeface="Calibri"/>
                <a:cs typeface="Calibri"/>
              </a:rPr>
              <a:t>inzul</a:t>
            </a:r>
            <a:r>
              <a:rPr lang="cs-CZ" sz="2400" spc="-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nu,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léčba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DM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2.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typu</a:t>
            </a:r>
            <a:endParaRPr lang="cs-CZ" sz="2400" b="1" spc="-5" dirty="0">
              <a:latin typeface="Calibri"/>
              <a:cs typeface="Calibri"/>
            </a:endParaRPr>
          </a:p>
          <a:p>
            <a:pPr marL="12065" marR="5080">
              <a:lnSpc>
                <a:spcPts val="2600"/>
              </a:lnSpc>
              <a:spcBef>
                <a:spcPts val="645"/>
              </a:spcBef>
              <a:tabLst>
                <a:tab pos="356870" algn="l"/>
                <a:tab pos="357505" algn="l"/>
                <a:tab pos="493077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2790"/>
              </a:lnSpc>
              <a:spcBef>
                <a:spcPts val="8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d</a:t>
            </a:r>
            <a:r>
              <a:rPr sz="2400" spc="-5" dirty="0" err="1">
                <a:latin typeface="Calibri"/>
                <a:cs typeface="Calibri"/>
              </a:rPr>
              <a:t>ělení</a:t>
            </a:r>
            <a:r>
              <a:rPr sz="2400" spc="-5" dirty="0">
                <a:latin typeface="Calibri"/>
                <a:cs typeface="Calibri"/>
              </a:rPr>
              <a:t>:</a:t>
            </a:r>
            <a:endParaRPr lang="cs-CZ" sz="2400" spc="-5" dirty="0">
              <a:latin typeface="Calibri"/>
              <a:cs typeface="Calibri"/>
            </a:endParaRPr>
          </a:p>
          <a:p>
            <a:pPr marL="814070" lvl="1" indent="-344805">
              <a:lnSpc>
                <a:spcPts val="2790"/>
              </a:lnSpc>
              <a:spcBef>
                <a:spcPts val="8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PAD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zvyšující</a:t>
            </a:r>
            <a:r>
              <a:rPr sz="2000" b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sekreci</a:t>
            </a:r>
            <a:r>
              <a:rPr sz="20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inzulinu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lang="cs-CZ" sz="2000" spc="-20" dirty="0">
                <a:latin typeface="Calibri"/>
                <a:cs typeface="Calibri"/>
              </a:rPr>
              <a:t>– „</a:t>
            </a:r>
            <a:r>
              <a:rPr lang="cs-CZ" sz="2000" spc="-20" dirty="0" err="1">
                <a:latin typeface="Calibri"/>
                <a:cs typeface="Calibri"/>
              </a:rPr>
              <a:t>sekretagoga</a:t>
            </a:r>
            <a:r>
              <a:rPr lang="cs-CZ" sz="2000" spc="-20" dirty="0">
                <a:latin typeface="Calibri"/>
                <a:cs typeface="Calibri"/>
              </a:rPr>
              <a:t>“</a:t>
            </a:r>
            <a:endParaRPr lang="cs-CZ" sz="2000" b="1" spc="-20" dirty="0">
              <a:latin typeface="Calibri"/>
              <a:cs typeface="Calibri"/>
            </a:endParaRPr>
          </a:p>
          <a:p>
            <a:pPr marL="469265" lvl="1">
              <a:lnSpc>
                <a:spcPts val="2790"/>
              </a:lnSpc>
              <a:spcBef>
                <a:spcPts val="85"/>
              </a:spcBef>
              <a:tabLst>
                <a:tab pos="356870" algn="l"/>
                <a:tab pos="357505" algn="l"/>
              </a:tabLst>
            </a:pPr>
            <a:r>
              <a:rPr lang="cs-CZ" sz="2000" spc="-10" dirty="0">
                <a:latin typeface="Calibri"/>
                <a:cs typeface="Calibri"/>
              </a:rPr>
              <a:t>     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 err="1">
                <a:latin typeface="Calibri"/>
                <a:cs typeface="Calibri"/>
              </a:rPr>
              <a:t>deriváty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sulfonylurey</a:t>
            </a:r>
            <a:r>
              <a:rPr sz="2000" spc="-30" dirty="0">
                <a:latin typeface="Calibri"/>
                <a:cs typeface="Calibri"/>
              </a:rPr>
              <a:t>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glinidy</a:t>
            </a:r>
            <a:r>
              <a:rPr sz="2000" spc="-25" dirty="0">
                <a:latin typeface="Calibri"/>
                <a:cs typeface="Calibri"/>
              </a:rPr>
              <a:t>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gliptiny</a:t>
            </a:r>
            <a:r>
              <a:rPr lang="cs-CZ" sz="2000" spc="-10" dirty="0">
                <a:latin typeface="Calibri"/>
                <a:cs typeface="Calibri"/>
              </a:rPr>
              <a:t>, </a:t>
            </a:r>
            <a:r>
              <a:rPr lang="cs-CZ" sz="2000" spc="-30" dirty="0" err="1">
                <a:latin typeface="Calibri"/>
                <a:cs typeface="Calibri"/>
              </a:rPr>
              <a:t>inkretiny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lang="cs-CZ" sz="2000" dirty="0">
              <a:latin typeface="Calibri"/>
              <a:cs typeface="Calibri"/>
            </a:endParaRPr>
          </a:p>
          <a:p>
            <a:pPr marL="812165" lvl="1" indent="-342900">
              <a:lnSpc>
                <a:spcPts val="2790"/>
              </a:lnSpc>
              <a:spcBef>
                <a:spcPts val="8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lang="cs-CZ"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0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zulinové</a:t>
            </a:r>
            <a:r>
              <a:rPr sz="2000" b="1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senzitizéry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lang="cs-CZ" sz="2000" dirty="0">
                <a:latin typeface="Calibri"/>
                <a:cs typeface="Calibri"/>
              </a:rPr>
              <a:t> senzibilizují cílové tkáně na účinek inzulinu</a:t>
            </a:r>
            <a:r>
              <a:rPr lang="cs-CZ" sz="2000" spc="-75" dirty="0">
                <a:latin typeface="Calibri"/>
                <a:cs typeface="Calibri"/>
              </a:rPr>
              <a:t>, </a:t>
            </a:r>
            <a:r>
              <a:rPr lang="cs-CZ" sz="2000" spc="-10" dirty="0">
                <a:latin typeface="Calibri"/>
                <a:cs typeface="Calibri"/>
              </a:rPr>
              <a:t>snižují</a:t>
            </a:r>
            <a:r>
              <a:rPr lang="cs-CZ" sz="2000" spc="-45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inzulinovou </a:t>
            </a:r>
            <a:r>
              <a:rPr lang="cs-CZ" sz="2000" spc="-530" dirty="0">
                <a:latin typeface="Calibri"/>
                <a:cs typeface="Calibri"/>
              </a:rPr>
              <a:t> </a:t>
            </a:r>
            <a:r>
              <a:rPr lang="cs-CZ" sz="2000" spc="-35" dirty="0">
                <a:latin typeface="Calibri"/>
                <a:cs typeface="Calibri"/>
              </a:rPr>
              <a:t>r</a:t>
            </a:r>
            <a:r>
              <a:rPr lang="cs-CZ" sz="2000" spc="-20" dirty="0">
                <a:latin typeface="Calibri"/>
                <a:cs typeface="Calibri"/>
              </a:rPr>
              <a:t>e</a:t>
            </a:r>
            <a:r>
              <a:rPr lang="cs-CZ" sz="2000" dirty="0">
                <a:latin typeface="Calibri"/>
                <a:cs typeface="Calibri"/>
              </a:rPr>
              <a:t>zi</a:t>
            </a:r>
            <a:r>
              <a:rPr lang="cs-CZ" sz="2000" spc="-30" dirty="0">
                <a:latin typeface="Calibri"/>
                <a:cs typeface="Calibri"/>
              </a:rPr>
              <a:t>s</a:t>
            </a:r>
            <a:r>
              <a:rPr lang="cs-CZ" sz="2000" spc="-25" dirty="0">
                <a:latin typeface="Calibri"/>
                <a:cs typeface="Calibri"/>
              </a:rPr>
              <a:t>t</a:t>
            </a:r>
            <a:r>
              <a:rPr lang="cs-CZ" sz="2000" dirty="0">
                <a:latin typeface="Calibri"/>
                <a:cs typeface="Calibri"/>
              </a:rPr>
              <a:t>en</a:t>
            </a:r>
            <a:r>
              <a:rPr lang="cs-CZ" sz="2000" spc="5" dirty="0">
                <a:latin typeface="Calibri"/>
                <a:cs typeface="Calibri"/>
              </a:rPr>
              <a:t>c</a:t>
            </a:r>
            <a:r>
              <a:rPr lang="cs-CZ" sz="2000" dirty="0">
                <a:latin typeface="Calibri"/>
                <a:cs typeface="Calibri"/>
              </a:rPr>
              <a:t>i</a:t>
            </a:r>
            <a:endParaRPr lang="cs-CZ" sz="2000" spc="-75" dirty="0">
              <a:latin typeface="Calibri"/>
              <a:cs typeface="Calibri"/>
            </a:endParaRPr>
          </a:p>
          <a:p>
            <a:pPr marL="469265" lvl="1">
              <a:lnSpc>
                <a:spcPts val="2790"/>
              </a:lnSpc>
              <a:spcBef>
                <a:spcPts val="85"/>
              </a:spcBef>
              <a:tabLst>
                <a:tab pos="356870" algn="l"/>
                <a:tab pos="357505" algn="l"/>
              </a:tabLst>
            </a:pPr>
            <a:r>
              <a:rPr lang="cs-CZ" sz="2000" spc="-75" dirty="0">
                <a:latin typeface="Calibri"/>
                <a:cs typeface="Calibri"/>
              </a:rPr>
              <a:t>      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igu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ni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6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thia</a:t>
            </a:r>
            <a:r>
              <a:rPr sz="2000" spc="-50" dirty="0" err="1">
                <a:latin typeface="Calibri"/>
                <a:cs typeface="Calibri"/>
              </a:rPr>
              <a:t>z</a:t>
            </a:r>
            <a:r>
              <a:rPr sz="2000" spc="-5" dirty="0" err="1">
                <a:latin typeface="Calibri"/>
                <a:cs typeface="Calibri"/>
              </a:rPr>
              <a:t>olidindi</a:t>
            </a:r>
            <a:r>
              <a:rPr sz="2000" spc="-15" dirty="0" err="1">
                <a:latin typeface="Calibri"/>
                <a:cs typeface="Calibri"/>
              </a:rPr>
              <a:t>o</a:t>
            </a:r>
            <a:r>
              <a:rPr sz="2000" spc="-50" dirty="0" err="1">
                <a:latin typeface="Calibri"/>
                <a:cs typeface="Calibri"/>
              </a:rPr>
              <a:t>n</a:t>
            </a:r>
            <a:r>
              <a:rPr sz="2000" dirty="0" err="1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)</a:t>
            </a:r>
            <a:endParaRPr lang="cs-CZ" sz="2000" dirty="0">
              <a:latin typeface="Calibri"/>
              <a:cs typeface="Calibri"/>
            </a:endParaRPr>
          </a:p>
          <a:p>
            <a:pPr marL="812165" lvl="1" indent="-342900">
              <a:lnSpc>
                <a:spcPts val="2790"/>
              </a:lnSpc>
              <a:spcBef>
                <a:spcPts val="8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0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Léčiva</a:t>
            </a:r>
            <a:r>
              <a:rPr sz="20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redukující</a:t>
            </a:r>
            <a:r>
              <a:rPr sz="20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vstřebávání</a:t>
            </a:r>
            <a:r>
              <a:rPr sz="20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sacharidů</a:t>
            </a:r>
            <a:r>
              <a:rPr sz="20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ze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b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střeva</a:t>
            </a:r>
            <a:r>
              <a:rPr sz="2000" b="1" spc="-55" dirty="0">
                <a:latin typeface="Calibri"/>
                <a:cs typeface="Calibri"/>
              </a:rPr>
              <a:t> </a:t>
            </a:r>
            <a:endParaRPr lang="cs-CZ" sz="2000" b="1" spc="-55" dirty="0">
              <a:latin typeface="Calibri"/>
              <a:cs typeface="Calibri"/>
            </a:endParaRPr>
          </a:p>
          <a:p>
            <a:pPr marL="469265" lvl="1">
              <a:lnSpc>
                <a:spcPts val="2790"/>
              </a:lnSpc>
              <a:spcBef>
                <a:spcPts val="85"/>
              </a:spcBef>
              <a:tabLst>
                <a:tab pos="356870" algn="l"/>
                <a:tab pos="357505" algn="l"/>
              </a:tabLst>
            </a:pPr>
            <a:r>
              <a:rPr lang="cs-CZ" sz="2000" b="1" spc="-55" dirty="0">
                <a:latin typeface="Calibri"/>
                <a:cs typeface="Calibri"/>
              </a:rPr>
              <a:t>       </a:t>
            </a:r>
            <a:r>
              <a:rPr sz="2000" spc="-5" dirty="0">
                <a:latin typeface="Calibri"/>
                <a:cs typeface="Calibri"/>
              </a:rPr>
              <a:t>(inhibitory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alfa-</a:t>
            </a:r>
            <a:r>
              <a:rPr sz="2000" spc="-10" dirty="0" err="1">
                <a:latin typeface="Calibri"/>
                <a:cs typeface="Calibri"/>
              </a:rPr>
              <a:t>glukosidáz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lang="cs-CZ" sz="2000" spc="-10" dirty="0">
              <a:latin typeface="Calibri"/>
              <a:cs typeface="Calibri"/>
            </a:endParaRPr>
          </a:p>
          <a:p>
            <a:pPr marL="812165" lvl="1" indent="-342900">
              <a:lnSpc>
                <a:spcPts val="2790"/>
              </a:lnSpc>
              <a:spcBef>
                <a:spcPts val="8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000" b="1" u="sng" spc="-10" dirty="0" err="1">
                <a:latin typeface="Calibri"/>
                <a:cs typeface="Calibri"/>
              </a:rPr>
              <a:t>Glifloziny</a:t>
            </a:r>
            <a:endParaRPr sz="2000" b="1" u="sng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45770"/>
            <a:ext cx="8305800" cy="4121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tabLst>
                <a:tab pos="356235" algn="l"/>
                <a:tab pos="357505" algn="l"/>
              </a:tabLst>
            </a:pPr>
            <a:r>
              <a:rPr lang="cs-CZ" sz="4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4000" b="1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eriváty</a:t>
            </a:r>
            <a:r>
              <a:rPr sz="4000" b="1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sulfonylurey</a:t>
            </a:r>
            <a:r>
              <a:rPr sz="4000" b="1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(DSU)</a:t>
            </a:r>
            <a:endParaRPr lang="cs-CZ" sz="4000" b="1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tabLst>
                <a:tab pos="356235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js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nej</a:t>
            </a:r>
            <a:r>
              <a:rPr sz="2400" spc="-25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š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5" dirty="0" err="1">
                <a:latin typeface="Calibri"/>
                <a:cs typeface="Calibri"/>
              </a:rPr>
              <a:t>h</a:t>
            </a:r>
            <a:r>
              <a:rPr sz="2400" dirty="0" err="1">
                <a:latin typeface="Calibri"/>
                <a:cs typeface="Calibri"/>
              </a:rPr>
              <a:t>ypog</a:t>
            </a:r>
            <a:r>
              <a:rPr sz="2400" spc="-10" dirty="0" err="1">
                <a:latin typeface="Calibri"/>
                <a:cs typeface="Calibri"/>
              </a:rPr>
              <a:t>ly</a:t>
            </a:r>
            <a:r>
              <a:rPr sz="2400" spc="-85" dirty="0" err="1">
                <a:latin typeface="Calibri"/>
                <a:cs typeface="Calibri"/>
              </a:rPr>
              <a:t>k</a:t>
            </a:r>
            <a:r>
              <a:rPr sz="2400" dirty="0" err="1">
                <a:latin typeface="Calibri"/>
                <a:cs typeface="Calibri"/>
              </a:rPr>
              <a:t>e</a:t>
            </a:r>
            <a:r>
              <a:rPr sz="2400" spc="-10" dirty="0" err="1">
                <a:latin typeface="Calibri"/>
                <a:cs typeface="Calibri"/>
              </a:rPr>
              <a:t>m</a:t>
            </a:r>
            <a:r>
              <a:rPr sz="2400" spc="-15" dirty="0" err="1">
                <a:latin typeface="Calibri"/>
                <a:cs typeface="Calibri"/>
              </a:rPr>
              <a:t>iz</a:t>
            </a:r>
            <a:r>
              <a:rPr sz="2400" spc="-5" dirty="0" err="1">
                <a:latin typeface="Calibri"/>
                <a:cs typeface="Calibri"/>
              </a:rPr>
              <a:t>u</a:t>
            </a:r>
            <a:r>
              <a:rPr sz="2400" spc="-15" dirty="0" err="1">
                <a:latin typeface="Calibri"/>
                <a:cs typeface="Calibri"/>
              </a:rPr>
              <a:t>j</a:t>
            </a:r>
            <a:r>
              <a:rPr sz="2400" dirty="0" err="1">
                <a:latin typeface="Calibri"/>
                <a:cs typeface="Calibri"/>
              </a:rPr>
              <a:t>í</a:t>
            </a:r>
            <a:r>
              <a:rPr sz="2400" spc="-10" dirty="0" err="1">
                <a:latin typeface="Calibri"/>
                <a:cs typeface="Calibri"/>
              </a:rPr>
              <a:t>c</a:t>
            </a:r>
            <a:r>
              <a:rPr sz="2400" dirty="0" err="1">
                <a:latin typeface="Calibri"/>
                <a:cs typeface="Calibri"/>
              </a:rPr>
              <a:t>í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léči</a:t>
            </a:r>
            <a:r>
              <a:rPr sz="2400" spc="-35" dirty="0" err="1">
                <a:latin typeface="Calibri"/>
                <a:cs typeface="Calibri"/>
              </a:rPr>
              <a:t>v</a:t>
            </a:r>
            <a:r>
              <a:rPr sz="2400" dirty="0" err="1">
                <a:latin typeface="Calibri"/>
                <a:cs typeface="Calibri"/>
              </a:rPr>
              <a:t>a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zvyšují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vyplavování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lang="cs-CZ" sz="2400" dirty="0">
                <a:latin typeface="Calibri"/>
                <a:cs typeface="Calibri"/>
              </a:rPr>
              <a:t>z</a:t>
            </a:r>
            <a:r>
              <a:rPr sz="2400" dirty="0" err="1">
                <a:latin typeface="Calibri"/>
                <a:cs typeface="Calibri"/>
              </a:rPr>
              <a:t>ulinu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beta-</a:t>
            </a:r>
            <a:r>
              <a:rPr sz="2400" spc="-10" dirty="0" err="1">
                <a:latin typeface="Calibri"/>
                <a:cs typeface="Calibri"/>
              </a:rPr>
              <a:t>buněk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pankreatu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NÚ: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hypoglykémie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(nejzávažnější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glibenklamidu),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zvýšení </a:t>
            </a:r>
            <a:r>
              <a:rPr sz="2400" dirty="0">
                <a:latin typeface="Calibri"/>
                <a:cs typeface="Calibri"/>
              </a:rPr>
              <a:t>chuti k </a:t>
            </a:r>
            <a:r>
              <a:rPr sz="2400" spc="-5" dirty="0">
                <a:latin typeface="Calibri"/>
                <a:cs typeface="Calibri"/>
              </a:rPr>
              <a:t>jídlu, </a:t>
            </a:r>
            <a:r>
              <a:rPr sz="2400" spc="-10" dirty="0">
                <a:latin typeface="Calibri"/>
                <a:cs typeface="Calibri"/>
              </a:rPr>
              <a:t>nevolnost, bolest </a:t>
            </a:r>
            <a:r>
              <a:rPr sz="2400" spc="-35" dirty="0">
                <a:latin typeface="Calibri"/>
                <a:cs typeface="Calibri"/>
              </a:rPr>
              <a:t>hlavy,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fotosenzitivita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hypoglykemizující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efekt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zesilují: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alkohol,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BB,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salicyláty</a:t>
            </a:r>
            <a:r>
              <a:rPr sz="2400" spc="-25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sulfonamidy</a:t>
            </a:r>
            <a:r>
              <a:rPr sz="2400" spc="-20" dirty="0">
                <a:latin typeface="Calibri"/>
                <a:cs typeface="Calibri"/>
              </a:rPr>
              <a:t>,...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opatrnost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ledvinové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jaterní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insuficienci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29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z</a:t>
            </a:r>
            <a:r>
              <a:rPr sz="2400" spc="-10" dirty="0" err="1">
                <a:latin typeface="Calibri"/>
                <a:cs typeface="Calibri"/>
              </a:rPr>
              <a:t>ástupci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glibenklamid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glipizid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gliklazid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gliquidon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glimepirid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E2BB558-B48B-835E-BD77-B23A196771E8}"/>
              </a:ext>
            </a:extLst>
          </p:cNvPr>
          <p:cNvSpPr txBox="1"/>
          <p:nvPr/>
        </p:nvSpPr>
        <p:spPr>
          <a:xfrm>
            <a:off x="4572000" y="622756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5435" algn="ctr">
              <a:lnSpc>
                <a:spcPct val="100000"/>
              </a:lnSpc>
              <a:spcBef>
                <a:spcPts val="100"/>
              </a:spcBef>
            </a:pPr>
            <a:r>
              <a:rPr lang="cs-CZ" sz="2000" b="1" spc="-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PAD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zvyšující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sekreci</a:t>
            </a:r>
            <a:r>
              <a:rPr lang="cs-CZ" sz="2000" b="1" spc="-7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inzulinu</a:t>
            </a:r>
            <a:endParaRPr lang="cs-CZ"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B11BEF-F9EC-0A64-7B32-0C4DF135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800600"/>
            <a:ext cx="3276600" cy="167467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304800"/>
            <a:ext cx="8229600" cy="458074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420"/>
              </a:spcBef>
              <a:tabLst>
                <a:tab pos="356870" algn="l"/>
                <a:tab pos="357505" algn="l"/>
              </a:tabLst>
            </a:pP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Glinidy</a:t>
            </a:r>
            <a:endParaRPr lang="cs-CZ" sz="4000" b="1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420"/>
              </a:spcBef>
              <a:tabLst>
                <a:tab pos="356870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699770" indent="-342900">
              <a:lnSpc>
                <a:spcPts val="2745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sz="2400" spc="-20" dirty="0">
                <a:latin typeface="Calibri"/>
                <a:cs typeface="Calibri"/>
              </a:rPr>
              <a:t>krátce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působící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sekretagoga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inzulinu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(působí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obdobně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jako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745"/>
              </a:lnSpc>
            </a:pPr>
            <a:r>
              <a:rPr lang="cs-CZ" sz="2400" spc="-15" dirty="0">
                <a:latin typeface="Calibri"/>
                <a:cs typeface="Calibri"/>
              </a:rPr>
              <a:t>     </a:t>
            </a:r>
            <a:r>
              <a:rPr sz="2400" spc="-15" dirty="0">
                <a:latin typeface="Calibri"/>
                <a:cs typeface="Calibri"/>
              </a:rPr>
              <a:t>DSU,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„inzulin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tbl</a:t>
            </a:r>
            <a:r>
              <a:rPr sz="2400" dirty="0">
                <a:latin typeface="Calibri"/>
                <a:cs typeface="Calibri"/>
              </a:rPr>
              <a:t>“)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ts val="2745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rozdíl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DSU </a:t>
            </a:r>
            <a:r>
              <a:rPr sz="2400" b="1" spc="-5" dirty="0">
                <a:latin typeface="Calibri"/>
                <a:cs typeface="Calibri"/>
              </a:rPr>
              <a:t>působí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velmi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rychle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krátce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(nástup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účinku</a:t>
            </a:r>
            <a:r>
              <a:rPr sz="2400" spc="-10" dirty="0">
                <a:latin typeface="Calibri"/>
                <a:cs typeface="Calibri"/>
              </a:rPr>
              <a:t> </a:t>
            </a:r>
            <a:endParaRPr lang="cs-CZ" sz="2400" spc="-10" dirty="0">
              <a:latin typeface="Calibri"/>
              <a:cs typeface="Calibri"/>
            </a:endParaRPr>
          </a:p>
          <a:p>
            <a:pPr marL="356870">
              <a:lnSpc>
                <a:spcPts val="2745"/>
              </a:lnSpc>
            </a:pPr>
            <a:r>
              <a:rPr lang="cs-CZ" sz="2400" spc="-5" dirty="0">
                <a:latin typeface="Calibri"/>
                <a:cs typeface="Calibri"/>
              </a:rPr>
              <a:t>     </a:t>
            </a:r>
            <a:r>
              <a:rPr sz="2400" spc="-5" dirty="0">
                <a:latin typeface="Calibri"/>
                <a:cs typeface="Calibri"/>
              </a:rPr>
              <a:t>5-10 </a:t>
            </a:r>
            <a:r>
              <a:rPr sz="2400" dirty="0">
                <a:latin typeface="Calibri"/>
                <a:cs typeface="Calibri"/>
              </a:rPr>
              <a:t>min, </a:t>
            </a:r>
            <a:r>
              <a:rPr sz="2400" spc="-5" dirty="0" err="1">
                <a:latin typeface="Calibri"/>
                <a:cs typeface="Calibri"/>
              </a:rPr>
              <a:t>trvání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lang="cs-CZ"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)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ovlivňují </a:t>
            </a:r>
            <a:r>
              <a:rPr sz="2400" spc="-10" dirty="0">
                <a:latin typeface="Calibri"/>
                <a:cs typeface="Calibri"/>
              </a:rPr>
              <a:t>zejména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postprandiální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lang="cs-CZ" sz="2400" spc="-100" dirty="0">
                <a:latin typeface="Calibri"/>
                <a:cs typeface="Calibri"/>
              </a:rPr>
              <a:t>   </a:t>
            </a:r>
          </a:p>
          <a:p>
            <a:pPr marL="356870">
              <a:lnSpc>
                <a:spcPts val="2745"/>
              </a:lnSpc>
            </a:pPr>
            <a:r>
              <a:rPr lang="cs-CZ" sz="2400" spc="-100" dirty="0">
                <a:latin typeface="Calibri"/>
                <a:cs typeface="Calibri"/>
              </a:rPr>
              <a:t>      </a:t>
            </a:r>
            <a:r>
              <a:rPr sz="2400" spc="-15" dirty="0" err="1">
                <a:latin typeface="Calibri"/>
                <a:cs typeface="Calibri"/>
              </a:rPr>
              <a:t>glykémii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užívají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 </a:t>
            </a:r>
            <a:r>
              <a:rPr sz="2400" b="1" spc="-10" dirty="0" err="1">
                <a:latin typeface="Calibri"/>
                <a:cs typeface="Calibri"/>
              </a:rPr>
              <a:t>před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jídlem</a:t>
            </a:r>
            <a:endParaRPr lang="cs-CZ" sz="2400" b="1" dirty="0">
              <a:latin typeface="Calibri"/>
              <a:cs typeface="Calibri"/>
            </a:endParaRPr>
          </a:p>
          <a:p>
            <a:pPr marL="699770" indent="-342900">
              <a:lnSpc>
                <a:spcPts val="2745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způsobují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menší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váhový přírůstek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riziko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hypoglykémií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ve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790"/>
              </a:lnSpc>
            </a:pPr>
            <a:r>
              <a:rPr lang="cs-CZ" sz="2400" spc="-10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srovnání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DSU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ts val="2790"/>
              </a:lnSpc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přesto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hypoglykémie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hlavní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NÚ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ts val="2790"/>
              </a:lnSpc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využívány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spíše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okrajově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ts val="2790"/>
              </a:lnSpc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zástupci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repaglinid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nateglinid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7A9D6-73AC-2F35-26D6-C7365954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63" y="6324600"/>
            <a:ext cx="3220031" cy="391017"/>
          </a:xfrm>
        </p:spPr>
        <p:txBody>
          <a:bodyPr/>
          <a:lstStyle/>
          <a:p>
            <a:r>
              <a:rPr lang="cs-CZ" sz="2000" b="1" spc="-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PAD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zvyšující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sekreci</a:t>
            </a:r>
            <a:r>
              <a:rPr lang="cs-CZ" sz="2000" b="1" spc="-7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inzulinu</a:t>
            </a:r>
            <a:br>
              <a:rPr lang="cs-CZ" sz="4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942DD83-1B52-53C4-F5FF-D09B438F2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963017"/>
            <a:ext cx="31242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228600"/>
            <a:ext cx="8229600" cy="567655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05"/>
              </a:spcBef>
            </a:pPr>
            <a:r>
              <a:rPr sz="4000" b="1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Gliptiny</a:t>
            </a: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spc="-15" dirty="0">
                <a:latin typeface="Calibri"/>
                <a:cs typeface="Calibri"/>
              </a:rPr>
              <a:t>jde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inhibitor</a:t>
            </a:r>
            <a:r>
              <a:rPr lang="cs-CZ" sz="2200" b="1" spc="-10" dirty="0">
                <a:latin typeface="Calibri"/>
                <a:cs typeface="Calibri"/>
              </a:rPr>
              <a:t>y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enzymu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dipeptidyl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peptidázy-4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(DPP-4),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kter</a:t>
            </a:r>
            <a:r>
              <a:rPr lang="cs-CZ" sz="2200" spc="-5" dirty="0">
                <a:latin typeface="Calibri"/>
                <a:cs typeface="Calibri"/>
              </a:rPr>
              <a:t>ý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podílí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degradaci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inkretinu</a:t>
            </a:r>
            <a:r>
              <a:rPr lang="cs-CZ" sz="2200" spc="-90" dirty="0">
                <a:latin typeface="Calibri"/>
                <a:cs typeface="Calibri"/>
              </a:rPr>
              <a:t> GLP-1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dalších</a:t>
            </a:r>
            <a:endParaRPr lang="cs-CZ" sz="2200" spc="-5" dirty="0">
              <a:latin typeface="Calibri"/>
              <a:cs typeface="Calibri"/>
            </a:endParaRPr>
          </a:p>
          <a:p>
            <a:pPr marL="356870">
              <a:spcBef>
                <a:spcPts val="600"/>
              </a:spcBef>
            </a:pPr>
            <a:r>
              <a:rPr lang="cs-CZ" spc="-5" dirty="0">
                <a:latin typeface="Calibri"/>
                <a:cs typeface="Calibri"/>
              </a:rPr>
              <a:t>       pozn. </a:t>
            </a:r>
            <a:r>
              <a:rPr lang="cs-CZ" u="sng" spc="-5" dirty="0">
                <a:latin typeface="Calibri"/>
                <a:cs typeface="Calibri"/>
              </a:rPr>
              <a:t>GLP-1</a:t>
            </a:r>
            <a:r>
              <a:rPr lang="cs-CZ" spc="-5" dirty="0">
                <a:latin typeface="Calibri"/>
                <a:cs typeface="Calibri"/>
              </a:rPr>
              <a:t> – glukagonu-podobný peptid</a:t>
            </a:r>
          </a:p>
          <a:p>
            <a:pPr marL="356870">
              <a:spcBef>
                <a:spcPts val="600"/>
              </a:spcBef>
            </a:pPr>
            <a:r>
              <a:rPr lang="cs-CZ" spc="-5" dirty="0">
                <a:latin typeface="Calibri"/>
                <a:cs typeface="Calibri"/>
              </a:rPr>
              <a:t>                 </a:t>
            </a:r>
            <a:r>
              <a:rPr lang="cs-CZ" u="sng" spc="-5" dirty="0" err="1">
                <a:latin typeface="Calibri"/>
                <a:cs typeface="Calibri"/>
              </a:rPr>
              <a:t>inkretiny</a:t>
            </a:r>
            <a:r>
              <a:rPr lang="cs-CZ" spc="-5" dirty="0">
                <a:latin typeface="Calibri"/>
                <a:cs typeface="Calibri"/>
              </a:rPr>
              <a:t> – hormony </a:t>
            </a:r>
            <a:r>
              <a:rPr lang="cs-CZ" spc="-5" dirty="0" err="1">
                <a:latin typeface="Calibri"/>
                <a:cs typeface="Calibri"/>
              </a:rPr>
              <a:t>secernované</a:t>
            </a:r>
            <a:r>
              <a:rPr lang="cs-CZ" spc="-5" dirty="0">
                <a:latin typeface="Calibri"/>
                <a:cs typeface="Calibri"/>
              </a:rPr>
              <a:t> střevními buňkami po požití potravy </a:t>
            </a:r>
          </a:p>
          <a:p>
            <a:pPr marL="69977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spc="-10" dirty="0">
                <a:latin typeface="Calibri"/>
                <a:cs typeface="Calibri"/>
              </a:rPr>
              <a:t>léky s </a:t>
            </a:r>
            <a:r>
              <a:rPr lang="cs-CZ" sz="2200" spc="-10" dirty="0" err="1">
                <a:latin typeface="Calibri"/>
                <a:cs typeface="Calibri"/>
              </a:rPr>
              <a:t>inkretinovým</a:t>
            </a:r>
            <a:r>
              <a:rPr lang="cs-CZ" sz="2200" spc="-10" dirty="0">
                <a:latin typeface="Calibri"/>
                <a:cs typeface="Calibri"/>
              </a:rPr>
              <a:t> působením</a:t>
            </a:r>
          </a:p>
          <a:p>
            <a:pPr marL="69977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spc="-10" dirty="0">
                <a:latin typeface="Calibri"/>
                <a:cs typeface="Calibri"/>
              </a:rPr>
              <a:t>úč</a:t>
            </a:r>
            <a:r>
              <a:rPr sz="2200" spc="-10" dirty="0">
                <a:latin typeface="Calibri"/>
                <a:cs typeface="Calibri"/>
              </a:rPr>
              <a:t>inky: </a:t>
            </a:r>
            <a:r>
              <a:rPr sz="2200" spc="-10" dirty="0" err="1">
                <a:latin typeface="Calibri"/>
                <a:cs typeface="Calibri"/>
              </a:rPr>
              <a:t>zvyšuj</a:t>
            </a:r>
            <a:r>
              <a:rPr lang="cs-CZ" sz="2200" spc="-10" dirty="0">
                <a:latin typeface="Calibri"/>
                <a:cs typeface="Calibri"/>
              </a:rPr>
              <a:t>í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glukózo-dependentní </a:t>
            </a:r>
            <a:r>
              <a:rPr sz="2200" spc="-10" dirty="0">
                <a:latin typeface="Calibri"/>
                <a:cs typeface="Calibri"/>
              </a:rPr>
              <a:t>sekreci </a:t>
            </a:r>
            <a:r>
              <a:rPr sz="2200" spc="-5" dirty="0" err="1">
                <a:latin typeface="Calibri"/>
                <a:cs typeface="Calibri"/>
              </a:rPr>
              <a:t>inzulinu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pankreatu</a:t>
            </a:r>
            <a:r>
              <a:rPr lang="cs-CZ" sz="2200" spc="-10" dirty="0">
                <a:latin typeface="Calibri"/>
                <a:cs typeface="Calibri"/>
              </a:rPr>
              <a:t> (musí být zachovalá sekrece inzulínu)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10" dirty="0" err="1">
                <a:latin typeface="Calibri"/>
                <a:cs typeface="Calibri"/>
              </a:rPr>
              <a:t>snižuj</a:t>
            </a:r>
            <a:r>
              <a:rPr lang="cs-CZ" sz="2200" spc="-10" dirty="0">
                <a:latin typeface="Calibri"/>
                <a:cs typeface="Calibri"/>
              </a:rPr>
              <a:t>í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sekreci </a:t>
            </a:r>
            <a:r>
              <a:rPr sz="2200" spc="-10" dirty="0">
                <a:latin typeface="Calibri"/>
                <a:cs typeface="Calibri"/>
              </a:rPr>
              <a:t>glukagonu, </a:t>
            </a:r>
            <a:r>
              <a:rPr sz="2200" spc="-10" dirty="0" err="1">
                <a:latin typeface="Calibri"/>
                <a:cs typeface="Calibri"/>
              </a:rPr>
              <a:t>snižuj</a:t>
            </a:r>
            <a:r>
              <a:rPr lang="cs-CZ" sz="2200" spc="-10" dirty="0">
                <a:latin typeface="Calibri"/>
                <a:cs typeface="Calibri"/>
              </a:rPr>
              <a:t>í chuť k jídlu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následný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příjem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potrav</a:t>
            </a:r>
            <a:r>
              <a:rPr lang="cs-CZ" sz="2200" spc="-15" dirty="0">
                <a:latin typeface="Calibri"/>
                <a:cs typeface="Calibri"/>
              </a:rPr>
              <a:t>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zpomaluj</a:t>
            </a:r>
            <a:r>
              <a:rPr lang="cs-CZ" sz="2200" dirty="0">
                <a:latin typeface="Calibri"/>
                <a:cs typeface="Calibri"/>
              </a:rPr>
              <a:t>í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vyprazdňování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žaludku</a:t>
            </a:r>
            <a:endParaRPr lang="cs-CZ" sz="2200" dirty="0">
              <a:latin typeface="Calibri"/>
              <a:cs typeface="Calibri"/>
            </a:endParaRPr>
          </a:p>
          <a:p>
            <a:pPr marL="69977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spc="-10" dirty="0">
                <a:latin typeface="Calibri"/>
                <a:cs typeface="Calibri"/>
              </a:rPr>
              <a:t>n</a:t>
            </a:r>
            <a:r>
              <a:rPr sz="2200" spc="-10" dirty="0" err="1">
                <a:latin typeface="Calibri"/>
                <a:cs typeface="Calibri"/>
              </a:rPr>
              <a:t>ezvyšují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riziko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hypoglykémií,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váhově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neutrální</a:t>
            </a:r>
            <a:endParaRPr lang="cs-CZ" sz="2200" dirty="0">
              <a:latin typeface="Calibri"/>
              <a:cs typeface="Calibri"/>
            </a:endParaRPr>
          </a:p>
          <a:p>
            <a:pPr marL="69977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spc="-10" dirty="0">
                <a:latin typeface="Calibri"/>
                <a:cs typeface="Calibri"/>
              </a:rPr>
              <a:t>u</a:t>
            </a:r>
            <a:r>
              <a:rPr sz="2200" spc="-10" dirty="0" err="1">
                <a:latin typeface="Calibri"/>
                <a:cs typeface="Calibri"/>
              </a:rPr>
              <a:t>žívají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1-2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x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denně,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perorálně</a:t>
            </a:r>
            <a:endParaRPr lang="cs-CZ" sz="2200" dirty="0">
              <a:latin typeface="Calibri"/>
              <a:cs typeface="Calibri"/>
            </a:endParaRPr>
          </a:p>
          <a:p>
            <a:pPr marL="69977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spc="-10" dirty="0">
                <a:latin typeface="Calibri"/>
                <a:cs typeface="Calibri"/>
              </a:rPr>
              <a:t>z</a:t>
            </a:r>
            <a:r>
              <a:rPr sz="2200" spc="-10" dirty="0" err="1">
                <a:latin typeface="Calibri"/>
                <a:cs typeface="Calibri"/>
              </a:rPr>
              <a:t>ástupci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sitagliptin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15" dirty="0">
                <a:latin typeface="Calibri"/>
                <a:cs typeface="Calibri"/>
              </a:rPr>
              <a:t> </a:t>
            </a:r>
            <a:endParaRPr lang="cs-CZ" sz="2200" spc="-15" dirty="0">
              <a:latin typeface="Calibri"/>
              <a:cs typeface="Calibri"/>
            </a:endParaRPr>
          </a:p>
          <a:p>
            <a:pPr marL="356870">
              <a:spcBef>
                <a:spcPts val="600"/>
              </a:spcBef>
            </a:pPr>
            <a:r>
              <a:rPr lang="cs-CZ" sz="2200" i="1" spc="-15" dirty="0">
                <a:latin typeface="Calibri"/>
                <a:cs typeface="Calibri"/>
              </a:rPr>
              <a:t>     </a:t>
            </a:r>
            <a:r>
              <a:rPr sz="2200" i="1" spc="-5" dirty="0">
                <a:latin typeface="Calibri"/>
                <a:cs typeface="Calibri"/>
              </a:rPr>
              <a:t>vildagliptin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saxagliptin,</a:t>
            </a:r>
            <a:r>
              <a:rPr sz="2200" i="1" spc="-5" dirty="0">
                <a:latin typeface="Calibri"/>
                <a:cs typeface="Calibri"/>
              </a:rPr>
              <a:t> linagliptin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67EBAA3-DD07-2FD5-8257-B8197852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896" y="4648200"/>
            <a:ext cx="1219200" cy="21056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C25EEB5-BF90-1DC7-E8B9-4FEAA3E3FEA2}"/>
              </a:ext>
            </a:extLst>
          </p:cNvPr>
          <p:cNvSpPr txBox="1"/>
          <p:nvPr/>
        </p:nvSpPr>
        <p:spPr>
          <a:xfrm>
            <a:off x="553039" y="6211636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spc="-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PAD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zvyšující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sekreci</a:t>
            </a:r>
            <a:r>
              <a:rPr lang="cs-CZ" sz="2000" b="1" spc="-7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inzulinu</a:t>
            </a:r>
            <a:br>
              <a:rPr lang="cs-CZ" sz="2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</a:br>
            <a:endParaRPr lang="cs-CZ" sz="20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039716B-9F3D-C9C9-EC33-7C65791C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678" y="4840073"/>
            <a:ext cx="2094322" cy="156343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81000"/>
            <a:ext cx="8004046" cy="57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1795" algn="ctr">
              <a:lnSpc>
                <a:spcPct val="100000"/>
              </a:lnSpc>
              <a:spcBef>
                <a:spcPts val="100"/>
              </a:spcBef>
            </a:pPr>
            <a:r>
              <a:rPr lang="cs-CZ" sz="4000" b="1" spc="-25" dirty="0">
                <a:latin typeface="Calibri"/>
                <a:cs typeface="Calibri"/>
              </a:rPr>
              <a:t>  </a:t>
            </a:r>
            <a:r>
              <a:rPr lang="cs-CZ" sz="4000" b="1" spc="-25" dirty="0" err="1">
                <a:latin typeface="Calibri"/>
                <a:cs typeface="Calibri"/>
              </a:rPr>
              <a:t>Inkretiny</a:t>
            </a:r>
            <a:endParaRPr lang="cs-CZ" sz="4000" b="1" spc="-25" dirty="0">
              <a:latin typeface="Calibri"/>
              <a:cs typeface="Calibri"/>
            </a:endParaRPr>
          </a:p>
          <a:p>
            <a:pPr marR="391795" algn="ctr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  <a:p>
            <a:pPr marL="812165" marR="5080" lvl="1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sz="2200" spc="-10" dirty="0" err="1">
                <a:latin typeface="Calibri"/>
                <a:cs typeface="Calibri"/>
              </a:rPr>
              <a:t>analoga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lidského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hormonu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glukagon-like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peptidu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 </a:t>
            </a:r>
            <a:r>
              <a:rPr sz="2200" spc="-5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(GLP-1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)</a:t>
            </a:r>
            <a:endParaRPr lang="cs-CZ" sz="2200" dirty="0">
              <a:latin typeface="Calibri"/>
              <a:cs typeface="Calibri"/>
            </a:endParaRPr>
          </a:p>
          <a:p>
            <a:pPr marL="812165" marR="5080" lvl="1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sz="2200" spc="-5" dirty="0">
                <a:latin typeface="Calibri"/>
                <a:cs typeface="Calibri"/>
              </a:rPr>
              <a:t>ú</a:t>
            </a:r>
            <a:r>
              <a:rPr sz="2200" spc="-5" dirty="0" err="1">
                <a:latin typeface="Calibri"/>
                <a:cs typeface="Calibri"/>
              </a:rPr>
              <a:t>činky</a:t>
            </a:r>
            <a:r>
              <a:rPr sz="2200" spc="-5" dirty="0">
                <a:latin typeface="Calibri"/>
                <a:cs typeface="Calibri"/>
              </a:rPr>
              <a:t>: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b="1" spc="-5" dirty="0" err="1">
                <a:latin typeface="Calibri"/>
                <a:cs typeface="Calibri"/>
              </a:rPr>
              <a:t>zvyšuj</a:t>
            </a:r>
            <a:r>
              <a:rPr lang="cs-CZ" sz="2200" b="1" spc="-5" dirty="0">
                <a:latin typeface="Calibri"/>
                <a:cs typeface="Calibri"/>
              </a:rPr>
              <a:t>í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glukózo-dependentní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sekreci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inzulinu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 </a:t>
            </a:r>
            <a:r>
              <a:rPr sz="2200" spc="-5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pankreatu,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potlačuj</a:t>
            </a:r>
            <a:r>
              <a:rPr lang="cs-CZ" sz="2200" spc="-5" dirty="0">
                <a:latin typeface="Calibri"/>
                <a:cs typeface="Calibri"/>
              </a:rPr>
              <a:t>í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sekreci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glukagonu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pankreatu</a:t>
            </a:r>
            <a:r>
              <a:rPr sz="2200" spc="-10" dirty="0">
                <a:latin typeface="Calibri"/>
                <a:cs typeface="Calibri"/>
              </a:rPr>
              <a:t>,</a:t>
            </a:r>
            <a:endParaRPr lang="cs-CZ" sz="2200" dirty="0">
              <a:latin typeface="Calibri"/>
              <a:cs typeface="Calibri"/>
            </a:endParaRPr>
          </a:p>
          <a:p>
            <a:pPr marL="469265" marR="5080" lvl="1">
              <a:lnSpc>
                <a:spcPts val="2700"/>
              </a:lnSpc>
            </a:pPr>
            <a:r>
              <a:rPr lang="cs-CZ" sz="2200" b="1" spc="-5" dirty="0">
                <a:latin typeface="Calibri"/>
                <a:cs typeface="Calibri"/>
              </a:rPr>
              <a:t>     </a:t>
            </a:r>
            <a:r>
              <a:rPr sz="2200" b="1" spc="-5" dirty="0" err="1">
                <a:latin typeface="Calibri"/>
                <a:cs typeface="Calibri"/>
              </a:rPr>
              <a:t>snižuj</a:t>
            </a:r>
            <a:r>
              <a:rPr lang="cs-CZ" sz="2200" b="1" spc="-5" dirty="0">
                <a:latin typeface="Calibri"/>
                <a:cs typeface="Calibri"/>
              </a:rPr>
              <a:t>í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následný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příjem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potravy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b="1" spc="-5" dirty="0" err="1">
                <a:latin typeface="Calibri"/>
                <a:cs typeface="Calibri"/>
              </a:rPr>
              <a:t>zpomaluj</a:t>
            </a:r>
            <a:r>
              <a:rPr lang="cs-CZ" sz="2200" b="1" spc="-5" dirty="0">
                <a:latin typeface="Calibri"/>
                <a:cs typeface="Calibri"/>
              </a:rPr>
              <a:t>í</a:t>
            </a:r>
            <a:endParaRPr sz="2200" dirty="0">
              <a:latin typeface="Calibri"/>
              <a:cs typeface="Calibri"/>
            </a:endParaRPr>
          </a:p>
          <a:p>
            <a:pPr marL="356870">
              <a:lnSpc>
                <a:spcPts val="2595"/>
              </a:lnSpc>
            </a:pPr>
            <a:r>
              <a:rPr lang="cs-CZ" sz="2200" b="1" spc="-15" dirty="0">
                <a:latin typeface="Calibri"/>
                <a:cs typeface="Calibri"/>
              </a:rPr>
              <a:t>       </a:t>
            </a:r>
            <a:r>
              <a:rPr sz="2200" b="1" spc="-15" dirty="0" err="1">
                <a:latin typeface="Calibri"/>
                <a:cs typeface="Calibri"/>
              </a:rPr>
              <a:t>vyprazdňování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žaludku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snižují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zejména postprandiální</a:t>
            </a:r>
            <a:endParaRPr sz="2200" dirty="0">
              <a:latin typeface="Calibri"/>
              <a:cs typeface="Calibri"/>
            </a:endParaRPr>
          </a:p>
          <a:p>
            <a:pPr marL="356870">
              <a:lnSpc>
                <a:spcPts val="2735"/>
              </a:lnSpc>
            </a:pPr>
            <a:r>
              <a:rPr lang="cs-CZ" sz="2200" spc="-15" dirty="0">
                <a:latin typeface="Calibri"/>
                <a:cs typeface="Calibri"/>
              </a:rPr>
              <a:t>       </a:t>
            </a:r>
            <a:r>
              <a:rPr sz="2200" spc="-15" dirty="0" err="1">
                <a:latin typeface="Calibri"/>
                <a:cs typeface="Calibri"/>
              </a:rPr>
              <a:t>glykémii</a:t>
            </a:r>
            <a:endParaRPr lang="cs-CZ" sz="2200" spc="-15" dirty="0">
              <a:latin typeface="Calibri"/>
              <a:cs typeface="Calibri"/>
            </a:endParaRPr>
          </a:p>
          <a:p>
            <a:pPr marL="699770" indent="-342900">
              <a:lnSpc>
                <a:spcPts val="2735"/>
              </a:lnSpc>
              <a:buFont typeface="Arial" panose="020B0604020202020204" pitchFamily="34" charset="0"/>
              <a:buChar char="•"/>
            </a:pPr>
            <a:r>
              <a:rPr lang="cs-CZ" sz="2200" spc="-10" dirty="0">
                <a:latin typeface="Calibri"/>
                <a:cs typeface="Calibri"/>
              </a:rPr>
              <a:t> léky s </a:t>
            </a:r>
            <a:r>
              <a:rPr lang="cs-CZ" sz="2200" spc="-10" dirty="0" err="1">
                <a:latin typeface="Calibri"/>
                <a:cs typeface="Calibri"/>
              </a:rPr>
              <a:t>inkretinovým</a:t>
            </a:r>
            <a:r>
              <a:rPr lang="cs-CZ" sz="2200" spc="-10" dirty="0">
                <a:latin typeface="Calibri"/>
                <a:cs typeface="Calibri"/>
              </a:rPr>
              <a:t> působením (</a:t>
            </a:r>
            <a:r>
              <a:rPr lang="cs-CZ" sz="2200" spc="-10" dirty="0" err="1">
                <a:latin typeface="Calibri"/>
                <a:cs typeface="Calibri"/>
              </a:rPr>
              <a:t>inkretinová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lang="cs-CZ" sz="2200" spc="-10" dirty="0" err="1">
                <a:latin typeface="Calibri"/>
                <a:cs typeface="Calibri"/>
              </a:rPr>
              <a:t>mimetika</a:t>
            </a:r>
            <a:r>
              <a:rPr lang="cs-CZ" sz="2200" spc="-10" dirty="0">
                <a:latin typeface="Calibri"/>
                <a:cs typeface="Calibri"/>
              </a:rPr>
              <a:t>)</a:t>
            </a:r>
            <a:endParaRPr lang="cs-CZ" sz="2200" dirty="0">
              <a:latin typeface="Calibri"/>
              <a:cs typeface="Calibri"/>
            </a:endParaRPr>
          </a:p>
          <a:p>
            <a:pPr marL="699770" indent="-342900">
              <a:lnSpc>
                <a:spcPts val="2735"/>
              </a:lnSpc>
              <a:buFont typeface="Arial" panose="020B0604020202020204" pitchFamily="34" charset="0"/>
              <a:buChar char="•"/>
            </a:pPr>
            <a:r>
              <a:rPr lang="cs-CZ" sz="2200" b="1" spc="-10" dirty="0">
                <a:latin typeface="Calibri"/>
                <a:cs typeface="Calibri"/>
              </a:rPr>
              <a:t> n</a:t>
            </a:r>
            <a:r>
              <a:rPr sz="2200" b="1" spc="-10" dirty="0" err="1">
                <a:latin typeface="Calibri"/>
                <a:cs typeface="Calibri"/>
              </a:rPr>
              <a:t>ezvyšují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 err="1">
                <a:latin typeface="Calibri"/>
                <a:cs typeface="Calibri"/>
              </a:rPr>
              <a:t>riziko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10" dirty="0" err="1">
                <a:latin typeface="Calibri"/>
                <a:cs typeface="Calibri"/>
              </a:rPr>
              <a:t>hypoglykémií</a:t>
            </a:r>
            <a:endParaRPr lang="cs-CZ" sz="2200" b="1" spc="-10" dirty="0">
              <a:latin typeface="Calibri"/>
              <a:cs typeface="Calibri"/>
            </a:endParaRPr>
          </a:p>
          <a:p>
            <a:pPr marL="699770" indent="-342900">
              <a:lnSpc>
                <a:spcPts val="2735"/>
              </a:lnSpc>
              <a:buFont typeface="Arial" panose="020B0604020202020204" pitchFamily="34" charset="0"/>
              <a:buChar char="•"/>
            </a:pP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sz="2200" b="1" spc="-15" dirty="0" err="1">
                <a:solidFill>
                  <a:srgbClr val="FF0000"/>
                </a:solidFill>
                <a:latin typeface="Calibri"/>
                <a:cs typeface="Calibri"/>
              </a:rPr>
              <a:t>redukce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 err="1">
                <a:solidFill>
                  <a:srgbClr val="FF0000"/>
                </a:solidFill>
                <a:latin typeface="Calibri"/>
                <a:cs typeface="Calibri"/>
              </a:rPr>
              <a:t>hmotnosti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356870">
              <a:lnSpc>
                <a:spcPts val="2735"/>
              </a:lnSpc>
            </a:pPr>
            <a:r>
              <a:rPr lang="cs-CZ" spc="-5" dirty="0">
                <a:latin typeface="Calibri"/>
                <a:cs typeface="Calibri"/>
              </a:rPr>
              <a:t>        pozn. </a:t>
            </a:r>
            <a:r>
              <a:rPr lang="cs-CZ" spc="-5" dirty="0" err="1">
                <a:latin typeface="Calibri"/>
                <a:cs typeface="Calibri"/>
              </a:rPr>
              <a:t>Ozempic</a:t>
            </a:r>
            <a:r>
              <a:rPr lang="cs-CZ" spc="-5" dirty="0">
                <a:latin typeface="Calibri"/>
                <a:cs typeface="Calibri"/>
              </a:rPr>
              <a:t>® (</a:t>
            </a:r>
            <a:r>
              <a:rPr lang="cs-CZ" spc="-5" dirty="0" err="1">
                <a:latin typeface="Calibri"/>
                <a:cs typeface="Calibri"/>
              </a:rPr>
              <a:t>semaglutid</a:t>
            </a:r>
            <a:r>
              <a:rPr lang="cs-CZ" spc="-5" dirty="0">
                <a:latin typeface="Calibri"/>
                <a:cs typeface="Calibri"/>
              </a:rPr>
              <a:t>), </a:t>
            </a:r>
            <a:r>
              <a:rPr lang="cs-CZ" spc="-5" dirty="0" err="1">
                <a:latin typeface="Calibri"/>
                <a:cs typeface="Calibri"/>
              </a:rPr>
              <a:t>Saxenda</a:t>
            </a:r>
            <a:r>
              <a:rPr lang="cs-CZ" spc="-5" dirty="0">
                <a:latin typeface="Calibri"/>
                <a:cs typeface="Calibri"/>
              </a:rPr>
              <a:t>® (</a:t>
            </a:r>
            <a:r>
              <a:rPr lang="cs-CZ" spc="-5" dirty="0" err="1">
                <a:latin typeface="Calibri"/>
                <a:cs typeface="Calibri"/>
              </a:rPr>
              <a:t>liraglutid</a:t>
            </a:r>
            <a:r>
              <a:rPr lang="cs-CZ" spc="-5" dirty="0">
                <a:latin typeface="Calibri"/>
                <a:cs typeface="Calibri"/>
              </a:rPr>
              <a:t>) – tyto LP s indikací k  </a:t>
            </a:r>
          </a:p>
          <a:p>
            <a:pPr marL="356870">
              <a:lnSpc>
                <a:spcPts val="2735"/>
              </a:lnSpc>
            </a:pPr>
            <a:r>
              <a:rPr lang="cs-CZ" spc="-5" dirty="0">
                <a:latin typeface="Calibri"/>
                <a:cs typeface="Calibri"/>
              </a:rPr>
              <a:t>        redukci hmotnosti</a:t>
            </a:r>
          </a:p>
          <a:p>
            <a:pPr marL="699770" indent="-342900">
              <a:lnSpc>
                <a:spcPts val="2735"/>
              </a:lnSpc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200" spc="-5" dirty="0">
                <a:latin typeface="Calibri"/>
                <a:cs typeface="Calibri"/>
              </a:rPr>
              <a:t>parenterální podání - j</a:t>
            </a:r>
            <a:r>
              <a:rPr sz="2200" spc="-5" dirty="0">
                <a:latin typeface="Calibri"/>
                <a:cs typeface="Calibri"/>
              </a:rPr>
              <a:t>sou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aplikovány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1-2x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denně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s.c.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hod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lang="cs-CZ" sz="2200" spc="5" dirty="0">
                <a:latin typeface="Calibri"/>
                <a:cs typeface="Calibri"/>
              </a:rPr>
              <a:t> </a:t>
            </a:r>
          </a:p>
          <a:p>
            <a:pPr marL="356870">
              <a:lnSpc>
                <a:spcPts val="2735"/>
              </a:lnSpc>
            </a:pPr>
            <a:r>
              <a:rPr lang="cs-CZ" sz="2200" spc="5" dirty="0">
                <a:latin typeface="Calibri"/>
                <a:cs typeface="Calibri"/>
              </a:rPr>
              <a:t>      </a:t>
            </a:r>
            <a:r>
              <a:rPr sz="2200" spc="-15" dirty="0" err="1">
                <a:latin typeface="Calibri"/>
                <a:cs typeface="Calibri"/>
              </a:rPr>
              <a:t>před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ranním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večerním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jídlem</a:t>
            </a:r>
            <a:endParaRPr lang="cs-CZ" sz="2200" dirty="0">
              <a:latin typeface="Calibri"/>
              <a:cs typeface="Calibri"/>
            </a:endParaRPr>
          </a:p>
          <a:p>
            <a:pPr marL="699770" indent="-342900">
              <a:lnSpc>
                <a:spcPts val="2735"/>
              </a:lnSpc>
              <a:buFont typeface="Arial" panose="020B0604020202020204" pitchFamily="34" charset="0"/>
              <a:buChar char="•"/>
            </a:pPr>
            <a:r>
              <a:rPr lang="cs-CZ" sz="2200" spc="-10" dirty="0">
                <a:latin typeface="Calibri"/>
                <a:cs typeface="Calibri"/>
              </a:rPr>
              <a:t> z</a:t>
            </a:r>
            <a:r>
              <a:rPr sz="2200" spc="-10" dirty="0" err="1">
                <a:latin typeface="Calibri"/>
                <a:cs typeface="Calibri"/>
              </a:rPr>
              <a:t>ástupci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exenatid</a:t>
            </a:r>
            <a:r>
              <a:rPr sz="2200" spc="-15" dirty="0">
                <a:latin typeface="Calibri"/>
                <a:cs typeface="Calibri"/>
              </a:rPr>
              <a:t>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i="1" spc="-5" dirty="0" err="1">
                <a:latin typeface="Calibri"/>
                <a:cs typeface="Calibri"/>
              </a:rPr>
              <a:t>liraglutid</a:t>
            </a:r>
            <a:r>
              <a:rPr lang="cs-CZ" sz="2200" i="1" spc="-5" dirty="0">
                <a:latin typeface="Calibri"/>
                <a:cs typeface="Calibri"/>
              </a:rPr>
              <a:t>, </a:t>
            </a:r>
            <a:r>
              <a:rPr lang="cs-CZ" sz="2200" i="1" spc="-5" dirty="0" err="1">
                <a:latin typeface="Calibri"/>
                <a:cs typeface="Calibri"/>
              </a:rPr>
              <a:t>dulaglutid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92119"/>
            <a:ext cx="3493008" cy="120249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4BFDA0E-50A2-F3C9-B9E0-981ADF06187C}"/>
              </a:ext>
            </a:extLst>
          </p:cNvPr>
          <p:cNvSpPr txBox="1"/>
          <p:nvPr/>
        </p:nvSpPr>
        <p:spPr>
          <a:xfrm>
            <a:off x="381000" y="629233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spc="-4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nonPAD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zvyšující</a:t>
            </a:r>
            <a:r>
              <a:rPr lang="cs-CZ" sz="2000" b="1" spc="-6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sekreci</a:t>
            </a:r>
            <a:r>
              <a:rPr lang="cs-CZ" sz="2000" b="1" spc="-7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inzulinu</a:t>
            </a:r>
            <a:endParaRPr lang="cs-CZ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6121" y="6324600"/>
            <a:ext cx="27965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</a:t>
            </a:r>
            <a:r>
              <a:rPr lang="cs-CZ"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zu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l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ové</a:t>
            </a:r>
            <a:r>
              <a:rPr sz="2000" b="1" spc="-1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senzitizéry</a:t>
            </a:r>
            <a:endParaRPr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381000"/>
            <a:ext cx="8001000" cy="572720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400"/>
              </a:spcBef>
              <a:tabLst>
                <a:tab pos="356870" algn="l"/>
                <a:tab pos="357505" algn="l"/>
              </a:tabLst>
            </a:pPr>
            <a:r>
              <a:rPr lang="cs-CZ"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iguanidy</a:t>
            </a:r>
            <a:endParaRPr lang="cs-CZ" sz="4000" b="1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400"/>
              </a:spcBef>
              <a:tabLst>
                <a:tab pos="356870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69977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Calibri"/>
                <a:cs typeface="Calibri"/>
              </a:rPr>
              <a:t>l</a:t>
            </a:r>
            <a:r>
              <a:rPr sz="2400" b="1" dirty="0" err="1">
                <a:latin typeface="Calibri"/>
                <a:cs typeface="Calibri"/>
              </a:rPr>
              <a:t>éky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první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volby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léčbě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DM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2.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typu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lang="cs-CZ" sz="2400" spc="-40" dirty="0">
                <a:latin typeface="Calibri"/>
                <a:cs typeface="Calibri"/>
              </a:rPr>
              <a:t>- </a:t>
            </a:r>
            <a:r>
              <a:rPr sz="2400" spc="-15" dirty="0" err="1">
                <a:latin typeface="Calibri"/>
                <a:cs typeface="Calibri"/>
              </a:rPr>
              <a:t>pokud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</a:t>
            </a:r>
            <a:r>
              <a:rPr lang="cs-CZ" sz="2400" dirty="0">
                <a:latin typeface="Calibri"/>
                <a:cs typeface="Calibri"/>
              </a:rPr>
              <a:t> </a:t>
            </a:r>
          </a:p>
          <a:p>
            <a:pPr marL="356870">
              <a:spcBef>
                <a:spcPts val="300"/>
              </a:spcBef>
            </a:pPr>
            <a:r>
              <a:rPr lang="cs-CZ" sz="2400" dirty="0">
                <a:latin typeface="Calibri"/>
                <a:cs typeface="Calibri"/>
              </a:rPr>
              <a:t>     (ne u </a:t>
            </a:r>
            <a:r>
              <a:rPr lang="cs-CZ" sz="2400" spc="-5" dirty="0">
                <a:latin typeface="Calibri"/>
                <a:cs typeface="Calibri"/>
              </a:rPr>
              <a:t>DM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1.typu</a:t>
            </a:r>
            <a:r>
              <a:rPr lang="cs-CZ" sz="2400" spc="-6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b="1" spc="-5" dirty="0" err="1">
                <a:latin typeface="Calibri"/>
                <a:cs typeface="Calibri"/>
              </a:rPr>
              <a:t>snižují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hlavně </a:t>
            </a:r>
            <a:r>
              <a:rPr sz="2400" b="1" spc="-5" dirty="0" err="1">
                <a:latin typeface="Calibri"/>
                <a:cs typeface="Calibri"/>
              </a:rPr>
              <a:t>tvorbu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gluko</a:t>
            </a:r>
            <a:r>
              <a:rPr lang="cs-CZ" sz="2400" b="1" spc="-20" dirty="0">
                <a:latin typeface="Calibri"/>
                <a:cs typeface="Calibri"/>
              </a:rPr>
              <a:t>z</a:t>
            </a:r>
            <a:r>
              <a:rPr sz="2400" b="1" spc="-20" dirty="0">
                <a:latin typeface="Calibri"/>
                <a:cs typeface="Calibri"/>
              </a:rPr>
              <a:t>y </a:t>
            </a:r>
            <a:r>
              <a:rPr sz="2400" b="1" dirty="0">
                <a:latin typeface="Calibri"/>
                <a:cs typeface="Calibri"/>
              </a:rPr>
              <a:t>v </a:t>
            </a:r>
            <a:r>
              <a:rPr sz="2400" b="1" spc="-10" dirty="0">
                <a:latin typeface="Calibri"/>
                <a:cs typeface="Calibri"/>
              </a:rPr>
              <a:t>játrech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zvyšují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vychytávání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gluko</a:t>
            </a:r>
            <a:r>
              <a:rPr lang="cs-CZ" sz="2400" b="1" spc="-20" dirty="0">
                <a:latin typeface="Calibri"/>
                <a:cs typeface="Calibri"/>
              </a:rPr>
              <a:t>z</a:t>
            </a:r>
            <a:r>
              <a:rPr sz="2400" b="1" spc="-20" dirty="0">
                <a:latin typeface="Calibri"/>
                <a:cs typeface="Calibri"/>
              </a:rPr>
              <a:t>y </a:t>
            </a:r>
            <a:r>
              <a:rPr sz="2400" b="1" spc="-10" dirty="0">
                <a:latin typeface="Calibri"/>
                <a:cs typeface="Calibri"/>
              </a:rPr>
              <a:t>ve svalech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částečně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25" dirty="0">
                <a:latin typeface="Calibri"/>
                <a:cs typeface="Calibri"/>
              </a:rPr>
              <a:t>tukové </a:t>
            </a:r>
            <a:r>
              <a:rPr sz="2400" spc="-10" dirty="0" err="1">
                <a:latin typeface="Calibri"/>
                <a:cs typeface="Calibri"/>
              </a:rPr>
              <a:t>tkáni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30" dirty="0">
                <a:latin typeface="Calibri"/>
                <a:cs typeface="Calibri"/>
              </a:rPr>
              <a:t> </a:t>
            </a:r>
            <a:endParaRPr lang="cs-CZ" sz="2400" spc="-530" dirty="0">
              <a:latin typeface="Calibri"/>
              <a:cs typeface="Calibri"/>
            </a:endParaRPr>
          </a:p>
          <a:p>
            <a:pPr marL="69977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nemají vliv na sekreci inzulinu</a:t>
            </a:r>
            <a:r>
              <a:rPr lang="cs-CZ" sz="2400" dirty="0">
                <a:latin typeface="Calibri"/>
                <a:cs typeface="Calibri"/>
              </a:rPr>
              <a:t> </a:t>
            </a:r>
            <a:endParaRPr lang="cs-CZ" sz="2400" spc="-53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400" b="1" spc="-20" dirty="0">
                <a:solidFill>
                  <a:srgbClr val="00AE50"/>
                </a:solidFill>
                <a:latin typeface="Calibri"/>
                <a:cs typeface="Calibri"/>
              </a:rPr>
              <a:t>nevyvolávají</a:t>
            </a:r>
            <a:r>
              <a:rPr lang="cs-CZ" sz="2400" b="1" spc="1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lang="cs-CZ" sz="2400" b="1" spc="-15" dirty="0">
                <a:solidFill>
                  <a:srgbClr val="00AE50"/>
                </a:solidFill>
                <a:latin typeface="Calibri"/>
                <a:cs typeface="Calibri"/>
              </a:rPr>
              <a:t>hypoglykémii</a:t>
            </a:r>
            <a:endParaRPr lang="cs-CZ" sz="2400" b="1" dirty="0">
              <a:solidFill>
                <a:srgbClr val="00AE50"/>
              </a:solidFill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vhodné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diabetiky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nadváhou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jejich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anorektický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 </a:t>
            </a:r>
            <a:r>
              <a:rPr sz="2400" spc="-10" dirty="0">
                <a:latin typeface="Calibri"/>
                <a:cs typeface="Calibri"/>
              </a:rPr>
              <a:t>hyperlipoproteinémie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(pokles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hladiny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 </a:t>
            </a:r>
            <a:endParaRPr lang="cs-CZ" sz="2400" spc="5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300"/>
              </a:spcBef>
            </a:pPr>
            <a:r>
              <a:rPr lang="cs-CZ" sz="2400" spc="5" dirty="0">
                <a:latin typeface="Calibri"/>
                <a:cs typeface="Calibri"/>
              </a:rPr>
              <a:t>     </a:t>
            </a:r>
            <a:r>
              <a:rPr sz="2400" spc="-5" dirty="0">
                <a:latin typeface="Calibri"/>
                <a:cs typeface="Calibri"/>
              </a:rPr>
              <a:t>LDL-CH)</a:t>
            </a:r>
            <a:r>
              <a:rPr lang="cs-CZ" sz="2400" spc="-5" dirty="0">
                <a:latin typeface="Calibri"/>
                <a:cs typeface="Calibri"/>
              </a:rPr>
              <a:t>, u tzv. prediabetu</a:t>
            </a:r>
          </a:p>
          <a:p>
            <a:pPr marL="69977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NÚ: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nauzea,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bolesti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břicha,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průjem,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kovová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pachuť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 err="1">
                <a:latin typeface="Calibri"/>
                <a:cs typeface="Calibri"/>
              </a:rPr>
              <a:t>ústech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většinou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přechodné</a:t>
            </a:r>
            <a:r>
              <a:rPr lang="cs-CZ" sz="2400" spc="-10" dirty="0">
                <a:latin typeface="Calibri"/>
                <a:cs typeface="Calibri"/>
              </a:rPr>
              <a:t>, především na </a:t>
            </a:r>
            <a:r>
              <a:rPr sz="2400" spc="-15" dirty="0" err="1">
                <a:latin typeface="Calibri"/>
                <a:cs typeface="Calibri"/>
              </a:rPr>
              <a:t>počátku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(asi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30%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pacientů</a:t>
            </a:r>
            <a:r>
              <a:rPr sz="2400" spc="-5" dirty="0">
                <a:latin typeface="Calibri"/>
                <a:cs typeface="Calibri"/>
              </a:rPr>
              <a:t>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jsou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závislé</a:t>
            </a:r>
            <a:r>
              <a:rPr sz="2400" dirty="0">
                <a:latin typeface="Calibri"/>
                <a:cs typeface="Calibri"/>
              </a:rPr>
              <a:t> na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dávce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4397" y="609600"/>
            <a:ext cx="73552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Mineralokortikoidy</a:t>
            </a:r>
            <a:r>
              <a:rPr spc="145" dirty="0"/>
              <a:t> </a:t>
            </a:r>
            <a:r>
              <a:rPr dirty="0"/>
              <a:t>- </a:t>
            </a:r>
            <a:r>
              <a:rPr b="1" spc="-15" dirty="0">
                <a:latin typeface="Calibri"/>
                <a:cs typeface="Calibri"/>
              </a:rPr>
              <a:t>Aldosteron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440" y="1901570"/>
            <a:ext cx="7493634" cy="42569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949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94970" algn="l"/>
                <a:tab pos="395605" algn="l"/>
              </a:tabLst>
            </a:pPr>
            <a:r>
              <a:rPr lang="cs-CZ" sz="2400" spc="-30" dirty="0">
                <a:latin typeface="Calibri"/>
                <a:cs typeface="Calibri"/>
              </a:rPr>
              <a:t>t</a:t>
            </a:r>
            <a:r>
              <a:rPr sz="2400" spc="-30" dirty="0" err="1">
                <a:latin typeface="Calibri"/>
                <a:cs typeface="Calibri"/>
              </a:rPr>
              <a:t>vorba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zona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glomeruloza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kůry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nadledvin</a:t>
            </a:r>
            <a:endParaRPr lang="cs-CZ" sz="2400" spc="-5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695"/>
              </a:spcBef>
              <a:tabLst>
                <a:tab pos="394970" algn="l"/>
                <a:tab pos="3956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949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94970" algn="l"/>
                <a:tab pos="395605" algn="l"/>
              </a:tabLst>
            </a:pPr>
            <a:r>
              <a:rPr lang="cs-CZ" sz="2400" spc="-10" dirty="0">
                <a:latin typeface="Calibri"/>
                <a:cs typeface="Calibri"/>
              </a:rPr>
              <a:t>s</a:t>
            </a:r>
            <a:r>
              <a:rPr sz="2400" spc="-10" dirty="0" err="1">
                <a:latin typeface="Calibri"/>
                <a:cs typeface="Calibri"/>
              </a:rPr>
              <a:t>ekrece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stimulována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angiotenzinem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II</a:t>
            </a:r>
            <a:r>
              <a:rPr sz="2400" b="1" spc="-45" dirty="0">
                <a:latin typeface="Calibri"/>
                <a:cs typeface="Calibri"/>
              </a:rPr>
              <a:t> </a:t>
            </a:r>
            <a:endParaRPr lang="cs-CZ" sz="2400" b="1" spc="-45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600"/>
              </a:spcBef>
              <a:tabLst>
                <a:tab pos="394970" algn="l"/>
                <a:tab pos="395605" algn="l"/>
              </a:tabLst>
            </a:pP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i="1" spc="-10" dirty="0">
                <a:latin typeface="Calibri"/>
                <a:cs typeface="Calibri"/>
              </a:rPr>
              <a:t>osa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RAAS-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 err="1">
                <a:latin typeface="Calibri"/>
                <a:cs typeface="Calibri"/>
              </a:rPr>
              <a:t>při</a:t>
            </a:r>
            <a:r>
              <a:rPr sz="2400" i="1" spc="-15" dirty="0" err="1">
                <a:latin typeface="Calibri"/>
                <a:cs typeface="Calibri"/>
              </a:rPr>
              <a:t>↓průtoku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5" dirty="0">
                <a:latin typeface="Calibri"/>
                <a:cs typeface="Calibri"/>
              </a:rPr>
              <a:t>krve </a:t>
            </a:r>
            <a:r>
              <a:rPr sz="2400" i="1" dirty="0">
                <a:latin typeface="Calibri"/>
                <a:cs typeface="Calibri"/>
              </a:rPr>
              <a:t>ledvinou </a:t>
            </a:r>
            <a:r>
              <a:rPr sz="2400" i="1" spc="-5" dirty="0">
                <a:latin typeface="Calibri"/>
                <a:cs typeface="Calibri"/>
              </a:rPr>
              <a:t>dochází </a:t>
            </a:r>
            <a:r>
              <a:rPr sz="2400" i="1" dirty="0">
                <a:latin typeface="Calibri"/>
                <a:cs typeface="Calibri"/>
              </a:rPr>
              <a:t>k </a:t>
            </a:r>
            <a:r>
              <a:rPr sz="2400" i="1" spc="-5" dirty="0">
                <a:latin typeface="Calibri"/>
                <a:cs typeface="Calibri"/>
              </a:rPr>
              <a:t>uvolnění reninu, který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přeměňuje angiotenzinogen II </a:t>
            </a:r>
            <a:r>
              <a:rPr sz="2400" i="1" dirty="0" err="1">
                <a:latin typeface="Calibri"/>
                <a:cs typeface="Calibri"/>
              </a:rPr>
              <a:t>na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angiotenzin</a:t>
            </a:r>
            <a:r>
              <a:rPr lang="cs-CZ" sz="2400" i="1" spc="-5" dirty="0">
                <a:latin typeface="Calibri"/>
                <a:cs typeface="Calibri"/>
              </a:rPr>
              <a:t> I-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ten </a:t>
            </a:r>
            <a:r>
              <a:rPr sz="2400" i="1" spc="-5" dirty="0">
                <a:latin typeface="Calibri"/>
                <a:cs typeface="Calibri"/>
              </a:rPr>
              <a:t>je </a:t>
            </a:r>
            <a:r>
              <a:rPr sz="2400" i="1" dirty="0" err="1">
                <a:latin typeface="Calibri"/>
                <a:cs typeface="Calibri"/>
              </a:rPr>
              <a:t>měněn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ACE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na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angiotenzin</a:t>
            </a:r>
            <a:r>
              <a:rPr lang="cs-CZ" sz="2400" i="1" spc="-10" dirty="0">
                <a:latin typeface="Calibri"/>
                <a:cs typeface="Calibri"/>
              </a:rPr>
              <a:t> II</a:t>
            </a:r>
            <a:r>
              <a:rPr sz="2400" i="1" spc="-10" dirty="0">
                <a:latin typeface="Calibri"/>
                <a:cs typeface="Calibri"/>
              </a:rPr>
              <a:t>-</a:t>
            </a:r>
            <a:r>
              <a:rPr lang="cs-CZ" sz="2400" i="1" spc="-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ten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zvyšuje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sekreci</a:t>
            </a:r>
            <a:endParaRPr lang="cs-CZ" sz="2400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600"/>
              </a:spcBef>
              <a:tabLst>
                <a:tab pos="394970" algn="l"/>
                <a:tab pos="395605" algn="l"/>
              </a:tabLst>
            </a:pPr>
            <a:r>
              <a:rPr lang="cs-CZ" sz="2400" i="1" spc="-10" dirty="0">
                <a:latin typeface="Calibri"/>
                <a:cs typeface="Calibri"/>
              </a:rPr>
              <a:t>a</a:t>
            </a:r>
            <a:r>
              <a:rPr sz="2400" i="1" spc="-10" dirty="0" err="1">
                <a:latin typeface="Calibri"/>
                <a:cs typeface="Calibri"/>
              </a:rPr>
              <a:t>ldosteronu</a:t>
            </a:r>
            <a:r>
              <a:rPr lang="cs-CZ" sz="2400" i="1" spc="-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→</a:t>
            </a:r>
            <a:r>
              <a:rPr lang="cs-CZ" sz="2400" i="1" spc="-10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zvýš.resorpce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</a:t>
            </a:r>
            <a:r>
              <a:rPr sz="2400" i="1" spc="-7" baseline="-17361" dirty="0">
                <a:latin typeface="Calibri"/>
                <a:cs typeface="Calibri"/>
              </a:rPr>
              <a:t>2</a:t>
            </a:r>
            <a:r>
              <a:rPr sz="2400" i="1" spc="-5" dirty="0">
                <a:latin typeface="Calibri"/>
                <a:cs typeface="Calibri"/>
              </a:rPr>
              <a:t>O</a:t>
            </a:r>
            <a:r>
              <a:rPr sz="2400" i="1" dirty="0">
                <a:latin typeface="Calibri"/>
                <a:cs typeface="Calibri"/>
              </a:rPr>
              <a:t> a</a:t>
            </a:r>
            <a:r>
              <a:rPr sz="2400" i="1" spc="-10" dirty="0">
                <a:latin typeface="Calibri"/>
                <a:cs typeface="Calibri"/>
              </a:rPr>
              <a:t> Na+)</a:t>
            </a:r>
            <a:endParaRPr lang="cs-CZ" sz="2400" i="1" spc="-10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spcBef>
                <a:spcPts val="600"/>
              </a:spcBef>
              <a:tabLst>
                <a:tab pos="394970" algn="l"/>
                <a:tab pos="3956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94970" marR="5588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94970" algn="l"/>
                <a:tab pos="395605" algn="l"/>
              </a:tabLst>
            </a:pPr>
            <a:r>
              <a:rPr lang="cs-CZ" sz="2400" spc="-10" dirty="0">
                <a:latin typeface="Calibri"/>
                <a:cs typeface="Calibri"/>
              </a:rPr>
              <a:t>h</a:t>
            </a:r>
            <a:r>
              <a:rPr sz="2400" spc="-10" dirty="0" err="1">
                <a:latin typeface="Calibri"/>
                <a:cs typeface="Calibri"/>
              </a:rPr>
              <a:t>lavní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stimuluje</a:t>
            </a:r>
            <a:r>
              <a:rPr sz="2400" b="1" spc="-3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zpětnou</a:t>
            </a:r>
            <a:r>
              <a:rPr sz="2400" b="1" spc="-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resorpci</a:t>
            </a:r>
            <a:r>
              <a:rPr sz="2400" b="1" spc="-6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Na</a:t>
            </a:r>
            <a:r>
              <a:rPr sz="2400" b="1" spc="-7" baseline="20833" dirty="0">
                <a:solidFill>
                  <a:srgbClr val="92D050"/>
                </a:solidFill>
                <a:latin typeface="Calibri"/>
                <a:cs typeface="Calibri"/>
              </a:rPr>
              <a:t>+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,</a:t>
            </a:r>
            <a:r>
              <a:rPr sz="2400" b="1" spc="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Cl</a:t>
            </a:r>
            <a:r>
              <a:rPr sz="2400" b="1" spc="-7" baseline="20833" dirty="0">
                <a:solidFill>
                  <a:srgbClr val="92D050"/>
                </a:solidFill>
                <a:latin typeface="Calibri"/>
                <a:cs typeface="Calibri"/>
              </a:rPr>
              <a:t>-</a:t>
            </a:r>
            <a:r>
              <a:rPr sz="2400" b="1" spc="225" baseline="20833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2D050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H</a:t>
            </a:r>
            <a:r>
              <a:rPr sz="2400" b="1" spc="-7" baseline="-17361" dirty="0">
                <a:solidFill>
                  <a:srgbClr val="92D050"/>
                </a:solidFill>
                <a:latin typeface="Calibri"/>
                <a:cs typeface="Calibri"/>
              </a:rPr>
              <a:t>2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O </a:t>
            </a:r>
            <a:r>
              <a:rPr sz="2400" b="1" spc="-5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2D050"/>
                </a:solidFill>
                <a:latin typeface="Calibri"/>
                <a:cs typeface="Calibri"/>
              </a:rPr>
              <a:t>v</a:t>
            </a:r>
            <a:r>
              <a:rPr sz="2400" b="1" spc="-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rgbClr val="92D050"/>
                </a:solidFill>
                <a:latin typeface="Calibri"/>
                <a:cs typeface="Calibri"/>
              </a:rPr>
              <a:t>ledvinách</a:t>
            </a:r>
            <a:r>
              <a:rPr lang="cs-CZ" sz="2400" b="1" dirty="0">
                <a:solidFill>
                  <a:srgbClr val="92D050"/>
                </a:solidFill>
                <a:latin typeface="Calibri"/>
                <a:cs typeface="Calibri"/>
              </a:rPr>
              <a:t> (retence vody)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6121" y="6324600"/>
            <a:ext cx="27965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</a:t>
            </a:r>
            <a:r>
              <a:rPr lang="cs-CZ"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zu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l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ové</a:t>
            </a:r>
            <a:r>
              <a:rPr sz="2000" b="1" spc="-1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senzitizéry</a:t>
            </a:r>
            <a:endParaRPr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381000"/>
            <a:ext cx="8001000" cy="44601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400"/>
              </a:spcBef>
              <a:tabLst>
                <a:tab pos="356870" algn="l"/>
                <a:tab pos="357505" algn="l"/>
              </a:tabLst>
            </a:pPr>
            <a:r>
              <a:rPr lang="cs-CZ"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iguanidy</a:t>
            </a:r>
            <a:endParaRPr lang="cs-CZ" sz="4000" b="1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400"/>
              </a:spcBef>
              <a:tabLst>
                <a:tab pos="356870" algn="l"/>
                <a:tab pos="357505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200" spc="-10" dirty="0">
                <a:latin typeface="Calibri"/>
                <a:cs typeface="Calibri"/>
              </a:rPr>
              <a:t>nejzávažnější</a:t>
            </a:r>
            <a:r>
              <a:rPr lang="cs-CZ" sz="2200" spc="-50" dirty="0">
                <a:latin typeface="Calibri"/>
                <a:cs typeface="Calibri"/>
              </a:rPr>
              <a:t> </a:t>
            </a:r>
            <a:r>
              <a:rPr lang="cs-CZ" sz="2200" spc="-5" dirty="0">
                <a:latin typeface="Calibri"/>
                <a:cs typeface="Calibri"/>
              </a:rPr>
              <a:t>NÚ:</a:t>
            </a:r>
            <a:r>
              <a:rPr lang="cs-CZ" sz="2200" spc="-35" dirty="0">
                <a:latin typeface="Calibri"/>
                <a:cs typeface="Calibri"/>
              </a:rPr>
              <a:t> </a:t>
            </a:r>
            <a:r>
              <a:rPr lang="cs-CZ" sz="2200" spc="-20" dirty="0">
                <a:latin typeface="Calibri"/>
                <a:cs typeface="Calibri"/>
              </a:rPr>
              <a:t>laktátová</a:t>
            </a:r>
            <a:r>
              <a:rPr lang="cs-CZ" sz="2200" spc="-90" dirty="0">
                <a:latin typeface="Calibri"/>
                <a:cs typeface="Calibri"/>
              </a:rPr>
              <a:t> </a:t>
            </a:r>
            <a:r>
              <a:rPr lang="cs-CZ" sz="2200" spc="-15" dirty="0">
                <a:latin typeface="Calibri"/>
                <a:cs typeface="Calibri"/>
              </a:rPr>
              <a:t>acidóza</a:t>
            </a:r>
            <a:r>
              <a:rPr lang="cs-CZ" sz="2200" spc="20" dirty="0">
                <a:latin typeface="Calibri"/>
                <a:cs typeface="Calibri"/>
              </a:rPr>
              <a:t> </a:t>
            </a:r>
            <a:r>
              <a:rPr lang="cs-CZ" sz="2200" dirty="0">
                <a:latin typeface="Calibri"/>
                <a:cs typeface="Calibri"/>
              </a:rPr>
              <a:t>-</a:t>
            </a:r>
            <a:r>
              <a:rPr lang="cs-CZ" sz="2200" spc="-10" dirty="0">
                <a:latin typeface="Calibri"/>
                <a:cs typeface="Calibri"/>
              </a:rPr>
              <a:t> 60%</a:t>
            </a:r>
            <a:r>
              <a:rPr lang="cs-CZ" sz="2200" spc="-65" dirty="0">
                <a:latin typeface="Calibri"/>
                <a:cs typeface="Calibri"/>
              </a:rPr>
              <a:t> </a:t>
            </a:r>
            <a:r>
              <a:rPr lang="cs-CZ" sz="2200" spc="-5" dirty="0">
                <a:latin typeface="Calibri"/>
                <a:cs typeface="Calibri"/>
              </a:rPr>
              <a:t>mortalita,</a:t>
            </a:r>
            <a:r>
              <a:rPr lang="cs-CZ" sz="2200" spc="-100" dirty="0">
                <a:latin typeface="Calibri"/>
                <a:cs typeface="Calibri"/>
              </a:rPr>
              <a:t> rozvoj</a:t>
            </a:r>
            <a:endParaRPr lang="cs-CZ" sz="22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lang="cs-CZ" sz="2200" spc="-10" dirty="0">
                <a:latin typeface="Calibri"/>
                <a:cs typeface="Calibri"/>
              </a:rPr>
              <a:t>     hlavně</a:t>
            </a:r>
            <a:r>
              <a:rPr lang="cs-CZ" sz="2200" spc="-40" dirty="0">
                <a:latin typeface="Calibri"/>
                <a:cs typeface="Calibri"/>
              </a:rPr>
              <a:t> </a:t>
            </a:r>
            <a:r>
              <a:rPr lang="cs-CZ" sz="2200" spc="-5" dirty="0">
                <a:latin typeface="Calibri"/>
                <a:cs typeface="Calibri"/>
              </a:rPr>
              <a:t>při</a:t>
            </a:r>
            <a:r>
              <a:rPr lang="cs-CZ" sz="2200" spc="-55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nerespektování</a:t>
            </a:r>
            <a:r>
              <a:rPr lang="cs-CZ" sz="2200" spc="-85" dirty="0">
                <a:latin typeface="Calibri"/>
                <a:cs typeface="Calibri"/>
              </a:rPr>
              <a:t> </a:t>
            </a:r>
            <a:r>
              <a:rPr lang="cs-CZ" sz="2200" dirty="0">
                <a:latin typeface="Calibri"/>
                <a:cs typeface="Calibri"/>
              </a:rPr>
              <a:t>KI</a:t>
            </a:r>
          </a:p>
          <a:p>
            <a:pPr marL="69977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cs-CZ" sz="2200" b="1" spc="-5" dirty="0">
                <a:latin typeface="Calibri"/>
                <a:cs typeface="Calibri"/>
              </a:rPr>
              <a:t>KI</a:t>
            </a:r>
            <a:r>
              <a:rPr lang="cs-CZ" sz="2200" spc="-5" dirty="0">
                <a:latin typeface="Calibri"/>
                <a:cs typeface="Calibri"/>
              </a:rPr>
              <a:t>:</a:t>
            </a:r>
            <a:r>
              <a:rPr lang="cs-CZ" sz="2200" spc="-40" dirty="0">
                <a:latin typeface="Calibri"/>
                <a:cs typeface="Calibri"/>
              </a:rPr>
              <a:t> </a:t>
            </a:r>
            <a:r>
              <a:rPr lang="cs-CZ" sz="2200" spc="-20" dirty="0">
                <a:latin typeface="Calibri"/>
                <a:cs typeface="Calibri"/>
              </a:rPr>
              <a:t>stavy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lang="cs-CZ" sz="2200" spc="-5" dirty="0">
                <a:latin typeface="Calibri"/>
                <a:cs typeface="Calibri"/>
              </a:rPr>
              <a:t>predisponující</a:t>
            </a:r>
            <a:r>
              <a:rPr lang="cs-CZ" sz="2200" spc="-105" dirty="0">
                <a:latin typeface="Calibri"/>
                <a:cs typeface="Calibri"/>
              </a:rPr>
              <a:t> </a:t>
            </a:r>
            <a:r>
              <a:rPr lang="cs-CZ" sz="2200" spc="-40" dirty="0">
                <a:latin typeface="Calibri"/>
                <a:cs typeface="Calibri"/>
              </a:rPr>
              <a:t>ke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lang="cs-CZ" sz="2200" spc="-15" dirty="0">
                <a:latin typeface="Calibri"/>
                <a:cs typeface="Calibri"/>
              </a:rPr>
              <a:t>tkáňové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lang="cs-CZ" sz="2200" spc="-15" dirty="0">
                <a:latin typeface="Calibri"/>
                <a:cs typeface="Calibri"/>
              </a:rPr>
              <a:t>hypoxii: </a:t>
            </a:r>
            <a:r>
              <a:rPr lang="cs-CZ" sz="2200" spc="-530" dirty="0">
                <a:latin typeface="Calibri"/>
                <a:cs typeface="Calibri"/>
              </a:rPr>
              <a:t> </a:t>
            </a:r>
            <a:r>
              <a:rPr lang="cs-CZ" sz="2200" spc="-15" dirty="0">
                <a:latin typeface="Calibri"/>
                <a:cs typeface="Calibri"/>
              </a:rPr>
              <a:t>oběhová</a:t>
            </a:r>
            <a:r>
              <a:rPr lang="cs-CZ" sz="2200" spc="15" dirty="0">
                <a:latin typeface="Calibri"/>
                <a:cs typeface="Calibri"/>
              </a:rPr>
              <a:t> </a:t>
            </a:r>
            <a:r>
              <a:rPr lang="cs-CZ" sz="2200" dirty="0">
                <a:latin typeface="Calibri"/>
                <a:cs typeface="Calibri"/>
              </a:rPr>
              <a:t>či</a:t>
            </a:r>
            <a:r>
              <a:rPr lang="cs-CZ" sz="2200" spc="-2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respirační </a:t>
            </a:r>
            <a:r>
              <a:rPr lang="cs-CZ" sz="2200" spc="-15" dirty="0">
                <a:latin typeface="Calibri"/>
                <a:cs typeface="Calibri"/>
              </a:rPr>
              <a:t>nedostatečnost, </a:t>
            </a:r>
            <a:r>
              <a:rPr lang="cs-CZ" sz="2200" b="1" spc="-10" dirty="0">
                <a:latin typeface="Calibri"/>
                <a:cs typeface="Calibri"/>
              </a:rPr>
              <a:t>snížená</a:t>
            </a:r>
            <a:r>
              <a:rPr lang="cs-CZ" sz="2200" b="1" spc="-5" dirty="0">
                <a:latin typeface="Calibri"/>
                <a:cs typeface="Calibri"/>
              </a:rPr>
              <a:t> </a:t>
            </a:r>
            <a:r>
              <a:rPr lang="cs-CZ" sz="2200" b="1" spc="-15" dirty="0">
                <a:latin typeface="Calibri"/>
                <a:cs typeface="Calibri"/>
              </a:rPr>
              <a:t>funkce jater</a:t>
            </a:r>
            <a:r>
              <a:rPr lang="cs-CZ" sz="2200" b="1" spc="-25" dirty="0">
                <a:latin typeface="Calibri"/>
                <a:cs typeface="Calibri"/>
              </a:rPr>
              <a:t> </a:t>
            </a:r>
            <a:r>
              <a:rPr lang="cs-CZ" sz="2200" b="1" dirty="0">
                <a:latin typeface="Calibri"/>
                <a:cs typeface="Calibri"/>
              </a:rPr>
              <a:t>a</a:t>
            </a:r>
            <a:r>
              <a:rPr lang="cs-CZ" sz="2200" b="1" spc="-10" dirty="0">
                <a:latin typeface="Calibri"/>
                <a:cs typeface="Calibri"/>
              </a:rPr>
              <a:t> </a:t>
            </a:r>
            <a:r>
              <a:rPr lang="cs-CZ" sz="2200" b="1" spc="-5" dirty="0">
                <a:latin typeface="Calibri"/>
                <a:cs typeface="Calibri"/>
              </a:rPr>
              <a:t>ledvin</a:t>
            </a:r>
            <a:r>
              <a:rPr lang="cs-CZ" sz="2200" spc="-5" dirty="0">
                <a:latin typeface="Calibri"/>
                <a:cs typeface="Calibri"/>
              </a:rPr>
              <a:t>,</a:t>
            </a:r>
            <a:r>
              <a:rPr lang="cs-CZ" sz="2200" spc="10" dirty="0">
                <a:latin typeface="Calibri"/>
                <a:cs typeface="Calibri"/>
              </a:rPr>
              <a:t> </a:t>
            </a:r>
            <a:r>
              <a:rPr lang="cs-CZ" sz="2200" spc="-20" dirty="0">
                <a:latin typeface="Calibri"/>
                <a:cs typeface="Calibri"/>
              </a:rPr>
              <a:t>celkové</a:t>
            </a:r>
            <a:r>
              <a:rPr lang="cs-CZ" sz="2200" spc="-4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zhoršení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lang="cs-CZ" sz="2200" spc="-20" dirty="0">
                <a:latin typeface="Calibri"/>
                <a:cs typeface="Calibri"/>
              </a:rPr>
              <a:t>zdravotního</a:t>
            </a:r>
            <a:r>
              <a:rPr lang="cs-CZ" sz="2200" dirty="0">
                <a:latin typeface="Calibri"/>
                <a:cs typeface="Calibri"/>
              </a:rPr>
              <a:t> </a:t>
            </a:r>
            <a:r>
              <a:rPr lang="cs-CZ" sz="2200" spc="-15" dirty="0">
                <a:latin typeface="Calibri"/>
                <a:cs typeface="Calibri"/>
              </a:rPr>
              <a:t>stavu, </a:t>
            </a:r>
            <a:r>
              <a:rPr lang="cs-CZ" sz="2200" spc="-10" dirty="0">
                <a:latin typeface="Calibri"/>
                <a:cs typeface="Calibri"/>
              </a:rPr>
              <a:t> </a:t>
            </a:r>
            <a:r>
              <a:rPr lang="cs-CZ" sz="2200" spc="-15" dirty="0">
                <a:latin typeface="Calibri"/>
                <a:cs typeface="Calibri"/>
              </a:rPr>
              <a:t>gravidita,</a:t>
            </a:r>
            <a:r>
              <a:rPr lang="cs-CZ" sz="2200" spc="-65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laktace,</a:t>
            </a:r>
            <a:r>
              <a:rPr lang="cs-CZ" sz="2200" spc="-50" dirty="0">
                <a:latin typeface="Calibri"/>
                <a:cs typeface="Calibri"/>
              </a:rPr>
              <a:t> </a:t>
            </a:r>
            <a:r>
              <a:rPr lang="cs-CZ" sz="2200" b="1" spc="-10" dirty="0">
                <a:latin typeface="Calibri"/>
                <a:cs typeface="Calibri"/>
              </a:rPr>
              <a:t>alkoholizmus</a:t>
            </a:r>
          </a:p>
          <a:p>
            <a:pPr marL="69977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cs-CZ" sz="2200" spc="-10" dirty="0">
                <a:latin typeface="Calibri"/>
                <a:cs typeface="Calibri"/>
              </a:rPr>
              <a:t>v rizikových situacích vysadit (průjem, zvracení, </a:t>
            </a:r>
            <a:r>
              <a:rPr lang="cs-CZ" sz="2200" spc="-10" dirty="0" err="1">
                <a:latin typeface="Calibri"/>
                <a:cs typeface="Calibri"/>
              </a:rPr>
              <a:t>febrilie</a:t>
            </a:r>
            <a:r>
              <a:rPr lang="cs-CZ" sz="2200" spc="-10" dirty="0">
                <a:latin typeface="Calibri"/>
                <a:cs typeface="Calibri"/>
              </a:rPr>
              <a:t> atd.)</a:t>
            </a:r>
            <a:endParaRPr lang="cs-CZ" sz="22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cs-CZ" sz="2200" b="1" spc="-10" dirty="0">
                <a:latin typeface="Calibri"/>
                <a:cs typeface="Calibri"/>
              </a:rPr>
              <a:t>opatrnost</a:t>
            </a:r>
            <a:r>
              <a:rPr lang="cs-CZ" sz="2200" b="1" spc="-75" dirty="0">
                <a:latin typeface="Calibri"/>
                <a:cs typeface="Calibri"/>
              </a:rPr>
              <a:t> </a:t>
            </a:r>
            <a:r>
              <a:rPr lang="cs-CZ" sz="2200" b="1" dirty="0">
                <a:latin typeface="Calibri"/>
                <a:cs typeface="Calibri"/>
              </a:rPr>
              <a:t>u</a:t>
            </a:r>
            <a:r>
              <a:rPr lang="cs-CZ" sz="2200" b="1" spc="-50" dirty="0">
                <a:latin typeface="Calibri"/>
                <a:cs typeface="Calibri"/>
              </a:rPr>
              <a:t> </a:t>
            </a:r>
            <a:r>
              <a:rPr lang="cs-CZ" sz="2200" b="1" spc="-10" dirty="0">
                <a:latin typeface="Calibri"/>
                <a:cs typeface="Calibri"/>
              </a:rPr>
              <a:t>starších</a:t>
            </a:r>
            <a:r>
              <a:rPr lang="cs-CZ" sz="2200" b="1" spc="-65" dirty="0">
                <a:latin typeface="Calibri"/>
                <a:cs typeface="Calibri"/>
              </a:rPr>
              <a:t> </a:t>
            </a:r>
            <a:r>
              <a:rPr lang="cs-CZ" sz="2200" b="1" dirty="0">
                <a:latin typeface="Calibri"/>
                <a:cs typeface="Calibri"/>
              </a:rPr>
              <a:t>osob</a:t>
            </a:r>
          </a:p>
          <a:p>
            <a:pPr marL="69977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cs-CZ" sz="2200" spc="-10" dirty="0">
                <a:latin typeface="Calibri"/>
                <a:cs typeface="Calibri"/>
              </a:rPr>
              <a:t>zástupce:</a:t>
            </a:r>
            <a:r>
              <a:rPr lang="cs-CZ" sz="2200" spc="-105" dirty="0">
                <a:latin typeface="Calibri"/>
                <a:cs typeface="Calibri"/>
              </a:rPr>
              <a:t> </a:t>
            </a:r>
            <a:r>
              <a:rPr lang="cs-CZ" sz="2200" b="1" i="1" spc="-10" dirty="0" err="1">
                <a:latin typeface="Calibri"/>
                <a:cs typeface="Calibri"/>
              </a:rPr>
              <a:t>metformin</a:t>
            </a:r>
            <a:r>
              <a:rPr lang="cs-CZ" sz="2200" b="1" i="1" spc="-10" dirty="0">
                <a:latin typeface="Calibri"/>
                <a:cs typeface="Calibri"/>
              </a:rPr>
              <a:t> </a:t>
            </a:r>
            <a:r>
              <a:rPr lang="cs-CZ" sz="2200" spc="-10" dirty="0">
                <a:latin typeface="Calibri"/>
                <a:cs typeface="Calibri"/>
              </a:rPr>
              <a:t>(lék první volby)</a:t>
            </a:r>
            <a:endParaRPr lang="cs-CZ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cs-CZ" spc="-5" dirty="0">
                <a:latin typeface="Calibri"/>
                <a:cs typeface="Calibri"/>
              </a:rPr>
              <a:t>             (pozn. další</a:t>
            </a:r>
            <a:r>
              <a:rPr lang="cs-CZ" spc="-4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indikace</a:t>
            </a:r>
            <a:r>
              <a:rPr lang="cs-CZ" spc="-45" dirty="0">
                <a:latin typeface="Calibri"/>
                <a:cs typeface="Calibri"/>
              </a:rPr>
              <a:t> </a:t>
            </a:r>
            <a:r>
              <a:rPr lang="cs-CZ" spc="-10" dirty="0" err="1">
                <a:latin typeface="Calibri"/>
                <a:cs typeface="Calibri"/>
              </a:rPr>
              <a:t>metforminu</a:t>
            </a:r>
            <a:r>
              <a:rPr lang="cs-CZ" spc="-60" dirty="0">
                <a:latin typeface="Calibri"/>
                <a:cs typeface="Calibri"/>
              </a:rPr>
              <a:t> </a:t>
            </a:r>
            <a:r>
              <a:rPr lang="cs-CZ" dirty="0">
                <a:latin typeface="Calibri"/>
                <a:cs typeface="Calibri"/>
              </a:rPr>
              <a:t>–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20" dirty="0" err="1">
                <a:latin typeface="Calibri"/>
                <a:cs typeface="Calibri"/>
              </a:rPr>
              <a:t>polycystické</a:t>
            </a:r>
            <a:r>
              <a:rPr lang="cs-CZ" spc="-55" dirty="0">
                <a:latin typeface="Calibri"/>
                <a:cs typeface="Calibri"/>
              </a:rPr>
              <a:t> </a:t>
            </a:r>
            <a:r>
              <a:rPr lang="cs-CZ" spc="-5" dirty="0">
                <a:latin typeface="Calibri"/>
                <a:cs typeface="Calibri"/>
              </a:rPr>
              <a:t>onemocnění</a:t>
            </a:r>
            <a:r>
              <a:rPr lang="cs-CZ" spc="-65" dirty="0">
                <a:latin typeface="Calibri"/>
                <a:cs typeface="Calibri"/>
              </a:rPr>
              <a:t> </a:t>
            </a:r>
            <a:r>
              <a:rPr lang="cs-CZ" spc="-10" dirty="0" err="1">
                <a:latin typeface="Calibri"/>
                <a:cs typeface="Calibri"/>
              </a:rPr>
              <a:t>ovárií</a:t>
            </a:r>
            <a:r>
              <a:rPr lang="cs-CZ" spc="-10" dirty="0">
                <a:latin typeface="Calibri"/>
                <a:cs typeface="Calibri"/>
              </a:rPr>
              <a:t>)</a:t>
            </a:r>
            <a:endParaRPr lang="cs-CZ" dirty="0"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400"/>
              </a:spcBef>
              <a:tabLst>
                <a:tab pos="356870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324472-7814-B178-0E0C-7407BA9E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884400"/>
            <a:ext cx="3505200" cy="16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42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248400"/>
            <a:ext cx="27965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</a:t>
            </a:r>
            <a:r>
              <a:rPr lang="cs-CZ"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zu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l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i</a:t>
            </a:r>
            <a:r>
              <a:rPr sz="2000" b="1" spc="-10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</a:t>
            </a:r>
            <a:r>
              <a:rPr sz="2000" b="1" dirty="0" err="1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ové</a:t>
            </a:r>
            <a:r>
              <a:rPr sz="2000" b="1" spc="-14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senzitizéry</a:t>
            </a:r>
            <a:endParaRPr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533400"/>
            <a:ext cx="8382000" cy="518026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95"/>
              </a:spcBef>
            </a:pP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</a:t>
            </a:r>
            <a:r>
              <a:rPr sz="4000" b="1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4000" b="1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4000" b="1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4000" b="1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4000" b="1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4000" b="1" spc="-5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4000" b="1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lang="cs-CZ" sz="4000" b="1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/</a:t>
            </a:r>
            <a:r>
              <a:rPr sz="4000" b="1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4000" b="1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4000" b="1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ia</a:t>
            </a:r>
            <a:r>
              <a:rPr sz="4000" b="1" spc="-2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4000" b="1" spc="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4000" b="1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lidindio</a:t>
            </a:r>
            <a:r>
              <a:rPr sz="4000" b="1" spc="-5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4000" b="1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4000" b="1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4000" b="1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TZD</a:t>
            </a:r>
            <a:r>
              <a:rPr lang="cs-CZ"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</a:p>
          <a:p>
            <a:pPr marL="12700" algn="ctr">
              <a:lnSpc>
                <a:spcPct val="100000"/>
              </a:lnSpc>
              <a:spcBef>
                <a:spcPts val="695"/>
              </a:spcBef>
            </a:pPr>
            <a:endParaRPr sz="20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zlepšují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periferní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citlivost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lang="cs-CZ" sz="2400" spc="-5" dirty="0">
                <a:latin typeface="Calibri"/>
                <a:cs typeface="Calibri"/>
              </a:rPr>
              <a:t>z</a:t>
            </a:r>
            <a:r>
              <a:rPr sz="2400" spc="-5" dirty="0" err="1">
                <a:latin typeface="Calibri"/>
                <a:cs typeface="Calibri"/>
              </a:rPr>
              <a:t>ulinu</a:t>
            </a:r>
            <a:r>
              <a:rPr lang="cs-CZ" sz="2400" spc="-5" dirty="0">
                <a:latin typeface="Calibri"/>
                <a:cs typeface="Calibri"/>
              </a:rPr>
              <a:t> (snižují inzulinovou rezistenci)-</a:t>
            </a:r>
            <a:r>
              <a:rPr sz="2400" b="1" spc="-5" dirty="0" err="1">
                <a:latin typeface="Calibri"/>
                <a:cs typeface="Calibri"/>
              </a:rPr>
              <a:t>zvyšují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5" dirty="0" err="1">
                <a:latin typeface="Calibri"/>
                <a:cs typeface="Calibri"/>
              </a:rPr>
              <a:t>vychytávání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gluko</a:t>
            </a:r>
            <a:r>
              <a:rPr lang="cs-CZ" sz="2400" b="1" spc="-20" dirty="0">
                <a:latin typeface="Calibri"/>
                <a:cs typeface="Calibri"/>
              </a:rPr>
              <a:t>z</a:t>
            </a:r>
            <a:r>
              <a:rPr sz="2400" b="1" spc="-20" dirty="0">
                <a:latin typeface="Calibri"/>
                <a:cs typeface="Calibri"/>
              </a:rPr>
              <a:t>y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svaly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tukovou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tkání</a:t>
            </a:r>
            <a:endParaRPr lang="cs-CZ" sz="2400" b="1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kromě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hyperglykémie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ovlivňují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hyperlipoproteinémii,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hypertenzi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prokoagulační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stav,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hyperinzulinémii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nástup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jejich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účinku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pomalý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(týdny)</a:t>
            </a:r>
            <a:endParaRPr sz="2400" dirty="0">
              <a:latin typeface="Calibri"/>
              <a:cs typeface="Calibri"/>
            </a:endParaRPr>
          </a:p>
          <a:p>
            <a:pPr marL="699770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NÚ: doporučuje se </a:t>
            </a:r>
            <a:r>
              <a:rPr sz="2400" spc="-15" dirty="0">
                <a:latin typeface="Calibri"/>
                <a:cs typeface="Calibri"/>
              </a:rPr>
              <a:t>monitorovaní </a:t>
            </a:r>
            <a:r>
              <a:rPr sz="2400" spc="-10" dirty="0">
                <a:latin typeface="Calibri"/>
                <a:cs typeface="Calibri"/>
              </a:rPr>
              <a:t>jaterních </a:t>
            </a:r>
            <a:r>
              <a:rPr sz="2400" spc="-15" dirty="0">
                <a:latin typeface="Calibri"/>
                <a:cs typeface="Calibri"/>
              </a:rPr>
              <a:t>funkcí, </a:t>
            </a:r>
            <a:r>
              <a:rPr sz="2400" spc="-10" dirty="0">
                <a:latin typeface="Calibri"/>
                <a:cs typeface="Calibri"/>
              </a:rPr>
              <a:t>zvýšení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hmotnosti, periférní </a:t>
            </a:r>
            <a:r>
              <a:rPr sz="2400" b="1" spc="-10" dirty="0">
                <a:latin typeface="Calibri"/>
                <a:cs typeface="Calibri"/>
              </a:rPr>
              <a:t>edémy</a:t>
            </a:r>
            <a:r>
              <a:rPr sz="2400" spc="-10" dirty="0">
                <a:latin typeface="Calibri"/>
                <a:cs typeface="Calibri"/>
              </a:rPr>
              <a:t> (zejména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15" dirty="0">
                <a:latin typeface="Calibri"/>
                <a:cs typeface="Calibri"/>
              </a:rPr>
              <a:t>kombinaci 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lang="cs-CZ" sz="2400" dirty="0">
                <a:latin typeface="Calibri"/>
                <a:cs typeface="Calibri"/>
              </a:rPr>
              <a:t>z</a:t>
            </a:r>
            <a:r>
              <a:rPr sz="2400" dirty="0" err="1">
                <a:latin typeface="Calibri"/>
                <a:cs typeface="Calibri"/>
              </a:rPr>
              <a:t>ulinem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lang="cs-CZ" sz="2400" dirty="0">
                <a:latin typeface="Calibri"/>
                <a:cs typeface="Calibri"/>
              </a:rPr>
              <a:t>z</a:t>
            </a:r>
            <a:r>
              <a:rPr sz="2400" dirty="0" err="1">
                <a:latin typeface="Calibri"/>
                <a:cs typeface="Calibri"/>
              </a:rPr>
              <a:t>ulin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sekretagogy),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zvýšené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riziko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srdečního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selhání</a:t>
            </a:r>
            <a:endParaRPr sz="2400" b="1" dirty="0">
              <a:latin typeface="Calibri"/>
              <a:cs typeface="Calibri"/>
            </a:endParaRPr>
          </a:p>
          <a:p>
            <a:pPr marL="699770" indent="-342900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z</a:t>
            </a:r>
            <a:r>
              <a:rPr sz="2400" spc="-10" dirty="0" err="1">
                <a:latin typeface="Calibri"/>
                <a:cs typeface="Calibri"/>
              </a:rPr>
              <a:t>ástupce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pioglitazon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5AF6EE-88B4-EDB3-F824-7E388076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163" y="4876799"/>
            <a:ext cx="3132437" cy="183469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44564"/>
            <a:ext cx="8077200" cy="5519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95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cs-CZ" sz="4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4000" b="1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nhibitory</a:t>
            </a:r>
            <a:r>
              <a:rPr sz="4000" b="1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alfa-</a:t>
            </a:r>
            <a:r>
              <a:rPr sz="4000" b="1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glukosidáz</a:t>
            </a:r>
            <a:endParaRPr lang="cs-CZ" sz="4000" b="1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699770" marR="29209" indent="-342900" algn="just">
              <a:lnSpc>
                <a:spcPts val="259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působí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lokálně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</a:t>
            </a:r>
            <a:r>
              <a:rPr sz="2400" b="1" spc="-20" dirty="0">
                <a:latin typeface="Calibri"/>
                <a:cs typeface="Calibri"/>
              </a:rPr>
              <a:t> tenkém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střevě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inhibují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aktivitu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alfa-</a:t>
            </a:r>
            <a:r>
              <a:rPr sz="2400" spc="-15" dirty="0" err="1">
                <a:latin typeface="Calibri"/>
                <a:cs typeface="Calibri"/>
              </a:rPr>
              <a:t>glukosidáz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tím </a:t>
            </a:r>
            <a:r>
              <a:rPr sz="2400" spc="-15" dirty="0">
                <a:latin typeface="Calibri"/>
                <a:cs typeface="Calibri"/>
              </a:rPr>
              <a:t>brzdí </a:t>
            </a:r>
            <a:r>
              <a:rPr sz="2400" spc="-10" dirty="0">
                <a:latin typeface="Calibri"/>
                <a:cs typeface="Calibri"/>
              </a:rPr>
              <a:t>štěpení </a:t>
            </a:r>
            <a:r>
              <a:rPr sz="2400" spc="-5" dirty="0">
                <a:latin typeface="Calibri"/>
                <a:cs typeface="Calibri"/>
              </a:rPr>
              <a:t>oligo-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disacharidů na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vstřebatelné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monosacharidy</a:t>
            </a:r>
            <a:endParaRPr sz="2400" dirty="0">
              <a:latin typeface="Calibri"/>
              <a:cs typeface="Calibri"/>
            </a:endParaRPr>
          </a:p>
          <a:p>
            <a:pPr marL="699770" marR="63500" indent="-342900" algn="just">
              <a:lnSpc>
                <a:spcPts val="2700"/>
              </a:lnSpc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NÚ: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meteorizmus,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flatulence,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bolest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břicha,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průjem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většinou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přechodné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počátku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léčby</a:t>
            </a:r>
            <a:endParaRPr sz="2400" dirty="0">
              <a:latin typeface="Calibri"/>
              <a:cs typeface="Calibri"/>
            </a:endParaRPr>
          </a:p>
          <a:p>
            <a:pPr marL="699770" indent="-342900" algn="just">
              <a:lnSpc>
                <a:spcPct val="10000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monoterapii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nevyvolávají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hypoglykémii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 dirty="0">
              <a:latin typeface="Calibri"/>
              <a:cs typeface="Calibri"/>
            </a:endParaRPr>
          </a:p>
          <a:p>
            <a:pPr marL="356870" marR="5080" algn="just">
              <a:lnSpc>
                <a:spcPct val="90200"/>
              </a:lnSpc>
            </a:pPr>
            <a:r>
              <a:rPr sz="2400" b="1" spc="-15" dirty="0">
                <a:latin typeface="Calibri"/>
                <a:cs typeface="Calibri"/>
              </a:rPr>
              <a:t>hypoglykémii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vzniklou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při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současné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léčbě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jinými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PAD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nelze </a:t>
            </a:r>
            <a:r>
              <a:rPr sz="2400" b="1" spc="-15" dirty="0">
                <a:latin typeface="Calibri"/>
                <a:cs typeface="Calibri"/>
              </a:rPr>
              <a:t>upravit </a:t>
            </a:r>
            <a:r>
              <a:rPr sz="2400" b="1" spc="-5" dirty="0">
                <a:latin typeface="Calibri"/>
                <a:cs typeface="Calibri"/>
              </a:rPr>
              <a:t>podáním </a:t>
            </a:r>
            <a:r>
              <a:rPr sz="2400" b="1" spc="-20" dirty="0">
                <a:latin typeface="Calibri"/>
                <a:cs typeface="Calibri"/>
              </a:rPr>
              <a:t>kostky </a:t>
            </a:r>
            <a:r>
              <a:rPr sz="2400" b="1" spc="-5" dirty="0">
                <a:latin typeface="Calibri"/>
                <a:cs typeface="Calibri"/>
              </a:rPr>
              <a:t>cukru, je nutno </a:t>
            </a:r>
            <a:r>
              <a:rPr sz="2400" b="1" spc="-5" dirty="0" err="1">
                <a:latin typeface="Calibri"/>
                <a:cs typeface="Calibri"/>
              </a:rPr>
              <a:t>podat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glukózu</a:t>
            </a:r>
            <a:r>
              <a:rPr lang="cs-CZ" sz="2400" b="1" spc="-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!!!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356870" algn="just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zástupci: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i="1" spc="-30" dirty="0">
                <a:latin typeface="Calibri"/>
                <a:cs typeface="Calibri"/>
              </a:rPr>
              <a:t>akarbóza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9054DE-08F6-A8EC-E3BC-3350C91756DD}"/>
              </a:ext>
            </a:extLst>
          </p:cNvPr>
          <p:cNvSpPr txBox="1"/>
          <p:nvPr/>
        </p:nvSpPr>
        <p:spPr>
          <a:xfrm>
            <a:off x="2819400" y="6268228"/>
            <a:ext cx="665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4195">
              <a:lnSpc>
                <a:spcPct val="100000"/>
              </a:lnSpc>
              <a:spcBef>
                <a:spcPts val="100"/>
              </a:spcBef>
            </a:pP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Léčiva</a:t>
            </a:r>
            <a:r>
              <a:rPr lang="cs-CZ" sz="2000" b="1" spc="-1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redukující</a:t>
            </a:r>
            <a:r>
              <a:rPr lang="cs-CZ" sz="2000" b="1" spc="-9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1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vstřebávání</a:t>
            </a:r>
            <a:r>
              <a:rPr lang="cs-CZ" sz="2000" b="1" spc="-2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sacharidů</a:t>
            </a:r>
            <a:r>
              <a:rPr lang="cs-CZ" sz="2000" b="1" spc="1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25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ze</a:t>
            </a:r>
            <a:r>
              <a:rPr lang="cs-CZ" sz="2000" b="1" spc="-3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2000" b="1" spc="-2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střeva</a:t>
            </a:r>
            <a:endParaRPr lang="cs-CZ" sz="20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304800"/>
            <a:ext cx="2438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/>
              <a:t>G</a:t>
            </a:r>
            <a:r>
              <a:rPr lang="cs-CZ" sz="4000" b="1" spc="-5" dirty="0" err="1"/>
              <a:t>lifloziny</a:t>
            </a:r>
            <a:endParaRPr sz="4000" b="1" dirty="0"/>
          </a:p>
        </p:txBody>
      </p:sp>
      <p:sp>
        <p:nvSpPr>
          <p:cNvPr id="6" name="object 6"/>
          <p:cNvSpPr txBox="1"/>
          <p:nvPr/>
        </p:nvSpPr>
        <p:spPr>
          <a:xfrm>
            <a:off x="350430" y="1295400"/>
            <a:ext cx="4630850" cy="4915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ts val="2745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24180" algn="l"/>
                <a:tab pos="424815" algn="l"/>
              </a:tabLst>
            </a:pPr>
            <a:r>
              <a:rPr lang="cs-CZ" sz="2200" spc="-10" dirty="0">
                <a:latin typeface="Calibri"/>
                <a:cs typeface="Calibri"/>
              </a:rPr>
              <a:t>nový MÚ – doplňují ostatní </a:t>
            </a:r>
            <a:r>
              <a:rPr lang="cs-CZ" sz="2200" spc="-10" dirty="0" err="1">
                <a:latin typeface="Calibri"/>
                <a:cs typeface="Calibri"/>
              </a:rPr>
              <a:t>PADy</a:t>
            </a:r>
            <a:endParaRPr lang="cs-CZ" sz="2200" spc="-10" dirty="0">
              <a:latin typeface="Calibri"/>
              <a:cs typeface="Calibri"/>
            </a:endParaRPr>
          </a:p>
          <a:p>
            <a:pPr marL="354965" indent="-342900">
              <a:lnSpc>
                <a:spcPts val="2745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24180" algn="l"/>
                <a:tab pos="424815" algn="l"/>
              </a:tabLst>
            </a:pPr>
            <a:endParaRPr lang="cs-CZ" sz="2200" spc="-10" dirty="0">
              <a:latin typeface="Calibri"/>
              <a:cs typeface="Calibri"/>
            </a:endParaRPr>
          </a:p>
          <a:p>
            <a:pPr marL="354965" indent="-342900">
              <a:lnSpc>
                <a:spcPts val="2745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24180" algn="l"/>
                <a:tab pos="424815" algn="l"/>
              </a:tabLst>
            </a:pPr>
            <a:r>
              <a:rPr sz="2200" spc="-10" dirty="0" err="1">
                <a:latin typeface="Calibri"/>
                <a:cs typeface="Calibri"/>
              </a:rPr>
              <a:t>blokují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ledvinách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FF0000"/>
                </a:solidFill>
                <a:latin typeface="Calibri"/>
                <a:cs typeface="Calibri"/>
              </a:rPr>
              <a:t>SGLT2</a:t>
            </a:r>
            <a:endParaRPr lang="cs-CZ" sz="2200" spc="-4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4965" indent="-342900">
              <a:lnSpc>
                <a:spcPts val="2745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24180" algn="l"/>
                <a:tab pos="424815" algn="l"/>
              </a:tabLst>
            </a:pPr>
            <a:endParaRPr sz="2200" dirty="0">
              <a:latin typeface="Calibri"/>
              <a:cs typeface="Calibri"/>
            </a:endParaRPr>
          </a:p>
          <a:p>
            <a:pPr marL="354965" marR="410845" indent="-342900">
              <a:lnSpc>
                <a:spcPct val="86000"/>
              </a:lnSpc>
              <a:spcBef>
                <a:spcPts val="26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200" spc="-40" dirty="0">
                <a:latin typeface="Calibri"/>
                <a:cs typeface="Calibri"/>
              </a:rPr>
              <a:t>SGLT2 </a:t>
            </a:r>
            <a:r>
              <a:rPr sz="2200" spc="-5" dirty="0">
                <a:latin typeface="Calibri"/>
                <a:cs typeface="Calibri"/>
              </a:rPr>
              <a:t>odpovídá </a:t>
            </a:r>
            <a:r>
              <a:rPr sz="2200" spc="-20" dirty="0">
                <a:latin typeface="Calibri"/>
                <a:cs typeface="Calibri"/>
              </a:rPr>
              <a:t>za </a:t>
            </a:r>
            <a:r>
              <a:rPr sz="2200" spc="-5" dirty="0">
                <a:latin typeface="Calibri"/>
                <a:cs typeface="Calibri"/>
              </a:rPr>
              <a:t>zpětné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vychytávání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glukózy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moči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do </a:t>
            </a:r>
            <a:r>
              <a:rPr sz="2200" spc="-5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krevního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oběhu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→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zvýšené</a:t>
            </a:r>
            <a:endParaRPr sz="2200" dirty="0">
              <a:latin typeface="Calibri"/>
              <a:cs typeface="Calibri"/>
            </a:endParaRPr>
          </a:p>
          <a:p>
            <a:pPr marL="356870">
              <a:lnSpc>
                <a:spcPts val="2010"/>
              </a:lnSpc>
            </a:pPr>
            <a:r>
              <a:rPr sz="2200" spc="-10" dirty="0">
                <a:latin typeface="Calibri"/>
                <a:cs typeface="Calibri"/>
              </a:rPr>
              <a:t>vylučování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glukózy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močí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→</a:t>
            </a:r>
          </a:p>
          <a:p>
            <a:pPr marL="356870">
              <a:lnSpc>
                <a:spcPts val="2585"/>
              </a:lnSpc>
            </a:pPr>
            <a:r>
              <a:rPr lang="cs-CZ" sz="2200" spc="-15" dirty="0">
                <a:latin typeface="Calibri"/>
                <a:cs typeface="Calibri"/>
              </a:rPr>
              <a:t>s</a:t>
            </a:r>
            <a:r>
              <a:rPr sz="2200" spc="-15" dirty="0" err="1">
                <a:latin typeface="Calibri"/>
                <a:cs typeface="Calibri"/>
              </a:rPr>
              <a:t>nižování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hladiny </a:t>
            </a:r>
            <a:r>
              <a:rPr sz="2200" spc="-25" dirty="0">
                <a:latin typeface="Calibri"/>
                <a:cs typeface="Calibri"/>
              </a:rPr>
              <a:t>glukózy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5" dirty="0" err="1">
                <a:latin typeface="Calibri"/>
                <a:cs typeface="Calibri"/>
              </a:rPr>
              <a:t>krvi</a:t>
            </a:r>
            <a:endParaRPr lang="cs-CZ" sz="2200" spc="5" dirty="0">
              <a:latin typeface="Calibri"/>
              <a:cs typeface="Calibri"/>
            </a:endParaRPr>
          </a:p>
          <a:p>
            <a:pPr marL="356870">
              <a:lnSpc>
                <a:spcPts val="2585"/>
              </a:lnSpc>
            </a:pPr>
            <a:endParaRPr sz="2200" dirty="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MÚ</a:t>
            </a:r>
            <a:r>
              <a:rPr sz="2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nezávislý</a:t>
            </a:r>
            <a:r>
              <a:rPr sz="2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účinku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hladině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52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inzulínu</a:t>
            </a:r>
            <a:endParaRPr lang="cs-CZ" sz="2200" spc="-5" dirty="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cs-CZ" sz="2200" spc="-5" dirty="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000" b="1" spc="-10" dirty="0">
                <a:latin typeface="Calibri"/>
                <a:cs typeface="Calibri"/>
              </a:rPr>
              <a:t>nevyvolávají</a:t>
            </a:r>
            <a:r>
              <a:rPr lang="cs-CZ" sz="2000" b="1" spc="-30" dirty="0">
                <a:latin typeface="Calibri"/>
                <a:cs typeface="Calibri"/>
              </a:rPr>
              <a:t> </a:t>
            </a:r>
            <a:r>
              <a:rPr lang="cs-CZ" sz="2000" b="1" spc="-15" dirty="0">
                <a:latin typeface="Calibri"/>
                <a:cs typeface="Calibri"/>
              </a:rPr>
              <a:t>hypoglykémii</a:t>
            </a:r>
            <a:endParaRPr lang="cs-CZ" sz="2200" spc="-5" dirty="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sz="2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2258" y="1295400"/>
            <a:ext cx="3688170" cy="356306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66C6BC-91E1-DD6F-6E99-BABEA2F51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9E46F41-83F3-19D9-7A93-7982B2B783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304800"/>
            <a:ext cx="2438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/>
              <a:t>G</a:t>
            </a:r>
            <a:r>
              <a:rPr lang="cs-CZ" sz="4000" b="1" spc="-5" dirty="0" err="1"/>
              <a:t>lifloziny</a:t>
            </a:r>
            <a:endParaRPr sz="4000" b="1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5B2428A-037B-B6B8-BEFD-3BB14039A948}"/>
              </a:ext>
            </a:extLst>
          </p:cNvPr>
          <p:cNvSpPr txBox="1"/>
          <p:nvPr/>
        </p:nvSpPr>
        <p:spPr>
          <a:xfrm>
            <a:off x="480015" y="1295400"/>
            <a:ext cx="6202770" cy="478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ts val="2595"/>
              </a:lnSpc>
              <a:spcBef>
                <a:spcPts val="2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↓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hmotnosti,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↓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TK, </a:t>
            </a:r>
            <a:r>
              <a:rPr sz="2200" dirty="0">
                <a:latin typeface="Calibri"/>
                <a:cs typeface="Calibri"/>
              </a:rPr>
              <a:t>mírně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↑</a:t>
            </a:r>
          </a:p>
          <a:p>
            <a:pPr marL="356870">
              <a:lnSpc>
                <a:spcPts val="2595"/>
              </a:lnSpc>
            </a:pPr>
            <a:r>
              <a:rPr sz="2200" spc="-5" dirty="0">
                <a:latin typeface="Calibri"/>
                <a:cs typeface="Calibri"/>
              </a:rPr>
              <a:t>výskyt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urogenit.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lang="cs-CZ" sz="2200" spc="-20" dirty="0">
                <a:latin typeface="Calibri"/>
                <a:cs typeface="Calibri"/>
              </a:rPr>
              <a:t>i</a:t>
            </a:r>
            <a:r>
              <a:rPr sz="2200" spc="-20" dirty="0" err="1">
                <a:latin typeface="Calibri"/>
                <a:cs typeface="Calibri"/>
              </a:rPr>
              <a:t>nfekcí</a:t>
            </a:r>
            <a:endParaRPr sz="2200" dirty="0">
              <a:latin typeface="Calibri"/>
              <a:cs typeface="Calibri"/>
            </a:endParaRPr>
          </a:p>
          <a:p>
            <a:pPr marL="354965" marR="578485" indent="-342900">
              <a:spcBef>
                <a:spcPts val="58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při omezení perorálního příjmu stravy a tekutin existuje riziko </a:t>
            </a:r>
            <a:r>
              <a:rPr lang="cs-CZ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euglykemické</a:t>
            </a:r>
            <a:r>
              <a:rPr lang="cs-CZ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ketoacidózy</a:t>
            </a:r>
            <a:r>
              <a:rPr lang="cs-CZ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- vysazovat </a:t>
            </a:r>
            <a:r>
              <a:rPr lang="cs-CZ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perioperačně</a:t>
            </a:r>
            <a:endParaRPr lang="cs-CZ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54965" marR="578485" indent="-342900">
              <a:spcBef>
                <a:spcPts val="58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200" b="1" spc="-10" dirty="0">
                <a:latin typeface="Calibri"/>
                <a:cs typeface="Calibri"/>
              </a:rPr>
              <a:t>opatrnost</a:t>
            </a:r>
            <a:r>
              <a:rPr lang="cs-CZ" sz="2200" b="1" spc="-75" dirty="0">
                <a:latin typeface="Calibri"/>
                <a:cs typeface="Calibri"/>
              </a:rPr>
              <a:t> </a:t>
            </a:r>
            <a:r>
              <a:rPr lang="cs-CZ" sz="2200" b="1" dirty="0">
                <a:latin typeface="Calibri"/>
                <a:cs typeface="Calibri"/>
              </a:rPr>
              <a:t>u</a:t>
            </a:r>
            <a:r>
              <a:rPr lang="cs-CZ" sz="2200" b="1" spc="-50" dirty="0">
                <a:latin typeface="Calibri"/>
                <a:cs typeface="Calibri"/>
              </a:rPr>
              <a:t> </a:t>
            </a:r>
            <a:r>
              <a:rPr lang="cs-CZ" sz="2200" b="1" spc="-10" dirty="0">
                <a:latin typeface="Calibri"/>
                <a:cs typeface="Calibri"/>
              </a:rPr>
              <a:t>starších</a:t>
            </a:r>
            <a:r>
              <a:rPr lang="cs-CZ" sz="2200" b="1" spc="-65" dirty="0">
                <a:latin typeface="Calibri"/>
                <a:cs typeface="Calibri"/>
              </a:rPr>
              <a:t> </a:t>
            </a:r>
            <a:r>
              <a:rPr lang="cs-CZ" sz="2200" b="1" dirty="0">
                <a:latin typeface="Calibri"/>
                <a:cs typeface="Calibri"/>
              </a:rPr>
              <a:t>osob</a:t>
            </a:r>
            <a:r>
              <a:rPr lang="cs-CZ" sz="2200" dirty="0">
                <a:latin typeface="Calibri"/>
                <a:cs typeface="Calibri"/>
              </a:rPr>
              <a:t> - </a:t>
            </a:r>
            <a:r>
              <a:rPr lang="cs-CZ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pozor na dehydrataci</a:t>
            </a:r>
          </a:p>
          <a:p>
            <a:pPr marL="354965" marR="578485" indent="-342900">
              <a:spcBef>
                <a:spcPts val="58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200" kern="100" spc="-10" dirty="0">
                <a:cs typeface="Times New Roman" panose="02020603050405020304" pitchFamily="18" charset="0"/>
              </a:rPr>
              <a:t>prokázány </a:t>
            </a:r>
            <a:r>
              <a:rPr lang="cs-CZ" sz="2200" kern="100" spc="-10" dirty="0" err="1">
                <a:cs typeface="Times New Roman" panose="02020603050405020304" pitchFamily="18" charset="0"/>
              </a:rPr>
              <a:t>kardioprotektivní</a:t>
            </a:r>
            <a:r>
              <a:rPr lang="cs-CZ" sz="2200" kern="100" spc="-10" dirty="0">
                <a:cs typeface="Times New Roman" panose="02020603050405020304" pitchFamily="18" charset="0"/>
              </a:rPr>
              <a:t> a </a:t>
            </a:r>
            <a:r>
              <a:rPr lang="cs-CZ" sz="2200" kern="100" spc="-10" dirty="0" err="1">
                <a:cs typeface="Times New Roman" panose="02020603050405020304" pitchFamily="18" charset="0"/>
              </a:rPr>
              <a:t>renoprotektivní</a:t>
            </a:r>
            <a:r>
              <a:rPr lang="cs-CZ" sz="2200" kern="100" spc="-10" dirty="0">
                <a:cs typeface="Times New Roman" panose="02020603050405020304" pitchFamily="18" charset="0"/>
              </a:rPr>
              <a:t> účinky</a:t>
            </a:r>
          </a:p>
          <a:p>
            <a:pPr marL="354965" marR="578485" indent="-342900">
              <a:spcBef>
                <a:spcPts val="58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200" kern="100" spc="-10" dirty="0">
                <a:cs typeface="Times New Roman" panose="02020603050405020304" pitchFamily="18" charset="0"/>
              </a:rPr>
              <a:t>indikace rozšířena na terapii srdečního selhání a chronické onemocnění ledvin</a:t>
            </a:r>
            <a:endParaRPr lang="cs-CZ" sz="2200" spc="-10" dirty="0">
              <a:cs typeface="Calibri"/>
            </a:endParaRPr>
          </a:p>
          <a:p>
            <a:pPr marL="354965" marR="578485" indent="-342900">
              <a:spcBef>
                <a:spcPts val="58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200" spc="-10" dirty="0">
                <a:latin typeface="Calibri"/>
                <a:cs typeface="Calibri"/>
              </a:rPr>
              <a:t>zástupci</a:t>
            </a:r>
            <a:r>
              <a:rPr lang="cs-CZ" sz="2200" i="1" spc="-10" dirty="0">
                <a:latin typeface="Calibri"/>
                <a:cs typeface="Calibri"/>
              </a:rPr>
              <a:t>: d</a:t>
            </a:r>
            <a:r>
              <a:rPr sz="2200" i="1" spc="-10" dirty="0" err="1">
                <a:latin typeface="Calibri"/>
                <a:cs typeface="Calibri"/>
              </a:rPr>
              <a:t>apagliflozin</a:t>
            </a:r>
            <a:r>
              <a:rPr sz="2200" i="1" spc="-10" dirty="0">
                <a:latin typeface="Calibri"/>
                <a:cs typeface="Calibri"/>
              </a:rPr>
              <a:t>, </a:t>
            </a:r>
            <a:r>
              <a:rPr sz="2200" i="1" spc="-5" dirty="0">
                <a:latin typeface="Calibri"/>
                <a:cs typeface="Calibri"/>
              </a:rPr>
              <a:t>empagliflozin, </a:t>
            </a:r>
            <a:r>
              <a:rPr sz="2200" i="1" spc="-530" dirty="0">
                <a:latin typeface="Calibri"/>
                <a:cs typeface="Calibri"/>
              </a:rPr>
              <a:t> </a:t>
            </a:r>
            <a:r>
              <a:rPr lang="cs-CZ" sz="2200" i="1" spc="-10" dirty="0">
                <a:latin typeface="Calibri"/>
                <a:cs typeface="Calibri"/>
              </a:rPr>
              <a:t>c</a:t>
            </a:r>
            <a:r>
              <a:rPr sz="2200" i="1" spc="-10" dirty="0" err="1">
                <a:latin typeface="Calibri"/>
                <a:cs typeface="Calibri"/>
              </a:rPr>
              <a:t>anagliflozin</a:t>
            </a:r>
            <a:r>
              <a:rPr sz="2200" i="1" spc="-10" dirty="0">
                <a:latin typeface="Calibri"/>
                <a:cs typeface="Calibri"/>
              </a:rPr>
              <a:t>,</a:t>
            </a:r>
            <a:r>
              <a:rPr lang="cs-CZ" sz="2200" i="1" spc="-5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ertugliflozin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0AEA10-A6A4-F780-CCF3-54CEAD4AD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355" y="3345106"/>
            <a:ext cx="1356315" cy="241074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37567E6-716B-D942-70DA-3288262DB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322" y="381000"/>
            <a:ext cx="3562382" cy="22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83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712" y="382906"/>
            <a:ext cx="4600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Strategie léčby</a:t>
            </a:r>
            <a:r>
              <a:rPr spc="-60" dirty="0"/>
              <a:t> </a:t>
            </a:r>
            <a:r>
              <a:rPr spc="-10" dirty="0"/>
              <a:t>DM2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775296"/>
              </p:ext>
            </p:extLst>
          </p:nvPr>
        </p:nvGraphicFramePr>
        <p:xfrm>
          <a:off x="685799" y="1333500"/>
          <a:ext cx="7772400" cy="4190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6961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R="69850" algn="ctr">
                        <a:lnSpc>
                          <a:spcPts val="2735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vá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DM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R="67945" algn="ctr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edukace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28575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CF4EA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Monoterapie</a:t>
                      </a:r>
                      <a:r>
                        <a:rPr sz="2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METFORMINEM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lang="cs-CZ" sz="1800" spc="-15" dirty="0">
                          <a:latin typeface="Calibri"/>
                          <a:cs typeface="Calibri"/>
                        </a:rPr>
                        <a:t>je-li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je</a:t>
                      </a:r>
                      <a:r>
                        <a:rPr lang="cs-CZ" sz="1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 err="1">
                          <a:latin typeface="Calibri"/>
                          <a:cs typeface="Calibri"/>
                        </a:rPr>
                        <a:t>tolerován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28575">
                      <a:solidFill>
                        <a:srgbClr val="00CC99"/>
                      </a:solidFill>
                      <a:prstDash val="solid"/>
                    </a:lnR>
                    <a:lnT w="28575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CF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575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7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+TZD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+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iDPP4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+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spc="-35" dirty="0">
                          <a:latin typeface="Calibri"/>
                          <a:cs typeface="Calibri"/>
                        </a:rPr>
                        <a:t>iSGLT2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+GLP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inz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28575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575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CF4EA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Trojkombinace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PAD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jiné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skupiny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nebo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 err="1">
                          <a:latin typeface="Calibri"/>
                          <a:cs typeface="Calibri"/>
                        </a:rPr>
                        <a:t>inz</a:t>
                      </a:r>
                      <a:r>
                        <a:rPr lang="cs-CZ" sz="2400" dirty="0" err="1">
                          <a:latin typeface="Calibri"/>
                          <a:cs typeface="Calibri"/>
                        </a:rPr>
                        <a:t>ulin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28575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CF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575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9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dirty="0" err="1">
                          <a:latin typeface="Calibri"/>
                          <a:cs typeface="Calibri"/>
                        </a:rPr>
                        <a:t>Intenzivní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inzul</a:t>
                      </a:r>
                      <a:r>
                        <a:rPr lang="cs-CZ" sz="2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nová</a:t>
                      </a:r>
                      <a:r>
                        <a:rPr sz="2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léčba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28575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575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28575">
                      <a:solidFill>
                        <a:srgbClr val="00CC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46021C3-157C-B117-C734-FDA3B79D07D7}"/>
              </a:ext>
            </a:extLst>
          </p:cNvPr>
          <p:cNvSpPr txBox="1"/>
          <p:nvPr/>
        </p:nvSpPr>
        <p:spPr>
          <a:xfrm>
            <a:off x="780402" y="5920276"/>
            <a:ext cx="7220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viz Česká diabetologická společnost: https://www.diab.cz/standardy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F266C2-89BF-13E1-6C03-8335B8D86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A24CDE-F2FC-C3A2-E2AC-E5F7C72BDC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1712" y="382906"/>
            <a:ext cx="4600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Strategie léčby</a:t>
            </a:r>
            <a:r>
              <a:rPr spc="-60" dirty="0"/>
              <a:t> </a:t>
            </a:r>
            <a:r>
              <a:rPr spc="-10" dirty="0"/>
              <a:t>DM2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85D994-CBC1-3B09-5D90-CA8FE19D2F55}"/>
              </a:ext>
            </a:extLst>
          </p:cNvPr>
          <p:cNvSpPr txBox="1"/>
          <p:nvPr/>
        </p:nvSpPr>
        <p:spPr>
          <a:xfrm>
            <a:off x="838200" y="6129329"/>
            <a:ext cx="7220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viz Česká diabetologická společnost: https://www.diab.cz/standardy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3E0D8B3-0676-7004-C4F7-3E5190E7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079501"/>
            <a:ext cx="8839200" cy="49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9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437769"/>
            <a:ext cx="6019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Cíle</a:t>
            </a:r>
            <a:r>
              <a:rPr spc="-75" dirty="0"/>
              <a:t> </a:t>
            </a:r>
            <a:r>
              <a:rPr dirty="0" err="1"/>
              <a:t>terapie</a:t>
            </a:r>
            <a:r>
              <a:rPr spc="-105" dirty="0"/>
              <a:t> </a:t>
            </a:r>
            <a:r>
              <a:rPr spc="-5" dirty="0" err="1"/>
              <a:t>diabetu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419809"/>
            <a:ext cx="6861809" cy="4620496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69900" marR="5080" indent="-457200">
              <a:lnSpc>
                <a:spcPts val="3360"/>
              </a:lnSpc>
              <a:spcBef>
                <a:spcPts val="210"/>
              </a:spcBef>
              <a:buSzPct val="110714"/>
              <a:buFont typeface="Arial" panose="020B0604020202020204" pitchFamily="34" charset="0"/>
              <a:buChar char="•"/>
              <a:tabLst>
                <a:tab pos="156210" algn="l"/>
              </a:tabLst>
            </a:pPr>
            <a:r>
              <a:rPr lang="cs-CZ" sz="2800" spc="-20" dirty="0">
                <a:latin typeface="Calibri"/>
                <a:cs typeface="Calibri"/>
              </a:rPr>
              <a:t>n</a:t>
            </a:r>
            <a:r>
              <a:rPr sz="2800" spc="-20" dirty="0" err="1">
                <a:latin typeface="Calibri"/>
                <a:cs typeface="Calibri"/>
              </a:rPr>
              <a:t>ormalizovat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glykémii </a:t>
            </a:r>
            <a:r>
              <a:rPr sz="2800" spc="-10" dirty="0">
                <a:latin typeface="Calibri"/>
                <a:cs typeface="Calibri"/>
              </a:rPr>
              <a:t>nebo </a:t>
            </a:r>
            <a:r>
              <a:rPr sz="2800" spc="-5" dirty="0">
                <a:latin typeface="Calibri"/>
                <a:cs typeface="Calibri"/>
              </a:rPr>
              <a:t>ji aspoň </a:t>
            </a:r>
            <a:r>
              <a:rPr sz="2800" spc="-15" dirty="0">
                <a:latin typeface="Calibri"/>
                <a:cs typeface="Calibri"/>
              </a:rPr>
              <a:t>co </a:t>
            </a:r>
            <a:r>
              <a:rPr sz="2800" spc="-5" dirty="0">
                <a:latin typeface="Calibri"/>
                <a:cs typeface="Calibri"/>
              </a:rPr>
              <a:t>nejvíce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přiblížit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normálním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hodnotám</a:t>
            </a:r>
            <a:endParaRPr lang="cs-CZ" sz="2800" spc="-10" dirty="0">
              <a:latin typeface="Calibri"/>
              <a:cs typeface="Calibri"/>
            </a:endParaRPr>
          </a:p>
          <a:p>
            <a:pPr marL="12700" marR="5080">
              <a:lnSpc>
                <a:spcPts val="3360"/>
              </a:lnSpc>
              <a:spcBef>
                <a:spcPts val="210"/>
              </a:spcBef>
              <a:buSzPct val="110714"/>
              <a:tabLst>
                <a:tab pos="156210" algn="l"/>
              </a:tabLst>
            </a:pPr>
            <a:endParaRPr sz="2800" dirty="0">
              <a:latin typeface="Calibri"/>
              <a:cs typeface="Calibri"/>
            </a:endParaRPr>
          </a:p>
          <a:p>
            <a:pPr marL="469901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71780" algn="l"/>
              </a:tabLst>
            </a:pPr>
            <a:r>
              <a:rPr lang="cs-CZ" sz="2800" spc="-15" dirty="0">
                <a:latin typeface="Calibri"/>
                <a:cs typeface="Calibri"/>
              </a:rPr>
              <a:t>z</a:t>
            </a:r>
            <a:r>
              <a:rPr sz="2800" spc="-15" dirty="0" err="1">
                <a:latin typeface="Calibri"/>
                <a:cs typeface="Calibri"/>
              </a:rPr>
              <a:t>abránit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rozvoji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časných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pozdních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komplikací</a:t>
            </a:r>
            <a:endParaRPr lang="cs-CZ" sz="2800" spc="-20" dirty="0">
              <a:latin typeface="Calibri"/>
              <a:cs typeface="Calibri"/>
            </a:endParaRPr>
          </a:p>
          <a:p>
            <a:pPr marL="12701">
              <a:lnSpc>
                <a:spcPct val="100000"/>
              </a:lnSpc>
              <a:spcBef>
                <a:spcPts val="600"/>
              </a:spcBef>
              <a:tabLst>
                <a:tab pos="271780" algn="l"/>
              </a:tabLst>
            </a:pPr>
            <a:endParaRPr sz="2800" dirty="0">
              <a:latin typeface="Calibri"/>
              <a:cs typeface="Calibri"/>
            </a:endParaRPr>
          </a:p>
          <a:p>
            <a:pPr marL="469900" marR="81915" indent="-45720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cs-CZ" sz="2800" spc="-10" dirty="0">
                <a:latin typeface="Calibri"/>
                <a:cs typeface="Calibri"/>
              </a:rPr>
              <a:t>s</a:t>
            </a:r>
            <a:r>
              <a:rPr sz="2800" spc="-10" dirty="0" err="1">
                <a:latin typeface="Calibri"/>
                <a:cs typeface="Calibri"/>
              </a:rPr>
              <a:t>ouběžně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léčit </a:t>
            </a:r>
            <a:r>
              <a:rPr sz="2800" spc="-10" dirty="0">
                <a:latin typeface="Calibri"/>
                <a:cs typeface="Calibri"/>
              </a:rPr>
              <a:t>další </a:t>
            </a:r>
            <a:r>
              <a:rPr sz="2800" spc="-15" dirty="0">
                <a:latin typeface="Calibri"/>
                <a:cs typeface="Calibri"/>
              </a:rPr>
              <a:t>přidružená </a:t>
            </a:r>
            <a:r>
              <a:rPr sz="2800" spc="-5" dirty="0">
                <a:latin typeface="Calibri"/>
                <a:cs typeface="Calibri"/>
              </a:rPr>
              <a:t>onemocnění 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preventivně </a:t>
            </a:r>
            <a:r>
              <a:rPr sz="2800" spc="-5" dirty="0">
                <a:latin typeface="Calibri"/>
                <a:cs typeface="Calibri"/>
              </a:rPr>
              <a:t>jim </a:t>
            </a:r>
            <a:r>
              <a:rPr sz="2800" spc="-15" dirty="0" err="1">
                <a:latin typeface="Calibri"/>
                <a:cs typeface="Calibri"/>
              </a:rPr>
              <a:t>předcházet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lang="cs-CZ" sz="2800" b="1" spc="-5" dirty="0">
                <a:latin typeface="Calibri"/>
                <a:cs typeface="Calibri"/>
              </a:rPr>
              <a:t>(</a:t>
            </a:r>
            <a:r>
              <a:rPr sz="2800" b="1" spc="-5" dirty="0" err="1">
                <a:latin typeface="Calibri"/>
                <a:cs typeface="Calibri"/>
              </a:rPr>
              <a:t>arteriální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hypertenze,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dyslipidemie,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obezita,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prevence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léčba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diabetické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 err="1">
                <a:latin typeface="Calibri"/>
                <a:cs typeface="Calibri"/>
              </a:rPr>
              <a:t>nefropatie</a:t>
            </a:r>
            <a:r>
              <a:rPr lang="cs-CZ" sz="2800" b="1" spc="-15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492" y="279857"/>
            <a:ext cx="3663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 Light"/>
                <a:cs typeface="Calibri Light"/>
              </a:rPr>
              <a:t>Přehled</a:t>
            </a:r>
            <a:r>
              <a:rPr sz="3600" spc="-114" dirty="0">
                <a:latin typeface="Calibri Light"/>
                <a:cs typeface="Calibri Light"/>
              </a:rPr>
              <a:t> </a:t>
            </a:r>
            <a:r>
              <a:rPr sz="3600" spc="-25" dirty="0">
                <a:latin typeface="Calibri Light"/>
                <a:cs typeface="Calibri Light"/>
              </a:rPr>
              <a:t>antidiabetik</a:t>
            </a:r>
            <a:endParaRPr sz="36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82040"/>
              </p:ext>
            </p:extLst>
          </p:nvPr>
        </p:nvGraphicFramePr>
        <p:xfrm>
          <a:off x="533400" y="987079"/>
          <a:ext cx="8077200" cy="5625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latin typeface="Calibri Light"/>
                          <a:cs typeface="Calibri Light"/>
                        </a:rPr>
                        <a:t>PAD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biguanidy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metformin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glitazony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pioglitazon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deriváty</a:t>
                      </a:r>
                      <a:r>
                        <a:rPr sz="1800" spc="-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SU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4255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gl</a:t>
                      </a:r>
                      <a:r>
                        <a:rPr sz="1800" spc="1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be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k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am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d 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gliklazid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glimepirid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glinidy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repaglinid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inhibitory</a:t>
                      </a:r>
                      <a:r>
                        <a:rPr sz="1800" spc="-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alfa-glukosidáz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akarbóza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5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glifloziny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3741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dapagliflozin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m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gl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f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800" spc="-40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zi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canagliflozin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ertugliflozin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800" spc="-10" dirty="0">
                          <a:latin typeface="Calibri Light"/>
                          <a:cs typeface="Calibri Light"/>
                        </a:rPr>
                        <a:t>INKRETINY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inkre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ino</a:t>
                      </a:r>
                      <a:r>
                        <a:rPr sz="1800" spc="-20" dirty="0">
                          <a:latin typeface="Calibri Light"/>
                          <a:cs typeface="Calibri Light"/>
                        </a:rPr>
                        <a:t>v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á</a:t>
                      </a:r>
                      <a:r>
                        <a:rPr sz="1800" spc="-1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mi</a:t>
                      </a:r>
                      <a:r>
                        <a:rPr sz="1800" spc="5" dirty="0">
                          <a:latin typeface="Calibri Light"/>
                          <a:cs typeface="Calibri Light"/>
                        </a:rPr>
                        <a:t>m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et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ka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7875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latin typeface="Calibri Light"/>
                          <a:cs typeface="Calibri Light"/>
                        </a:rPr>
                        <a:t>exenatid </a:t>
                      </a:r>
                      <a:r>
                        <a:rPr sz="1800" spc="-39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li</a:t>
                      </a:r>
                      <a:r>
                        <a:rPr sz="1800" spc="-25" dirty="0"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g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u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ti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d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inhibi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y</a:t>
                      </a:r>
                      <a:r>
                        <a:rPr sz="1800" spc="-8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DP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4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sitagliptin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vildagliptin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15" dirty="0">
                          <a:latin typeface="Calibri Light"/>
                          <a:cs typeface="Calibri Light"/>
                        </a:rPr>
                        <a:t>INZULINY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humánní</a:t>
                      </a:r>
                      <a:r>
                        <a:rPr sz="180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inzulin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E7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inzul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nová</a:t>
                      </a:r>
                      <a:r>
                        <a:rPr sz="1800" spc="-8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800" spc="-20" dirty="0">
                          <a:latin typeface="Calibri Light"/>
                          <a:cs typeface="Calibri Light"/>
                        </a:rPr>
                        <a:t>og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99"/>
                      </a:solidFill>
                      <a:prstDash val="solid"/>
                    </a:lnL>
                    <a:lnR w="12700">
                      <a:solidFill>
                        <a:srgbClr val="00CC99"/>
                      </a:solidFill>
                      <a:prstDash val="solid"/>
                    </a:lnR>
                    <a:lnT w="12700">
                      <a:solidFill>
                        <a:srgbClr val="00CC99"/>
                      </a:solidFill>
                      <a:prstDash val="solid"/>
                    </a:lnT>
                    <a:lnB w="12700">
                      <a:solidFill>
                        <a:srgbClr val="00CC99"/>
                      </a:solidFill>
                      <a:prstDash val="solid"/>
                    </a:lnB>
                    <a:solidFill>
                      <a:srgbClr val="C9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661" y="989787"/>
            <a:ext cx="2633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Štítná</a:t>
            </a:r>
            <a:r>
              <a:rPr b="1" spc="-17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žláza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2782823"/>
            <a:ext cx="8580119" cy="3322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457200"/>
            <a:ext cx="6553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s-CZ" spc="-10" dirty="0" err="1"/>
              <a:t>Mineralkortikoid</a:t>
            </a:r>
            <a:r>
              <a:rPr lang="cs-CZ" b="1" spc="-10" dirty="0"/>
              <a:t>  - léčivo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1371600"/>
            <a:ext cx="6637020" cy="3540713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Fludrokortison</a:t>
            </a:r>
            <a:r>
              <a:rPr sz="2800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0,1mg</a:t>
            </a:r>
            <a:endParaRPr sz="28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9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800" spc="-10" dirty="0">
                <a:latin typeface="Calibri"/>
                <a:cs typeface="Calibri"/>
              </a:rPr>
              <a:t>i</a:t>
            </a:r>
            <a:r>
              <a:rPr sz="2800" spc="-10" dirty="0" err="1">
                <a:latin typeface="Calibri"/>
                <a:cs typeface="Calibri"/>
              </a:rPr>
              <a:t>ndikace</a:t>
            </a:r>
            <a:r>
              <a:rPr sz="2800" spc="-10" dirty="0">
                <a:latin typeface="Calibri"/>
                <a:cs typeface="Calibri"/>
              </a:rPr>
              <a:t>: </a:t>
            </a:r>
            <a:endParaRPr lang="cs-CZ" sz="2800" spc="-1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9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10" dirty="0" err="1">
                <a:latin typeface="Calibri"/>
                <a:cs typeface="Calibri"/>
              </a:rPr>
              <a:t>parciální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substituce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při</a:t>
            </a:r>
            <a:r>
              <a:rPr sz="2800" dirty="0">
                <a:latin typeface="Calibri"/>
                <a:cs typeface="Calibri"/>
              </a:rPr>
              <a:t> léčbě </a:t>
            </a:r>
            <a:r>
              <a:rPr sz="2800" spc="-7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primární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sekundární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insuficience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nadledvin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Addisonově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chorobě</a:t>
            </a:r>
            <a:endParaRPr lang="cs-CZ" sz="2800" spc="-2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9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800" spc="-2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ř</a:t>
            </a:r>
            <a:r>
              <a:rPr lang="cs-CZ" sz="280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léčbě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kongenitální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adrenální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cs-CZ" sz="2800" spc="-20" dirty="0">
                <a:latin typeface="Calibri"/>
                <a:cs typeface="Calibri"/>
              </a:rPr>
              <a:t>    </a:t>
            </a:r>
            <a:r>
              <a:rPr sz="2800" spc="-20" dirty="0" err="1">
                <a:latin typeface="Calibri"/>
                <a:cs typeface="Calibri"/>
              </a:rPr>
              <a:t>hyperplazie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ztrátě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soli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3352800"/>
            <a:ext cx="2267711" cy="308152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304800"/>
            <a:ext cx="4724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Štítná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žláza</a:t>
            </a:r>
            <a:r>
              <a:rPr b="1" spc="-1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(ŠŽ)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161659"/>
            <a:ext cx="7552690" cy="539154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08940" indent="-346075">
              <a:lnSpc>
                <a:spcPct val="100000"/>
              </a:lnSpc>
              <a:spcBef>
                <a:spcPts val="425"/>
              </a:spcBef>
              <a:buChar char="•"/>
              <a:tabLst>
                <a:tab pos="408940" algn="l"/>
                <a:tab pos="409575" algn="l"/>
              </a:tabLst>
            </a:pPr>
            <a:r>
              <a:rPr sz="2400" spc="-10" dirty="0">
                <a:latin typeface="Calibri"/>
                <a:cs typeface="Calibri"/>
              </a:rPr>
              <a:t>hormony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ŠŽ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tvorba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folikulárních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buňkách</a:t>
            </a:r>
            <a:endParaRPr lang="cs-CZ" sz="2400" dirty="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425"/>
              </a:spcBef>
              <a:tabLst>
                <a:tab pos="408940" algn="l"/>
                <a:tab pos="409575" algn="l"/>
              </a:tabLst>
            </a:pPr>
            <a:r>
              <a:rPr sz="2400" b="1" spc="-15" dirty="0" err="1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tyroxin</a:t>
            </a:r>
            <a:r>
              <a:rPr sz="2400" b="1" spc="-25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(tetrajodtyronin)</a:t>
            </a:r>
            <a:r>
              <a:rPr sz="2400" b="1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 T</a:t>
            </a:r>
            <a:r>
              <a:rPr sz="2400" b="1" baseline="-17361" dirty="0">
                <a:solidFill>
                  <a:srgbClr val="00B050"/>
                </a:solidFill>
                <a:latin typeface="Calibri"/>
                <a:cs typeface="Calibri"/>
              </a:rPr>
              <a:t>4</a:t>
            </a:r>
            <a:r>
              <a:rPr sz="2400" b="1" spc="67" baseline="-1736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cirkulace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 ho </a:t>
            </a:r>
            <a:r>
              <a:rPr sz="2400" spc="-10" dirty="0">
                <a:latin typeface="Calibri"/>
                <a:cs typeface="Calibri"/>
              </a:rPr>
              <a:t>uvolňuje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asi</a:t>
            </a:r>
          </a:p>
          <a:p>
            <a:pPr marR="95250" algn="r">
              <a:lnSpc>
                <a:spcPts val="2740"/>
              </a:lnSpc>
            </a:pPr>
            <a:r>
              <a:rPr sz="2400" spc="-5" dirty="0">
                <a:latin typeface="Calibri"/>
                <a:cs typeface="Calibri"/>
              </a:rPr>
              <a:t>95%,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„prohormonem“-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periferii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metabolizuje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spc="7" baseline="-17361" dirty="0">
                <a:latin typeface="Calibri"/>
                <a:cs typeface="Calibri"/>
              </a:rPr>
              <a:t>3</a:t>
            </a:r>
            <a:endParaRPr sz="2400" baseline="-17361" dirty="0">
              <a:latin typeface="Calibri"/>
              <a:cs typeface="Calibri"/>
            </a:endParaRPr>
          </a:p>
          <a:p>
            <a:pPr marL="63500">
              <a:lnSpc>
                <a:spcPts val="2740"/>
              </a:lnSpc>
              <a:spcBef>
                <a:spcPts val="310"/>
              </a:spcBef>
            </a:pPr>
            <a:r>
              <a:rPr sz="2400" b="1" spc="-5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trijodtyronin</a:t>
            </a:r>
            <a:r>
              <a:rPr sz="2400" b="1" spc="-90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T</a:t>
            </a:r>
            <a:r>
              <a:rPr sz="2400" b="1" baseline="-17361" dirty="0">
                <a:solidFill>
                  <a:srgbClr val="00B050"/>
                </a:solidFill>
                <a:latin typeface="Calibri"/>
                <a:cs typeface="Calibri"/>
              </a:rPr>
              <a:t>3</a:t>
            </a:r>
            <a:r>
              <a:rPr sz="2400" b="1" spc="7" baseline="-1736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cirkulace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</a:t>
            </a:r>
            <a:r>
              <a:rPr sz="2400" spc="-10" dirty="0">
                <a:latin typeface="Calibri"/>
                <a:cs typeface="Calibri"/>
              </a:rPr>
              <a:t> uvolňuje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5%,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4-</a:t>
            </a:r>
            <a:endParaRPr sz="2400" dirty="0">
              <a:latin typeface="Calibri"/>
              <a:cs typeface="Calibri"/>
            </a:endParaRPr>
          </a:p>
          <a:p>
            <a:pPr marL="408940">
              <a:lnSpc>
                <a:spcPts val="2740"/>
              </a:lnSpc>
            </a:pPr>
            <a:r>
              <a:rPr sz="2400" spc="-15" dirty="0">
                <a:latin typeface="Calibri"/>
                <a:cs typeface="Calibri"/>
              </a:rPr>
              <a:t>10krát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účinnější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baseline="-17361" dirty="0">
                <a:latin typeface="Calibri"/>
                <a:cs typeface="Calibri"/>
              </a:rPr>
              <a:t>4</a:t>
            </a:r>
          </a:p>
          <a:p>
            <a:pPr marL="408940" marR="467995" indent="-346075">
              <a:lnSpc>
                <a:spcPts val="2590"/>
              </a:lnSpc>
              <a:spcBef>
                <a:spcPts val="655"/>
              </a:spcBef>
            </a:pPr>
            <a:r>
              <a:rPr sz="2400" b="1" spc="-10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kalcitonin</a:t>
            </a:r>
            <a:r>
              <a:rPr sz="2400" b="1" spc="-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tvorba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5" dirty="0">
                <a:latin typeface="Calibri"/>
                <a:cs typeface="Calibri"/>
              </a:rPr>
              <a:t>parafolikulárních </a:t>
            </a:r>
            <a:r>
              <a:rPr sz="2400" spc="-10" dirty="0">
                <a:latin typeface="Calibri"/>
                <a:cs typeface="Calibri"/>
              </a:rPr>
              <a:t>buňkách, </a:t>
            </a:r>
            <a:r>
              <a:rPr sz="2400" dirty="0">
                <a:latin typeface="Calibri"/>
                <a:cs typeface="Calibri"/>
              </a:rPr>
              <a:t>má </a:t>
            </a:r>
            <a:r>
              <a:rPr sz="2400" spc="-5" dirty="0">
                <a:latin typeface="Calibri"/>
                <a:cs typeface="Calibri"/>
              </a:rPr>
              <a:t>jinou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fyziolog.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funkci,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udržuje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homeostázu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vápníku</a:t>
            </a:r>
            <a:endParaRPr lang="cs-CZ" sz="2400" spc="-15" dirty="0">
              <a:latin typeface="Calibri"/>
              <a:cs typeface="Calibri"/>
            </a:endParaRPr>
          </a:p>
          <a:p>
            <a:pPr marL="408940" marR="467995" indent="-346075">
              <a:lnSpc>
                <a:spcPts val="2590"/>
              </a:lnSpc>
              <a:spcBef>
                <a:spcPts val="655"/>
              </a:spcBef>
            </a:pPr>
            <a:endParaRPr sz="2400" dirty="0">
              <a:latin typeface="Calibri"/>
              <a:cs typeface="Calibri"/>
            </a:endParaRPr>
          </a:p>
          <a:p>
            <a:pPr marL="408940" indent="-346075">
              <a:lnSpc>
                <a:spcPts val="2790"/>
              </a:lnSpc>
              <a:spcBef>
                <a:spcPts val="85"/>
              </a:spcBef>
              <a:buChar char="•"/>
              <a:tabLst>
                <a:tab pos="408940" algn="l"/>
                <a:tab pos="409575" algn="l"/>
              </a:tabLst>
            </a:pPr>
            <a:r>
              <a:rPr sz="2400" spc="-10" dirty="0">
                <a:latin typeface="Calibri"/>
                <a:cs typeface="Calibri"/>
              </a:rPr>
              <a:t>tvorba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hormonů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15" dirty="0">
                <a:latin typeface="Calibri"/>
                <a:cs typeface="Calibri"/>
              </a:rPr>
              <a:t> závislá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0" dirty="0">
                <a:latin typeface="Calibri"/>
                <a:cs typeface="Calibri"/>
              </a:rPr>
              <a:t> přívodu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jódu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potravou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nebo</a:t>
            </a:r>
            <a:endParaRPr sz="2400" dirty="0">
              <a:latin typeface="Calibri"/>
              <a:cs typeface="Calibri"/>
            </a:endParaRPr>
          </a:p>
          <a:p>
            <a:pPr marL="408940">
              <a:lnSpc>
                <a:spcPts val="2790"/>
              </a:lnSpc>
            </a:pPr>
            <a:r>
              <a:rPr lang="cs-CZ" sz="2400" spc="-15" dirty="0">
                <a:latin typeface="Calibri"/>
                <a:cs typeface="Calibri"/>
              </a:rPr>
              <a:t>v</a:t>
            </a:r>
            <a:r>
              <a:rPr sz="2400" spc="-15" dirty="0" err="1">
                <a:latin typeface="Calibri"/>
                <a:cs typeface="Calibri"/>
              </a:rPr>
              <a:t>odou</a:t>
            </a:r>
            <a:endParaRPr lang="cs-CZ" sz="2400" spc="-15" dirty="0">
              <a:latin typeface="Calibri"/>
              <a:cs typeface="Calibri"/>
            </a:endParaRPr>
          </a:p>
          <a:p>
            <a:pPr marL="408940">
              <a:lnSpc>
                <a:spcPts val="2790"/>
              </a:lnSpc>
            </a:pPr>
            <a:endParaRPr sz="2400" dirty="0">
              <a:latin typeface="Calibri"/>
              <a:cs typeface="Calibri"/>
            </a:endParaRPr>
          </a:p>
          <a:p>
            <a:pPr marL="408940" indent="-346075">
              <a:lnSpc>
                <a:spcPct val="100000"/>
              </a:lnSpc>
              <a:spcBef>
                <a:spcPts val="300"/>
              </a:spcBef>
              <a:buChar char="•"/>
              <a:tabLst>
                <a:tab pos="408940" algn="l"/>
                <a:tab pos="409575" algn="l"/>
              </a:tabLst>
            </a:pPr>
            <a:r>
              <a:rPr sz="2400" spc="-5" dirty="0">
                <a:latin typeface="Calibri"/>
                <a:cs typeface="Calibri"/>
              </a:rPr>
              <a:t>účinky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baseline="-17361" dirty="0">
                <a:latin typeface="Calibri"/>
                <a:cs typeface="Calibri"/>
              </a:rPr>
              <a:t>3</a:t>
            </a:r>
            <a:r>
              <a:rPr sz="2400" spc="-7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baseline="-17361" dirty="0">
                <a:latin typeface="Calibri"/>
                <a:cs typeface="Calibri"/>
              </a:rPr>
              <a:t>4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979169" marR="1195705">
              <a:lnSpc>
                <a:spcPct val="110400"/>
              </a:lnSpc>
            </a:pPr>
            <a:r>
              <a:rPr sz="2400" spc="-10" dirty="0" err="1">
                <a:latin typeface="Calibri"/>
                <a:cs typeface="Calibri"/>
              </a:rPr>
              <a:t>zvýšení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metabolismu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cukrů,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tuků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proteinů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ovlivnění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růstu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vývoje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(kretenismus)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8788" y="702386"/>
            <a:ext cx="36277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Onemocnění</a:t>
            </a:r>
            <a:r>
              <a:rPr b="1" spc="-1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ŠŽ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964563"/>
            <a:ext cx="7086600" cy="37991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Hyperfunkce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hypertyreóza: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nadměrná</a:t>
            </a:r>
            <a:endParaRPr sz="32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funkce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ŠŽ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3200" spc="-25" dirty="0">
                <a:latin typeface="Calibri"/>
                <a:cs typeface="Calibri"/>
              </a:rPr>
              <a:t>Hypofunkce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hypotyreóza: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15" dirty="0" err="1">
                <a:latin typeface="Calibri"/>
                <a:cs typeface="Calibri"/>
              </a:rPr>
              <a:t>snížená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 err="1">
                <a:latin typeface="Calibri"/>
                <a:cs typeface="Calibri"/>
              </a:rPr>
              <a:t>funkce</a:t>
            </a:r>
            <a:r>
              <a:rPr lang="cs-CZ"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ŠŽ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Maligní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onemocnění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14959"/>
            <a:ext cx="3505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Hypertyreóza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004891"/>
            <a:ext cx="7345680" cy="536493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nejčastější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příčinou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45" dirty="0">
                <a:latin typeface="Calibri"/>
                <a:cs typeface="Calibri"/>
              </a:rPr>
              <a:t> </a:t>
            </a:r>
            <a:endParaRPr lang="cs-CZ" sz="2400" spc="-4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695"/>
              </a:spcBef>
              <a:tabLst>
                <a:tab pos="356870" algn="l"/>
                <a:tab pos="357505" algn="l"/>
              </a:tabLst>
            </a:pPr>
            <a:r>
              <a:rPr lang="cs-CZ" sz="2400" i="1" spc="-45" dirty="0">
                <a:latin typeface="Calibri"/>
                <a:cs typeface="Calibri"/>
              </a:rPr>
              <a:t>     </a:t>
            </a:r>
            <a:r>
              <a:rPr sz="2400" i="1" spc="-15" dirty="0">
                <a:latin typeface="Calibri"/>
                <a:cs typeface="Calibri"/>
              </a:rPr>
              <a:t>Graves-</a:t>
            </a:r>
            <a:r>
              <a:rPr sz="2400" i="1" spc="-15" dirty="0" err="1">
                <a:latin typeface="Calibri"/>
                <a:cs typeface="Calibri"/>
              </a:rPr>
              <a:t>Basedova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nemoc</a:t>
            </a:r>
            <a:endParaRPr lang="cs-CZ" sz="2400" b="1" i="1" spc="-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20" dirty="0" err="1">
                <a:latin typeface="Calibri"/>
                <a:cs typeface="Calibri"/>
              </a:rPr>
              <a:t>Farmakoterapie</a:t>
            </a:r>
            <a:r>
              <a:rPr sz="2400" b="1" spc="-2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605"/>
              </a:spcBef>
              <a:tabLst>
                <a:tab pos="356870" algn="l"/>
                <a:tab pos="357505" algn="l"/>
              </a:tabLst>
            </a:pPr>
            <a:r>
              <a:rPr lang="cs-CZ" sz="2400" b="1" i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 </a:t>
            </a:r>
            <a:r>
              <a:rPr sz="2400" b="1" i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thyreostatika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(strumigeny)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 </a:t>
            </a:r>
            <a:endParaRPr lang="cs-CZ" sz="2400" i="1" dirty="0">
              <a:latin typeface="Calibri"/>
              <a:cs typeface="Calibri"/>
            </a:endParaRPr>
          </a:p>
          <a:p>
            <a:pPr marL="814070" marR="5080" lvl="1" indent="-344805">
              <a:spcBef>
                <a:spcPts val="6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potlačují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tvorbu </a:t>
            </a:r>
            <a:r>
              <a:rPr sz="2400" spc="-5" dirty="0">
                <a:latin typeface="Calibri"/>
                <a:cs typeface="Calibri"/>
              </a:rPr>
              <a:t>hormonů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klinický </a:t>
            </a:r>
            <a:r>
              <a:rPr sz="2400" dirty="0">
                <a:latin typeface="Calibri"/>
                <a:cs typeface="Calibri"/>
              </a:rPr>
              <a:t>účinek </a:t>
            </a:r>
            <a:r>
              <a:rPr sz="2400" spc="-10" dirty="0">
                <a:latin typeface="Calibri"/>
                <a:cs typeface="Calibri"/>
              </a:rPr>
              <a:t>nastoupí </a:t>
            </a:r>
            <a:r>
              <a:rPr sz="2400" spc="-15" dirty="0">
                <a:latin typeface="Calibri"/>
                <a:cs typeface="Calibri"/>
              </a:rPr>
              <a:t>za </a:t>
            </a:r>
            <a:r>
              <a:rPr sz="2400" spc="-5" dirty="0">
                <a:latin typeface="Calibri"/>
                <a:cs typeface="Calibri"/>
              </a:rPr>
              <a:t>delší dobu </a:t>
            </a:r>
            <a:r>
              <a:rPr sz="2400" dirty="0">
                <a:latin typeface="Calibri"/>
                <a:cs typeface="Calibri"/>
              </a:rPr>
              <a:t>(plná </a:t>
            </a:r>
            <a:r>
              <a:rPr sz="2400" spc="-10" dirty="0">
                <a:latin typeface="Calibri"/>
                <a:cs typeface="Calibri"/>
              </a:rPr>
              <a:t>odpověď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dostaví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3-4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týdnech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814070" marR="5080" lvl="1" indent="-344805">
              <a:spcBef>
                <a:spcPts val="6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NÚ: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nejzávažnější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cs-CZ" sz="2400" spc="-50" dirty="0">
                <a:latin typeface="Calibri"/>
                <a:cs typeface="Calibri"/>
              </a:rPr>
              <a:t>- </a:t>
            </a:r>
            <a:r>
              <a:rPr lang="cs-CZ" sz="2400" b="1" spc="-50" dirty="0">
                <a:latin typeface="Calibri"/>
                <a:cs typeface="Calibri"/>
              </a:rPr>
              <a:t>útlum kostní dřeně </a:t>
            </a:r>
            <a:r>
              <a:rPr lang="cs-CZ" sz="2400" spc="-5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zejména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prvních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měsících </a:t>
            </a:r>
            <a:r>
              <a:rPr sz="2400" spc="-40" dirty="0">
                <a:latin typeface="Calibri"/>
                <a:cs typeface="Calibri"/>
              </a:rPr>
              <a:t>(KO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20" dirty="0">
                <a:latin typeface="Calibri"/>
                <a:cs typeface="Calibri"/>
              </a:rPr>
              <a:t>každém </a:t>
            </a:r>
            <a:r>
              <a:rPr sz="2400" spc="-10" dirty="0">
                <a:latin typeface="Calibri"/>
                <a:cs typeface="Calibri"/>
              </a:rPr>
              <a:t>febrilním </a:t>
            </a:r>
            <a:r>
              <a:rPr sz="2400" spc="-15" dirty="0">
                <a:latin typeface="Calibri"/>
                <a:cs typeface="Calibri"/>
              </a:rPr>
              <a:t>stavu, </a:t>
            </a:r>
            <a:r>
              <a:rPr sz="2400" spc="-10" dirty="0">
                <a:latin typeface="Calibri"/>
                <a:cs typeface="Calibri"/>
              </a:rPr>
              <a:t>slizničních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ulceracích, </a:t>
            </a:r>
            <a:r>
              <a:rPr sz="2400" spc="-5" dirty="0">
                <a:latin typeface="Calibri"/>
                <a:cs typeface="Calibri"/>
              </a:rPr>
              <a:t>gingivitidě,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bolestech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krku), přechodná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leukopenie,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artralgie,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nauzea,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zvracení,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poškození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jater</a:t>
            </a:r>
            <a:endParaRPr lang="cs-CZ" sz="2400" dirty="0">
              <a:latin typeface="Calibri"/>
              <a:cs typeface="Calibri"/>
            </a:endParaRPr>
          </a:p>
          <a:p>
            <a:pPr marL="814070" marR="5080" lvl="1" indent="-344805">
              <a:spcBef>
                <a:spcPts val="6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spc="-10" dirty="0" err="1">
                <a:latin typeface="Calibri"/>
                <a:cs typeface="Calibri"/>
              </a:rPr>
              <a:t>zástupc</a:t>
            </a:r>
            <a:r>
              <a:rPr lang="cs-CZ" sz="2400" spc="-1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karbimazol,</a:t>
            </a:r>
            <a:r>
              <a:rPr sz="2400" i="1" spc="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thiamazol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propylthiouracil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694749-BCB6-DF51-36DC-E416B6B1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"/>
            <a:ext cx="3034009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2923032"/>
            <a:ext cx="3285744" cy="2249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3311" y="2642616"/>
            <a:ext cx="2906267" cy="35996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3705" y="615696"/>
            <a:ext cx="3196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Thyreostatika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444" y="1969388"/>
            <a:ext cx="26866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95"/>
              </a:spcBef>
              <a:buChar char="•"/>
              <a:tabLst>
                <a:tab pos="382270" algn="l"/>
                <a:tab pos="382905" algn="l"/>
                <a:tab pos="1793875" algn="l"/>
              </a:tabLst>
            </a:pPr>
            <a:r>
              <a:rPr sz="2800" spc="-20" dirty="0">
                <a:latin typeface="Calibri"/>
                <a:cs typeface="Calibri"/>
              </a:rPr>
              <a:t>Propycil</a:t>
            </a:r>
            <a:r>
              <a:rPr sz="2775" spc="-30" baseline="21021" dirty="0">
                <a:latin typeface="Calibri"/>
                <a:cs typeface="Calibri"/>
              </a:rPr>
              <a:t>®	</a:t>
            </a:r>
            <a:r>
              <a:rPr sz="2800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382270">
              <a:lnSpc>
                <a:spcPct val="100000"/>
              </a:lnSpc>
            </a:pPr>
            <a:r>
              <a:rPr sz="2800" i="1" spc="-10" dirty="0">
                <a:latin typeface="Calibri"/>
                <a:cs typeface="Calibri"/>
              </a:rPr>
              <a:t>propylthiouracil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7753" y="2062987"/>
            <a:ext cx="3347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95"/>
              </a:spcBef>
              <a:buChar char="•"/>
              <a:tabLst>
                <a:tab pos="382270" algn="l"/>
                <a:tab pos="382905" algn="l"/>
              </a:tabLst>
            </a:pP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o</a:t>
            </a:r>
            <a:r>
              <a:rPr sz="2800" spc="-70" dirty="0">
                <a:latin typeface="Calibri"/>
                <a:cs typeface="Calibri"/>
              </a:rPr>
              <a:t>z</a:t>
            </a:r>
            <a:r>
              <a:rPr sz="2800" spc="-10" dirty="0">
                <a:latin typeface="Calibri"/>
                <a:cs typeface="Calibri"/>
              </a:rPr>
              <a:t>ol</a:t>
            </a:r>
            <a:r>
              <a:rPr sz="2775" spc="-7" baseline="21021" dirty="0">
                <a:latin typeface="Calibri"/>
                <a:cs typeface="Calibri"/>
              </a:rPr>
              <a:t>®</a:t>
            </a:r>
            <a:r>
              <a:rPr sz="2775" spc="-112" baseline="21021" dirty="0">
                <a:latin typeface="Calibri"/>
                <a:cs typeface="Calibri"/>
              </a:rPr>
              <a:t> </a:t>
            </a:r>
            <a:r>
              <a:rPr sz="2775" spc="-7" baseline="21021" dirty="0">
                <a:latin typeface="Calibri"/>
                <a:cs typeface="Calibri"/>
              </a:rPr>
              <a:t>-</a:t>
            </a:r>
            <a:r>
              <a:rPr sz="2775" spc="-37" baseline="2102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thiama</a:t>
            </a:r>
            <a:r>
              <a:rPr sz="2800" i="1" spc="-60" dirty="0">
                <a:latin typeface="Calibri"/>
                <a:cs typeface="Calibri"/>
              </a:rPr>
              <a:t>z</a:t>
            </a:r>
            <a:r>
              <a:rPr sz="2800" i="1" spc="-10" dirty="0">
                <a:latin typeface="Calibri"/>
                <a:cs typeface="Calibri"/>
              </a:rPr>
              <a:t>ol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152400"/>
            <a:ext cx="4038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Calibri"/>
                <a:cs typeface="Calibri"/>
              </a:rPr>
              <a:t>Hypertyreóza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481" y="883493"/>
            <a:ext cx="7889037" cy="5822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22225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2"/>
              <a:tabLst>
                <a:tab pos="356870" algn="l"/>
                <a:tab pos="357505" algn="l"/>
              </a:tabLst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beta-</a:t>
            </a:r>
            <a:r>
              <a:rPr sz="24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blokátory</a:t>
            </a:r>
            <a:r>
              <a:rPr sz="2400" b="1" spc="-10" dirty="0">
                <a:latin typeface="Calibri"/>
                <a:cs typeface="Calibri"/>
              </a:rPr>
              <a:t> </a:t>
            </a:r>
            <a:endParaRPr lang="cs-CZ" sz="2400" b="1" spc="-10" dirty="0">
              <a:latin typeface="Calibri"/>
              <a:cs typeface="Calibri"/>
            </a:endParaRPr>
          </a:p>
          <a:p>
            <a:pPr marL="812165" marR="22225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5" dirty="0" err="1">
                <a:latin typeface="Calibri"/>
                <a:cs typeface="Calibri"/>
              </a:rPr>
              <a:t>kombinují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 na </a:t>
            </a:r>
            <a:r>
              <a:rPr sz="2400" spc="-20" dirty="0">
                <a:latin typeface="Calibri"/>
                <a:cs typeface="Calibri"/>
              </a:rPr>
              <a:t>začátku </a:t>
            </a:r>
            <a:r>
              <a:rPr sz="2400" spc="-10" dirty="0">
                <a:latin typeface="Calibri"/>
                <a:cs typeface="Calibri"/>
              </a:rPr>
              <a:t>terapie 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tyreostatiky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zejména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tam,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kde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je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vyjádřen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hypercirkulační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syndrom,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úzkostné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stavy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hlavně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tyreotoxické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poškození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myokardu</a:t>
            </a:r>
            <a:endParaRPr lang="cs-CZ" sz="2400" spc="-25" dirty="0">
              <a:latin typeface="Calibri"/>
              <a:cs typeface="Calibri"/>
            </a:endParaRPr>
          </a:p>
          <a:p>
            <a:pPr marL="812165" marR="22225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dirty="0" err="1">
                <a:latin typeface="Calibri"/>
                <a:cs typeface="Calibri"/>
              </a:rPr>
              <a:t>inhibují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přeměnu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T4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T3</a:t>
            </a:r>
            <a:endParaRPr lang="cs-CZ" sz="2400" dirty="0">
              <a:latin typeface="Calibri"/>
              <a:cs typeface="Calibri"/>
            </a:endParaRPr>
          </a:p>
          <a:p>
            <a:pPr marL="812165" marR="22225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přinášejí</a:t>
            </a:r>
            <a:r>
              <a:rPr sz="2400" spc="-5" dirty="0">
                <a:latin typeface="Calibri"/>
                <a:cs typeface="Calibri"/>
              </a:rPr>
              <a:t> subjektivní úlevu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působí </a:t>
            </a:r>
            <a:r>
              <a:rPr sz="2400" spc="-5" dirty="0">
                <a:latin typeface="Calibri"/>
                <a:cs typeface="Calibri"/>
              </a:rPr>
              <a:t>rychle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snižují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sympatologii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hypertyreózy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(tachyarytmie,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palpitace,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potivost,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třes)</a:t>
            </a:r>
            <a:endParaRPr sz="24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605"/>
              </a:spcBef>
              <a:buFont typeface="+mj-lt"/>
              <a:buAutoNum type="arabicPeriod" startAt="3"/>
              <a:tabLst>
                <a:tab pos="356870" algn="l"/>
                <a:tab pos="357505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lithium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karbonát</a:t>
            </a:r>
            <a:r>
              <a:rPr sz="2400" b="1" spc="-45" dirty="0">
                <a:latin typeface="Calibri"/>
                <a:cs typeface="Calibri"/>
              </a:rPr>
              <a:t> </a:t>
            </a:r>
            <a:endParaRPr lang="cs-CZ" sz="2400" b="1" spc="-45" dirty="0">
              <a:latin typeface="Calibri"/>
              <a:cs typeface="Calibri"/>
            </a:endParaRPr>
          </a:p>
          <a:p>
            <a:pPr marL="926465" lvl="1" indent="-457200">
              <a:spcBef>
                <a:spcPts val="6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při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těžkých,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tyreostatikem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nezvládnutých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tyreotoxikózác</a:t>
            </a:r>
            <a:r>
              <a:rPr lang="cs-CZ" sz="2400" spc="-20" dirty="0">
                <a:latin typeface="Calibri"/>
                <a:cs typeface="Calibri"/>
              </a:rPr>
              <a:t>h</a:t>
            </a:r>
          </a:p>
          <a:p>
            <a:pPr marL="469265" indent="-457200">
              <a:spcBef>
                <a:spcPts val="605"/>
              </a:spcBef>
              <a:buFont typeface="+mj-lt"/>
              <a:buAutoNum type="arabicPeriod" startAt="4"/>
              <a:tabLst>
                <a:tab pos="356870" algn="l"/>
                <a:tab pos="357505" algn="l"/>
              </a:tabLst>
            </a:pPr>
            <a:r>
              <a:rPr sz="2400" b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glukokortikoidy</a:t>
            </a:r>
            <a:r>
              <a:rPr sz="2400" b="1" spc="-80" dirty="0">
                <a:latin typeface="Calibri"/>
                <a:cs typeface="Calibri"/>
              </a:rPr>
              <a:t> </a:t>
            </a:r>
            <a:endParaRPr lang="cs-CZ" sz="2400" b="1" spc="-80" dirty="0">
              <a:latin typeface="Calibri"/>
              <a:cs typeface="Calibri"/>
            </a:endParaRPr>
          </a:p>
          <a:p>
            <a:pPr marL="699770" indent="-342900">
              <a:buFont typeface="Arial" panose="020B0604020202020204" pitchFamily="34" charset="0"/>
              <a:buChar char="•"/>
            </a:pPr>
            <a:r>
              <a:rPr sz="2400" dirty="0" err="1">
                <a:latin typeface="Calibri"/>
                <a:cs typeface="Calibri"/>
              </a:rPr>
              <a:t>inhibují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přeměnu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T4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T3</a:t>
            </a:r>
            <a:endParaRPr lang="cs-CZ" sz="2400" spc="-10" dirty="0">
              <a:latin typeface="Calibri"/>
              <a:cs typeface="Calibri"/>
            </a:endParaRPr>
          </a:p>
          <a:p>
            <a:pPr marL="699770" indent="-342900"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z</a:t>
            </a:r>
            <a:r>
              <a:rPr sz="2400" spc="-5" dirty="0" err="1">
                <a:latin typeface="Calibri"/>
                <a:cs typeface="Calibri"/>
              </a:rPr>
              <a:t>abezpečení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tyreotoxické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krize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(tlumí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vyčerpání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nadledvinové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kůry</a:t>
            </a:r>
            <a:r>
              <a:rPr sz="240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699770" indent="-342900">
              <a:buFont typeface="Arial" panose="020B0604020202020204" pitchFamily="34" charset="0"/>
              <a:buChar char="•"/>
            </a:pPr>
            <a:r>
              <a:rPr sz="2400" i="1" spc="-20" dirty="0" err="1">
                <a:latin typeface="Calibri"/>
                <a:cs typeface="Calibri"/>
              </a:rPr>
              <a:t>dexametazon</a:t>
            </a:r>
            <a:r>
              <a:rPr sz="2400" i="1" spc="-20" dirty="0">
                <a:latin typeface="Calibri"/>
                <a:cs typeface="Calibri"/>
              </a:rPr>
              <a:t>,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hydrokortizon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228600"/>
            <a:ext cx="3505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Hypotyreóza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043332"/>
            <a:ext cx="8305800" cy="546841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409"/>
              </a:spcBef>
              <a:tabLst>
                <a:tab pos="396240" algn="l"/>
                <a:tab pos="396875" algn="l"/>
              </a:tabLst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Hormony</a:t>
            </a:r>
            <a:r>
              <a:rPr sz="2400" b="1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štítné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žlázy</a:t>
            </a:r>
            <a:endParaRPr sz="2400" dirty="0">
              <a:latin typeface="Calibri"/>
              <a:cs typeface="Calibri"/>
            </a:endParaRPr>
          </a:p>
          <a:p>
            <a:pPr marL="396240" marR="123825" indent="-3460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indikace: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struma,</a:t>
            </a:r>
            <a:r>
              <a:rPr sz="2400" spc="-10" dirty="0">
                <a:latin typeface="Calibri"/>
                <a:cs typeface="Calibri"/>
              </a:rPr>
              <a:t> thyreoiditida, prevence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recidivy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strumy</a:t>
            </a:r>
            <a:r>
              <a:rPr sz="2400" spc="-5" dirty="0">
                <a:latin typeface="Calibri"/>
                <a:cs typeface="Calibri"/>
              </a:rPr>
              <a:t> po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strumektomii, </a:t>
            </a:r>
            <a:r>
              <a:rPr sz="2400" spc="-5" dirty="0">
                <a:latin typeface="Calibri"/>
                <a:cs typeface="Calibri"/>
              </a:rPr>
              <a:t>substituční </a:t>
            </a:r>
            <a:r>
              <a:rPr sz="2400" dirty="0">
                <a:latin typeface="Calibri"/>
                <a:cs typeface="Calibri"/>
              </a:rPr>
              <a:t>léčba </a:t>
            </a:r>
            <a:r>
              <a:rPr sz="2400" spc="-20" dirty="0">
                <a:latin typeface="Calibri"/>
                <a:cs typeface="Calibri"/>
              </a:rPr>
              <a:t>hypothyreózy </a:t>
            </a:r>
            <a:r>
              <a:rPr sz="2400" spc="-10" dirty="0">
                <a:latin typeface="Calibri"/>
                <a:cs typeface="Calibri"/>
              </a:rPr>
              <a:t>všech </a:t>
            </a:r>
            <a:r>
              <a:rPr sz="2400" dirty="0">
                <a:latin typeface="Calibri"/>
                <a:cs typeface="Calibri"/>
              </a:rPr>
              <a:t>typů,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pomocná </a:t>
            </a:r>
            <a:r>
              <a:rPr sz="2400" dirty="0">
                <a:latin typeface="Calibri"/>
                <a:cs typeface="Calibri"/>
              </a:rPr>
              <a:t>léčba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dirty="0">
                <a:latin typeface="Calibri"/>
                <a:cs typeface="Calibri"/>
              </a:rPr>
              <a:t>léčbě </a:t>
            </a:r>
            <a:r>
              <a:rPr sz="2400" spc="-25" dirty="0">
                <a:latin typeface="Calibri"/>
                <a:cs typeface="Calibri"/>
              </a:rPr>
              <a:t>thyreotoxikózy thyreostatiky,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supresní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substituční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léčba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karcinomu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štítné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žlázy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zvláště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thyreoidektomii</a:t>
            </a:r>
            <a:endParaRPr lang="cs-CZ" sz="2400" spc="-10" dirty="0">
              <a:latin typeface="Calibri"/>
              <a:cs typeface="Calibri"/>
            </a:endParaRPr>
          </a:p>
          <a:p>
            <a:pPr marL="50165" marR="123825">
              <a:lnSpc>
                <a:spcPct val="90000"/>
              </a:lnSpc>
              <a:spcBef>
                <a:spcPts val="600"/>
              </a:spcBef>
            </a:pPr>
            <a:endParaRPr sz="2400" dirty="0">
              <a:latin typeface="Calibri"/>
              <a:cs typeface="Calibri"/>
            </a:endParaRPr>
          </a:p>
          <a:p>
            <a:pPr marL="396240" marR="267970" indent="-344805">
              <a:lnSpc>
                <a:spcPts val="27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sz="2400" i="1" spc="-10" dirty="0">
                <a:latin typeface="Calibri"/>
                <a:cs typeface="Calibri"/>
              </a:rPr>
              <a:t>levotyroxin T</a:t>
            </a:r>
            <a:r>
              <a:rPr sz="2400" i="1" spc="-15" baseline="-17361" dirty="0">
                <a:latin typeface="Calibri"/>
                <a:cs typeface="Calibri"/>
              </a:rPr>
              <a:t>4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vstřebávaní </a:t>
            </a:r>
            <a:r>
              <a:rPr sz="2400" dirty="0">
                <a:latin typeface="Calibri"/>
                <a:cs typeface="Calibri"/>
              </a:rPr>
              <a:t>je </a:t>
            </a:r>
            <a:r>
              <a:rPr sz="2400" spc="-5" dirty="0">
                <a:latin typeface="Calibri"/>
                <a:cs typeface="Calibri"/>
              </a:rPr>
              <a:t>ovlivněno </a:t>
            </a:r>
            <a:r>
              <a:rPr sz="2400" spc="-20" dirty="0">
                <a:latin typeface="Calibri"/>
                <a:cs typeface="Calibri"/>
              </a:rPr>
              <a:t>potravou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b="1" spc="-20" dirty="0" err="1">
                <a:latin typeface="Calibri"/>
                <a:cs typeface="Calibri"/>
              </a:rPr>
              <a:t>podávat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nalačno</a:t>
            </a:r>
            <a:r>
              <a:rPr lang="cs-CZ" sz="2400" b="1" spc="-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(v nemocnici obvykle podáván jako 1.lék hned ráno – nutný odstup od ostatních léčiv a stravy)</a:t>
            </a:r>
            <a:r>
              <a:rPr lang="cs-CZ" sz="2400" dirty="0">
                <a:latin typeface="Calibri"/>
                <a:cs typeface="Calibri"/>
              </a:rPr>
              <a:t>, </a:t>
            </a:r>
            <a:r>
              <a:rPr sz="2400" spc="-10" dirty="0" err="1">
                <a:latin typeface="Calibri"/>
                <a:cs typeface="Calibri"/>
              </a:rPr>
              <a:t>nejčastěji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používán</a:t>
            </a:r>
            <a:endParaRPr lang="cs-CZ" sz="2400" spc="-10" dirty="0">
              <a:latin typeface="Calibri"/>
              <a:cs typeface="Calibri"/>
            </a:endParaRPr>
          </a:p>
          <a:p>
            <a:pPr marL="51435" marR="267970">
              <a:lnSpc>
                <a:spcPts val="2700"/>
              </a:lnSpc>
              <a:spcBef>
                <a:spcPts val="360"/>
              </a:spcBef>
            </a:pPr>
            <a:endParaRPr sz="2400" dirty="0">
              <a:latin typeface="Calibri"/>
              <a:cs typeface="Calibri"/>
            </a:endParaRPr>
          </a:p>
          <a:p>
            <a:pPr marL="396240" marR="43180" indent="-346075">
              <a:lnSpc>
                <a:spcPts val="2590"/>
              </a:lnSpc>
              <a:spcBef>
                <a:spcPts val="645"/>
              </a:spcBef>
              <a:buFont typeface="Arial" panose="020B0604020202020204" pitchFamily="34" charset="0"/>
              <a:buChar char="•"/>
            </a:pPr>
            <a:r>
              <a:rPr sz="2400" i="1" spc="-5" dirty="0">
                <a:latin typeface="Calibri"/>
                <a:cs typeface="Calibri"/>
              </a:rPr>
              <a:t>trijódtyronin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T</a:t>
            </a:r>
            <a:r>
              <a:rPr sz="2400" i="1" spc="-15" baseline="-17361" dirty="0">
                <a:latin typeface="Calibri"/>
                <a:cs typeface="Calibri"/>
              </a:rPr>
              <a:t>3</a:t>
            </a:r>
            <a:r>
              <a:rPr sz="2400" i="1" spc="37" baseline="-17361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–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používá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pouze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některých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stavů,</a:t>
            </a:r>
            <a:r>
              <a:rPr sz="2400" spc="-5" dirty="0">
                <a:latin typeface="Calibri"/>
                <a:cs typeface="Calibri"/>
              </a:rPr>
              <a:t> při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jeho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užívání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dochází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průběhu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výraznému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kolísání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hladiny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závislosti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čase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požití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tablet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snadno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může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dojít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iatrogenní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toxikóze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3" y="2350007"/>
            <a:ext cx="2941320" cy="3093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8744" y="3499103"/>
            <a:ext cx="4297680" cy="29260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2481" y="533400"/>
            <a:ext cx="6519037" cy="118878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b="1" spc="-10" dirty="0"/>
              <a:t>Substituce</a:t>
            </a:r>
            <a:r>
              <a:rPr b="1" spc="-5" dirty="0"/>
              <a:t> </a:t>
            </a:r>
            <a:r>
              <a:rPr b="1" spc="-15" dirty="0"/>
              <a:t>hypotyreózy</a:t>
            </a:r>
          </a:p>
          <a:p>
            <a:pPr marL="6985" algn="ctr">
              <a:lnSpc>
                <a:spcPct val="100000"/>
              </a:lnSpc>
              <a:spcBef>
                <a:spcPts val="210"/>
              </a:spcBef>
            </a:pPr>
            <a:r>
              <a:rPr sz="2800" spc="-10" dirty="0"/>
              <a:t>Euthyrox</a:t>
            </a:r>
            <a:r>
              <a:rPr sz="2775" spc="-15" baseline="21021" dirty="0"/>
              <a:t>®</a:t>
            </a:r>
            <a:r>
              <a:rPr sz="2800" spc="-10" dirty="0"/>
              <a:t>,</a:t>
            </a:r>
            <a:r>
              <a:rPr sz="2800" spc="-30" dirty="0"/>
              <a:t> </a:t>
            </a:r>
            <a:r>
              <a:rPr sz="2800" spc="-5" dirty="0" err="1"/>
              <a:t>Letrox</a:t>
            </a:r>
            <a:r>
              <a:rPr sz="2775" spc="-7" baseline="21021" dirty="0"/>
              <a:t>®</a:t>
            </a:r>
            <a:r>
              <a:rPr lang="cs-CZ" sz="2800" spc="-5" baseline="21021" dirty="0"/>
              <a:t> - </a:t>
            </a:r>
            <a:r>
              <a:rPr sz="2800" i="1" spc="-5" dirty="0" err="1">
                <a:latin typeface="Calibri"/>
                <a:cs typeface="Calibri"/>
              </a:rPr>
              <a:t>levothyroxin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285" y="685800"/>
            <a:ext cx="3059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zapamatovat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2057400"/>
            <a:ext cx="7772400" cy="334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Kortikoidy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indikace,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</a:t>
            </a:r>
            <a:r>
              <a:rPr lang="cs-CZ" sz="2400" spc="-5" dirty="0" err="1">
                <a:latin typeface="Calibri"/>
                <a:cs typeface="Calibri"/>
              </a:rPr>
              <a:t>žá</a:t>
            </a:r>
            <a:r>
              <a:rPr sz="2400" spc="-5" dirty="0">
                <a:latin typeface="Calibri"/>
                <a:cs typeface="Calibri"/>
              </a:rPr>
              <a:t>douc</a:t>
            </a:r>
            <a:r>
              <a:rPr lang="cs-CZ" sz="2400" spc="-5" dirty="0">
                <a:latin typeface="Calibri"/>
                <a:cs typeface="Calibri"/>
              </a:rPr>
              <a:t>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úč</a:t>
            </a:r>
            <a:r>
              <a:rPr sz="2400" spc="-10" dirty="0">
                <a:latin typeface="Calibri"/>
                <a:cs typeface="Calibri"/>
              </a:rPr>
              <a:t>inky</a:t>
            </a:r>
            <a:endParaRPr lang="cs-CZ" sz="2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Diabetes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mellitus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lang="cs-CZ" sz="2400" dirty="0">
                <a:latin typeface="Calibri"/>
                <a:cs typeface="Calibri"/>
              </a:rPr>
              <a:t> vědět, že jsou různé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inzulinov</a:t>
            </a:r>
            <a:r>
              <a:rPr lang="cs-CZ" sz="2400" spc="-5" dirty="0">
                <a:latin typeface="Calibri"/>
                <a:cs typeface="Calibri"/>
              </a:rPr>
              <a:t>é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režimy,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znát </a:t>
            </a:r>
            <a:r>
              <a:rPr lang="cs-CZ" sz="2400" spc="-5" dirty="0" err="1">
                <a:latin typeface="Calibri"/>
                <a:cs typeface="Calibri"/>
              </a:rPr>
              <a:t>metformin</a:t>
            </a:r>
            <a:r>
              <a:rPr lang="cs-CZ" sz="2400" spc="-5" dirty="0">
                <a:latin typeface="Calibri"/>
                <a:cs typeface="Calibri"/>
              </a:rPr>
              <a:t> (riziko laktátové acidózy – pozor u renální insuficience), </a:t>
            </a:r>
            <a:r>
              <a:rPr sz="2400" spc="-5" dirty="0">
                <a:latin typeface="Calibri"/>
                <a:cs typeface="Calibri"/>
              </a:rPr>
              <a:t>iSGLT2</a:t>
            </a:r>
            <a:r>
              <a:rPr lang="cs-CZ" sz="2400" spc="-5" dirty="0">
                <a:latin typeface="Calibri"/>
                <a:cs typeface="Calibri"/>
              </a:rPr>
              <a:t> a GLP1 analoga </a:t>
            </a:r>
            <a:r>
              <a:rPr lang="cs-CZ" sz="2400" spc="-5">
                <a:latin typeface="Calibri"/>
                <a:cs typeface="Calibri"/>
              </a:rPr>
              <a:t>– novější </a:t>
            </a:r>
            <a:r>
              <a:rPr lang="cs-CZ" sz="2400" spc="-5" dirty="0">
                <a:latin typeface="Calibri"/>
                <a:cs typeface="Calibri"/>
              </a:rPr>
              <a:t>léčiva s </a:t>
            </a:r>
            <a:r>
              <a:rPr lang="cs-CZ" sz="2400" spc="-5">
                <a:latin typeface="Calibri"/>
                <a:cs typeface="Calibri"/>
              </a:rPr>
              <a:t>řadou benefitů (u KVS a CKD)</a:t>
            </a:r>
            <a:endParaRPr lang="cs-CZ" sz="24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cs-CZ" sz="24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3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Štítná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žláza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 err="1">
                <a:latin typeface="Calibri"/>
                <a:cs typeface="Calibri"/>
              </a:rPr>
              <a:t>substituce</a:t>
            </a:r>
            <a:r>
              <a:rPr lang="cs-CZ" sz="2400" spc="-5" dirty="0">
                <a:latin typeface="Calibri"/>
                <a:cs typeface="Calibri"/>
              </a:rPr>
              <a:t> (</a:t>
            </a:r>
            <a:r>
              <a:rPr lang="cs-CZ" sz="2400" spc="-5" dirty="0" err="1">
                <a:latin typeface="Calibri"/>
                <a:cs typeface="Calibri"/>
              </a:rPr>
              <a:t>levothyroxin</a:t>
            </a:r>
            <a:r>
              <a:rPr lang="cs-CZ" sz="2400" spc="-5" dirty="0">
                <a:latin typeface="Calibri"/>
                <a:cs typeface="Calibri"/>
              </a:rPr>
              <a:t> nalačno)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rizika </a:t>
            </a:r>
            <a:r>
              <a:rPr lang="cs-CZ" sz="2400" spc="-5" dirty="0" err="1">
                <a:latin typeface="Calibri"/>
                <a:cs typeface="Calibri"/>
              </a:rPr>
              <a:t>thyreostatik</a:t>
            </a:r>
            <a:r>
              <a:rPr lang="cs-CZ" sz="2400" spc="-5" dirty="0">
                <a:latin typeface="Calibri"/>
                <a:cs typeface="Calibri"/>
              </a:rPr>
              <a:t> (</a:t>
            </a:r>
            <a:r>
              <a:rPr lang="cs-CZ" sz="2400" spc="-5" dirty="0" err="1">
                <a:latin typeface="Calibri"/>
                <a:cs typeface="Calibri"/>
              </a:rPr>
              <a:t>myelotoxicita</a:t>
            </a:r>
            <a:r>
              <a:rPr lang="cs-CZ" sz="2400" spc="-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4713" y="304800"/>
            <a:ext cx="535457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G</a:t>
            </a:r>
            <a:r>
              <a:rPr b="1" spc="-15" dirty="0">
                <a:latin typeface="Calibri"/>
                <a:cs typeface="Calibri"/>
              </a:rPr>
              <a:t>l</a:t>
            </a:r>
            <a:r>
              <a:rPr b="1" spc="-5" dirty="0">
                <a:latin typeface="Calibri"/>
                <a:cs typeface="Calibri"/>
              </a:rPr>
              <a:t>ukokort</a:t>
            </a:r>
            <a:r>
              <a:rPr b="1" spc="-15" dirty="0">
                <a:latin typeface="Calibri"/>
                <a:cs typeface="Calibri"/>
              </a:rPr>
              <a:t>ik</a:t>
            </a:r>
            <a:r>
              <a:rPr b="1" spc="-5" dirty="0">
                <a:latin typeface="Calibri"/>
                <a:cs typeface="Calibri"/>
              </a:rPr>
              <a:t>oidy</a:t>
            </a:r>
            <a:r>
              <a:rPr b="1" spc="-3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</a:t>
            </a:r>
            <a:r>
              <a:rPr b="1" spc="10" dirty="0">
                <a:latin typeface="Calibri"/>
                <a:cs typeface="Calibri"/>
              </a:rPr>
              <a:t>G</a:t>
            </a:r>
            <a:r>
              <a:rPr b="1" spc="-5" dirty="0">
                <a:latin typeface="Calibri"/>
                <a:cs typeface="Calibri"/>
              </a:rPr>
              <a:t>K)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215389"/>
            <a:ext cx="7268209" cy="28911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30" dirty="0">
                <a:latin typeface="Calibri"/>
                <a:cs typeface="Calibri"/>
              </a:rPr>
              <a:t>t</a:t>
            </a:r>
            <a:r>
              <a:rPr sz="2400" spc="-30" dirty="0" err="1">
                <a:latin typeface="Calibri"/>
                <a:cs typeface="Calibri"/>
              </a:rPr>
              <a:t>vorba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zona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fasciculata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kůry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nadledvin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existuje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tzv.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cirkadiální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kolísaní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sekrece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(přibližně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periodicitou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24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hod)</a:t>
            </a: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s</a:t>
            </a:r>
            <a:r>
              <a:rPr sz="2400" spc="-10" dirty="0" err="1">
                <a:latin typeface="Calibri"/>
                <a:cs typeface="Calibri"/>
              </a:rPr>
              <a:t>ekrece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stimulována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(hypothalamo-hypofyzární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systém)</a:t>
            </a:r>
            <a:endParaRPr sz="2400" dirty="0">
              <a:latin typeface="Calibri"/>
              <a:cs typeface="Calibri"/>
            </a:endParaRPr>
          </a:p>
          <a:p>
            <a:pPr marL="356870" marR="41402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působí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intracelulární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steroidní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receptory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většina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účinků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nastupuje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latencí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několika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hodin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367" y="4191000"/>
            <a:ext cx="4779264" cy="24749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601" y="228600"/>
            <a:ext cx="511479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Glukokortikoidy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(GK)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9476" y="1042129"/>
            <a:ext cx="7345045" cy="5352106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695"/>
              </a:spcBef>
              <a:tabLst>
                <a:tab pos="357505" algn="l"/>
              </a:tabLst>
            </a:pPr>
            <a:r>
              <a:rPr lang="cs-CZ" sz="2400" b="1" spc="-15" dirty="0">
                <a:latin typeface="Calibri"/>
                <a:cs typeface="Calibri"/>
              </a:rPr>
              <a:t>f</a:t>
            </a:r>
            <a:r>
              <a:rPr sz="2400" b="1" spc="-15" dirty="0" err="1">
                <a:latin typeface="Calibri"/>
                <a:cs typeface="Calibri"/>
              </a:rPr>
              <a:t>armakologické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účinky</a:t>
            </a:r>
            <a:r>
              <a:rPr sz="2400" b="1" spc="-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metabolismus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základních</a:t>
            </a:r>
            <a:r>
              <a:rPr sz="2400" u="heavy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živin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EEE"/>
                </a:solidFill>
                <a:latin typeface="Calibri"/>
                <a:cs typeface="Calibri"/>
              </a:rPr>
              <a:t>vodní</a:t>
            </a:r>
            <a:r>
              <a:rPr sz="2400" spc="8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EEE"/>
                </a:solidFill>
                <a:latin typeface="Calibri"/>
                <a:cs typeface="Calibri"/>
              </a:rPr>
              <a:t>a</a:t>
            </a:r>
            <a:r>
              <a:rPr sz="2400" spc="5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EEE"/>
                </a:solidFill>
                <a:latin typeface="Calibri"/>
                <a:cs typeface="Calibri"/>
              </a:rPr>
              <a:t>elektrolytová</a:t>
            </a:r>
            <a:endParaRPr sz="2400" dirty="0">
              <a:latin typeface="Calibri"/>
              <a:cs typeface="Calibri"/>
            </a:endParaRPr>
          </a:p>
          <a:p>
            <a:pPr marL="356870" algn="just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00AEEE"/>
                </a:solidFill>
                <a:latin typeface="Calibri"/>
                <a:cs typeface="Calibri"/>
              </a:rPr>
              <a:t>rovnováha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20" dirty="0">
                <a:latin typeface="Calibri"/>
                <a:cs typeface="Calibri"/>
              </a:rPr>
              <a:t>orgánové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či </a:t>
            </a:r>
            <a:r>
              <a:rPr sz="2400" spc="-20" dirty="0">
                <a:latin typeface="Calibri"/>
                <a:cs typeface="Calibri"/>
              </a:rPr>
              <a:t>orgánově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systémové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účinky</a:t>
            </a:r>
            <a:endParaRPr lang="cs-CZ" sz="2400" spc="-5" dirty="0">
              <a:latin typeface="Calibri"/>
              <a:cs typeface="Calibri"/>
            </a:endParaRPr>
          </a:p>
          <a:p>
            <a:pPr marL="356870" algn="just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7505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metabolismus cukrů</a:t>
            </a:r>
            <a:r>
              <a:rPr sz="2400" spc="-10" dirty="0">
                <a:latin typeface="Calibri"/>
                <a:cs typeface="Calibri"/>
              </a:rPr>
              <a:t>: zvyšují </a:t>
            </a:r>
            <a:r>
              <a:rPr sz="2400" spc="-15" dirty="0">
                <a:latin typeface="Calibri"/>
                <a:cs typeface="Calibri"/>
              </a:rPr>
              <a:t>glukoneogenezu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játrech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 utilizaci </a:t>
            </a:r>
            <a:r>
              <a:rPr sz="2400" spc="-25" dirty="0" err="1">
                <a:latin typeface="Calibri"/>
                <a:cs typeface="Calibri"/>
              </a:rPr>
              <a:t>glukózy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játry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 </a:t>
            </a:r>
            <a:r>
              <a:rPr sz="2400" spc="-20" dirty="0">
                <a:latin typeface="Calibri"/>
                <a:cs typeface="Calibri"/>
              </a:rPr>
              <a:t>vzestup </a:t>
            </a:r>
            <a:r>
              <a:rPr sz="2400" spc="-15" dirty="0">
                <a:latin typeface="Calibri"/>
                <a:cs typeface="Calibri"/>
              </a:rPr>
              <a:t>glykémie (steroidní </a:t>
            </a:r>
            <a:r>
              <a:rPr sz="2400" spc="-10" dirty="0">
                <a:latin typeface="Calibri"/>
                <a:cs typeface="Calibri"/>
              </a:rPr>
              <a:t> diabetes)</a:t>
            </a:r>
            <a:endParaRPr lang="cs-CZ" sz="2400" spc="-1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8763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metabolismus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bílkovin</a:t>
            </a:r>
            <a:r>
              <a:rPr sz="2400" spc="-15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syntézu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proteinů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zvyšují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odbourávaní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bílkovin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zřetelné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zejména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kosterním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svalstvu</a:t>
            </a:r>
            <a:endParaRPr lang="cs-CZ" sz="2400" spc="-15" dirty="0">
              <a:latin typeface="Calibri"/>
              <a:cs typeface="Calibri"/>
            </a:endParaRPr>
          </a:p>
          <a:p>
            <a:pPr marL="356870" marR="8763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metabolismus</a:t>
            </a:r>
            <a:r>
              <a:rPr sz="2400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tuků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lipolýza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tuků,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redistribuce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tuku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917" y="533400"/>
            <a:ext cx="4876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Glukokortikoidy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(GK)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541" y="1676400"/>
            <a:ext cx="7574915" cy="4306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037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420370" algn="l"/>
                <a:tab pos="421005" algn="l"/>
              </a:tabLst>
            </a:pP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kardiovaskulární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systém</a:t>
            </a:r>
            <a:r>
              <a:rPr sz="2400" spc="-2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zvýšená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retence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7" baseline="20833" dirty="0">
                <a:latin typeface="Calibri"/>
                <a:cs typeface="Calibri"/>
              </a:rPr>
              <a:t>+</a:t>
            </a:r>
            <a:r>
              <a:rPr sz="2400" spc="202" baseline="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vody</a:t>
            </a:r>
            <a:endParaRPr sz="2400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může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přispívat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rozvoji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hypertenze</a:t>
            </a:r>
            <a:endParaRPr lang="cs-CZ" sz="2400" spc="-15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420370" algn="l"/>
                <a:tab pos="421005" algn="l"/>
              </a:tabLst>
            </a:pP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kosterní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svalstvo</a:t>
            </a:r>
            <a:r>
              <a:rPr sz="2400" spc="-2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atrofie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kosterního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s</a:t>
            </a:r>
            <a:r>
              <a:rPr sz="2400" spc="-20" dirty="0" err="1">
                <a:latin typeface="Calibri"/>
                <a:cs typeface="Calibri"/>
              </a:rPr>
              <a:t>valstva</a:t>
            </a:r>
            <a:r>
              <a:rPr lang="cs-CZ" sz="2400" spc="-20" dirty="0">
                <a:latin typeface="Calibri"/>
                <a:cs typeface="Calibri"/>
              </a:rPr>
              <a:t> (</a:t>
            </a:r>
            <a:r>
              <a:rPr lang="cs-CZ" sz="2400" spc="-15" dirty="0">
                <a:latin typeface="Calibri"/>
                <a:cs typeface="Calibri"/>
              </a:rPr>
              <a:t>steroidní</a:t>
            </a:r>
            <a:r>
              <a:rPr lang="cs-CZ" sz="2400" spc="-7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myopatie</a:t>
            </a:r>
            <a:r>
              <a:rPr lang="cs-CZ" sz="2400" spc="-45" dirty="0">
                <a:latin typeface="Calibri"/>
                <a:cs typeface="Calibri"/>
              </a:rPr>
              <a:t>)</a:t>
            </a:r>
            <a:endParaRPr lang="cs-CZ" sz="2400" spc="-20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420370" algn="l"/>
                <a:tab pos="4210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CNS: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euforie,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někdy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však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deprese,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psychotické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symptomy,</a:t>
            </a:r>
            <a:endParaRPr sz="2400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r>
              <a:rPr sz="2400" dirty="0" err="1">
                <a:latin typeface="Calibri"/>
                <a:cs typeface="Calibri"/>
              </a:rPr>
              <a:t>emoční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labilita</a:t>
            </a:r>
            <a:endParaRPr lang="cs-CZ" sz="2400" spc="-5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420370" marR="1179830" indent="-344805">
              <a:lnSpc>
                <a:spcPct val="100000"/>
              </a:lnSpc>
              <a:spcBef>
                <a:spcPts val="600"/>
              </a:spcBef>
              <a:buChar char="•"/>
              <a:tabLst>
                <a:tab pos="420370" algn="l"/>
                <a:tab pos="421005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krev: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lymfocytopenie,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snížení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eosino-,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basofilů,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monocytů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333" y="381000"/>
            <a:ext cx="519442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Glukokortikoidy</a:t>
            </a:r>
            <a:r>
              <a:rPr b="1" spc="-1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(GK)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524000"/>
            <a:ext cx="8365440" cy="4473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rovnováha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minerálů</a:t>
            </a:r>
            <a:endParaRPr lang="cs-CZ" sz="2400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mají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jistý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mineralokortikoidní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účinek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zvyšují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retenci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vody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současně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zvyšují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vylučovaní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latin typeface="Calibri"/>
                <a:cs typeface="Calibri"/>
              </a:rPr>
              <a:t>snižují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absorpci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45" dirty="0">
                <a:latin typeface="Calibri"/>
                <a:cs typeface="Calibri"/>
              </a:rPr>
              <a:t>GITu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zvyšují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renální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exkreci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což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vede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osteoporóze</a:t>
            </a:r>
            <a:endParaRPr lang="cs-CZ" sz="2400" spc="-2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rotizánětlivé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imunosupresivní</a:t>
            </a:r>
            <a:r>
              <a:rPr sz="2400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působení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GK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mají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mohutné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protizánětlivé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imunosupresivní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působení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účinně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potlačují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akutní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pozdní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fázi</a:t>
            </a:r>
            <a:r>
              <a:rPr sz="2400" spc="-10" dirty="0">
                <a:latin typeface="Calibri"/>
                <a:cs typeface="Calibri"/>
              </a:rPr>
              <a:t> zánětu</a:t>
            </a:r>
            <a:endParaRPr sz="2400" dirty="0">
              <a:latin typeface="Calibri"/>
              <a:cs typeface="Calibri"/>
            </a:endParaRPr>
          </a:p>
          <a:p>
            <a:pPr marL="356870" marR="700405">
              <a:lnSpc>
                <a:spcPct val="100000"/>
              </a:lnSpc>
              <a:spcBef>
                <a:spcPts val="605"/>
              </a:spcBef>
              <a:tabLst>
                <a:tab pos="2223770" algn="l"/>
              </a:tabLst>
            </a:pPr>
            <a:r>
              <a:rPr lang="cs-CZ" sz="2400" spc="-5" dirty="0"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→ 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použití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např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lang="cs-CZ"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jako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imunosupresiva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transplantovaných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orgánů,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astma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bronchiale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jako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protizánětlivý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3683</Words>
  <Application>Microsoft Office PowerPoint</Application>
  <PresentationFormat>Předvádění na obrazovce (4:3)</PresentationFormat>
  <Paragraphs>515</Paragraphs>
  <Slides>57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Aptos</vt:lpstr>
      <vt:lpstr>Arial</vt:lpstr>
      <vt:lpstr>Calibri</vt:lpstr>
      <vt:lpstr>Calibri Light</vt:lpstr>
      <vt:lpstr>Symbol</vt:lpstr>
      <vt:lpstr>Times New Roman</vt:lpstr>
      <vt:lpstr>Office Theme</vt:lpstr>
      <vt:lpstr>LÉČBA ENDOKRINNÍCH PORUCH</vt:lpstr>
      <vt:lpstr>KORTIKOIDY</vt:lpstr>
      <vt:lpstr>Kortikoidy</vt:lpstr>
      <vt:lpstr>Mineralokortikoidy - Aldosteron</vt:lpstr>
      <vt:lpstr>Mineralkortikoid  - léčivo</vt:lpstr>
      <vt:lpstr>Glukokortikoidy (GK)</vt:lpstr>
      <vt:lpstr>Glukokortikoidy (GK)</vt:lpstr>
      <vt:lpstr>Glukokortikoidy (GK)</vt:lpstr>
      <vt:lpstr>Glukokortikoidy (GK)</vt:lpstr>
      <vt:lpstr>Glukokortikoidy - využití</vt:lpstr>
      <vt:lpstr>Glukokortikoidy - využití</vt:lpstr>
      <vt:lpstr>Glukokortikoidy (GK)</vt:lpstr>
      <vt:lpstr>Negativní zpětná vazba</vt:lpstr>
      <vt:lpstr>Glukokortikoidy (GK)</vt:lpstr>
      <vt:lpstr>Prezentace aplikace PowerPoint</vt:lpstr>
      <vt:lpstr>Prezentace aplikace PowerPoint</vt:lpstr>
      <vt:lpstr>Prezentace aplikace PowerPoint</vt:lpstr>
      <vt:lpstr>Prezentace aplikace PowerPoint</vt:lpstr>
      <vt:lpstr>Glukokortikoidy - léčiva</vt:lpstr>
      <vt:lpstr>DIABETES MELLITUS</vt:lpstr>
      <vt:lpstr>Prezentace aplikace PowerPoint</vt:lpstr>
      <vt:lpstr>Diabetes mellitus (DM)</vt:lpstr>
      <vt:lpstr>Prezentace aplikace PowerPoint</vt:lpstr>
      <vt:lpstr>Účinek inzulinu</vt:lpstr>
      <vt:lpstr>Léčba inzulinem</vt:lpstr>
      <vt:lpstr>Léčba inzulinem</vt:lpstr>
      <vt:lpstr>Inzulinová pera</vt:lpstr>
      <vt:lpstr>Léčba inzulinem</vt:lpstr>
      <vt:lpstr>Inzulinová pumpa</vt:lpstr>
      <vt:lpstr>Prezentace aplikace PowerPoint</vt:lpstr>
      <vt:lpstr>Prezentace aplikace PowerPoint</vt:lpstr>
      <vt:lpstr>Komplikace léčby inzulinem  </vt:lpstr>
      <vt:lpstr>Léčba p.o. antidiabetiky (PAD)</vt:lpstr>
      <vt:lpstr>Prezentace aplikace PowerPoint</vt:lpstr>
      <vt:lpstr>PAD zvyšující sekreci inzulinu </vt:lpstr>
      <vt:lpstr>Prezentace aplikace PowerPoint</vt:lpstr>
      <vt:lpstr>Prezentace aplikace PowerPoint</vt:lpstr>
      <vt:lpstr>Prezentace aplikace PowerPoint</vt:lpstr>
      <vt:lpstr>Inzulinové senzitizéry</vt:lpstr>
      <vt:lpstr>Inzulinové senzitizéry</vt:lpstr>
      <vt:lpstr>Inzulinové senzitizéry</vt:lpstr>
      <vt:lpstr>Prezentace aplikace PowerPoint</vt:lpstr>
      <vt:lpstr>Glifloziny</vt:lpstr>
      <vt:lpstr>Glifloziny</vt:lpstr>
      <vt:lpstr>Strategie léčby DM2</vt:lpstr>
      <vt:lpstr>Strategie léčby DM2</vt:lpstr>
      <vt:lpstr>Cíle terapie diabetu</vt:lpstr>
      <vt:lpstr>Přehled antidiabetik</vt:lpstr>
      <vt:lpstr>Štítná žláza</vt:lpstr>
      <vt:lpstr>Štítná žláza (ŠŽ)</vt:lpstr>
      <vt:lpstr>Onemocnění ŠŽ</vt:lpstr>
      <vt:lpstr>Hypertyreóza</vt:lpstr>
      <vt:lpstr>Thyreostatika</vt:lpstr>
      <vt:lpstr>Hypertyreóza</vt:lpstr>
      <vt:lpstr>Hypotyreóza</vt:lpstr>
      <vt:lpstr>Substituce hypotyreózy Euthyrox®, Letrox® - levothyroxin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LÉČBA ENDOKRINNÍCH PORUCH</dc:title>
  <dc:creator>Mgr. Kořístková Blanka</dc:creator>
  <cp:lastModifiedBy>Veronika Slováček Hagenová</cp:lastModifiedBy>
  <cp:revision>9</cp:revision>
  <dcterms:created xsi:type="dcterms:W3CDTF">2024-07-24T08:25:39Z</dcterms:created>
  <dcterms:modified xsi:type="dcterms:W3CDTF">2024-12-04T07:35:52Z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2024-07-24T00:00:00Z</vt:filetime>
  </property>
</Properties>
</file>