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392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AC649-6580-449A-AB82-C1D07575E745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CB605-7C8D-41EE-8ED9-824EC34F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32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Nejsou ale důkazy o tom, že jeho eradikace snižuje riziko rakoviny žaludku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B605-7C8D-41EE-8ED9-824EC34FF9F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94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delší době lačnění je největší počet aktivovaných protonových pump, pH je nízké – proto se doporučuje ráno, nalačno (je zaručena největší biologická dostupnost PPI)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B605-7C8D-41EE-8ED9-824EC34FF9F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37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SPC LP </a:t>
            </a:r>
            <a:r>
              <a:rPr lang="cs-CZ" dirty="0" err="1"/>
              <a:t>Smecta</a:t>
            </a:r>
            <a:r>
              <a:rPr lang="cs-CZ" dirty="0"/>
              <a:t> – neuvádí konkrétní dobu odstupu podávání tohoto LP od jiným léčiv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B605-7C8D-41EE-8ED9-824EC34FF9F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77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CINV = </a:t>
            </a:r>
            <a:r>
              <a:rPr lang="cs-CZ" dirty="0" err="1"/>
              <a:t>chemotherapy</a:t>
            </a:r>
            <a:r>
              <a:rPr lang="cs-CZ" dirty="0"/>
              <a:t> </a:t>
            </a:r>
            <a:r>
              <a:rPr lang="cs-CZ" dirty="0" err="1"/>
              <a:t>induced</a:t>
            </a:r>
            <a:r>
              <a:rPr lang="cs-CZ" dirty="0"/>
              <a:t> </a:t>
            </a:r>
            <a:r>
              <a:rPr lang="cs-CZ" dirty="0" err="1"/>
              <a:t>nausea</a:t>
            </a:r>
            <a:r>
              <a:rPr lang="cs-CZ" dirty="0"/>
              <a:t> and </a:t>
            </a:r>
            <a:r>
              <a:rPr lang="cs-CZ" dirty="0" err="1"/>
              <a:t>vomiting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B605-7C8D-41EE-8ED9-824EC34FF9F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77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1682" y="152476"/>
            <a:ext cx="498665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0" y="1964563"/>
            <a:ext cx="6825615" cy="1590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3080384"/>
            <a:ext cx="3304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Trávicí</a:t>
            </a:r>
            <a:r>
              <a:rPr spc="-100" dirty="0"/>
              <a:t> </a:t>
            </a:r>
            <a:r>
              <a:rPr spc="-10" dirty="0"/>
              <a:t>systém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F29AE1-CCEF-A1C8-C503-3ECF82AA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219200"/>
            <a:ext cx="2419688" cy="4839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4999" y="486537"/>
            <a:ext cx="760475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latin typeface="Calibri"/>
                <a:cs typeface="Calibri"/>
              </a:rPr>
              <a:t>Tvorba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HCl</a:t>
            </a:r>
            <a:r>
              <a:rPr sz="4000" spc="-7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v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žaludku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295400"/>
            <a:ext cx="6976871" cy="51937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1" y="289305"/>
            <a:ext cx="1037031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 err="1"/>
              <a:t>Léčiv</a:t>
            </a:r>
            <a:r>
              <a:rPr lang="cs-CZ" sz="4000" dirty="0"/>
              <a:t>a</a:t>
            </a:r>
            <a:r>
              <a:rPr sz="4000" spc="-70" dirty="0"/>
              <a:t> </a:t>
            </a:r>
            <a:r>
              <a:rPr sz="4000" spc="-10" dirty="0"/>
              <a:t>snižující</a:t>
            </a:r>
            <a:r>
              <a:rPr sz="4000" spc="-130" dirty="0"/>
              <a:t> </a:t>
            </a:r>
            <a:r>
              <a:rPr sz="4000" dirty="0"/>
              <a:t>žaludeční</a:t>
            </a:r>
            <a:r>
              <a:rPr sz="4000" spc="-70" dirty="0"/>
              <a:t> </a:t>
            </a:r>
            <a:r>
              <a:rPr sz="4000" dirty="0"/>
              <a:t>kyselost</a:t>
            </a:r>
            <a:r>
              <a:rPr sz="4000" spc="-105" dirty="0"/>
              <a:t> </a:t>
            </a:r>
            <a:r>
              <a:rPr sz="4000" dirty="0"/>
              <a:t>(zvyšující</a:t>
            </a:r>
            <a:r>
              <a:rPr sz="4000" spc="-130" dirty="0"/>
              <a:t> </a:t>
            </a:r>
            <a:r>
              <a:rPr sz="4000" spc="-25" dirty="0"/>
              <a:t>pH)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91490" y="1157073"/>
            <a:ext cx="11209020" cy="249363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0165" marR="304800" algn="just">
              <a:lnSpc>
                <a:spcPct val="100499"/>
              </a:lnSpc>
              <a:spcBef>
                <a:spcPts val="85"/>
              </a:spcBef>
              <a:tabLst>
                <a:tab pos="394970" algn="l"/>
              </a:tabLst>
            </a:pPr>
            <a:r>
              <a:rPr sz="2400" b="1" dirty="0">
                <a:latin typeface="Calibri"/>
                <a:cs typeface="Calibri"/>
              </a:rPr>
              <a:t>1.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Inhibitory</a:t>
            </a:r>
            <a:r>
              <a:rPr sz="2400" b="1" u="sng" spc="-80" dirty="0">
                <a:latin typeface="Calibri"/>
                <a:cs typeface="Calibri"/>
              </a:rPr>
              <a:t> </a:t>
            </a:r>
            <a:r>
              <a:rPr sz="2400" b="1" u="sng" spc="-20" dirty="0">
                <a:latin typeface="Calibri"/>
                <a:cs typeface="Calibri"/>
              </a:rPr>
              <a:t>protonové</a:t>
            </a:r>
            <a:r>
              <a:rPr sz="2400" b="1" u="sng" spc="-105" dirty="0">
                <a:latin typeface="Calibri"/>
                <a:cs typeface="Calibri"/>
              </a:rPr>
              <a:t> </a:t>
            </a:r>
            <a:r>
              <a:rPr sz="2400" b="1" u="sng" dirty="0" err="1">
                <a:latin typeface="Calibri"/>
                <a:cs typeface="Calibri"/>
              </a:rPr>
              <a:t>pumpy</a:t>
            </a:r>
            <a:r>
              <a:rPr sz="2400" b="1" u="sng" spc="-65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(</a:t>
            </a:r>
            <a:r>
              <a:rPr lang="cs-CZ" sz="2400" b="1" u="sng" dirty="0">
                <a:latin typeface="Calibri"/>
                <a:cs typeface="Calibri"/>
              </a:rPr>
              <a:t>IPP/</a:t>
            </a:r>
            <a:r>
              <a:rPr sz="2400" b="1" u="sng" dirty="0">
                <a:latin typeface="Calibri"/>
                <a:cs typeface="Calibri"/>
              </a:rPr>
              <a:t>PP</a:t>
            </a:r>
            <a:r>
              <a:rPr lang="cs-CZ" sz="2400" b="1" u="sng" dirty="0">
                <a:latin typeface="Calibri"/>
                <a:cs typeface="Calibri"/>
              </a:rPr>
              <a:t>I</a:t>
            </a:r>
            <a:r>
              <a:rPr sz="2400" b="1" u="sng" dirty="0">
                <a:latin typeface="Calibri"/>
                <a:cs typeface="Calibri"/>
              </a:rPr>
              <a:t>)</a:t>
            </a:r>
            <a:endParaRPr lang="cs-CZ" sz="2400" b="1" u="sng" dirty="0">
              <a:latin typeface="Calibri"/>
              <a:cs typeface="Calibri"/>
            </a:endParaRPr>
          </a:p>
          <a:p>
            <a:pPr marL="393065" marR="304800" indent="-342900" algn="just">
              <a:lnSpc>
                <a:spcPct val="100499"/>
              </a:lnSpc>
              <a:spcBef>
                <a:spcPts val="8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sz="2000" dirty="0" err="1">
                <a:latin typeface="Calibri"/>
                <a:cs typeface="Calibri"/>
              </a:rPr>
              <a:t>inhibují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baseline="20833" dirty="0">
                <a:latin typeface="Calibri"/>
                <a:cs typeface="Calibri"/>
              </a:rPr>
              <a:t>+</a:t>
            </a:r>
            <a:r>
              <a:rPr sz="2000" dirty="0">
                <a:latin typeface="Calibri"/>
                <a:cs typeface="Calibri"/>
              </a:rPr>
              <a:t>/K</a:t>
            </a:r>
            <a:r>
              <a:rPr sz="2000" baseline="20833" dirty="0">
                <a:latin typeface="Calibri"/>
                <a:cs typeface="Calibri"/>
              </a:rPr>
              <a:t>+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ATPázu,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která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vede 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produkci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sekreci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vodíkových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iontů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parietální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buňkou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žaludeční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sliznice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jsou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u="sng" dirty="0" err="1">
                <a:latin typeface="Calibri"/>
                <a:cs typeface="Calibri"/>
              </a:rPr>
              <a:t>nejmohutnější</a:t>
            </a:r>
            <a:r>
              <a:rPr lang="cs-CZ" sz="2000" u="sng" dirty="0">
                <a:latin typeface="Calibri"/>
                <a:cs typeface="Calibri"/>
              </a:rPr>
              <a:t>mi</a:t>
            </a:r>
            <a:r>
              <a:rPr sz="2000" u="sng" spc="-55" dirty="0">
                <a:latin typeface="Calibri"/>
                <a:cs typeface="Calibri"/>
              </a:rPr>
              <a:t> </a:t>
            </a:r>
            <a:r>
              <a:rPr sz="2000" u="sng" dirty="0">
                <a:latin typeface="Calibri"/>
                <a:cs typeface="Calibri"/>
              </a:rPr>
              <a:t>inhibitory</a:t>
            </a:r>
            <a:r>
              <a:rPr sz="2000" u="sng" spc="-70" dirty="0">
                <a:latin typeface="Calibri"/>
                <a:cs typeface="Calibri"/>
              </a:rPr>
              <a:t> </a:t>
            </a:r>
            <a:r>
              <a:rPr sz="2000" u="sng" dirty="0">
                <a:latin typeface="Calibri"/>
                <a:cs typeface="Calibri"/>
              </a:rPr>
              <a:t>sekrece</a:t>
            </a:r>
            <a:r>
              <a:rPr sz="2000" u="sng" spc="340" dirty="0">
                <a:latin typeface="Calibri"/>
                <a:cs typeface="Calibri"/>
              </a:rPr>
              <a:t> </a:t>
            </a:r>
            <a:r>
              <a:rPr sz="2000" u="sng" spc="-10" dirty="0" err="1">
                <a:latin typeface="Calibri"/>
                <a:cs typeface="Calibri"/>
              </a:rPr>
              <a:t>žaludeční</a:t>
            </a:r>
            <a:r>
              <a:rPr sz="2000" u="sng" spc="-10" dirty="0">
                <a:latin typeface="Calibri"/>
                <a:cs typeface="Calibri"/>
              </a:rPr>
              <a:t> </a:t>
            </a:r>
            <a:r>
              <a:rPr sz="2000" u="sng" spc="-25" dirty="0">
                <a:latin typeface="Calibri"/>
                <a:cs typeface="Calibri"/>
              </a:rPr>
              <a:t>HCl</a:t>
            </a:r>
            <a:endParaRPr sz="2000" u="sng" dirty="0">
              <a:latin typeface="Calibri"/>
              <a:cs typeface="Calibri"/>
            </a:endParaRPr>
          </a:p>
          <a:p>
            <a:pPr marL="394970" indent="-344170">
              <a:lnSpc>
                <a:spcPct val="100000"/>
              </a:lnSpc>
              <a:spcBef>
                <a:spcPts val="505"/>
              </a:spcBef>
              <a:buChar char="•"/>
              <a:tabLst>
                <a:tab pos="394970" algn="l"/>
              </a:tabLst>
            </a:pPr>
            <a:r>
              <a:rPr sz="2000" dirty="0">
                <a:latin typeface="Calibri"/>
                <a:cs typeface="Calibri"/>
              </a:rPr>
              <a:t>inhibují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24-hodinovou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sekreci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kyseliny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90-</a:t>
            </a:r>
            <a:r>
              <a:rPr sz="2000" spc="-25" dirty="0">
                <a:latin typeface="Calibri"/>
                <a:cs typeface="Calibri"/>
              </a:rPr>
              <a:t>98%</a:t>
            </a:r>
            <a:endParaRPr sz="2000" dirty="0">
              <a:latin typeface="Calibri"/>
              <a:cs typeface="Calibri"/>
            </a:endParaRPr>
          </a:p>
          <a:p>
            <a:pPr marL="394970" indent="-344170">
              <a:lnSpc>
                <a:spcPct val="100000"/>
              </a:lnSpc>
              <a:spcBef>
                <a:spcPts val="490"/>
              </a:spcBef>
              <a:buChar char="•"/>
              <a:tabLst>
                <a:tab pos="394970" algn="l"/>
              </a:tabLst>
            </a:pPr>
            <a:r>
              <a:rPr lang="cs-CZ" sz="2000" dirty="0">
                <a:latin typeface="Calibri"/>
                <a:cs typeface="Calibri"/>
              </a:rPr>
              <a:t>s</a:t>
            </a:r>
            <a:r>
              <a:rPr sz="2000" dirty="0" err="1">
                <a:latin typeface="Calibri"/>
                <a:cs typeface="Calibri"/>
              </a:rPr>
              <a:t>oučást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standardní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terapie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eradikace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HP</a:t>
            </a:r>
            <a:endParaRPr sz="2000" dirty="0">
              <a:latin typeface="Calibri"/>
              <a:cs typeface="Calibri"/>
            </a:endParaRPr>
          </a:p>
          <a:p>
            <a:pPr marL="394970" marR="55880" indent="-344805">
              <a:lnSpc>
                <a:spcPct val="100000"/>
              </a:lnSpc>
              <a:spcBef>
                <a:spcPts val="509"/>
              </a:spcBef>
              <a:buChar char="•"/>
              <a:tabLst>
                <a:tab pos="394970" algn="l"/>
                <a:tab pos="7527925" algn="l"/>
              </a:tabLst>
            </a:pPr>
            <a:r>
              <a:rPr lang="cs-CZ" sz="2000" dirty="0">
                <a:latin typeface="Calibri"/>
                <a:cs typeface="Calibri"/>
              </a:rPr>
              <a:t>doporučeno </a:t>
            </a:r>
            <a:r>
              <a:rPr sz="2000" dirty="0" err="1">
                <a:latin typeface="Calibri"/>
                <a:cs typeface="Calibri"/>
              </a:rPr>
              <a:t>tyto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léky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lang="cs-CZ" sz="2000" spc="20" dirty="0">
                <a:latin typeface="Calibri"/>
                <a:cs typeface="Calibri"/>
              </a:rPr>
              <a:t>užívat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před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jídl</a:t>
            </a:r>
            <a:r>
              <a:rPr lang="cs-CZ" sz="2000" dirty="0" err="1">
                <a:latin typeface="Calibri"/>
                <a:cs typeface="Calibri"/>
              </a:rPr>
              <a:t>em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(obvykle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snídaně</a:t>
            </a:r>
            <a:r>
              <a:rPr sz="2000" spc="-10" dirty="0">
                <a:latin typeface="Calibri"/>
                <a:cs typeface="Calibri"/>
              </a:rPr>
              <a:t>),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stihlo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léčivo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dostat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místo </a:t>
            </a:r>
            <a:r>
              <a:rPr sz="2000" dirty="0">
                <a:latin typeface="Calibri"/>
                <a:cs typeface="Calibri"/>
              </a:rPr>
              <a:t>působení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včas,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tj.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době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kdy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sekrece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„kyseliny“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žaludku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nejvyšší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77875"/>
              </p:ext>
            </p:extLst>
          </p:nvPr>
        </p:nvGraphicFramePr>
        <p:xfrm>
          <a:off x="2362200" y="3962400"/>
          <a:ext cx="4534534" cy="224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8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PPI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73990" marR="165735" indent="2286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Biologická dostupnost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p.o.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Obchodní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názvy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Omeprazol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Helicid</a:t>
                      </a:r>
                      <a:r>
                        <a:rPr sz="1200" spc="-15" baseline="20833" dirty="0">
                          <a:latin typeface="Calibri"/>
                          <a:cs typeface="Calibri"/>
                        </a:rPr>
                        <a:t>®</a:t>
                      </a:r>
                      <a:endParaRPr sz="1200" baseline="20833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Pantoprazol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Nolpaza</a:t>
                      </a:r>
                      <a:r>
                        <a:rPr sz="1200" spc="-15" baseline="20833" dirty="0">
                          <a:latin typeface="Calibri"/>
                          <a:cs typeface="Calibri"/>
                        </a:rPr>
                        <a:t>®</a:t>
                      </a:r>
                      <a:endParaRPr sz="1200" baseline="20833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Lansoprazol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Lanzul</a:t>
                      </a:r>
                      <a:r>
                        <a:rPr sz="1200" spc="-15" baseline="20833" dirty="0">
                          <a:latin typeface="Calibri"/>
                          <a:cs typeface="Calibri"/>
                        </a:rPr>
                        <a:t>®</a:t>
                      </a:r>
                      <a:endParaRPr sz="1200" baseline="20833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Esomeprazol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Emanera</a:t>
                      </a:r>
                      <a:r>
                        <a:rPr sz="1200" spc="-15" baseline="20833" dirty="0">
                          <a:latin typeface="Calibri"/>
                          <a:cs typeface="Calibri"/>
                        </a:rPr>
                        <a:t>®</a:t>
                      </a:r>
                      <a:endParaRPr sz="1200" baseline="20833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Rabeprazol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Zulbex</a:t>
                      </a:r>
                      <a:r>
                        <a:rPr sz="1200" spc="-15" baseline="20833" dirty="0">
                          <a:latin typeface="Calibri"/>
                          <a:cs typeface="Calibri"/>
                        </a:rPr>
                        <a:t>®</a:t>
                      </a:r>
                      <a:endParaRPr sz="1200" baseline="20833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28760"/>
            <a:ext cx="112849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Léčiva</a:t>
            </a:r>
            <a:r>
              <a:rPr sz="4000" spc="-110" dirty="0"/>
              <a:t> </a:t>
            </a:r>
            <a:r>
              <a:rPr sz="4000" dirty="0"/>
              <a:t>snižující</a:t>
            </a:r>
            <a:r>
              <a:rPr sz="4000" spc="-114" dirty="0"/>
              <a:t> </a:t>
            </a:r>
            <a:r>
              <a:rPr sz="4000" dirty="0" err="1"/>
              <a:t>žaludeční</a:t>
            </a:r>
            <a:r>
              <a:rPr sz="4000" spc="-55" dirty="0"/>
              <a:t> </a:t>
            </a:r>
            <a:r>
              <a:rPr sz="4000" spc="-10" dirty="0" err="1"/>
              <a:t>kyselost</a:t>
            </a:r>
            <a:r>
              <a:rPr lang="cs-CZ" sz="4000" spc="-10" dirty="0"/>
              <a:t> </a:t>
            </a:r>
            <a:r>
              <a:rPr sz="4000" dirty="0"/>
              <a:t>(zvyšující</a:t>
            </a:r>
            <a:r>
              <a:rPr sz="4000" spc="-60" dirty="0"/>
              <a:t> </a:t>
            </a:r>
            <a:r>
              <a:rPr sz="4000" spc="-25" dirty="0"/>
              <a:t>pH)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09905" y="1298023"/>
            <a:ext cx="11172190" cy="22807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370840" algn="l"/>
              </a:tabLst>
            </a:pPr>
            <a:r>
              <a:rPr sz="2400" b="1" dirty="0">
                <a:latin typeface="Calibri"/>
                <a:cs typeface="Calibri"/>
              </a:rPr>
              <a:t>2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400" b="1" u="sng" spc="-10" dirty="0">
                <a:latin typeface="Calibri"/>
                <a:cs typeface="Calibri"/>
              </a:rPr>
              <a:t>Antagonisté</a:t>
            </a:r>
            <a:r>
              <a:rPr sz="2400" b="1" u="sng" spc="-25" dirty="0">
                <a:latin typeface="Calibri"/>
                <a:cs typeface="Calibri"/>
              </a:rPr>
              <a:t> </a:t>
            </a:r>
            <a:r>
              <a:rPr sz="2400" b="1" u="sng" spc="-10" dirty="0">
                <a:latin typeface="Calibri"/>
                <a:cs typeface="Calibri"/>
              </a:rPr>
              <a:t>H</a:t>
            </a:r>
            <a:r>
              <a:rPr sz="2400" b="1" u="sng" spc="-15" baseline="-16460" dirty="0">
                <a:latin typeface="Calibri"/>
                <a:cs typeface="Calibri"/>
              </a:rPr>
              <a:t>2</a:t>
            </a:r>
            <a:r>
              <a:rPr sz="2400" b="1" u="sng" spc="-10" dirty="0">
                <a:latin typeface="Calibri"/>
                <a:cs typeface="Calibri"/>
              </a:rPr>
              <a:t>-</a:t>
            </a:r>
            <a:r>
              <a:rPr sz="2400" b="1" u="sng" dirty="0">
                <a:latin typeface="Calibri"/>
                <a:cs typeface="Calibri"/>
              </a:rPr>
              <a:t>receptorů</a:t>
            </a:r>
            <a:r>
              <a:rPr sz="2400" b="1" u="sng" spc="-60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(H</a:t>
            </a:r>
            <a:r>
              <a:rPr sz="2400" b="1" u="sng" baseline="-16460" dirty="0">
                <a:latin typeface="Calibri"/>
                <a:cs typeface="Calibri"/>
              </a:rPr>
              <a:t>2</a:t>
            </a:r>
            <a:r>
              <a:rPr sz="2400" b="1" u="sng" spc="-52" baseline="-16460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-</a:t>
            </a:r>
            <a:r>
              <a:rPr sz="2400" b="1" u="sng" spc="-170" dirty="0">
                <a:latin typeface="Calibri"/>
                <a:cs typeface="Calibri"/>
              </a:rPr>
              <a:t> </a:t>
            </a:r>
            <a:r>
              <a:rPr sz="2400" b="1" u="sng" spc="-10" dirty="0" err="1">
                <a:latin typeface="Calibri"/>
                <a:cs typeface="Calibri"/>
              </a:rPr>
              <a:t>antihistaminika</a:t>
            </a:r>
            <a:r>
              <a:rPr sz="2400" b="1" u="sng" spc="-10" dirty="0">
                <a:latin typeface="Calibri"/>
                <a:cs typeface="Calibri"/>
              </a:rPr>
              <a:t>)</a:t>
            </a:r>
            <a:r>
              <a:rPr sz="2400" i="1" spc="-10" dirty="0">
                <a:latin typeface="Calibri"/>
                <a:cs typeface="Calibri"/>
              </a:rPr>
              <a:t> </a:t>
            </a:r>
            <a:endParaRPr lang="cs-CZ" sz="2400" i="1" spc="-1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000" spc="-20" dirty="0" err="1">
                <a:latin typeface="Calibri"/>
                <a:cs typeface="Calibri"/>
              </a:rPr>
              <a:t>kompetetivně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inhibují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25" spc="-30" baseline="-16460" dirty="0">
                <a:latin typeface="Calibri"/>
                <a:cs typeface="Calibri"/>
              </a:rPr>
              <a:t>2</a:t>
            </a:r>
            <a:r>
              <a:rPr sz="2000" spc="-2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receptory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žaludku-</a:t>
            </a:r>
            <a:r>
              <a:rPr sz="2000" spc="-10" dirty="0" err="1">
                <a:latin typeface="Calibri"/>
                <a:cs typeface="Calibri"/>
              </a:rPr>
              <a:t>inhibice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žaludeční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sekrece</a:t>
            </a:r>
            <a:endParaRPr lang="cs-CZ" sz="200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000" spc="-10" dirty="0" err="1">
                <a:latin typeface="Calibri"/>
                <a:cs typeface="Calibri"/>
              </a:rPr>
              <a:t>inhibují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24-hodinovou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sekreci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kyseliny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20" dirty="0">
                <a:latin typeface="Calibri"/>
                <a:cs typeface="Calibri"/>
              </a:rPr>
              <a:t> 60-</a:t>
            </a:r>
            <a:r>
              <a:rPr sz="2000" spc="-25" dirty="0">
                <a:latin typeface="Calibri"/>
                <a:cs typeface="Calibri"/>
              </a:rPr>
              <a:t>70%</a:t>
            </a:r>
            <a:endParaRPr lang="cs-CZ" sz="200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000" spc="-10" dirty="0" err="1">
                <a:latin typeface="Calibri"/>
                <a:cs typeface="Calibri"/>
              </a:rPr>
              <a:t>antisekreční</a:t>
            </a:r>
            <a:r>
              <a:rPr sz="2000" dirty="0">
                <a:latin typeface="Calibri"/>
                <a:cs typeface="Calibri"/>
              </a:rPr>
              <a:t> účinek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tedy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nižší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(viz.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MÚ)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nejsou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tedy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lékem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volby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léčbě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peptických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vředů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nebo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erosivní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GERD</a:t>
            </a:r>
            <a:r>
              <a:rPr lang="cs-CZ" sz="2000" spc="-20" dirty="0">
                <a:latin typeface="Calibri"/>
                <a:cs typeface="Calibri"/>
              </a:rPr>
              <a:t>, j</a:t>
            </a:r>
            <a:r>
              <a:rPr sz="2000" dirty="0">
                <a:latin typeface="Calibri"/>
                <a:cs typeface="Calibri"/>
              </a:rPr>
              <a:t>sou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však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zvlášť účinná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potlačení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noční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sekrece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kyseliny</a:t>
            </a:r>
            <a:endParaRPr lang="cs-CZ" sz="2000" spc="-3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000" spc="-10" dirty="0" err="1">
                <a:latin typeface="Calibri"/>
                <a:cs typeface="Calibri"/>
              </a:rPr>
              <a:t>rychlejší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nástup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účinku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srovnání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PP</a:t>
            </a:r>
            <a:r>
              <a:rPr lang="cs-CZ" sz="2000" spc="-25" dirty="0">
                <a:latin typeface="Calibri"/>
                <a:cs typeface="Calibri"/>
              </a:rPr>
              <a:t>I</a:t>
            </a:r>
          </a:p>
          <a:p>
            <a:pPr marL="3683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000" dirty="0" err="1">
                <a:latin typeface="Calibri"/>
                <a:cs typeface="Calibri"/>
              </a:rPr>
              <a:t>užívají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prevenci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vzniku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vředů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aplikaci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ulcerogenních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farmak,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pálení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žáhy,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říhaní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50546"/>
              </p:ext>
            </p:extLst>
          </p:nvPr>
        </p:nvGraphicFramePr>
        <p:xfrm>
          <a:off x="2057400" y="4316013"/>
          <a:ext cx="5113017" cy="1243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350" b="1" spc="-30" baseline="-1851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antagonista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Biologická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dostupnost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p.o.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Obchodní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název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ranitidin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Ranital</a:t>
                      </a:r>
                      <a:r>
                        <a:rPr sz="1350" spc="-15" baseline="21604" dirty="0">
                          <a:latin typeface="Calibri"/>
                          <a:cs typeface="Calibri"/>
                        </a:rPr>
                        <a:t>®</a:t>
                      </a:r>
                      <a:endParaRPr sz="1350" baseline="21604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famotidin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Famosan</a:t>
                      </a:r>
                      <a:r>
                        <a:rPr sz="1350" spc="-15" baseline="21604" dirty="0">
                          <a:latin typeface="Calibri"/>
                          <a:cs typeface="Calibri"/>
                        </a:rPr>
                        <a:t>®</a:t>
                      </a:r>
                      <a:endParaRPr sz="1350" baseline="21604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10820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4000" dirty="0"/>
              <a:t>Léčiva</a:t>
            </a:r>
            <a:r>
              <a:rPr lang="cs-CZ" sz="4000" spc="-70" dirty="0"/>
              <a:t> </a:t>
            </a:r>
            <a:r>
              <a:rPr lang="cs-CZ" sz="4000" spc="-10" dirty="0"/>
              <a:t>snižující</a:t>
            </a:r>
            <a:r>
              <a:rPr lang="cs-CZ" sz="4000" spc="-130" dirty="0"/>
              <a:t> </a:t>
            </a:r>
            <a:r>
              <a:rPr lang="cs-CZ" sz="4000" dirty="0"/>
              <a:t>žaludeční</a:t>
            </a:r>
            <a:r>
              <a:rPr lang="cs-CZ" sz="4000" spc="-70" dirty="0"/>
              <a:t> </a:t>
            </a:r>
            <a:r>
              <a:rPr lang="cs-CZ" sz="4000" dirty="0"/>
              <a:t>kyselost</a:t>
            </a:r>
            <a:r>
              <a:rPr lang="cs-CZ" sz="4000" spc="-105" dirty="0"/>
              <a:t> </a:t>
            </a:r>
            <a:r>
              <a:rPr lang="cs-CZ" sz="4000" dirty="0"/>
              <a:t>(zvyšující</a:t>
            </a:r>
            <a:r>
              <a:rPr lang="cs-CZ" sz="4000" spc="-130" dirty="0"/>
              <a:t> </a:t>
            </a:r>
            <a:r>
              <a:rPr lang="cs-CZ" sz="4000" spc="-25" dirty="0"/>
              <a:t>pH)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219200"/>
            <a:ext cx="12954000" cy="49335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0165" marR="17780">
              <a:lnSpc>
                <a:spcPct val="93800"/>
              </a:lnSpc>
              <a:spcBef>
                <a:spcPts val="275"/>
              </a:spcBef>
              <a:tabLst>
                <a:tab pos="394970" algn="l"/>
              </a:tabLst>
            </a:pP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i="1" dirty="0">
                <a:latin typeface="Calibri"/>
                <a:cs typeface="Calibri"/>
              </a:rPr>
              <a:t>.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u="sng" spc="-10" dirty="0" err="1">
                <a:latin typeface="Calibri"/>
                <a:cs typeface="Calibri"/>
              </a:rPr>
              <a:t>Antacida</a:t>
            </a:r>
            <a:endParaRPr lang="cs-CZ" sz="2400" b="1" u="sng" spc="-10" dirty="0">
              <a:latin typeface="Calibri"/>
              <a:cs typeface="Calibri"/>
            </a:endParaRPr>
          </a:p>
          <a:p>
            <a:pPr marL="393065" marR="17780" indent="-342900">
              <a:lnSpc>
                <a:spcPct val="938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sz="2000" dirty="0" err="1">
                <a:latin typeface="Calibri"/>
                <a:cs typeface="Calibri"/>
              </a:rPr>
              <a:t>jsou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slabé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baze,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které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reagují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kyselinou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žaludku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neutralizují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ji</a:t>
            </a:r>
            <a:endParaRPr lang="cs-CZ" sz="2000" dirty="0">
              <a:latin typeface="Calibri"/>
              <a:cs typeface="Calibri"/>
            </a:endParaRPr>
          </a:p>
          <a:p>
            <a:pPr marL="393065" marR="17780" indent="-342900">
              <a:lnSpc>
                <a:spcPct val="938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sz="2000" spc="-20" dirty="0" err="1">
                <a:latin typeface="Calibri"/>
                <a:cs typeface="Calibri"/>
              </a:rPr>
              <a:t>mají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pouze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krátký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účinek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přinášejí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rychlou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úlevu</a:t>
            </a:r>
            <a:endParaRPr lang="cs-CZ" sz="2000" dirty="0">
              <a:latin typeface="Calibri"/>
              <a:cs typeface="Calibri"/>
            </a:endParaRPr>
          </a:p>
          <a:p>
            <a:pPr marL="393065" marR="17780" indent="-342900">
              <a:lnSpc>
                <a:spcPct val="938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sz="2000" dirty="0" err="1">
                <a:latin typeface="Calibri"/>
                <a:cs typeface="Calibri"/>
              </a:rPr>
              <a:t>užívají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léčbě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intermitentních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dyspepsií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pálení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5" dirty="0" err="1">
                <a:latin typeface="Calibri"/>
                <a:cs typeface="Calibri"/>
              </a:rPr>
              <a:t>žáhy</a:t>
            </a:r>
            <a:endParaRPr lang="cs-CZ" sz="2000" spc="-55" dirty="0">
              <a:latin typeface="Calibri"/>
              <a:cs typeface="Calibri"/>
            </a:endParaRPr>
          </a:p>
          <a:p>
            <a:pPr marL="393065" marR="17780" indent="-342900">
              <a:lnSpc>
                <a:spcPct val="938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sz="2000" dirty="0" err="1">
                <a:latin typeface="Calibri"/>
                <a:cs typeface="Calibri"/>
              </a:rPr>
              <a:t>měly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užívat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jídle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(cca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1hod),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kdy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neutralizují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kyselost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žaludečního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prostředí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2hod</a:t>
            </a:r>
            <a:endParaRPr lang="cs-CZ" sz="2000" spc="-20" dirty="0">
              <a:latin typeface="Calibri"/>
              <a:cs typeface="Calibri"/>
            </a:endParaRPr>
          </a:p>
          <a:p>
            <a:pPr marL="50165" marR="17780">
              <a:lnSpc>
                <a:spcPct val="93800"/>
              </a:lnSpc>
              <a:spcBef>
                <a:spcPts val="275"/>
              </a:spcBef>
              <a:tabLst>
                <a:tab pos="394970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393065" marR="17780" indent="-342900">
              <a:lnSpc>
                <a:spcPct val="938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lang="cs-CZ"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0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ástupci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ts val="2790"/>
              </a:lnSpc>
              <a:spcBef>
                <a:spcPts val="120"/>
              </a:spcBef>
            </a:pPr>
            <a:r>
              <a:rPr lang="cs-CZ" sz="20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000" i="1" spc="-20" dirty="0" err="1">
                <a:latin typeface="Calibri"/>
                <a:cs typeface="Calibri"/>
              </a:rPr>
              <a:t>bikarbonát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sodný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(jedlá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soda)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může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vyvolávat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říhání,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část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bikarbonátu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může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vstřebávat</a:t>
            </a:r>
            <a:endParaRPr sz="2000" dirty="0">
              <a:latin typeface="Calibri"/>
              <a:cs typeface="Calibri"/>
            </a:endParaRPr>
          </a:p>
          <a:p>
            <a:pPr marL="50800" marR="768350">
              <a:lnSpc>
                <a:spcPts val="2700"/>
              </a:lnSpc>
              <a:spcBef>
                <a:spcPts val="155"/>
              </a:spcBef>
              <a:tabLst>
                <a:tab pos="8131809" algn="l"/>
              </a:tabLst>
            </a:pPr>
            <a:r>
              <a:rPr lang="cs-CZ" sz="2000" spc="-10" dirty="0">
                <a:latin typeface="Calibri"/>
                <a:cs typeface="Calibri"/>
              </a:rPr>
              <a:t>    </a:t>
            </a:r>
            <a:r>
              <a:rPr sz="2000" spc="-10" dirty="0">
                <a:latin typeface="Calibri"/>
                <a:cs typeface="Calibri"/>
              </a:rPr>
              <a:t>(metabolická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alkalóza),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obsahuje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lang="cs-CZ" sz="2000" baseline="30000" dirty="0">
                <a:latin typeface="Calibri"/>
                <a:cs typeface="Calibri"/>
              </a:rPr>
              <a:t>+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nevhodný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hypertoniků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</a:t>
            </a:r>
            <a:r>
              <a:rPr lang="cs-CZ" sz="2000" spc="-5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pacientů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kardiálním selháním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40"/>
              </a:spcBef>
            </a:pPr>
            <a:r>
              <a:rPr lang="cs-CZ" sz="20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000" i="1" dirty="0">
                <a:latin typeface="Calibri"/>
                <a:cs typeface="Calibri"/>
              </a:rPr>
              <a:t>MgOH</a:t>
            </a:r>
            <a:r>
              <a:rPr sz="2000" i="1" baseline="-17361" dirty="0">
                <a:latin typeface="Calibri"/>
                <a:cs typeface="Calibri"/>
              </a:rPr>
              <a:t>4</a:t>
            </a:r>
            <a:r>
              <a:rPr sz="2000" i="1" spc="135" baseline="-17361" dirty="0">
                <a:latin typeface="Calibri"/>
                <a:cs typeface="Calibri"/>
              </a:rPr>
              <a:t> </a:t>
            </a:r>
            <a:r>
              <a:rPr lang="cs-CZ" sz="2000" spc="135" dirty="0">
                <a:latin typeface="Calibri"/>
                <a:cs typeface="Calibri"/>
              </a:rPr>
              <a:t>-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může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způsobovat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průjmy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lang="cs-CZ" sz="20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000" i="1" dirty="0">
                <a:latin typeface="Calibri"/>
                <a:cs typeface="Calibri"/>
              </a:rPr>
              <a:t>AlOH</a:t>
            </a:r>
            <a:r>
              <a:rPr sz="2000" i="1" baseline="-17361" dirty="0">
                <a:latin typeface="Calibri"/>
                <a:cs typeface="Calibri"/>
              </a:rPr>
              <a:t>3</a:t>
            </a:r>
            <a:r>
              <a:rPr sz="2000" i="1" spc="172" baseline="-1736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může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způsobovat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obstipaci</a:t>
            </a:r>
            <a:endParaRPr lang="cs-CZ" sz="2000" spc="-270" dirty="0">
              <a:latin typeface="Symbol"/>
              <a:cs typeface="Times New Roman"/>
            </a:endParaRPr>
          </a:p>
          <a:p>
            <a:pPr marL="50165" marR="4400550">
              <a:lnSpc>
                <a:spcPts val="2680"/>
              </a:lnSpc>
              <a:spcBef>
                <a:spcPts val="400"/>
              </a:spcBef>
            </a:pPr>
            <a:r>
              <a:rPr lang="cs-CZ" spc="-270" dirty="0">
                <a:latin typeface="Symbol"/>
                <a:cs typeface="Times New Roman"/>
              </a:rPr>
              <a:t>(</a:t>
            </a:r>
            <a:r>
              <a:rPr lang="cs-CZ" spc="-270" dirty="0">
                <a:latin typeface="Times New Roman"/>
                <a:cs typeface="Times New Roman"/>
              </a:rPr>
              <a:t>č</a:t>
            </a:r>
            <a:r>
              <a:rPr dirty="0" err="1">
                <a:latin typeface="Calibri"/>
                <a:cs typeface="Calibri"/>
              </a:rPr>
              <a:t>astá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kombinace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MgOH</a:t>
            </a:r>
            <a:r>
              <a:rPr baseline="-17361" dirty="0">
                <a:latin typeface="Calibri"/>
                <a:cs typeface="Calibri"/>
              </a:rPr>
              <a:t>4</a:t>
            </a:r>
            <a:r>
              <a:rPr spc="187" baseline="-1736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AlOH</a:t>
            </a:r>
            <a:r>
              <a:rPr baseline="-17361" dirty="0">
                <a:latin typeface="Calibri"/>
                <a:cs typeface="Calibri"/>
              </a:rPr>
              <a:t>3</a:t>
            </a:r>
            <a:r>
              <a:rPr spc="195" baseline="-1736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jednom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přípravku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– </a:t>
            </a:r>
            <a:r>
              <a:rPr spc="-10" dirty="0" err="1">
                <a:latin typeface="Calibri"/>
                <a:cs typeface="Calibri"/>
              </a:rPr>
              <a:t>snížení</a:t>
            </a:r>
            <a:r>
              <a:rPr lang="cs-CZ" spc="-10" dirty="0">
                <a:latin typeface="Calibri"/>
                <a:cs typeface="Calibri"/>
              </a:rPr>
              <a:t> v</a:t>
            </a:r>
            <a:r>
              <a:rPr dirty="0" err="1">
                <a:latin typeface="Calibri"/>
                <a:cs typeface="Calibri"/>
              </a:rPr>
              <a:t>ýskytu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NÚ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na</a:t>
            </a:r>
            <a:r>
              <a:rPr lang="cs-CZ" spc="-45" dirty="0">
                <a:latin typeface="Calibri"/>
                <a:cs typeface="Calibri"/>
              </a:rPr>
              <a:t>  </a:t>
            </a:r>
            <a:r>
              <a:rPr spc="-10" dirty="0" err="1">
                <a:latin typeface="Calibri"/>
                <a:cs typeface="Calibri"/>
              </a:rPr>
              <a:t>zažívací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trakt</a:t>
            </a:r>
            <a:r>
              <a:rPr lang="cs-CZ" spc="-10" dirty="0">
                <a:latin typeface="Calibri"/>
                <a:cs typeface="Calibri"/>
              </a:rPr>
              <a:t>)</a:t>
            </a:r>
          </a:p>
          <a:p>
            <a:pPr marL="50165" marR="4400550">
              <a:lnSpc>
                <a:spcPts val="2680"/>
              </a:lnSpc>
              <a:spcBef>
                <a:spcPts val="400"/>
              </a:spcBef>
            </a:pPr>
            <a:endParaRPr sz="2000" dirty="0">
              <a:latin typeface="Calibri"/>
              <a:cs typeface="Calibri"/>
            </a:endParaRPr>
          </a:p>
          <a:p>
            <a:pPr marL="50800">
              <a:lnSpc>
                <a:spcPts val="2730"/>
              </a:lnSpc>
              <a:spcBef>
                <a:spcPts val="290"/>
              </a:spcBef>
              <a:tabLst>
                <a:tab pos="255333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POZOR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FF0000"/>
                </a:solidFill>
                <a:latin typeface="Calibri"/>
                <a:cs typeface="Calibri"/>
              </a:rPr>
              <a:t>časté</a:t>
            </a:r>
            <a:r>
              <a:rPr sz="20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000" spc="-90" dirty="0">
                <a:solidFill>
                  <a:srgbClr val="FF0000"/>
                </a:solidFill>
                <a:latin typeface="Calibri"/>
                <a:cs typeface="Calibri"/>
              </a:rPr>
              <a:t>lékové interakce 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cs-CZ"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Calibri"/>
                <a:cs typeface="Calibri"/>
              </a:rPr>
              <a:t>mezi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podáním</a:t>
            </a:r>
            <a:r>
              <a:rPr sz="20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antacida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jiným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LČ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000" spc="-7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je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potřeba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dodržet</a:t>
            </a:r>
            <a:r>
              <a:rPr sz="20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odstup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Calibri"/>
                <a:cs typeface="Calibri"/>
              </a:rPr>
              <a:t>asi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cs-CZ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FF0000"/>
                </a:solidFill>
                <a:latin typeface="Calibri"/>
                <a:cs typeface="Calibri"/>
              </a:rPr>
              <a:t>hodiny</a:t>
            </a:r>
            <a:r>
              <a:rPr lang="cs-CZ" sz="2000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04800"/>
            <a:ext cx="760501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Látky</a:t>
            </a:r>
            <a:r>
              <a:rPr sz="4000" spc="-120" dirty="0"/>
              <a:t> </a:t>
            </a:r>
            <a:r>
              <a:rPr sz="4000" dirty="0"/>
              <a:t>ochraňující</a:t>
            </a:r>
            <a:r>
              <a:rPr sz="4000" spc="-110" dirty="0"/>
              <a:t> </a:t>
            </a:r>
            <a:r>
              <a:rPr sz="4000" spc="-10" dirty="0"/>
              <a:t>žaludeční</a:t>
            </a:r>
            <a:r>
              <a:rPr sz="4000" spc="-140" dirty="0"/>
              <a:t> </a:t>
            </a:r>
            <a:r>
              <a:rPr sz="4000" spc="-10" dirty="0"/>
              <a:t>sliznici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66395" y="1447800"/>
            <a:ext cx="11459210" cy="3990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197100" algn="l"/>
              </a:tabLst>
            </a:pPr>
            <a:r>
              <a:rPr sz="2400" dirty="0">
                <a:latin typeface="Calibri"/>
                <a:cs typeface="Calibri"/>
              </a:rPr>
              <a:t>tyto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látky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tvoří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ochrannou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vrstvu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sliznici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gastroduodena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tím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chrání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vředové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defekty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před </a:t>
            </a:r>
            <a:r>
              <a:rPr sz="2400" spc="-10" dirty="0" err="1">
                <a:latin typeface="Calibri"/>
                <a:cs typeface="Calibri"/>
              </a:rPr>
              <a:t>agresivními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vlivy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žaludečních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šťáv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(+</a:t>
            </a:r>
            <a:r>
              <a:rPr lang="cs-CZ" sz="1800" spc="-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stimulují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produkci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prostagland</a:t>
            </a:r>
            <a:r>
              <a:rPr lang="cs-CZ" sz="1800" spc="-10" dirty="0" err="1">
                <a:latin typeface="Calibri"/>
                <a:cs typeface="Calibri"/>
              </a:rPr>
              <a:t>inů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↑</a:t>
            </a:r>
            <a:r>
              <a:rPr lang="cs-CZ" sz="1800" spc="-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tvorbu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hlenu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lang="cs-CZ" sz="1800" spc="-10" dirty="0">
              <a:latin typeface="Calibri"/>
              <a:cs typeface="Calibri"/>
            </a:endParaRPr>
          </a:p>
          <a:p>
            <a:pPr marL="26670" marR="17780">
              <a:lnSpc>
                <a:spcPct val="100000"/>
              </a:lnSpc>
              <a:spcBef>
                <a:spcPts val="100"/>
              </a:spcBef>
              <a:tabLst>
                <a:tab pos="2197100" algn="l"/>
              </a:tabLst>
            </a:pPr>
            <a:endParaRPr lang="cs-CZ" spc="-10" dirty="0">
              <a:latin typeface="Calibri"/>
              <a:cs typeface="Calibri"/>
            </a:endParaRPr>
          </a:p>
          <a:p>
            <a:pPr marL="369570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197100" algn="l"/>
              </a:tabLst>
            </a:pPr>
            <a:r>
              <a:rPr sz="2400" dirty="0">
                <a:latin typeface="Calibri"/>
                <a:cs typeface="Calibri"/>
              </a:rPr>
              <a:t>pro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jejich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účinek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potřeba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kyselého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prostředí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nepodávat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antacidy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30" baseline="-17361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-antagonisty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PP</a:t>
            </a:r>
            <a:r>
              <a:rPr lang="cs-CZ" sz="2400" spc="-25" dirty="0">
                <a:latin typeface="Calibri"/>
                <a:cs typeface="Calibri"/>
              </a:rPr>
              <a:t>I</a:t>
            </a:r>
          </a:p>
          <a:p>
            <a:pPr marL="26670" marR="17780">
              <a:lnSpc>
                <a:spcPct val="100000"/>
              </a:lnSpc>
              <a:spcBef>
                <a:spcPts val="100"/>
              </a:spcBef>
              <a:tabLst>
                <a:tab pos="2197100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369570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197100" algn="l"/>
              </a:tabLst>
            </a:pPr>
            <a:r>
              <a:rPr sz="2400" b="1" spc="-10" dirty="0" err="1">
                <a:latin typeface="Calibri"/>
                <a:cs typeface="Calibri"/>
              </a:rPr>
              <a:t>sukralfát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hlinitá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sůl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sacharózy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(Venter</a:t>
            </a:r>
            <a:r>
              <a:rPr sz="2400" spc="-15" baseline="20833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  <a:p>
            <a:pPr marL="26670" marR="17780" lvl="8">
              <a:spcBef>
                <a:spcPts val="100"/>
              </a:spcBef>
              <a:tabLst>
                <a:tab pos="2197100" algn="l"/>
              </a:tabLst>
            </a:pPr>
            <a:r>
              <a:rPr lang="cs-CZ" sz="2400" dirty="0">
                <a:latin typeface="Calibri"/>
                <a:cs typeface="Calibri"/>
              </a:rPr>
              <a:t>     - po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per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os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užití</a:t>
            </a:r>
            <a:r>
              <a:rPr lang="cs-CZ" sz="2400" spc="-9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se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nevstřebává</a:t>
            </a:r>
            <a:r>
              <a:rPr lang="cs-CZ" sz="2400" spc="-4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kyselém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prostředí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dirty="0" err="1">
                <a:latin typeface="Calibri"/>
                <a:cs typeface="Calibri"/>
              </a:rPr>
              <a:t>adheruje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k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narušené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sliznici</a:t>
            </a:r>
            <a:r>
              <a:rPr lang="cs-CZ" sz="2400" spc="-1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vytváří</a:t>
            </a:r>
            <a:r>
              <a:rPr lang="cs-CZ" sz="2400" dirty="0">
                <a:latin typeface="Calibri"/>
                <a:cs typeface="Calibri"/>
              </a:rPr>
              <a:t>  </a:t>
            </a:r>
          </a:p>
          <a:p>
            <a:pPr marL="26670" marR="17780" lvl="8">
              <a:spcBef>
                <a:spcPts val="100"/>
              </a:spcBef>
              <a:tabLst>
                <a:tab pos="2197100" algn="l"/>
              </a:tabLst>
            </a:pPr>
            <a:r>
              <a:rPr lang="cs-CZ" sz="2400" spc="-10" dirty="0">
                <a:latin typeface="Calibri"/>
                <a:cs typeface="Calibri"/>
              </a:rPr>
              <a:t>       ochrannou</a:t>
            </a:r>
            <a:r>
              <a:rPr lang="cs-CZ" sz="2400" spc="-9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vrstvu</a:t>
            </a:r>
          </a:p>
          <a:p>
            <a:pPr marL="370840" lvl="1" algn="l">
              <a:lnSpc>
                <a:spcPct val="150000"/>
              </a:lnSpc>
              <a:spcBef>
                <a:spcPts val="5"/>
              </a:spcBef>
            </a:pPr>
            <a:r>
              <a:rPr lang="cs-CZ" sz="2400" spc="-10" dirty="0">
                <a:latin typeface="Calibri"/>
                <a:cs typeface="Calibri"/>
              </a:rPr>
              <a:t>- i</a:t>
            </a:r>
            <a:r>
              <a:rPr sz="2400" spc="-10" dirty="0" err="1">
                <a:latin typeface="Calibri"/>
                <a:cs typeface="Calibri"/>
              </a:rPr>
              <a:t>ndikace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omezená,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prevence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stresových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vředů</a:t>
            </a:r>
            <a:endParaRPr lang="cs-CZ" sz="2400" dirty="0">
              <a:latin typeface="Calibri"/>
              <a:cs typeface="Calibri"/>
            </a:endParaRPr>
          </a:p>
          <a:p>
            <a:pPr marL="370840">
              <a:lnSpc>
                <a:spcPct val="150000"/>
              </a:lnSpc>
              <a:spcBef>
                <a:spcPts val="5"/>
              </a:spcBef>
            </a:pPr>
            <a:r>
              <a:rPr lang="cs-CZ" sz="2400" spc="-20" dirty="0">
                <a:latin typeface="Calibri"/>
                <a:cs typeface="Calibri"/>
              </a:rPr>
              <a:t>- </a:t>
            </a:r>
            <a:r>
              <a:rPr lang="cs-CZ" sz="2400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20" dirty="0" err="1">
                <a:solidFill>
                  <a:srgbClr val="FF0000"/>
                </a:solidFill>
                <a:latin typeface="Calibri"/>
                <a:cs typeface="Calibri"/>
              </a:rPr>
              <a:t>ozor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spc="-95" dirty="0">
                <a:solidFill>
                  <a:srgbClr val="FF0000"/>
                </a:solidFill>
                <a:latin typeface="Calibri"/>
                <a:cs typeface="Calibri"/>
              </a:rPr>
              <a:t>na lékové interakce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cs-CZ"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může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snižovat</a:t>
            </a:r>
            <a:r>
              <a:rPr sz="24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absorpci</a:t>
            </a:r>
            <a:r>
              <a:rPr sz="24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řady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léčiv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304800"/>
            <a:ext cx="33402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Prokinetika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464945"/>
            <a:ext cx="11253470" cy="49218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9570" indent="-344170">
              <a:lnSpc>
                <a:spcPct val="100000"/>
              </a:lnSpc>
              <a:spcBef>
                <a:spcPts val="700"/>
              </a:spcBef>
              <a:buChar char="•"/>
              <a:tabLst>
                <a:tab pos="36957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jsou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LČ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selektivně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stimulující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hladkou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svalovinu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GIT:</a:t>
            </a:r>
            <a:endParaRPr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lang="cs-CZ" sz="2400" dirty="0">
                <a:latin typeface="Calibri"/>
                <a:cs typeface="Calibri"/>
              </a:rPr>
              <a:t>      - </a:t>
            </a:r>
            <a:r>
              <a:rPr sz="2400" dirty="0" err="1">
                <a:latin typeface="Calibri"/>
                <a:cs typeface="Calibri"/>
              </a:rPr>
              <a:t>zvyšují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tonus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dolního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jícnového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svěrače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(zabraňují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gastroezofageálnímu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refluxu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urychlují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vyprazdňovaní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žaludku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(zlepšují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symptomy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gastroparézy,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funkční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dyspepsie)</a:t>
            </a:r>
            <a:endParaRPr sz="2400" dirty="0">
              <a:latin typeface="Calibri"/>
              <a:cs typeface="Calibri"/>
            </a:endParaRPr>
          </a:p>
          <a:p>
            <a:pPr marL="433705">
              <a:lnSpc>
                <a:spcPct val="100000"/>
              </a:lnSpc>
              <a:spcBef>
                <a:spcPts val="60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zvyšují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motilitu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střeva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(především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proximální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části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střeva)</a:t>
            </a:r>
            <a:endParaRPr sz="24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r>
              <a:rPr lang="cs-CZ" sz="2400" dirty="0">
                <a:latin typeface="Calibri"/>
                <a:cs typeface="Calibri"/>
              </a:rPr>
              <a:t>     - </a:t>
            </a:r>
            <a:r>
              <a:rPr sz="2400" dirty="0" err="1">
                <a:latin typeface="Calibri"/>
                <a:cs typeface="Calibri"/>
              </a:rPr>
              <a:t>na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rozdíl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laxancií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neměly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vyvolávat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defekaci</a:t>
            </a:r>
            <a:endParaRPr lang="cs-CZ" sz="2400" spc="-1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endParaRPr sz="2400" dirty="0">
              <a:latin typeface="Calibri"/>
              <a:cs typeface="Calibri"/>
            </a:endParaRPr>
          </a:p>
          <a:p>
            <a:pPr marL="433705" indent="-346075">
              <a:lnSpc>
                <a:spcPct val="100000"/>
              </a:lnSpc>
              <a:spcBef>
                <a:spcPts val="600"/>
              </a:spcBef>
              <a:buChar char="•"/>
              <a:tabLst>
                <a:tab pos="433705" algn="l"/>
              </a:tabLst>
            </a:pPr>
            <a:r>
              <a:rPr lang="cs-CZ"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400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echanizmus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účinku:</a:t>
            </a:r>
            <a:endParaRPr sz="2400" dirty="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ovlivnění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dopaminových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(antagonista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serotoninových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(agonista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5-</a:t>
            </a:r>
            <a:r>
              <a:rPr sz="2400" dirty="0">
                <a:latin typeface="Calibri"/>
                <a:cs typeface="Calibri"/>
              </a:rPr>
              <a:t>HT</a:t>
            </a:r>
            <a:r>
              <a:rPr sz="2400" baseline="-17361" dirty="0">
                <a:latin typeface="Calibri"/>
                <a:cs typeface="Calibri"/>
              </a:rPr>
              <a:t>4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receptorů</a:t>
            </a:r>
            <a:endParaRPr lang="cs-CZ" sz="2400" spc="-10" dirty="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600"/>
              </a:spcBef>
            </a:pPr>
            <a:endParaRPr sz="2400" dirty="0">
              <a:latin typeface="Calibri"/>
              <a:cs typeface="Calibri"/>
            </a:endParaRPr>
          </a:p>
          <a:p>
            <a:pPr marL="433705" indent="-346075">
              <a:lnSpc>
                <a:spcPct val="100000"/>
              </a:lnSpc>
              <a:spcBef>
                <a:spcPts val="600"/>
              </a:spcBef>
              <a:buChar char="•"/>
              <a:tabLst>
                <a:tab pos="433705" algn="l"/>
                <a:tab pos="8255634" algn="l"/>
              </a:tabLst>
            </a:pPr>
            <a:r>
              <a:rPr lang="cs-CZ" sz="2400" dirty="0">
                <a:latin typeface="Calibri"/>
                <a:cs typeface="Calibri"/>
              </a:rPr>
              <a:t>lékové interakce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můžou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ovlivnit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absorpci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některých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LČ</a:t>
            </a:r>
            <a:r>
              <a:rPr sz="2400" spc="-100" dirty="0">
                <a:latin typeface="Calibri"/>
                <a:cs typeface="Calibri"/>
              </a:rPr>
              <a:t> </a:t>
            </a:r>
            <a:endParaRPr lang="cs-CZ" sz="2400" spc="-100" dirty="0">
              <a:latin typeface="Calibri"/>
              <a:cs typeface="Calibri"/>
            </a:endParaRPr>
          </a:p>
          <a:p>
            <a:pPr marL="87630">
              <a:lnSpc>
                <a:spcPct val="100000"/>
              </a:lnSpc>
              <a:spcBef>
                <a:spcPts val="600"/>
              </a:spcBef>
              <a:tabLst>
                <a:tab pos="433705" algn="l"/>
                <a:tab pos="8255634" algn="l"/>
              </a:tabLst>
            </a:pPr>
            <a:r>
              <a:rPr lang="cs-CZ" sz="2400" spc="-100" dirty="0">
                <a:latin typeface="Calibri"/>
                <a:cs typeface="Calibri"/>
              </a:rPr>
              <a:t>    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30" dirty="0" err="1">
                <a:latin typeface="Calibri"/>
                <a:cs typeface="Calibri"/>
              </a:rPr>
              <a:t>např</a:t>
            </a:r>
            <a:r>
              <a:rPr sz="2400" spc="-30" dirty="0">
                <a:latin typeface="Calibri"/>
                <a:cs typeface="Calibri"/>
              </a:rPr>
              <a:t>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lang="cs-CZ" sz="2400" spc="-60" dirty="0">
                <a:latin typeface="Calibri"/>
                <a:cs typeface="Calibri"/>
              </a:rPr>
              <a:t>zvýšit absorpci </a:t>
            </a:r>
            <a:r>
              <a:rPr sz="2400" spc="-10" dirty="0" err="1">
                <a:latin typeface="Calibri"/>
                <a:cs typeface="Calibri"/>
              </a:rPr>
              <a:t>alkohol</a:t>
            </a:r>
            <a:r>
              <a:rPr lang="cs-CZ" sz="2400" spc="-10" dirty="0">
                <a:latin typeface="Calibri"/>
                <a:cs typeface="Calibri"/>
              </a:rPr>
              <a:t>u </a:t>
            </a:r>
            <a:r>
              <a:rPr sz="2400" dirty="0">
                <a:latin typeface="Calibri"/>
                <a:cs typeface="Calibri"/>
              </a:rPr>
              <a:t>NEBO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sn</a:t>
            </a:r>
            <a:r>
              <a:rPr lang="cs-CZ" sz="2400" spc="-10" dirty="0" err="1">
                <a:latin typeface="Calibri"/>
                <a:cs typeface="Calibri"/>
              </a:rPr>
              <a:t>ížit</a:t>
            </a:r>
            <a:r>
              <a:rPr lang="cs-CZ" sz="2400" spc="-10" dirty="0">
                <a:latin typeface="Calibri"/>
                <a:cs typeface="Calibri"/>
              </a:rPr>
              <a:t> absorpci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např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digoxin</a:t>
            </a:r>
            <a:r>
              <a:rPr lang="cs-CZ" sz="2400" spc="-1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6047" y="300668"/>
            <a:ext cx="31946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Prokinetika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990600"/>
            <a:ext cx="12801600" cy="589135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08940" indent="-345440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408940" algn="l"/>
                <a:tab pos="2073275" algn="l"/>
              </a:tabLst>
            </a:pPr>
            <a:r>
              <a:rPr lang="cs-CZ" sz="22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2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omperidon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spc="-10" dirty="0" err="1">
                <a:latin typeface="Calibri"/>
                <a:cs typeface="Calibri"/>
              </a:rPr>
              <a:t>Motilium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endParaRPr sz="2200" dirty="0">
              <a:latin typeface="Calibri"/>
              <a:cs typeface="Calibri"/>
            </a:endParaRPr>
          </a:p>
          <a:p>
            <a:pPr marL="567690" lvl="1" indent="-160020">
              <a:lnSpc>
                <a:spcPct val="100000"/>
              </a:lnSpc>
              <a:spcBef>
                <a:spcPts val="600"/>
              </a:spcBef>
              <a:buChar char="-"/>
              <a:tabLst>
                <a:tab pos="567690" algn="l"/>
              </a:tabLst>
            </a:pPr>
            <a:r>
              <a:rPr sz="2200" spc="-10" dirty="0">
                <a:latin typeface="Calibri"/>
                <a:cs typeface="Calibri"/>
              </a:rPr>
              <a:t>neproniká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významně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přes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lang="cs-CZ" sz="2200" spc="-55" dirty="0">
                <a:latin typeface="Calibri"/>
                <a:cs typeface="Calibri"/>
              </a:rPr>
              <a:t>hematoencefalickou bariéru/</a:t>
            </a:r>
            <a:r>
              <a:rPr sz="2200" spc="-25" dirty="0">
                <a:latin typeface="Calibri"/>
                <a:cs typeface="Calibri"/>
              </a:rPr>
              <a:t>HEB</a:t>
            </a:r>
            <a:endParaRPr sz="2200" dirty="0">
              <a:latin typeface="Calibri"/>
              <a:cs typeface="Calibri"/>
            </a:endParaRPr>
          </a:p>
          <a:p>
            <a:pPr marL="567690" lvl="1" indent="-160020">
              <a:lnSpc>
                <a:spcPct val="100000"/>
              </a:lnSpc>
              <a:spcBef>
                <a:spcPts val="600"/>
              </a:spcBef>
              <a:buChar char="-"/>
              <a:tabLst>
                <a:tab pos="567690" algn="l"/>
              </a:tabLst>
            </a:pPr>
            <a:r>
              <a:rPr sz="2200" dirty="0">
                <a:latin typeface="Calibri"/>
                <a:cs typeface="Calibri"/>
              </a:rPr>
              <a:t>má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antiemetický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účinek</a:t>
            </a:r>
            <a:endParaRPr sz="2200" dirty="0">
              <a:latin typeface="Calibri"/>
              <a:cs typeface="Calibri"/>
            </a:endParaRPr>
          </a:p>
          <a:p>
            <a:pPr marL="408940" marR="2489200" lvl="1" indent="-1905">
              <a:lnSpc>
                <a:spcPct val="100000"/>
              </a:lnSpc>
              <a:spcBef>
                <a:spcPts val="600"/>
              </a:spcBef>
              <a:buChar char="-"/>
              <a:tabLst>
                <a:tab pos="408940" algn="l"/>
                <a:tab pos="567055" algn="l"/>
                <a:tab pos="3860165" algn="l"/>
              </a:tabLst>
            </a:pPr>
            <a:r>
              <a:rPr sz="2200" dirty="0">
                <a:latin typeface="Calibri"/>
                <a:cs typeface="Calibri"/>
              </a:rPr>
              <a:t>	NÚ: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hyperprolaktinémie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-</a:t>
            </a:r>
            <a:r>
              <a:rPr lang="cs-CZ" sz="2200" spc="-50" dirty="0">
                <a:latin typeface="Calibri"/>
                <a:cs typeface="Calibri"/>
              </a:rPr>
              <a:t> </a:t>
            </a:r>
            <a:r>
              <a:rPr sz="2200" spc="-25" dirty="0" err="1">
                <a:latin typeface="Calibri"/>
                <a:cs typeface="Calibri"/>
              </a:rPr>
              <a:t>gynekomastie</a:t>
            </a:r>
            <a:r>
              <a:rPr sz="2200" spc="-25" dirty="0">
                <a:latin typeface="Calibri"/>
                <a:cs typeface="Calibri"/>
              </a:rPr>
              <a:t>/</a:t>
            </a:r>
            <a:r>
              <a:rPr sz="2200" spc="-25" dirty="0" err="1">
                <a:latin typeface="Calibri"/>
                <a:cs typeface="Calibri"/>
              </a:rPr>
              <a:t>galaktorea</a:t>
            </a:r>
            <a:r>
              <a:rPr sz="2200" spc="-25" dirty="0">
                <a:latin typeface="Calibri"/>
                <a:cs typeface="Calibri"/>
              </a:rPr>
              <a:t>,</a:t>
            </a:r>
            <a:r>
              <a:rPr lang="cs-CZ" sz="2200" spc="-25" dirty="0">
                <a:latin typeface="Calibri"/>
                <a:cs typeface="Calibri"/>
              </a:rPr>
              <a:t>  </a:t>
            </a:r>
            <a:r>
              <a:rPr sz="2200" spc="-10" dirty="0" err="1">
                <a:latin typeface="Calibri"/>
                <a:cs typeface="Calibri"/>
              </a:rPr>
              <a:t>poruchy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menstruačního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cyklu</a:t>
            </a:r>
            <a:endParaRPr sz="2200" dirty="0">
              <a:latin typeface="Calibri"/>
              <a:cs typeface="Calibri"/>
            </a:endParaRPr>
          </a:p>
          <a:p>
            <a:pPr marL="408940" indent="-34544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408940" algn="l"/>
              </a:tabLst>
            </a:pPr>
            <a:r>
              <a:rPr lang="cs-CZ" sz="22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2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etoklopramid</a:t>
            </a:r>
            <a:r>
              <a:rPr sz="2200" i="1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(Degan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lang="cs-CZ" sz="2200" spc="-20" dirty="0">
                <a:latin typeface="Calibri"/>
                <a:cs typeface="Calibri"/>
              </a:rPr>
              <a:t>– také v injekční lékové</a:t>
            </a:r>
            <a:r>
              <a:rPr lang="cs-CZ" sz="2200" spc="-70" dirty="0">
                <a:latin typeface="Calibri"/>
                <a:cs typeface="Calibri"/>
              </a:rPr>
              <a:t> </a:t>
            </a:r>
            <a:r>
              <a:rPr lang="cs-CZ" sz="2200" dirty="0">
                <a:latin typeface="Calibri"/>
                <a:cs typeface="Calibri"/>
              </a:rPr>
              <a:t>formě</a:t>
            </a:r>
            <a:endParaRPr sz="2200" dirty="0">
              <a:latin typeface="Calibri"/>
              <a:cs typeface="Calibri"/>
            </a:endParaRPr>
          </a:p>
          <a:p>
            <a:pPr marL="567690" lvl="1" indent="-160020">
              <a:lnSpc>
                <a:spcPct val="100000"/>
              </a:lnSpc>
              <a:spcBef>
                <a:spcPts val="605"/>
              </a:spcBef>
              <a:buChar char="-"/>
              <a:tabLst>
                <a:tab pos="567690" algn="l"/>
              </a:tabLst>
            </a:pPr>
            <a:r>
              <a:rPr sz="2200" dirty="0">
                <a:latin typeface="Calibri"/>
                <a:cs typeface="Calibri"/>
              </a:rPr>
              <a:t>působí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také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antiemeticky</a:t>
            </a:r>
            <a:endParaRPr sz="2200" dirty="0">
              <a:latin typeface="Calibri"/>
              <a:cs typeface="Calibri"/>
            </a:endParaRPr>
          </a:p>
          <a:p>
            <a:pPr marL="408940" marR="68580">
              <a:lnSpc>
                <a:spcPct val="100000"/>
              </a:lnSpc>
              <a:spcBef>
                <a:spcPts val="600"/>
              </a:spcBef>
            </a:pPr>
            <a:r>
              <a:rPr sz="2200" spc="-20" dirty="0">
                <a:latin typeface="Calibri"/>
                <a:cs typeface="Calibri"/>
              </a:rPr>
              <a:t>-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proniká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přes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HEB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neuropsychiatrické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NÚ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(anxieta,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nespavost,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únava</a:t>
            </a:r>
            <a:r>
              <a:rPr sz="2200" spc="-10" dirty="0">
                <a:latin typeface="Calibri"/>
                <a:cs typeface="Calibri"/>
              </a:rPr>
              <a:t>,...),</a:t>
            </a:r>
            <a:endParaRPr lang="cs-CZ" sz="2200" spc="-10" dirty="0">
              <a:latin typeface="Calibri"/>
              <a:cs typeface="Calibri"/>
            </a:endParaRPr>
          </a:p>
          <a:p>
            <a:pPr marL="408940" marR="68580">
              <a:lnSpc>
                <a:spcPct val="100000"/>
              </a:lnSpc>
              <a:spcBef>
                <a:spcPts val="600"/>
              </a:spcBef>
            </a:pP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extrapyramidové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NÚ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lang="cs-CZ" sz="2200" spc="-10" dirty="0">
                <a:latin typeface="Calibri"/>
                <a:cs typeface="Calibri"/>
              </a:rPr>
              <a:t>pozor u </a:t>
            </a:r>
            <a:r>
              <a:rPr sz="2200" spc="-10" dirty="0" err="1">
                <a:latin typeface="Calibri"/>
                <a:cs typeface="Calibri"/>
              </a:rPr>
              <a:t>parkinsoni</a:t>
            </a:r>
            <a:r>
              <a:rPr lang="cs-CZ" sz="2200" spc="-10" dirty="0" err="1">
                <a:latin typeface="Calibri"/>
                <a:cs typeface="Calibri"/>
              </a:rPr>
              <a:t>ků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!),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také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zvyšuje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hladinu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prolaktinu</a:t>
            </a:r>
            <a:endParaRPr sz="2200" dirty="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600"/>
              </a:spcBef>
            </a:pPr>
            <a:r>
              <a:rPr sz="2200" spc="-20" dirty="0">
                <a:latin typeface="Calibri"/>
                <a:cs typeface="Calibri"/>
              </a:rPr>
              <a:t>-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dle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SPC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omezená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doba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použití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dní!</a:t>
            </a:r>
            <a:endParaRPr sz="2200" dirty="0">
              <a:latin typeface="Calibri"/>
              <a:cs typeface="Calibri"/>
            </a:endParaRPr>
          </a:p>
          <a:p>
            <a:pPr marL="408940" indent="-34544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408940" algn="l"/>
              </a:tabLst>
            </a:pPr>
            <a:r>
              <a:rPr lang="cs-CZ" sz="22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2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toprid</a:t>
            </a:r>
            <a:r>
              <a:rPr sz="2200" i="1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(Kinito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682625" lvl="1" indent="-161925">
              <a:lnSpc>
                <a:spcPct val="100000"/>
              </a:lnSpc>
              <a:spcBef>
                <a:spcPts val="605"/>
              </a:spcBef>
              <a:buChar char="-"/>
              <a:tabLst>
                <a:tab pos="682625" algn="l"/>
              </a:tabLst>
            </a:pPr>
            <a:r>
              <a:rPr sz="2200" spc="-10" dirty="0">
                <a:latin typeface="Calibri"/>
                <a:cs typeface="Calibri"/>
              </a:rPr>
              <a:t>neproniká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přes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HEB,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blokuje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</a:t>
            </a:r>
            <a:r>
              <a:rPr sz="2200" baseline="-17361" dirty="0">
                <a:latin typeface="Calibri"/>
                <a:cs typeface="Calibri"/>
              </a:rPr>
              <a:t>2</a:t>
            </a:r>
            <a:r>
              <a:rPr sz="2200" spc="187" baseline="-17361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převážně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na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periferii</a:t>
            </a:r>
            <a:r>
              <a:rPr lang="cs-CZ" sz="2200" spc="-10" dirty="0">
                <a:latin typeface="Calibri"/>
                <a:cs typeface="Calibri"/>
              </a:rPr>
              <a:t> (lze u </a:t>
            </a:r>
            <a:r>
              <a:rPr lang="cs-CZ" sz="2200" spc="-10" dirty="0" err="1">
                <a:latin typeface="Calibri"/>
                <a:cs typeface="Calibri"/>
              </a:rPr>
              <a:t>parkinsoniků</a:t>
            </a:r>
            <a:r>
              <a:rPr lang="cs-CZ" sz="2200" spc="-10" dirty="0">
                <a:latin typeface="Calibri"/>
                <a:cs typeface="Calibri"/>
              </a:rPr>
              <a:t>)</a:t>
            </a:r>
          </a:p>
          <a:p>
            <a:pPr marL="408940" indent="-34544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408940" algn="l"/>
              </a:tabLst>
            </a:pPr>
            <a:r>
              <a:rPr lang="cs-CZ" sz="22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cinitaprid</a:t>
            </a:r>
            <a:r>
              <a:rPr lang="cs-CZ" sz="2200" i="1" spc="-8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(</a:t>
            </a:r>
            <a:r>
              <a:rPr lang="cs-CZ" sz="2200" spc="-10" dirty="0" err="1">
                <a:latin typeface="Calibri"/>
                <a:cs typeface="Calibri"/>
              </a:rPr>
              <a:t>Gapulsid</a:t>
            </a:r>
            <a:r>
              <a:rPr lang="cs-CZ" sz="2200" spc="-15" baseline="20833" dirty="0">
                <a:latin typeface="Calibri"/>
                <a:cs typeface="Calibri"/>
              </a:rPr>
              <a:t>®</a:t>
            </a:r>
            <a:r>
              <a:rPr lang="cs-CZ" sz="2200" spc="-10" dirty="0">
                <a:latin typeface="Calibri"/>
                <a:cs typeface="Calibri"/>
              </a:rPr>
              <a:t>)</a:t>
            </a:r>
            <a:endParaRPr lang="cs-CZ" sz="2200" dirty="0">
              <a:latin typeface="Calibri"/>
              <a:cs typeface="Calibri"/>
            </a:endParaRPr>
          </a:p>
          <a:p>
            <a:pPr marL="682625" lvl="1" indent="-161925">
              <a:lnSpc>
                <a:spcPct val="100000"/>
              </a:lnSpc>
              <a:spcBef>
                <a:spcPts val="605"/>
              </a:spcBef>
              <a:buChar char="-"/>
              <a:tabLst>
                <a:tab pos="682625" algn="l"/>
              </a:tabLst>
            </a:pPr>
            <a:r>
              <a:rPr lang="cs-CZ" sz="2200" spc="-10" dirty="0" err="1">
                <a:latin typeface="Calibri"/>
                <a:cs typeface="Calibri"/>
              </a:rPr>
              <a:t>prokinetický</a:t>
            </a:r>
            <a:r>
              <a:rPr lang="cs-CZ" sz="2200" spc="-10" dirty="0">
                <a:latin typeface="Calibri"/>
                <a:cs typeface="Calibri"/>
              </a:rPr>
              <a:t> + antiemetický efekt</a:t>
            </a:r>
          </a:p>
          <a:p>
            <a:pPr marL="682625" lvl="1" indent="-161925">
              <a:lnSpc>
                <a:spcPct val="100000"/>
              </a:lnSpc>
              <a:spcBef>
                <a:spcPts val="605"/>
              </a:spcBef>
              <a:buChar char="-"/>
              <a:tabLst>
                <a:tab pos="682625" algn="l"/>
              </a:tabLst>
            </a:pPr>
            <a:r>
              <a:rPr lang="cs-CZ" sz="2200" spc="-10" dirty="0">
                <a:latin typeface="Calibri"/>
                <a:cs typeface="Calibri"/>
              </a:rPr>
              <a:t>u funkční dyspepsie + léčba </a:t>
            </a:r>
            <a:r>
              <a:rPr lang="cs-CZ" sz="2200" spc="-10" dirty="0" err="1">
                <a:latin typeface="Calibri"/>
                <a:cs typeface="Calibri"/>
              </a:rPr>
              <a:t>gastroezofageálního</a:t>
            </a:r>
            <a:r>
              <a:rPr lang="cs-CZ" sz="2200" spc="-10" dirty="0">
                <a:latin typeface="Calibri"/>
                <a:cs typeface="Calibri"/>
              </a:rPr>
              <a:t> refluxu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2672" y="300512"/>
            <a:ext cx="498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Laxancia</a:t>
            </a:r>
            <a:r>
              <a:rPr spc="-195" dirty="0"/>
              <a:t> </a:t>
            </a:r>
            <a:r>
              <a:rPr spc="-10" dirty="0"/>
              <a:t>(projímadla)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567457"/>
            <a:ext cx="10073640" cy="4199868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1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Calibri"/>
                <a:cs typeface="Calibri"/>
              </a:rPr>
              <a:t>podporují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defekaci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zvyšují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rychlost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vyprazdňování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střev</a:t>
            </a:r>
            <a:endParaRPr sz="28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1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Calibri"/>
                <a:cs typeface="Calibri"/>
              </a:rPr>
              <a:t>jde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pouze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symptomatickou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léčbu,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která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neměla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být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lang="cs-CZ" sz="2800" spc="-10" dirty="0" err="1">
                <a:latin typeface="Calibri"/>
                <a:cs typeface="Calibri"/>
              </a:rPr>
              <a:t>odávána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dlouhodobě</a:t>
            </a:r>
            <a:endParaRPr lang="cs-CZ" sz="2800" spc="-10" dirty="0">
              <a:latin typeface="Calibri"/>
              <a:cs typeface="Calibri"/>
            </a:endParaRPr>
          </a:p>
          <a:p>
            <a:pPr marL="356870" indent="-344170">
              <a:spcBef>
                <a:spcPts val="95"/>
              </a:spcBef>
              <a:buFontTx/>
              <a:buChar char="•"/>
              <a:tabLst>
                <a:tab pos="356870" algn="l"/>
              </a:tabLst>
            </a:pPr>
            <a:r>
              <a:rPr lang="cs-CZ" sz="2800" dirty="0">
                <a:latin typeface="Calibri"/>
                <a:cs typeface="Calibri"/>
              </a:rPr>
              <a:t>zácpa</a:t>
            </a:r>
            <a:r>
              <a:rPr lang="cs-CZ" sz="2800" spc="19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(obstipace)</a:t>
            </a:r>
            <a:r>
              <a:rPr lang="cs-CZ" sz="2800" spc="21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-</a:t>
            </a:r>
            <a:r>
              <a:rPr lang="cs-CZ" sz="2800" spc="21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nedostatečně</a:t>
            </a:r>
            <a:r>
              <a:rPr lang="cs-CZ" sz="2800" spc="21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časté</a:t>
            </a:r>
            <a:r>
              <a:rPr lang="cs-CZ" sz="2800" spc="21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nebo </a:t>
            </a:r>
            <a:r>
              <a:rPr lang="cs-CZ" sz="2800" dirty="0">
                <a:latin typeface="Calibri"/>
                <a:cs typeface="Calibri"/>
              </a:rPr>
              <a:t>nesnadné</a:t>
            </a:r>
            <a:r>
              <a:rPr lang="cs-CZ" sz="2800" spc="155" dirty="0">
                <a:latin typeface="Calibri"/>
                <a:cs typeface="Calibri"/>
              </a:rPr>
              <a:t> v</a:t>
            </a:r>
            <a:r>
              <a:rPr lang="cs-CZ" sz="2800" dirty="0">
                <a:latin typeface="Calibri"/>
                <a:cs typeface="Calibri"/>
              </a:rPr>
              <a:t>yprazdňování</a:t>
            </a:r>
            <a:r>
              <a:rPr lang="cs-CZ" sz="2800" spc="135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střeva, </a:t>
            </a:r>
            <a:r>
              <a:rPr lang="cs-CZ" sz="2800" dirty="0">
                <a:latin typeface="Calibri"/>
                <a:cs typeface="Calibri"/>
              </a:rPr>
              <a:t>změna</a:t>
            </a:r>
            <a:r>
              <a:rPr lang="cs-CZ" sz="2800" spc="-11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proti</a:t>
            </a:r>
            <a:r>
              <a:rPr lang="cs-CZ" sz="2800" spc="-5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normálnímu</a:t>
            </a:r>
            <a:r>
              <a:rPr lang="cs-CZ" sz="2800" spc="-12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rytmu</a:t>
            </a:r>
          </a:p>
          <a:p>
            <a:pPr marL="356870" indent="-344170">
              <a:spcBef>
                <a:spcPts val="95"/>
              </a:spcBef>
              <a:buFontTx/>
              <a:buChar char="•"/>
              <a:tabLst>
                <a:tab pos="356870" algn="l"/>
              </a:tabLst>
            </a:pPr>
            <a:r>
              <a:rPr lang="cs-CZ" sz="2800" dirty="0">
                <a:latin typeface="Calibri"/>
                <a:cs typeface="Calibri"/>
              </a:rPr>
              <a:t>akutní</a:t>
            </a:r>
            <a:r>
              <a:rPr lang="cs-CZ" sz="2800" spc="-13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zácpa,</a:t>
            </a:r>
            <a:r>
              <a:rPr lang="cs-CZ" sz="2800" spc="-15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chronická</a:t>
            </a:r>
            <a:r>
              <a:rPr lang="cs-CZ" sz="2800" spc="-145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zácpa</a:t>
            </a:r>
          </a:p>
          <a:p>
            <a:pPr marL="356870" indent="-344170">
              <a:spcBef>
                <a:spcPts val="710"/>
              </a:spcBef>
              <a:buFontTx/>
              <a:buChar char="•"/>
              <a:tabLst>
                <a:tab pos="356870" algn="l"/>
                <a:tab pos="1388745" algn="l"/>
                <a:tab pos="3219450" algn="l"/>
                <a:tab pos="4354830" algn="l"/>
                <a:tab pos="5645785" algn="l"/>
              </a:tabLst>
            </a:pPr>
            <a:r>
              <a:rPr lang="cs-CZ"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léčiva způsobující zácpu: </a:t>
            </a:r>
            <a:r>
              <a:rPr lang="cs-CZ" sz="2800" spc="-10" dirty="0" err="1">
                <a:latin typeface="Calibri"/>
                <a:cs typeface="Calibri"/>
              </a:rPr>
              <a:t>opioidy</a:t>
            </a:r>
            <a:r>
              <a:rPr lang="cs-CZ" sz="2800" spc="-10" dirty="0">
                <a:latin typeface="Calibri"/>
                <a:cs typeface="Calibri"/>
              </a:rPr>
              <a:t> (nevzniká tolerance), </a:t>
            </a:r>
            <a:r>
              <a:rPr lang="cs-CZ" sz="2800" spc="-10" dirty="0" err="1">
                <a:latin typeface="Calibri"/>
                <a:cs typeface="Calibri"/>
              </a:rPr>
              <a:t>anticholinergika</a:t>
            </a:r>
            <a:r>
              <a:rPr lang="cs-CZ" sz="2800" spc="-10" dirty="0">
                <a:latin typeface="Calibri"/>
                <a:cs typeface="Calibri"/>
              </a:rPr>
              <a:t>,</a:t>
            </a:r>
            <a:r>
              <a:rPr lang="cs-CZ" sz="280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antidepresiva,</a:t>
            </a:r>
            <a:r>
              <a:rPr lang="cs-CZ" sz="2800" spc="-80" dirty="0">
                <a:latin typeface="Calibri"/>
                <a:cs typeface="Calibri"/>
              </a:rPr>
              <a:t> </a:t>
            </a:r>
            <a:r>
              <a:rPr lang="cs-CZ" sz="2800" dirty="0" err="1">
                <a:latin typeface="Calibri"/>
                <a:cs typeface="Calibri"/>
              </a:rPr>
              <a:t>verapamil</a:t>
            </a:r>
            <a:r>
              <a:rPr lang="cs-CZ" sz="2800" dirty="0">
                <a:latin typeface="Calibri"/>
                <a:cs typeface="Calibri"/>
              </a:rPr>
              <a:t>,</a:t>
            </a:r>
            <a:r>
              <a:rPr lang="cs-CZ" sz="2800" spc="-15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železo</a:t>
            </a:r>
            <a:endParaRPr lang="cs-CZ" sz="2800" dirty="0">
              <a:latin typeface="Calibri"/>
              <a:cs typeface="Calibri"/>
            </a:endParaRPr>
          </a:p>
          <a:p>
            <a:pPr marL="356870" indent="-344170">
              <a:spcBef>
                <a:spcPts val="95"/>
              </a:spcBef>
              <a:buFontTx/>
              <a:buChar char="•"/>
              <a:tabLst>
                <a:tab pos="356870" algn="l"/>
              </a:tabLst>
            </a:pPr>
            <a:endParaRPr lang="cs-CZ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93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Laxancia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732" y="990600"/>
            <a:ext cx="11732260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17780">
              <a:lnSpc>
                <a:spcPct val="100000"/>
              </a:lnSpc>
              <a:spcBef>
                <a:spcPts val="100"/>
              </a:spcBef>
              <a:tabLst>
                <a:tab pos="369570" algn="l"/>
                <a:tab pos="1710689" algn="l"/>
              </a:tabLst>
            </a:pPr>
            <a:r>
              <a:rPr sz="2400" b="1" dirty="0">
                <a:latin typeface="Calibri"/>
                <a:cs typeface="Calibri"/>
              </a:rPr>
              <a:t>1.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u="sng" spc="-10" dirty="0">
                <a:latin typeface="Calibri"/>
                <a:cs typeface="Calibri"/>
              </a:rPr>
              <a:t>objemová</a:t>
            </a:r>
            <a:r>
              <a:rPr sz="2400" b="1" u="sng" spc="-100" dirty="0">
                <a:latin typeface="Calibri"/>
                <a:cs typeface="Calibri"/>
              </a:rPr>
              <a:t> </a:t>
            </a:r>
            <a:r>
              <a:rPr sz="2400" b="1" u="sng" spc="-20" dirty="0" err="1">
                <a:latin typeface="Calibri"/>
                <a:cs typeface="Calibri"/>
              </a:rPr>
              <a:t>laxativa</a:t>
            </a:r>
            <a:r>
              <a:rPr sz="2400" b="1" u="sng" spc="-65" dirty="0">
                <a:latin typeface="Calibri"/>
                <a:cs typeface="Calibri"/>
              </a:rPr>
              <a:t> </a:t>
            </a:r>
            <a:endParaRPr lang="cs-CZ" sz="2400" b="1" u="sng" spc="-65" dirty="0">
              <a:latin typeface="Calibri"/>
              <a:cs typeface="Calibri"/>
            </a:endParaRPr>
          </a:p>
          <a:p>
            <a:pPr marL="367665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69570" algn="l"/>
                <a:tab pos="1710689" algn="l"/>
              </a:tabLst>
            </a:pPr>
            <a:r>
              <a:rPr sz="2000" spc="-10" dirty="0" err="1">
                <a:latin typeface="Calibri"/>
                <a:cs typeface="Calibri"/>
              </a:rPr>
              <a:t>nestravitelné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polysacharidy,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které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bobtnají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zvyšují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svůj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objem,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čímž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podporují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peristaltiku</a:t>
            </a:r>
            <a:endParaRPr lang="cs-CZ" sz="2000" dirty="0">
              <a:latin typeface="Calibri"/>
              <a:cs typeface="Calibri"/>
            </a:endParaRPr>
          </a:p>
          <a:p>
            <a:pPr marL="367665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69570" algn="l"/>
                <a:tab pos="1710689" algn="l"/>
              </a:tabLst>
            </a:pPr>
            <a:r>
              <a:rPr lang="cs-CZ" sz="2000" spc="-10" dirty="0">
                <a:latin typeface="Calibri"/>
                <a:cs typeface="Calibri"/>
              </a:rPr>
              <a:t>z</a:t>
            </a:r>
            <a:r>
              <a:rPr sz="2000" spc="-10" dirty="0" err="1">
                <a:latin typeface="Calibri"/>
                <a:cs typeface="Calibri"/>
              </a:rPr>
              <a:t>ásadní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dostatečný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u="sng" dirty="0" err="1">
                <a:latin typeface="Calibri"/>
                <a:cs typeface="Calibri"/>
              </a:rPr>
              <a:t>příjem</a:t>
            </a:r>
            <a:r>
              <a:rPr sz="2000" u="sng" spc="-60" dirty="0">
                <a:latin typeface="Calibri"/>
                <a:cs typeface="Calibri"/>
              </a:rPr>
              <a:t> </a:t>
            </a:r>
            <a:r>
              <a:rPr sz="2000" u="sng" spc="-10" dirty="0" err="1">
                <a:latin typeface="Calibri"/>
                <a:cs typeface="Calibri"/>
              </a:rPr>
              <a:t>tekutin</a:t>
            </a:r>
            <a:r>
              <a:rPr lang="cs-CZ" sz="2000" u="sng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!!!</a:t>
            </a:r>
            <a:endParaRPr lang="cs-CZ" sz="2000" spc="-70" dirty="0">
              <a:latin typeface="Calibri"/>
              <a:cs typeface="Calibri"/>
            </a:endParaRPr>
          </a:p>
          <a:p>
            <a:pPr marL="367665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69570" algn="l"/>
                <a:tab pos="1710689" algn="l"/>
              </a:tabLst>
            </a:pPr>
            <a:r>
              <a:rPr sz="2000" dirty="0" err="1">
                <a:latin typeface="Calibri"/>
                <a:cs typeface="Calibri"/>
              </a:rPr>
              <a:t>nástup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účinku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několik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dní</a:t>
            </a:r>
            <a:endParaRPr lang="cs-CZ" sz="2000" spc="-25" dirty="0">
              <a:latin typeface="Calibri"/>
              <a:cs typeface="Calibri"/>
            </a:endParaRPr>
          </a:p>
          <a:p>
            <a:pPr marL="367665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69570" algn="l"/>
                <a:tab pos="1710689" algn="l"/>
              </a:tabLst>
            </a:pPr>
            <a:r>
              <a:rPr sz="2000" dirty="0" err="1">
                <a:solidFill>
                  <a:srgbClr val="FF0000"/>
                </a:solidFill>
                <a:latin typeface="Calibri"/>
                <a:cs typeface="Calibri"/>
              </a:rPr>
              <a:t>možné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FF0000"/>
                </a:solidFill>
                <a:latin typeface="Calibri"/>
                <a:cs typeface="Calibri"/>
              </a:rPr>
              <a:t>užívat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Calibri"/>
                <a:cs typeface="Calibri"/>
              </a:rPr>
              <a:t>dlouhodobě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těhotenství</a:t>
            </a:r>
            <a:endParaRPr lang="cs-CZ" sz="2000" spc="-10" dirty="0">
              <a:latin typeface="Calibri"/>
              <a:cs typeface="Calibri"/>
            </a:endParaRPr>
          </a:p>
          <a:p>
            <a:pPr marL="24765" marR="17780">
              <a:lnSpc>
                <a:spcPct val="100000"/>
              </a:lnSpc>
              <a:spcBef>
                <a:spcPts val="100"/>
              </a:spcBef>
              <a:tabLst>
                <a:tab pos="369570" algn="l"/>
                <a:tab pos="1710689" algn="l"/>
              </a:tabLst>
            </a:pPr>
            <a:r>
              <a:rPr lang="cs-CZ" sz="2000" spc="-10" dirty="0">
                <a:latin typeface="Calibri"/>
                <a:ea typeface="Calibri" panose="020F0502020204030204" pitchFamily="34" charset="0"/>
                <a:cs typeface="Calibri"/>
              </a:rPr>
              <a:t>→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lang="cs-CZ" sz="2000" spc="-100" dirty="0">
                <a:latin typeface="Calibri"/>
                <a:cs typeface="Calibri"/>
              </a:rPr>
              <a:t> </a:t>
            </a:r>
            <a:r>
              <a:rPr sz="2000" b="1" i="1" dirty="0" err="1">
                <a:latin typeface="Calibri"/>
                <a:cs typeface="Calibri"/>
              </a:rPr>
              <a:t>lněná</a:t>
            </a:r>
            <a:r>
              <a:rPr sz="2000" b="1" i="1" dirty="0">
                <a:latin typeface="Calibri"/>
                <a:cs typeface="Calibri"/>
              </a:rPr>
              <a:t>,</a:t>
            </a:r>
            <a:r>
              <a:rPr sz="2000" b="1" i="1" spc="-7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jitrocelová</a:t>
            </a:r>
            <a:r>
              <a:rPr sz="2000" b="1" i="1" spc="-12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semena,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b="1" i="1" spc="-10" dirty="0" err="1">
                <a:latin typeface="Calibri"/>
                <a:cs typeface="Calibri"/>
              </a:rPr>
              <a:t>vláknina</a:t>
            </a:r>
            <a:endParaRPr lang="cs-CZ" sz="2000" b="1" i="1" spc="-10" dirty="0">
              <a:latin typeface="Calibri"/>
              <a:cs typeface="Calibri"/>
            </a:endParaRPr>
          </a:p>
          <a:p>
            <a:pPr marL="24765" marR="17780">
              <a:lnSpc>
                <a:spcPct val="100000"/>
              </a:lnSpc>
              <a:spcBef>
                <a:spcPts val="100"/>
              </a:spcBef>
              <a:tabLst>
                <a:tab pos="369570" algn="l"/>
                <a:tab pos="1710689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24765" marR="17780">
              <a:lnSpc>
                <a:spcPct val="100000"/>
              </a:lnSpc>
              <a:spcBef>
                <a:spcPts val="100"/>
              </a:spcBef>
              <a:tabLst>
                <a:tab pos="369570" algn="l"/>
                <a:tab pos="1710689" algn="l"/>
              </a:tabLst>
            </a:pP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95605" algn="l"/>
              </a:tabLst>
            </a:pPr>
            <a:r>
              <a:rPr sz="2400" b="1" dirty="0">
                <a:latin typeface="Calibri"/>
                <a:cs typeface="Calibri"/>
              </a:rPr>
              <a:t>2.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osmotická</a:t>
            </a:r>
            <a:r>
              <a:rPr sz="2400" b="1" u="sng" spc="-110" dirty="0">
                <a:latin typeface="Calibri"/>
                <a:cs typeface="Calibri"/>
              </a:rPr>
              <a:t> </a:t>
            </a:r>
            <a:r>
              <a:rPr sz="2400" b="1" u="sng" spc="-10" dirty="0" err="1">
                <a:latin typeface="Calibri"/>
                <a:cs typeface="Calibri"/>
              </a:rPr>
              <a:t>laxativa</a:t>
            </a:r>
            <a:r>
              <a:rPr sz="2400" b="1" u="sng" spc="-10" dirty="0">
                <a:latin typeface="Calibri"/>
                <a:cs typeface="Calibri"/>
              </a:rPr>
              <a:t> </a:t>
            </a:r>
            <a:endParaRPr lang="cs-CZ" sz="2400" b="1" u="sng" spc="-10" dirty="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95605" algn="l"/>
              </a:tabLst>
            </a:pPr>
            <a:r>
              <a:rPr sz="2000" spc="-10" dirty="0" err="1">
                <a:latin typeface="Calibri"/>
                <a:cs typeface="Calibri"/>
              </a:rPr>
              <a:t>neresorbují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GIT,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svým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osmotickým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účinkem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zadržují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střevě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vodu</a:t>
            </a:r>
            <a:r>
              <a:rPr lang="cs-CZ" sz="2000" spc="-10" dirty="0">
                <a:latin typeface="Calibri"/>
                <a:cs typeface="Calibri"/>
              </a:rPr>
              <a:t> (</a:t>
            </a:r>
            <a:r>
              <a:rPr lang="cs-CZ" sz="2000" u="sng" spc="-10" dirty="0">
                <a:solidFill>
                  <a:schemeClr val="tx1"/>
                </a:solidFill>
                <a:latin typeface="Calibri"/>
                <a:cs typeface="Calibri"/>
              </a:rPr>
              <a:t>podávat s dostatečným množstvím tekutin</a:t>
            </a:r>
            <a:r>
              <a:rPr lang="cs-CZ" sz="2000" spc="-10" dirty="0">
                <a:latin typeface="Calibri"/>
                <a:cs typeface="Calibri"/>
              </a:rPr>
              <a:t>)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distenzi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střeva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zvýšení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peristaltiky</a:t>
            </a:r>
            <a:endParaRPr lang="cs-CZ" sz="2000" spc="-10" dirty="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95605" algn="l"/>
              </a:tabLst>
            </a:pPr>
            <a:r>
              <a:rPr sz="2000" dirty="0">
                <a:latin typeface="Calibri"/>
                <a:cs typeface="Calibri"/>
              </a:rPr>
              <a:t>NÚ: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křeče</a:t>
            </a:r>
            <a:r>
              <a:rPr sz="2000" spc="-55" dirty="0">
                <a:latin typeface="Calibri"/>
                <a:cs typeface="Calibri"/>
              </a:rPr>
              <a:t> GIT,</a:t>
            </a:r>
            <a:r>
              <a:rPr lang="cs-CZ" sz="2000" spc="-55" dirty="0">
                <a:latin typeface="Calibri"/>
                <a:cs typeface="Calibri"/>
              </a:rPr>
              <a:t> nadýmání,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poruchy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elektrolytové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rovnováhy</a:t>
            </a:r>
            <a:endParaRPr lang="cs-CZ" sz="2000" spc="-1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95605" algn="l"/>
              </a:tabLst>
            </a:pPr>
            <a:r>
              <a:rPr lang="cs-CZ" sz="2000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lang="cs-CZ" sz="2000" b="1" i="1" spc="-10" dirty="0" err="1">
                <a:latin typeface="Calibri"/>
                <a:cs typeface="Calibri"/>
              </a:rPr>
              <a:t>laktulóza</a:t>
            </a:r>
            <a:r>
              <a:rPr lang="cs-CZ" sz="2000" b="1" i="1" spc="-1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-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účinek</a:t>
            </a:r>
            <a:r>
              <a:rPr lang="cs-CZ" sz="2000" spc="-8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za</a:t>
            </a:r>
            <a:r>
              <a:rPr lang="cs-CZ" sz="2000" spc="-6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1-</a:t>
            </a:r>
            <a:r>
              <a:rPr lang="cs-CZ" sz="2000" dirty="0">
                <a:latin typeface="Calibri"/>
                <a:cs typeface="Calibri"/>
              </a:rPr>
              <a:t>2</a:t>
            </a:r>
            <a:r>
              <a:rPr lang="cs-CZ" sz="2000" spc="-35" dirty="0">
                <a:latin typeface="Calibri"/>
                <a:cs typeface="Calibri"/>
              </a:rPr>
              <a:t> </a:t>
            </a:r>
            <a:r>
              <a:rPr lang="cs-CZ" sz="2000" spc="-50" dirty="0">
                <a:latin typeface="Calibri"/>
                <a:cs typeface="Calibri"/>
              </a:rPr>
              <a:t>dny (v úvodu podávat pravidelně, ne </a:t>
            </a:r>
            <a:r>
              <a:rPr lang="cs-CZ" sz="2000" spc="-50" dirty="0" err="1">
                <a:latin typeface="Calibri"/>
                <a:cs typeface="Calibri"/>
              </a:rPr>
              <a:t>dlp</a:t>
            </a:r>
            <a:r>
              <a:rPr lang="cs-CZ" sz="2000" spc="-50" dirty="0">
                <a:latin typeface="Calibri"/>
                <a:cs typeface="Calibri"/>
              </a:rPr>
              <a:t>.),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lze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podávat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i</a:t>
            </a:r>
            <a:r>
              <a:rPr lang="cs-CZ" sz="2000" spc="-3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v</a:t>
            </a:r>
            <a:r>
              <a:rPr lang="cs-CZ" sz="2000" spc="-4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těhotenství</a:t>
            </a:r>
            <a:r>
              <a:rPr lang="cs-CZ" sz="2000" spc="-10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a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při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kojení</a:t>
            </a:r>
            <a:endParaRPr lang="cs-CZ"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95605" algn="l"/>
              </a:tabLst>
            </a:pPr>
            <a:r>
              <a:rPr lang="cs-CZ" sz="2000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lang="cs-CZ" sz="2000" b="1" i="1" spc="-10" dirty="0">
                <a:latin typeface="Calibri"/>
                <a:cs typeface="Calibri"/>
              </a:rPr>
              <a:t>glycerol</a:t>
            </a:r>
            <a:r>
              <a:rPr lang="cs-CZ" sz="2000" i="1" spc="-11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-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lokální</a:t>
            </a:r>
            <a:r>
              <a:rPr lang="cs-CZ" sz="2000" spc="-10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aplikace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ve</a:t>
            </a:r>
            <a:r>
              <a:rPr lang="cs-CZ" sz="2000" spc="-5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formě</a:t>
            </a:r>
            <a:r>
              <a:rPr lang="cs-CZ" sz="2000" spc="-7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čípků</a:t>
            </a:r>
            <a:endParaRPr lang="cs-CZ"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95605" algn="l"/>
              </a:tabLst>
            </a:pPr>
            <a:r>
              <a:rPr lang="cs-CZ" sz="2000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sz="2000" b="1" i="1" dirty="0" err="1">
                <a:latin typeface="Calibri"/>
                <a:cs typeface="Calibri"/>
              </a:rPr>
              <a:t>makrogol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(Fortrans</a:t>
            </a:r>
            <a:r>
              <a:rPr sz="2000" spc="-15" baseline="20833" dirty="0">
                <a:latin typeface="Calibri"/>
                <a:cs typeface="Calibri"/>
              </a:rPr>
              <a:t>®</a:t>
            </a:r>
            <a:r>
              <a:rPr sz="2000" spc="-10" dirty="0">
                <a:latin typeface="Calibri"/>
                <a:cs typeface="Calibri"/>
              </a:rPr>
              <a:t>)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vyprázdnění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tlustého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střeva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přípravě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pacienta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endoskopické</a:t>
            </a:r>
            <a:endParaRPr sz="2000" dirty="0">
              <a:latin typeface="Calibri"/>
              <a:cs typeface="Calibri"/>
            </a:endParaRPr>
          </a:p>
          <a:p>
            <a:pPr marL="39560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nebo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radiologické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vyšetření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nebo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chirurgický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výkon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tlustém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střev</a:t>
            </a:r>
            <a:r>
              <a:rPr lang="cs-CZ" sz="2000" spc="-10" dirty="0">
                <a:latin typeface="Calibri"/>
                <a:cs typeface="Calibri"/>
              </a:rPr>
              <a:t>ě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2672" y="381000"/>
            <a:ext cx="498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11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Laxancia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560" y="1676400"/>
            <a:ext cx="11358880" cy="37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2400" b="1" dirty="0">
                <a:latin typeface="Calibri"/>
                <a:cs typeface="Calibri"/>
              </a:rPr>
              <a:t>3.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u="sng" spc="-20" dirty="0">
                <a:latin typeface="Calibri"/>
                <a:cs typeface="Calibri"/>
              </a:rPr>
              <a:t>kontaktní</a:t>
            </a:r>
            <a:r>
              <a:rPr sz="2400" b="1" u="sng" spc="-50" dirty="0">
                <a:latin typeface="Calibri"/>
                <a:cs typeface="Calibri"/>
              </a:rPr>
              <a:t> </a:t>
            </a:r>
            <a:r>
              <a:rPr sz="2400" b="1" u="sng" spc="-20" dirty="0" err="1">
                <a:latin typeface="Calibri"/>
                <a:cs typeface="Calibri"/>
              </a:rPr>
              <a:t>laxativa</a:t>
            </a:r>
            <a:r>
              <a:rPr sz="2400" b="1" u="sng" spc="-60" dirty="0">
                <a:latin typeface="Calibri"/>
                <a:cs typeface="Calibri"/>
              </a:rPr>
              <a:t> </a:t>
            </a:r>
            <a:endParaRPr lang="cs-CZ" sz="2400" b="1" u="sng" spc="-6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sz="2000" dirty="0" err="1">
                <a:latin typeface="Calibri"/>
                <a:cs typeface="Calibri"/>
              </a:rPr>
              <a:t>přímo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dráždí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nervová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zakončení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sliznici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tlustého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střeva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zvýšená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peristaltika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sekrece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vody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elektrolytů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střevní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dutiny</a:t>
            </a:r>
            <a:endParaRPr lang="cs-CZ" sz="2000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NÚ: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křeče,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průjem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porucha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elektrolytové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rovnováhy,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atonie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střeva</a:t>
            </a:r>
            <a:r>
              <a:rPr lang="cs-CZ" sz="2000" spc="-10" dirty="0">
                <a:latin typeface="Calibri"/>
                <a:cs typeface="Calibri"/>
              </a:rPr>
              <a:t>, tolerance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lang="cs-CZ" sz="2000" dirty="0">
                <a:latin typeface="Calibri"/>
                <a:cs typeface="Calibri"/>
              </a:rPr>
              <a:t>POUZE</a:t>
            </a:r>
            <a:r>
              <a:rPr lang="cs-CZ" sz="2000" spc="-8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pro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krátkodobou</a:t>
            </a:r>
            <a:r>
              <a:rPr lang="cs-CZ" sz="2000" spc="-8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léčbu</a:t>
            </a:r>
            <a:r>
              <a:rPr lang="cs-CZ" sz="2000" spc="-9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akutní</a:t>
            </a:r>
            <a:r>
              <a:rPr lang="cs-CZ" sz="2000" spc="-70" dirty="0">
                <a:latin typeface="Calibri"/>
                <a:cs typeface="Calibri"/>
              </a:rPr>
              <a:t> </a:t>
            </a:r>
            <a:r>
              <a:rPr lang="cs-CZ" sz="2000" spc="-30" dirty="0">
                <a:latin typeface="Calibri"/>
                <a:cs typeface="Calibri"/>
              </a:rPr>
              <a:t>zácpy,</a:t>
            </a:r>
            <a:r>
              <a:rPr lang="cs-CZ" sz="2000" spc="-9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nevhodné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spc="-50" dirty="0">
                <a:latin typeface="Calibri"/>
                <a:cs typeface="Calibri"/>
              </a:rPr>
              <a:t>k </a:t>
            </a:r>
            <a:r>
              <a:rPr lang="cs-CZ" sz="2000" spc="-20" dirty="0">
                <a:latin typeface="Calibri"/>
                <a:cs typeface="Calibri"/>
              </a:rPr>
              <a:t>chronickému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podávání</a:t>
            </a:r>
            <a:r>
              <a:rPr lang="cs-CZ" sz="2000" spc="-35" dirty="0">
                <a:latin typeface="Calibri"/>
                <a:cs typeface="Calibri"/>
              </a:rPr>
              <a:t> </a:t>
            </a:r>
            <a:r>
              <a:rPr lang="cs-CZ" sz="2000" spc="-25" dirty="0">
                <a:latin typeface="Calibri"/>
                <a:cs typeface="Calibri"/>
              </a:rPr>
              <a:t>pro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možnost</a:t>
            </a:r>
            <a:r>
              <a:rPr lang="cs-CZ" sz="2000" spc="-8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vzniku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lang="cs-CZ" sz="2000" spc="-10" dirty="0">
                <a:solidFill>
                  <a:srgbClr val="FF0000"/>
                </a:solidFill>
                <a:latin typeface="Calibri"/>
                <a:cs typeface="Calibri"/>
              </a:rPr>
              <a:t>„</a:t>
            </a:r>
            <a:r>
              <a:rPr lang="cs-CZ" sz="2000" b="1" spc="-10" dirty="0">
                <a:solidFill>
                  <a:srgbClr val="FF0000"/>
                </a:solidFill>
                <a:latin typeface="Calibri"/>
                <a:cs typeface="Calibri"/>
              </a:rPr>
              <a:t>návyku“</a:t>
            </a:r>
            <a:r>
              <a:rPr lang="cs-CZ"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a</a:t>
            </a:r>
            <a:r>
              <a:rPr lang="cs-CZ" sz="2000" spc="-2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potenciálně</a:t>
            </a:r>
            <a:r>
              <a:rPr lang="cs-CZ" sz="2000" spc="-10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toxický</a:t>
            </a:r>
            <a:r>
              <a:rPr lang="cs-CZ" sz="2000" spc="-10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účinek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lang="cs-CZ" sz="2000" i="1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sz="2000" b="1" i="1" spc="-10" dirty="0" err="1">
                <a:latin typeface="Calibri"/>
                <a:cs typeface="Calibri"/>
              </a:rPr>
              <a:t>antrachinony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(rostlinného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původu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listy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plody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seny,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krušinová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kůra,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listy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aloe)</a:t>
            </a:r>
            <a:endParaRPr lang="cs-CZ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lang="cs-CZ" sz="2000" i="1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sz="2000" b="1" i="1" spc="-10" dirty="0" err="1">
                <a:latin typeface="Calibri"/>
                <a:cs typeface="Calibri"/>
              </a:rPr>
              <a:t>bisakodyl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(Dulcolax®)</a:t>
            </a:r>
            <a:endParaRPr lang="cs-CZ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lang="cs-CZ" sz="2000" i="1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sz="2000" b="1" i="1" spc="-10" dirty="0" err="1">
                <a:latin typeface="Calibri"/>
                <a:cs typeface="Calibri"/>
              </a:rPr>
              <a:t>pikosulfát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 err="1">
                <a:latin typeface="Calibri"/>
                <a:cs typeface="Calibri"/>
              </a:rPr>
              <a:t>Guttalax</a:t>
            </a:r>
            <a:r>
              <a:rPr sz="2000" spc="-10" dirty="0">
                <a:latin typeface="Calibri"/>
                <a:cs typeface="Calibri"/>
              </a:rPr>
              <a:t>®)</a:t>
            </a:r>
            <a:r>
              <a:rPr lang="cs-CZ" sz="2000" spc="-10" dirty="0">
                <a:latin typeface="Calibri"/>
                <a:cs typeface="Calibri"/>
              </a:rPr>
              <a:t>- </a:t>
            </a:r>
            <a:r>
              <a:rPr sz="2000" dirty="0" err="1">
                <a:latin typeface="Calibri"/>
                <a:cs typeface="Calibri"/>
              </a:rPr>
              <a:t>účinek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6-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hod,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užít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večer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před </a:t>
            </a:r>
            <a:r>
              <a:rPr sz="2000" dirty="0">
                <a:latin typeface="Calibri"/>
                <a:cs typeface="Calibri"/>
              </a:rPr>
              <a:t>spaním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neužívat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dlouhodobě</a:t>
            </a:r>
            <a:endParaRPr lang="cs-CZ" sz="2000" spc="-10" dirty="0">
              <a:latin typeface="Calibri"/>
              <a:cs typeface="Calibri"/>
            </a:endParaRPr>
          </a:p>
          <a:p>
            <a:pPr marL="356870" marR="115570" indent="707390">
              <a:lnSpc>
                <a:spcPct val="100000"/>
              </a:lnSpc>
              <a:spcBef>
                <a:spcPts val="600"/>
              </a:spcBef>
              <a:tabLst>
                <a:tab pos="6726555" algn="l"/>
                <a:tab pos="6956425" algn="l"/>
              </a:tabLst>
            </a:pPr>
            <a:endParaRPr lang="cs-CZ" sz="2000" spc="-10" dirty="0">
              <a:latin typeface="Calibri"/>
              <a:cs typeface="Calibri"/>
            </a:endParaRPr>
          </a:p>
          <a:p>
            <a:pPr marL="356870" marR="115570" indent="707390">
              <a:lnSpc>
                <a:spcPct val="100000"/>
              </a:lnSpc>
              <a:spcBef>
                <a:spcPts val="600"/>
              </a:spcBef>
              <a:tabLst>
                <a:tab pos="6726555" algn="l"/>
                <a:tab pos="6956425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8676" y="1356461"/>
            <a:ext cx="4053840" cy="405447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3200" dirty="0">
                <a:latin typeface="Calibri"/>
                <a:cs typeface="Calibri"/>
              </a:rPr>
              <a:t>LP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ovlivňující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žaludku</a:t>
            </a:r>
            <a:endParaRPr sz="3200">
              <a:latin typeface="Calibri"/>
              <a:cs typeface="Calibri"/>
            </a:endParaRPr>
          </a:p>
          <a:p>
            <a:pPr marL="14604" algn="ctr">
              <a:lnSpc>
                <a:spcPct val="100000"/>
              </a:lnSpc>
              <a:spcBef>
                <a:spcPts val="455"/>
              </a:spcBef>
            </a:pPr>
            <a:r>
              <a:rPr sz="3200" spc="-10" dirty="0">
                <a:latin typeface="Calibri"/>
                <a:cs typeface="Calibri"/>
              </a:rPr>
              <a:t>Prokinetika</a:t>
            </a:r>
            <a:endParaRPr sz="3200">
              <a:latin typeface="Calibri"/>
              <a:cs typeface="Calibri"/>
            </a:endParaRPr>
          </a:p>
          <a:p>
            <a:pPr marL="864869" marR="844550" indent="635" algn="ctr">
              <a:lnSpc>
                <a:spcPct val="120000"/>
              </a:lnSpc>
            </a:pPr>
            <a:r>
              <a:rPr sz="3200" spc="-10" dirty="0">
                <a:latin typeface="Calibri"/>
                <a:cs typeface="Calibri"/>
              </a:rPr>
              <a:t>Laxancia </a:t>
            </a:r>
            <a:r>
              <a:rPr sz="3200" spc="-25" dirty="0">
                <a:latin typeface="Calibri"/>
                <a:cs typeface="Calibri"/>
              </a:rPr>
              <a:t>Antidiarhotika </a:t>
            </a:r>
            <a:r>
              <a:rPr sz="3200" spc="-10" dirty="0">
                <a:latin typeface="Calibri"/>
                <a:cs typeface="Calibri"/>
              </a:rPr>
              <a:t>Antiemetika</a:t>
            </a:r>
            <a:endParaRPr sz="3200">
              <a:latin typeface="Calibri"/>
              <a:cs typeface="Calibri"/>
            </a:endParaRPr>
          </a:p>
          <a:p>
            <a:pPr marL="943610" marR="927735" indent="3810" algn="ctr">
              <a:lnSpc>
                <a:spcPct val="119700"/>
              </a:lnSpc>
              <a:spcBef>
                <a:spcPts val="110"/>
              </a:spcBef>
            </a:pPr>
            <a:r>
              <a:rPr sz="3200" spc="-20" dirty="0">
                <a:latin typeface="Calibri"/>
                <a:cs typeface="Calibri"/>
              </a:rPr>
              <a:t>Spasmolytika </a:t>
            </a:r>
            <a:r>
              <a:rPr sz="3200" spc="-10" dirty="0">
                <a:latin typeface="Calibri"/>
                <a:cs typeface="Calibri"/>
              </a:rPr>
              <a:t>Deflatulencia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457200"/>
            <a:ext cx="3169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Antidiarhoika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382" y="1628216"/>
            <a:ext cx="11659235" cy="2691121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látky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používané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léčbě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průjmu</a:t>
            </a:r>
            <a:endParaRPr lang="cs-CZ" sz="2400" spc="-1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•"/>
              <a:tabLst>
                <a:tab pos="3568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10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průjem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(diarea)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zvýšení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objemu,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tekutosti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frekvence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vyprazdňování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stolice</a:t>
            </a:r>
            <a:endParaRPr lang="cs-CZ" sz="2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68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2342515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etiologie: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infekce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(salmonela,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shigella,...),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toxiny,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léčiva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(širokospektrá</a:t>
            </a:r>
            <a:r>
              <a:rPr sz="2400" spc="-45" dirty="0">
                <a:latin typeface="Calibri"/>
                <a:cs typeface="Calibri"/>
              </a:rPr>
              <a:t> ATB,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Mg, </a:t>
            </a:r>
            <a:r>
              <a:rPr sz="2400" spc="-10" dirty="0" err="1">
                <a:latin typeface="Calibri"/>
                <a:cs typeface="Calibri"/>
              </a:rPr>
              <a:t>cholinergika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cytostatika</a:t>
            </a:r>
            <a:r>
              <a:rPr sz="2400" spc="-10" dirty="0">
                <a:latin typeface="Calibri"/>
                <a:cs typeface="Calibri"/>
              </a:rPr>
              <a:t>,...)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382" y="4755322"/>
            <a:ext cx="11678920" cy="131125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69570" indent="-344170">
              <a:lnSpc>
                <a:spcPct val="100000"/>
              </a:lnSpc>
              <a:spcBef>
                <a:spcPts val="585"/>
              </a:spcBef>
              <a:buChar char="•"/>
              <a:tabLst>
                <a:tab pos="36957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léčba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rehydratace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úprava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minerálů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(ztráta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HCO</a:t>
            </a:r>
            <a:r>
              <a:rPr sz="2400" baseline="-16516" dirty="0">
                <a:latin typeface="Calibri"/>
                <a:cs typeface="Calibri"/>
              </a:rPr>
              <a:t>3</a:t>
            </a:r>
            <a:r>
              <a:rPr sz="2400" spc="135" baseline="-16516" dirty="0">
                <a:latin typeface="Calibri"/>
                <a:cs typeface="Calibri"/>
              </a:rPr>
              <a:t> </a:t>
            </a:r>
            <a:r>
              <a:rPr lang="cs-CZ" sz="2400" spc="135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rozvoj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metabolické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acidózy)</a:t>
            </a:r>
            <a:endParaRPr sz="2400" dirty="0">
              <a:latin typeface="Calibri"/>
              <a:cs typeface="Calibri"/>
            </a:endParaRPr>
          </a:p>
          <a:p>
            <a:pPr marL="1238250">
              <a:lnSpc>
                <a:spcPct val="100000"/>
              </a:lnSpc>
              <a:spcBef>
                <a:spcPts val="480"/>
              </a:spcBef>
              <a:tabLst>
                <a:tab pos="3276600" algn="l"/>
              </a:tabLst>
            </a:pPr>
            <a:r>
              <a:rPr lang="cs-CZ" sz="2400" spc="-10" dirty="0">
                <a:latin typeface="Calibri"/>
                <a:cs typeface="Calibri"/>
              </a:rPr>
              <a:t>r</a:t>
            </a:r>
            <a:r>
              <a:rPr sz="2400" spc="-10" dirty="0" err="1">
                <a:latin typeface="Calibri"/>
                <a:cs typeface="Calibri"/>
              </a:rPr>
              <a:t>ealimentace</a:t>
            </a:r>
            <a:endParaRPr lang="cs-CZ" sz="2400" spc="-10" dirty="0">
              <a:latin typeface="Calibri"/>
              <a:cs typeface="Calibri"/>
            </a:endParaRPr>
          </a:p>
          <a:p>
            <a:pPr marL="1238250">
              <a:lnSpc>
                <a:spcPct val="100000"/>
              </a:lnSpc>
              <a:spcBef>
                <a:spcPts val="480"/>
              </a:spcBef>
              <a:tabLst>
                <a:tab pos="3276600" algn="l"/>
              </a:tabLst>
            </a:pPr>
            <a:r>
              <a:rPr sz="2400" spc="-10" dirty="0" err="1">
                <a:latin typeface="Calibri"/>
                <a:cs typeface="Calibri"/>
              </a:rPr>
              <a:t>farmakoterapie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Antidiarhoika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317" y="1066800"/>
            <a:ext cx="11429365" cy="5311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3279"/>
              </a:lnSpc>
              <a:spcBef>
                <a:spcPts val="95"/>
              </a:spcBef>
              <a:tabLst>
                <a:tab pos="370840" algn="l"/>
              </a:tabLst>
            </a:pPr>
            <a:r>
              <a:rPr sz="2800" b="1" dirty="0">
                <a:latin typeface="Calibri"/>
                <a:cs typeface="Calibri"/>
              </a:rPr>
              <a:t>1.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u="sng" dirty="0">
                <a:latin typeface="Calibri"/>
                <a:cs typeface="Calibri"/>
              </a:rPr>
              <a:t>střevní</a:t>
            </a:r>
            <a:r>
              <a:rPr sz="2800" b="1" u="sng" spc="-35" dirty="0">
                <a:latin typeface="Calibri"/>
                <a:cs typeface="Calibri"/>
              </a:rPr>
              <a:t> </a:t>
            </a:r>
            <a:r>
              <a:rPr sz="2800" b="1" u="sng" spc="-10" dirty="0" err="1">
                <a:latin typeface="Calibri"/>
                <a:cs typeface="Calibri"/>
              </a:rPr>
              <a:t>adsorbencia</a:t>
            </a:r>
            <a:r>
              <a:rPr sz="2800" b="1" u="sng" spc="-60" dirty="0">
                <a:latin typeface="Calibri"/>
                <a:cs typeface="Calibri"/>
              </a:rPr>
              <a:t> </a:t>
            </a:r>
            <a:endParaRPr lang="cs-CZ" sz="2800" b="1" u="sng" spc="-60" dirty="0">
              <a:latin typeface="Calibri"/>
              <a:cs typeface="Calibri"/>
            </a:endParaRPr>
          </a:p>
          <a:p>
            <a:pPr marL="482600" indent="-457200">
              <a:lnSpc>
                <a:spcPts val="3279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400" dirty="0" err="1">
                <a:latin typeface="Calibri"/>
                <a:cs typeface="Calibri"/>
              </a:rPr>
              <a:t>jde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nevstřebatelné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látky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velkým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aktivním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povrchem,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vážící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různé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látka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toxiny,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které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pak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inaktivují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jsou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vyloučeny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stolicí</a:t>
            </a:r>
            <a:endParaRPr sz="2400" dirty="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145"/>
              </a:spcBef>
              <a:tabLst>
                <a:tab pos="5893435" algn="l"/>
              </a:tabLst>
            </a:pP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sz="2400" b="1" i="1" dirty="0">
                <a:latin typeface="Calibri"/>
                <a:cs typeface="Calibri"/>
              </a:rPr>
              <a:t>carbo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medicinalis,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diosmectid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(Smecta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dirty="0">
                <a:latin typeface="Calibri"/>
                <a:cs typeface="Calibri"/>
              </a:rPr>
              <a:t>	</a:t>
            </a:r>
            <a:endParaRPr lang="cs-CZ" sz="2400" dirty="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145"/>
              </a:spcBef>
              <a:tabLst>
                <a:tab pos="5893435" algn="l"/>
              </a:tabLst>
            </a:pPr>
            <a:r>
              <a:rPr lang="cs-CZ" sz="2400" spc="-10" dirty="0">
                <a:solidFill>
                  <a:srgbClr val="FF0000"/>
                </a:solidFill>
                <a:latin typeface="Calibri"/>
                <a:cs typeface="Calibri"/>
              </a:rPr>
              <a:t>      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pozor</a:t>
            </a:r>
            <a:r>
              <a:rPr sz="24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spc="-60" dirty="0">
                <a:solidFill>
                  <a:srgbClr val="FF0000"/>
                </a:solidFill>
                <a:latin typeface="Calibri"/>
                <a:cs typeface="Calibri"/>
              </a:rPr>
              <a:t>lékové interakce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mohou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také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vázat</a:t>
            </a:r>
            <a:r>
              <a:rPr lang="cs-CZ"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jiné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léčiva</a:t>
            </a:r>
            <a:r>
              <a:rPr lang="cs-CZ" sz="2400" spc="-10" dirty="0">
                <a:solidFill>
                  <a:srgbClr val="FF0000"/>
                </a:solidFill>
                <a:latin typeface="Calibri"/>
                <a:cs typeface="Calibri"/>
              </a:rPr>
              <a:t>, která pacient užívá (odstup)</a:t>
            </a:r>
          </a:p>
          <a:p>
            <a:pPr marL="26670">
              <a:lnSpc>
                <a:spcPct val="100000"/>
              </a:lnSpc>
              <a:spcBef>
                <a:spcPts val="145"/>
              </a:spcBef>
              <a:tabLst>
                <a:tab pos="5893435" algn="l"/>
              </a:tabLst>
            </a:pP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5400">
              <a:lnSpc>
                <a:spcPts val="3190"/>
              </a:lnSpc>
              <a:spcBef>
                <a:spcPts val="555"/>
              </a:spcBef>
              <a:tabLst>
                <a:tab pos="370840" algn="l"/>
              </a:tabLst>
            </a:pPr>
            <a:r>
              <a:rPr sz="2800" b="1" dirty="0">
                <a:latin typeface="Calibri"/>
                <a:cs typeface="Calibri"/>
              </a:rPr>
              <a:t>2.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u="sng" dirty="0">
                <a:latin typeface="Calibri"/>
                <a:cs typeface="Calibri"/>
              </a:rPr>
              <a:t>střevní</a:t>
            </a:r>
            <a:r>
              <a:rPr sz="2800" b="1" u="sng" spc="-25" dirty="0">
                <a:latin typeface="Calibri"/>
                <a:cs typeface="Calibri"/>
              </a:rPr>
              <a:t> </a:t>
            </a:r>
            <a:r>
              <a:rPr sz="2800" b="1" u="sng" spc="-10" dirty="0" err="1">
                <a:latin typeface="Calibri"/>
                <a:cs typeface="Calibri"/>
              </a:rPr>
              <a:t>dezinficiencia</a:t>
            </a:r>
            <a:r>
              <a:rPr sz="2800" b="1" u="sng" spc="-25" dirty="0">
                <a:latin typeface="Calibri"/>
                <a:cs typeface="Calibri"/>
              </a:rPr>
              <a:t> </a:t>
            </a:r>
            <a:endParaRPr lang="cs-CZ" sz="2800" b="1" u="sng" spc="-25" dirty="0">
              <a:latin typeface="Calibri"/>
              <a:cs typeface="Calibri"/>
            </a:endParaRPr>
          </a:p>
          <a:p>
            <a:pPr marL="482600" indent="-457200">
              <a:lnSpc>
                <a:spcPts val="319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400" dirty="0" err="1">
                <a:latin typeface="Calibri"/>
                <a:cs typeface="Calibri"/>
              </a:rPr>
              <a:t>působí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lokálně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nespecificky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antibakteriálně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antimykoticky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antiparazitárně</a:t>
            </a:r>
            <a:endParaRPr lang="cs-CZ" sz="2400" spc="-10" dirty="0">
              <a:latin typeface="Calibri"/>
              <a:cs typeface="Calibri"/>
            </a:endParaRPr>
          </a:p>
          <a:p>
            <a:pPr marL="482600" indent="-457200">
              <a:lnSpc>
                <a:spcPts val="319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po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p.o.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podání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absorbují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minimálně</a:t>
            </a:r>
            <a:endParaRPr sz="2400" dirty="0">
              <a:latin typeface="Calibri"/>
              <a:cs typeface="Calibri"/>
            </a:endParaRPr>
          </a:p>
          <a:p>
            <a:pPr marL="25400">
              <a:lnSpc>
                <a:spcPts val="3275"/>
              </a:lnSpc>
              <a:spcBef>
                <a:spcPts val="300"/>
              </a:spcBef>
              <a:tabLst>
                <a:tab pos="6102350" algn="l"/>
              </a:tabLst>
            </a:pPr>
            <a:r>
              <a:rPr lang="cs-CZ" sz="2400" i="1" spc="-10" dirty="0">
                <a:latin typeface="Calibri"/>
                <a:ea typeface="Calibri" panose="020F0502020204030204" pitchFamily="34" charset="0"/>
                <a:cs typeface="Calibri"/>
              </a:rPr>
              <a:t>→  </a:t>
            </a:r>
            <a:r>
              <a:rPr sz="2400" b="1" i="1" dirty="0" err="1">
                <a:latin typeface="Calibri"/>
                <a:cs typeface="Calibri"/>
              </a:rPr>
              <a:t>cloroxin</a:t>
            </a:r>
            <a:r>
              <a:rPr sz="2400" i="1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(Endiaron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),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b="1" i="1" spc="-10" dirty="0" err="1">
                <a:latin typeface="Calibri"/>
                <a:cs typeface="Calibri"/>
              </a:rPr>
              <a:t>nifuroxazid</a:t>
            </a: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(Ercefuryl</a:t>
            </a:r>
            <a:r>
              <a:rPr sz="2400" baseline="21021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rifaximin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(Normix</a:t>
            </a:r>
            <a:r>
              <a:rPr sz="2400" baseline="21021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0" dirty="0">
                <a:latin typeface="Calibri"/>
                <a:cs typeface="Calibri"/>
              </a:rPr>
              <a:t> </a:t>
            </a:r>
            <a:endParaRPr lang="cs-CZ" sz="2400" spc="-60" dirty="0">
              <a:latin typeface="Calibri"/>
              <a:cs typeface="Calibri"/>
            </a:endParaRPr>
          </a:p>
          <a:p>
            <a:pPr marL="25400">
              <a:lnSpc>
                <a:spcPts val="3275"/>
              </a:lnSpc>
              <a:spcBef>
                <a:spcPts val="300"/>
              </a:spcBef>
              <a:tabLst>
                <a:tab pos="6102350" algn="l"/>
              </a:tabLst>
            </a:pPr>
            <a:r>
              <a:rPr lang="cs-CZ" sz="2000" spc="-50" dirty="0">
                <a:latin typeface="Calibri"/>
                <a:cs typeface="Calibri"/>
              </a:rPr>
              <a:t>         </a:t>
            </a:r>
            <a:r>
              <a:rPr sz="2000" spc="-50" dirty="0">
                <a:latin typeface="Calibri"/>
                <a:cs typeface="Calibri"/>
              </a:rPr>
              <a:t>(ATB,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k</a:t>
            </a:r>
            <a:r>
              <a:rPr lang="cs-CZ" sz="2000" spc="-5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léčbě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akutních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chronických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střevních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infekcí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způsobených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G+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nebo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bakteriemi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průjmů</a:t>
            </a:r>
            <a:r>
              <a:rPr lang="cs-CZ" sz="2000" spc="-95" dirty="0">
                <a:latin typeface="Calibri"/>
                <a:cs typeface="Calibri"/>
              </a:rPr>
              <a:t>   </a:t>
            </a:r>
          </a:p>
          <a:p>
            <a:pPr marL="25400">
              <a:lnSpc>
                <a:spcPts val="3275"/>
              </a:lnSpc>
              <a:spcBef>
                <a:spcPts val="300"/>
              </a:spcBef>
              <a:tabLst>
                <a:tab pos="6102350" algn="l"/>
              </a:tabLst>
            </a:pPr>
            <a:r>
              <a:rPr lang="cs-CZ" sz="2000" spc="-95" dirty="0">
                <a:latin typeface="Calibri"/>
                <a:cs typeface="Calibri"/>
              </a:rPr>
              <a:t>            </a:t>
            </a:r>
            <a:r>
              <a:rPr sz="2000" spc="-10" dirty="0" err="1">
                <a:latin typeface="Calibri"/>
                <a:cs typeface="Calibri"/>
              </a:rPr>
              <a:t>způsobených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narušením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rovnováhy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střevní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flory)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9600" y="282454"/>
            <a:ext cx="3169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Antidiarhoika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1825" y="1507375"/>
            <a:ext cx="11665585" cy="5196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7531100" algn="l"/>
              </a:tabLst>
            </a:pPr>
            <a:r>
              <a:rPr sz="2800" b="1" dirty="0">
                <a:latin typeface="Calibri"/>
                <a:cs typeface="Calibri"/>
              </a:rPr>
              <a:t>3.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u="sng" dirty="0" err="1">
                <a:latin typeface="Calibri"/>
                <a:cs typeface="Calibri"/>
              </a:rPr>
              <a:t>opioidní</a:t>
            </a:r>
            <a:r>
              <a:rPr sz="2800" b="1" u="sng" spc="-80" dirty="0">
                <a:latin typeface="Calibri"/>
                <a:cs typeface="Calibri"/>
              </a:rPr>
              <a:t> </a:t>
            </a:r>
            <a:r>
              <a:rPr sz="2800" b="1" u="sng" dirty="0" err="1">
                <a:latin typeface="Calibri"/>
                <a:cs typeface="Calibri"/>
              </a:rPr>
              <a:t>antidiarhoika</a:t>
            </a:r>
            <a:endParaRPr lang="cs-CZ" sz="2800" b="1" u="sng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7531100" algn="l"/>
              </a:tabLst>
            </a:pPr>
            <a:r>
              <a:rPr sz="2400" dirty="0" err="1">
                <a:latin typeface="Calibri"/>
                <a:cs typeface="Calibri"/>
              </a:rPr>
              <a:t>stimulují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opioidní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receptory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ve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střevní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stěně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snižují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peristaltiku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zvyšují</a:t>
            </a:r>
            <a:r>
              <a:rPr lang="cs-CZ" sz="2400" spc="7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resorpci</a:t>
            </a:r>
            <a:r>
              <a:rPr lang="cs-CZ" sz="2400" spc="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tekutin</a:t>
            </a:r>
            <a:endParaRPr lang="cs-CZ" sz="2400" spc="6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7531100" algn="l"/>
              </a:tabLst>
            </a:pPr>
            <a:r>
              <a:rPr lang="cs-CZ" sz="2400" dirty="0">
                <a:latin typeface="Calibri"/>
                <a:cs typeface="Calibri"/>
              </a:rPr>
              <a:t>nejsilnější</a:t>
            </a:r>
            <a:r>
              <a:rPr lang="cs-CZ" sz="2400" spc="75" dirty="0">
                <a:latin typeface="Calibri"/>
                <a:cs typeface="Calibri"/>
              </a:rPr>
              <a:t> </a:t>
            </a:r>
            <a:r>
              <a:rPr lang="cs-CZ" sz="2400" dirty="0" err="1">
                <a:latin typeface="Calibri"/>
                <a:cs typeface="Calibri"/>
              </a:rPr>
              <a:t>antidiarhoika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7531100" algn="l"/>
              </a:tabLst>
            </a:pPr>
            <a:r>
              <a:rPr lang="cs-CZ" sz="2400" dirty="0">
                <a:latin typeface="Calibri"/>
                <a:cs typeface="Calibri"/>
              </a:rPr>
              <a:t>KI</a:t>
            </a:r>
            <a:r>
              <a:rPr lang="cs-CZ" sz="2400" spc="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u</a:t>
            </a:r>
            <a:r>
              <a:rPr lang="cs-CZ" sz="2400" spc="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infekčních</a:t>
            </a:r>
            <a:r>
              <a:rPr lang="cs-CZ" sz="2400" spc="8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průjmů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7531100" algn="l"/>
              </a:tabLst>
            </a:pPr>
            <a:r>
              <a:rPr lang="cs-CZ" sz="2400" dirty="0">
                <a:latin typeface="Calibri"/>
                <a:cs typeface="Calibri"/>
              </a:rPr>
              <a:t>NÚ:</a:t>
            </a:r>
            <a:r>
              <a:rPr lang="cs-CZ" sz="2400" spc="1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poruchy</a:t>
            </a:r>
            <a:r>
              <a:rPr lang="cs-CZ" sz="2400" spc="114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CNS,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nauzea,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zvracení,</a:t>
            </a:r>
            <a:r>
              <a:rPr lang="cs-CZ" sz="2400" spc="-9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zácpa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7531100" algn="l"/>
              </a:tabLst>
            </a:pPr>
            <a:r>
              <a:rPr lang="cs-CZ" sz="2400" spc="-10" dirty="0">
                <a:latin typeface="Calibri"/>
                <a:ea typeface="Calibri" panose="020F0502020204030204" pitchFamily="34" charset="0"/>
                <a:cs typeface="Calibri"/>
              </a:rPr>
              <a:t>→</a:t>
            </a:r>
            <a:r>
              <a:rPr lang="cs-CZ" sz="2400" b="1" i="1" spc="-1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cs-CZ" sz="2400" b="1" i="1" spc="-10" dirty="0" err="1">
                <a:latin typeface="Calibri"/>
                <a:cs typeface="Calibri"/>
              </a:rPr>
              <a:t>difenoxylat</a:t>
            </a:r>
            <a:r>
              <a:rPr lang="cs-CZ" sz="2400" b="1" i="1" spc="-1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(</a:t>
            </a:r>
            <a:r>
              <a:rPr lang="cs-CZ" sz="2400" spc="-10" dirty="0" err="1">
                <a:latin typeface="Calibri"/>
                <a:cs typeface="Calibri"/>
              </a:rPr>
              <a:t>Reasec</a:t>
            </a:r>
            <a:r>
              <a:rPr lang="cs-CZ" sz="2400" spc="-15" baseline="20833" dirty="0">
                <a:latin typeface="Calibri"/>
                <a:cs typeface="Calibri"/>
              </a:rPr>
              <a:t>®</a:t>
            </a:r>
            <a:r>
              <a:rPr lang="cs-CZ" sz="2400" spc="-10" dirty="0">
                <a:latin typeface="Calibri"/>
                <a:cs typeface="Calibri"/>
              </a:rPr>
              <a:t>)</a:t>
            </a:r>
            <a:r>
              <a:rPr lang="cs-CZ" sz="2400" spc="-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-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může</a:t>
            </a:r>
            <a:r>
              <a:rPr lang="cs-CZ"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vzniknout</a:t>
            </a:r>
            <a:r>
              <a:rPr lang="cs-CZ"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závislost</a:t>
            </a:r>
          </a:p>
          <a:p>
            <a:pPr marL="394970" marR="523875">
              <a:lnSpc>
                <a:spcPct val="100000"/>
              </a:lnSpc>
              <a:spcBef>
                <a:spcPts val="100"/>
              </a:spcBef>
              <a:tabLst>
                <a:tab pos="7324090" algn="l"/>
              </a:tabLst>
            </a:pPr>
            <a:r>
              <a:rPr lang="cs-CZ" sz="2400" dirty="0">
                <a:latin typeface="Calibri"/>
                <a:cs typeface="Calibri"/>
              </a:rPr>
              <a:t>                                      -  indikace:</a:t>
            </a:r>
            <a:r>
              <a:rPr lang="cs-CZ" sz="2400" spc="1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průjmy</a:t>
            </a:r>
            <a:r>
              <a:rPr lang="cs-CZ" sz="2400" spc="1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</a:t>
            </a:r>
            <a:r>
              <a:rPr lang="cs-CZ" sz="2400" spc="114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užívání</a:t>
            </a:r>
            <a:r>
              <a:rPr lang="cs-CZ" sz="2400" spc="12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léků</a:t>
            </a:r>
            <a:r>
              <a:rPr lang="cs-CZ" sz="2400" spc="12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(např.</a:t>
            </a:r>
            <a:r>
              <a:rPr lang="cs-CZ" sz="2400" spc="12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protinádorové</a:t>
            </a:r>
            <a:r>
              <a:rPr lang="cs-CZ" sz="2400" dirty="0">
                <a:latin typeface="Calibri"/>
                <a:cs typeface="Calibri"/>
              </a:rPr>
              <a:t>	léky),</a:t>
            </a:r>
            <a:r>
              <a:rPr lang="cs-CZ" sz="2400" spc="15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</a:t>
            </a:r>
            <a:r>
              <a:rPr lang="cs-CZ" sz="2400" spc="150" dirty="0">
                <a:latin typeface="Calibri"/>
                <a:cs typeface="Calibri"/>
              </a:rPr>
              <a:t>  </a:t>
            </a:r>
          </a:p>
          <a:p>
            <a:pPr marL="394970" marR="523875">
              <a:lnSpc>
                <a:spcPct val="100000"/>
              </a:lnSpc>
              <a:spcBef>
                <a:spcPts val="100"/>
              </a:spcBef>
              <a:tabLst>
                <a:tab pos="7324090" algn="l"/>
              </a:tabLst>
            </a:pPr>
            <a:r>
              <a:rPr lang="cs-CZ" sz="2400" spc="150" dirty="0">
                <a:latin typeface="Calibri"/>
                <a:cs typeface="Calibri"/>
              </a:rPr>
              <a:t>                                </a:t>
            </a:r>
            <a:r>
              <a:rPr lang="cs-CZ" sz="2400" dirty="0">
                <a:latin typeface="Calibri"/>
                <a:cs typeface="Calibri"/>
              </a:rPr>
              <a:t>ozáření,</a:t>
            </a:r>
            <a:r>
              <a:rPr lang="cs-CZ" sz="2400" spc="15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při</a:t>
            </a:r>
            <a:r>
              <a:rPr lang="cs-CZ" sz="2400" spc="15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nervových </a:t>
            </a:r>
            <a:r>
              <a:rPr lang="cs-CZ" sz="2400" dirty="0">
                <a:latin typeface="Calibri"/>
                <a:cs typeface="Calibri"/>
              </a:rPr>
              <a:t>poruchách,</a:t>
            </a:r>
            <a:r>
              <a:rPr lang="cs-CZ" sz="2400" spc="-10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operaci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tenkého</a:t>
            </a:r>
            <a:r>
              <a:rPr lang="cs-CZ" sz="2400" spc="-10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střeva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45" dirty="0">
                <a:latin typeface="Calibri"/>
                <a:cs typeface="Calibri"/>
              </a:rPr>
              <a:t> </a:t>
            </a:r>
          </a:p>
          <a:p>
            <a:pPr marL="394970" marR="523875">
              <a:lnSpc>
                <a:spcPct val="100000"/>
              </a:lnSpc>
              <a:spcBef>
                <a:spcPts val="100"/>
              </a:spcBef>
              <a:tabLst>
                <a:tab pos="7324090" algn="l"/>
              </a:tabLst>
            </a:pPr>
            <a:r>
              <a:rPr lang="cs-CZ" sz="2400" spc="-45" dirty="0">
                <a:latin typeface="Calibri"/>
                <a:cs typeface="Calibri"/>
              </a:rPr>
              <a:t>                                             </a:t>
            </a:r>
            <a:r>
              <a:rPr lang="cs-CZ" sz="2400" spc="-10" dirty="0">
                <a:latin typeface="Calibri"/>
                <a:cs typeface="Calibri"/>
              </a:rPr>
              <a:t>žaludku,…</a:t>
            </a: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lang="cs-CZ" sz="2400" dirty="0">
              <a:latin typeface="Calibri"/>
              <a:cs typeface="Calibri"/>
            </a:endParaRPr>
          </a:p>
          <a:p>
            <a:pPr marL="394970" marR="43180" indent="-344805">
              <a:lnSpc>
                <a:spcPct val="126299"/>
              </a:lnSpc>
              <a:tabLst>
                <a:tab pos="7796530" algn="l"/>
              </a:tabLst>
            </a:pPr>
            <a:r>
              <a:rPr lang="cs-CZ" sz="2400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lang="cs-CZ" sz="2400" b="1" i="1" dirty="0" err="1">
                <a:latin typeface="Calibri"/>
                <a:cs typeface="Calibri"/>
              </a:rPr>
              <a:t>loperamid</a:t>
            </a:r>
            <a:r>
              <a:rPr lang="cs-CZ" sz="2400" b="1" i="1" spc="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(</a:t>
            </a:r>
            <a:r>
              <a:rPr lang="cs-CZ" sz="2400" dirty="0" err="1">
                <a:latin typeface="Calibri"/>
                <a:cs typeface="Calibri"/>
              </a:rPr>
              <a:t>Imodium</a:t>
            </a:r>
            <a:r>
              <a:rPr lang="cs-CZ" sz="2400" baseline="20833" dirty="0">
                <a:latin typeface="Calibri"/>
                <a:cs typeface="Calibri"/>
              </a:rPr>
              <a:t>®</a:t>
            </a:r>
            <a:r>
              <a:rPr lang="cs-CZ" sz="2400" dirty="0">
                <a:latin typeface="Calibri"/>
                <a:cs typeface="Calibri"/>
              </a:rPr>
              <a:t>)</a:t>
            </a:r>
            <a:r>
              <a:rPr lang="cs-CZ" sz="2400" spc="4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-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neproniká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do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CNS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-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bez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rizika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návyku </a:t>
            </a:r>
            <a:r>
              <a:rPr lang="cs-CZ" sz="2400" dirty="0">
                <a:latin typeface="Calibri"/>
                <a:cs typeface="Calibri"/>
              </a:rPr>
              <a:t>(při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běžných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dávkách)</a:t>
            </a:r>
          </a:p>
          <a:p>
            <a:pPr marL="394970" marR="43180" indent="-344805">
              <a:lnSpc>
                <a:spcPct val="126299"/>
              </a:lnSpc>
              <a:tabLst>
                <a:tab pos="7796530" algn="l"/>
              </a:tabLst>
            </a:pPr>
            <a:r>
              <a:rPr lang="cs-CZ" sz="2400" spc="-10" dirty="0">
                <a:latin typeface="Calibri"/>
                <a:cs typeface="Calibri"/>
              </a:rPr>
              <a:t>                                               -  </a:t>
            </a:r>
            <a:r>
              <a:rPr lang="cs-CZ" sz="2400" dirty="0">
                <a:latin typeface="Calibri"/>
                <a:cs typeface="Calibri"/>
              </a:rPr>
              <a:t>je</a:t>
            </a:r>
            <a:r>
              <a:rPr lang="cs-CZ" sz="2400" spc="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i</a:t>
            </a:r>
            <a:r>
              <a:rPr lang="cs-CZ" sz="2400" spc="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volně prodejný</a:t>
            </a:r>
            <a:endParaRPr lang="cs-CZ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753110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5184" y="381000"/>
            <a:ext cx="2881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Antiemetika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9445" y="1752600"/>
            <a:ext cx="11019155" cy="467563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74015" indent="-342900">
              <a:lnSpc>
                <a:spcPct val="100000"/>
              </a:lnSpc>
              <a:spcBef>
                <a:spcPts val="680"/>
              </a:spcBef>
              <a:buSzPct val="95833"/>
              <a:buFontTx/>
              <a:buChar char="-"/>
              <a:tabLst>
                <a:tab pos="189865" algn="l"/>
              </a:tabLst>
            </a:pPr>
            <a:r>
              <a:rPr lang="cs-CZ" sz="2400" spc="-10" dirty="0">
                <a:latin typeface="Calibri"/>
                <a:cs typeface="Calibri"/>
              </a:rPr>
              <a:t>jde o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symptomatická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LČ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tlumící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nauzeu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zvracení</a:t>
            </a:r>
            <a:r>
              <a:rPr sz="2400" spc="-25" dirty="0">
                <a:latin typeface="Calibri"/>
                <a:cs typeface="Calibri"/>
              </a:rPr>
              <a:t> </a:t>
            </a:r>
            <a:endParaRPr lang="cs-CZ" sz="2400" spc="-25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2400" dirty="0">
              <a:latin typeface="Calibri"/>
              <a:cs typeface="Calibri"/>
            </a:endParaRPr>
          </a:p>
          <a:p>
            <a:pPr marL="38100" marR="603885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Calibri"/>
                <a:cs typeface="Calibri"/>
              </a:rPr>
              <a:t>zvracení</a:t>
            </a:r>
            <a:r>
              <a:rPr sz="2400" i="1" spc="-10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je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centrálně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koordinováno</a:t>
            </a:r>
            <a:r>
              <a:rPr sz="2400" i="1" spc="6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centra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pro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zvracení,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které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přijímá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podněty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různých oblastí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CNS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periférie,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především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jsou</a:t>
            </a:r>
            <a:r>
              <a:rPr sz="2400" i="1" spc="-6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to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podněty</a:t>
            </a:r>
            <a:r>
              <a:rPr sz="2400" i="1" spc="-7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chemorecepční</a:t>
            </a:r>
            <a:r>
              <a:rPr sz="2400" i="1" spc="-6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spouštěcí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zóny, vestibulárního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aparátu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vnitřního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ucha</a:t>
            </a:r>
            <a:r>
              <a:rPr sz="2400" i="1" spc="-10" dirty="0">
                <a:latin typeface="Calibri"/>
                <a:cs typeface="Calibri"/>
              </a:rPr>
              <a:t>,…</a:t>
            </a:r>
            <a:endParaRPr lang="cs-CZ" sz="2400" i="1" spc="-10" dirty="0">
              <a:latin typeface="Calibri"/>
              <a:cs typeface="Calibri"/>
            </a:endParaRPr>
          </a:p>
          <a:p>
            <a:pPr marL="38100" marR="603885">
              <a:lnSpc>
                <a:spcPct val="100000"/>
              </a:lnSpc>
              <a:spcBef>
                <a:spcPts val="5"/>
              </a:spcBef>
            </a:pPr>
            <a:endParaRPr lang="cs-CZ" sz="2400" i="1" spc="-10" dirty="0">
              <a:latin typeface="Calibri"/>
              <a:cs typeface="Calibri"/>
            </a:endParaRPr>
          </a:p>
          <a:p>
            <a:pPr marL="374015" indent="-342900">
              <a:lnSpc>
                <a:spcPct val="100000"/>
              </a:lnSpc>
              <a:spcBef>
                <a:spcPts val="680"/>
              </a:spcBef>
              <a:buSzPct val="95833"/>
              <a:buFontTx/>
              <a:buChar char="-"/>
              <a:tabLst>
                <a:tab pos="189865" algn="l"/>
              </a:tabLst>
            </a:pP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pozitivní</a:t>
            </a:r>
            <a:r>
              <a:rPr lang="cs-CZ"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chrání</a:t>
            </a:r>
            <a:r>
              <a:rPr lang="cs-CZ" sz="2400" spc="-4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před </a:t>
            </a:r>
            <a:r>
              <a:rPr lang="cs-CZ" sz="2400" dirty="0">
                <a:latin typeface="Calibri"/>
                <a:cs typeface="Calibri"/>
              </a:rPr>
              <a:t>vstřebáním</a:t>
            </a:r>
            <a:r>
              <a:rPr lang="cs-CZ" sz="2400" spc="-9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škodlivých</a:t>
            </a:r>
            <a:r>
              <a:rPr lang="cs-CZ" sz="2400" spc="-1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látek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požitých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ústy</a:t>
            </a:r>
            <a:r>
              <a:rPr lang="cs-CZ" sz="2400" dirty="0">
                <a:latin typeface="Calibri"/>
                <a:cs typeface="Calibri"/>
              </a:rPr>
              <a:t>	</a:t>
            </a:r>
          </a:p>
          <a:p>
            <a:pPr marL="31115">
              <a:lnSpc>
                <a:spcPct val="100000"/>
              </a:lnSpc>
              <a:spcBef>
                <a:spcPts val="680"/>
              </a:spcBef>
              <a:buSzPct val="95833"/>
              <a:tabLst>
                <a:tab pos="18986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374015" indent="-342900">
              <a:lnSpc>
                <a:spcPct val="100000"/>
              </a:lnSpc>
              <a:spcBef>
                <a:spcPts val="680"/>
              </a:spcBef>
              <a:buSzPct val="95833"/>
              <a:buFontTx/>
              <a:buChar char="-"/>
              <a:tabLst>
                <a:tab pos="189865" algn="l"/>
              </a:tabLst>
            </a:pPr>
            <a:r>
              <a:rPr lang="cs-CZ"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negativní</a:t>
            </a:r>
            <a:r>
              <a:rPr lang="cs-CZ" sz="24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rozvrat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vnitřního</a:t>
            </a:r>
            <a:r>
              <a:rPr lang="cs-CZ" sz="2400" spc="-7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minerálního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prostředí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spc="-50" dirty="0">
                <a:latin typeface="Calibri"/>
                <a:cs typeface="Calibri"/>
              </a:rPr>
              <a:t>s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dehydratací</a:t>
            </a:r>
            <a:r>
              <a:rPr lang="cs-CZ" sz="2400" spc="-30" dirty="0">
                <a:latin typeface="Calibri"/>
                <a:cs typeface="Calibri"/>
              </a:rPr>
              <a:t> </a:t>
            </a:r>
          </a:p>
          <a:p>
            <a:pPr marL="31115">
              <a:lnSpc>
                <a:spcPct val="100000"/>
              </a:lnSpc>
              <a:spcBef>
                <a:spcPts val="680"/>
              </a:spcBef>
              <a:buSzPct val="95833"/>
              <a:tabLst>
                <a:tab pos="189865" algn="l"/>
              </a:tabLst>
            </a:pPr>
            <a:r>
              <a:rPr lang="cs-CZ" sz="2400" spc="-30" dirty="0">
                <a:latin typeface="Calibri"/>
                <a:cs typeface="Calibri"/>
              </a:rPr>
              <a:t>     </a:t>
            </a:r>
            <a:r>
              <a:rPr lang="cs-CZ" sz="2400" spc="-10" dirty="0">
                <a:latin typeface="Calibri"/>
                <a:cs typeface="Calibri"/>
              </a:rPr>
              <a:t>(ztráty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Cl </a:t>
            </a:r>
            <a:r>
              <a:rPr lang="cs-CZ" sz="2400" baseline="20833" dirty="0">
                <a:latin typeface="Calibri"/>
                <a:cs typeface="Calibri"/>
              </a:rPr>
              <a:t>-</a:t>
            </a:r>
            <a:r>
              <a:rPr lang="cs-CZ" sz="2400" spc="217" baseline="20833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→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rozvoj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metabolické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alkalózy)</a:t>
            </a:r>
            <a:endParaRPr lang="cs-CZ" sz="2400" dirty="0">
              <a:latin typeface="Calibri"/>
              <a:cs typeface="Calibri"/>
            </a:endParaRPr>
          </a:p>
          <a:p>
            <a:pPr marL="38100" marR="603885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EF1DCC-94BA-E186-82AC-FFBE9BB6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04800"/>
            <a:ext cx="339449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381000"/>
            <a:ext cx="498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63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Antiemetika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584007"/>
            <a:ext cx="11734800" cy="36516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7670" indent="-344170" algn="l">
              <a:lnSpc>
                <a:spcPct val="100000"/>
              </a:lnSpc>
              <a:spcBef>
                <a:spcPts val="95"/>
              </a:spcBef>
              <a:buChar char="•"/>
              <a:tabLst>
                <a:tab pos="407670" algn="l"/>
                <a:tab pos="895350" algn="l"/>
                <a:tab pos="2205990" algn="l"/>
                <a:tab pos="4216400" algn="l"/>
                <a:tab pos="5571490" algn="l"/>
                <a:tab pos="6016625" algn="l"/>
                <a:tab pos="6948170" algn="l"/>
                <a:tab pos="7850505" algn="l"/>
                <a:tab pos="9488805" algn="l"/>
                <a:tab pos="9790430" algn="l"/>
                <a:tab pos="11430635" algn="l"/>
                <a:tab pos="11730990" algn="l"/>
              </a:tabLst>
            </a:pPr>
            <a:r>
              <a:rPr sz="2800" spc="-25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přenosu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emetogeních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podnětů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se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podílí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 err="1">
                <a:latin typeface="Calibri"/>
                <a:cs typeface="Calibri"/>
              </a:rPr>
              <a:t>řada</a:t>
            </a:r>
            <a:r>
              <a:rPr lang="cs-CZ" sz="2800" spc="-2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mediátorů</a:t>
            </a:r>
            <a:r>
              <a:rPr lang="cs-CZ"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endParaRPr lang="cs-CZ" sz="2800" spc="-50" dirty="0">
              <a:latin typeface="Calibri"/>
              <a:cs typeface="Calibri"/>
            </a:endParaRPr>
          </a:p>
          <a:p>
            <a:pPr marL="63500" algn="l">
              <a:lnSpc>
                <a:spcPct val="100000"/>
              </a:lnSpc>
              <a:spcBef>
                <a:spcPts val="95"/>
              </a:spcBef>
              <a:tabLst>
                <a:tab pos="407670" algn="l"/>
                <a:tab pos="895350" algn="l"/>
                <a:tab pos="2205990" algn="l"/>
                <a:tab pos="4216400" algn="l"/>
                <a:tab pos="5571490" algn="l"/>
                <a:tab pos="6016625" algn="l"/>
                <a:tab pos="6948170" algn="l"/>
                <a:tab pos="7850505" algn="l"/>
                <a:tab pos="9488805" algn="l"/>
                <a:tab pos="9790430" algn="l"/>
                <a:tab pos="11430635" algn="l"/>
                <a:tab pos="11730990" algn="l"/>
              </a:tabLst>
            </a:pPr>
            <a:r>
              <a:rPr lang="cs-CZ" sz="2800" spc="-50" dirty="0">
                <a:latin typeface="Calibri"/>
                <a:cs typeface="Calibri"/>
              </a:rPr>
              <a:t>     </a:t>
            </a:r>
            <a:r>
              <a:rPr sz="2800" spc="-10" dirty="0" err="1">
                <a:latin typeface="Calibri"/>
                <a:cs typeface="Calibri"/>
              </a:rPr>
              <a:t>receptorů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lang="cs-CZ"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lang="cs-CZ"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</a:t>
            </a:r>
            <a:r>
              <a:rPr lang="cs-CZ" sz="2800" spc="-2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hlavně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dopaminové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775" b="1" baseline="-16516" dirty="0">
                <a:latin typeface="Calibri"/>
                <a:cs typeface="Calibri"/>
              </a:rPr>
              <a:t>2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serotoninové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5-</a:t>
            </a:r>
            <a:r>
              <a:rPr sz="2800" b="1" spc="-20" dirty="0">
                <a:latin typeface="Calibri"/>
                <a:cs typeface="Calibri"/>
              </a:rPr>
              <a:t>HT</a:t>
            </a:r>
            <a:r>
              <a:rPr sz="2775" b="1" spc="-30" baseline="-16516" dirty="0">
                <a:latin typeface="Calibri"/>
                <a:cs typeface="Calibri"/>
              </a:rPr>
              <a:t>3</a:t>
            </a:r>
            <a:r>
              <a:rPr sz="2800" b="1" spc="-20" dirty="0">
                <a:latin typeface="Calibri"/>
                <a:cs typeface="Calibri"/>
              </a:rPr>
              <a:t>,</a:t>
            </a:r>
            <a:r>
              <a:rPr lang="cs-CZ" sz="2800" b="1" spc="-20" dirty="0">
                <a:latin typeface="Calibri"/>
                <a:cs typeface="Calibri"/>
              </a:rPr>
              <a:t> </a:t>
            </a:r>
          </a:p>
          <a:p>
            <a:pPr marL="63500" algn="l">
              <a:lnSpc>
                <a:spcPct val="100000"/>
              </a:lnSpc>
              <a:spcBef>
                <a:spcPts val="95"/>
              </a:spcBef>
              <a:tabLst>
                <a:tab pos="407670" algn="l"/>
                <a:tab pos="895350" algn="l"/>
                <a:tab pos="2205990" algn="l"/>
                <a:tab pos="4216400" algn="l"/>
                <a:tab pos="5571490" algn="l"/>
                <a:tab pos="6016625" algn="l"/>
                <a:tab pos="6948170" algn="l"/>
                <a:tab pos="7850505" algn="l"/>
                <a:tab pos="9488805" algn="l"/>
                <a:tab pos="9790430" algn="l"/>
                <a:tab pos="11430635" algn="l"/>
                <a:tab pos="11730990" algn="l"/>
              </a:tabLst>
            </a:pPr>
            <a:r>
              <a:rPr lang="cs-CZ" sz="2800" b="1" spc="-20" dirty="0">
                <a:latin typeface="Calibri"/>
                <a:cs typeface="Calibri"/>
              </a:rPr>
              <a:t>     </a:t>
            </a:r>
            <a:r>
              <a:rPr sz="2800" b="1" spc="-10" dirty="0" err="1">
                <a:latin typeface="Calibri"/>
                <a:cs typeface="Calibri"/>
              </a:rPr>
              <a:t>histaminové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775" b="1" spc="-37" baseline="-16516" dirty="0">
                <a:latin typeface="Calibri"/>
                <a:cs typeface="Calibri"/>
              </a:rPr>
              <a:t>1</a:t>
            </a:r>
            <a:r>
              <a:rPr sz="2800" b="1" spc="-25" dirty="0">
                <a:latin typeface="Calibri"/>
                <a:cs typeface="Calibri"/>
              </a:rPr>
              <a:t>,</a:t>
            </a:r>
            <a:r>
              <a:rPr lang="cs-CZ" sz="2800" dirty="0">
                <a:latin typeface="Calibri"/>
                <a:cs typeface="Calibri"/>
              </a:rPr>
              <a:t> </a:t>
            </a:r>
            <a:r>
              <a:rPr sz="2800" b="1" spc="-20" dirty="0" err="1">
                <a:latin typeface="Calibri"/>
                <a:cs typeface="Calibri"/>
              </a:rPr>
              <a:t>muskarinové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opioidní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receptory</a:t>
            </a:r>
            <a:r>
              <a:rPr lang="cs-CZ" sz="2800" b="1" spc="-10" dirty="0">
                <a:latin typeface="Calibri"/>
                <a:cs typeface="Calibri"/>
              </a:rPr>
              <a:t>                                   </a:t>
            </a:r>
          </a:p>
          <a:p>
            <a:pPr marL="63500" algn="l">
              <a:lnSpc>
                <a:spcPct val="100000"/>
              </a:lnSpc>
              <a:spcBef>
                <a:spcPts val="95"/>
              </a:spcBef>
              <a:tabLst>
                <a:tab pos="407670" algn="l"/>
                <a:tab pos="895350" algn="l"/>
                <a:tab pos="2205990" algn="l"/>
                <a:tab pos="4216400" algn="l"/>
                <a:tab pos="5571490" algn="l"/>
                <a:tab pos="6016625" algn="l"/>
                <a:tab pos="6948170" algn="l"/>
                <a:tab pos="7850505" algn="l"/>
                <a:tab pos="9488805" algn="l"/>
                <a:tab pos="9790430" algn="l"/>
                <a:tab pos="11430635" algn="l"/>
                <a:tab pos="11730990" algn="l"/>
              </a:tabLst>
            </a:pPr>
            <a:r>
              <a:rPr lang="cs-CZ" sz="2800" b="1" spc="-10" dirty="0">
                <a:latin typeface="Calibri"/>
                <a:cs typeface="Calibri"/>
              </a:rPr>
              <a:t>     </a:t>
            </a:r>
            <a:r>
              <a:rPr lang="cs-CZ" sz="2800" spc="-10" dirty="0">
                <a:latin typeface="Calibri"/>
                <a:cs typeface="Calibri"/>
              </a:rPr>
              <a:t>(antiemetika tyto receptory blokují)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2800" dirty="0">
              <a:latin typeface="Calibri"/>
              <a:cs typeface="Calibri"/>
            </a:endParaRPr>
          </a:p>
          <a:p>
            <a:pPr marL="407670" marR="1812925" indent="-344805">
              <a:lnSpc>
                <a:spcPct val="100000"/>
              </a:lnSpc>
              <a:buChar char="•"/>
              <a:tabLst>
                <a:tab pos="407670" algn="l"/>
                <a:tab pos="1930400" algn="l"/>
              </a:tabLst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příčiny</a:t>
            </a:r>
            <a:r>
              <a:rPr sz="2800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zvracení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poruchy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GIT,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endokrinní,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poruchy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CNS,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toxické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látky, </a:t>
            </a:r>
            <a:r>
              <a:rPr sz="2800" spc="-25" dirty="0" err="1">
                <a:latin typeface="Calibri"/>
                <a:cs typeface="Calibri"/>
              </a:rPr>
              <a:t>infekční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lang="cs-CZ" sz="2800" spc="-5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psychogenní</a:t>
            </a:r>
            <a:r>
              <a:rPr lang="cs-CZ" sz="2800" spc="-10" dirty="0">
                <a:latin typeface="Calibri"/>
                <a:cs typeface="Calibri"/>
              </a:rPr>
              <a:t>, některá </a:t>
            </a:r>
            <a:r>
              <a:rPr lang="cs-CZ" sz="2800" spc="-10" dirty="0">
                <a:solidFill>
                  <a:srgbClr val="FF0000"/>
                </a:solidFill>
                <a:latin typeface="Calibri"/>
                <a:cs typeface="Calibri"/>
              </a:rPr>
              <a:t>léčiva</a:t>
            </a:r>
            <a:r>
              <a:rPr lang="cs-CZ" sz="2800" spc="-10" dirty="0">
                <a:latin typeface="Calibri"/>
                <a:cs typeface="Calibri"/>
              </a:rPr>
              <a:t> (</a:t>
            </a:r>
            <a:r>
              <a:rPr sz="2800" spc="-25" dirty="0" err="1">
                <a:latin typeface="Calibri"/>
                <a:cs typeface="Calibri"/>
              </a:rPr>
              <a:t>opioidy</a:t>
            </a:r>
            <a:r>
              <a:rPr sz="2800" spc="-25" dirty="0">
                <a:latin typeface="Calibri"/>
                <a:cs typeface="Calibri"/>
              </a:rPr>
              <a:t>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cytostatika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(zejména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cisplatina,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cyklofosfamid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lang="cs-CZ" sz="2800" spc="-1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dacarbazin</a:t>
            </a:r>
            <a:r>
              <a:rPr sz="2800" spc="-10" dirty="0">
                <a:latin typeface="Calibri"/>
                <a:cs typeface="Calibri"/>
              </a:rPr>
              <a:t>, procarbazin,...)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2672" y="457200"/>
            <a:ext cx="498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63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Antiemetika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600200"/>
            <a:ext cx="11220961" cy="3922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67310">
              <a:lnSpc>
                <a:spcPct val="100000"/>
              </a:lnSpc>
              <a:spcBef>
                <a:spcPts val="95"/>
              </a:spcBef>
              <a:tabLst>
                <a:tab pos="370840" algn="l"/>
                <a:tab pos="6445250" algn="l"/>
              </a:tabLst>
            </a:pPr>
            <a:r>
              <a:rPr sz="2800" b="1" i="1" dirty="0">
                <a:latin typeface="Calibri"/>
                <a:cs typeface="Calibri"/>
              </a:rPr>
              <a:t>1.</a:t>
            </a:r>
            <a:r>
              <a:rPr sz="2800" b="1" i="1" spc="-9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antagonisté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b="1" i="1" spc="-10" dirty="0" err="1">
                <a:latin typeface="Calibri"/>
                <a:cs typeface="Calibri"/>
              </a:rPr>
              <a:t>muskarinových</a:t>
            </a:r>
            <a:r>
              <a:rPr sz="2800" b="1" i="1" spc="-114" dirty="0">
                <a:latin typeface="Calibri"/>
                <a:cs typeface="Calibri"/>
              </a:rPr>
              <a:t> </a:t>
            </a:r>
            <a:r>
              <a:rPr sz="2800" b="1" i="1" spc="-10" dirty="0" err="1">
                <a:latin typeface="Calibri"/>
                <a:cs typeface="Calibri"/>
              </a:rPr>
              <a:t>receptorů</a:t>
            </a:r>
            <a:r>
              <a:rPr lang="cs-CZ" sz="2800" b="1" i="1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(</a:t>
            </a:r>
            <a:r>
              <a:rPr sz="2800" spc="-30" dirty="0" err="1">
                <a:latin typeface="Calibri"/>
                <a:cs typeface="Calibri"/>
              </a:rPr>
              <a:t>parasympatolytika</a:t>
            </a:r>
            <a:r>
              <a:rPr sz="2800" spc="-30" dirty="0">
                <a:latin typeface="Calibri"/>
                <a:cs typeface="Calibri"/>
              </a:rPr>
              <a:t>)</a:t>
            </a:r>
            <a:endParaRPr lang="cs-CZ" sz="2800" spc="-30" dirty="0">
              <a:latin typeface="Calibri"/>
              <a:cs typeface="Calibri"/>
            </a:endParaRPr>
          </a:p>
          <a:p>
            <a:pPr marL="481965" marR="67310" indent="-457200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370840" algn="l"/>
                <a:tab pos="6445250" algn="l"/>
              </a:tabLst>
            </a:pPr>
            <a:r>
              <a:rPr sz="2400" spc="-10" dirty="0" err="1">
                <a:latin typeface="Calibri"/>
                <a:cs typeface="Calibri"/>
              </a:rPr>
              <a:t>používají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hlavně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prevenci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kinetóz</a:t>
            </a:r>
            <a:endParaRPr lang="cs-CZ" sz="2400" spc="-10" dirty="0">
              <a:latin typeface="Calibri"/>
              <a:cs typeface="Calibri"/>
            </a:endParaRPr>
          </a:p>
          <a:p>
            <a:pPr marL="481965" marR="67310" indent="-457200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370840" algn="l"/>
                <a:tab pos="6445250" algn="l"/>
              </a:tabLst>
            </a:pPr>
            <a:r>
              <a:rPr sz="2400" dirty="0">
                <a:latin typeface="Calibri"/>
                <a:cs typeface="Calibri"/>
              </a:rPr>
              <a:t>NÚ: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ústech,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ospalost</a:t>
            </a:r>
            <a:r>
              <a:rPr sz="2400" spc="-10" dirty="0">
                <a:latin typeface="Calibri"/>
                <a:cs typeface="Calibri"/>
              </a:rPr>
              <a:t>,…</a:t>
            </a:r>
            <a:endParaRPr lang="cs-CZ" sz="2400" spc="-10" dirty="0">
              <a:latin typeface="Calibri"/>
              <a:cs typeface="Calibri"/>
            </a:endParaRPr>
          </a:p>
          <a:p>
            <a:pPr marL="481965" marR="67310" indent="-457200">
              <a:spcBef>
                <a:spcPts val="95"/>
              </a:spcBef>
              <a:buFontTx/>
              <a:buChar char="-"/>
              <a:tabLst>
                <a:tab pos="370840" algn="l"/>
                <a:tab pos="6445250" algn="l"/>
              </a:tabLst>
            </a:pPr>
            <a:r>
              <a:rPr lang="cs-CZ" sz="2400" spc="-10" dirty="0">
                <a:latin typeface="Calibri"/>
                <a:cs typeface="Calibri"/>
              </a:rPr>
              <a:t>zástupce:</a:t>
            </a:r>
            <a:r>
              <a:rPr lang="cs-CZ" sz="2400" spc="-150" dirty="0">
                <a:latin typeface="Calibri"/>
                <a:cs typeface="Calibri"/>
              </a:rPr>
              <a:t> </a:t>
            </a:r>
            <a:r>
              <a:rPr lang="cs-CZ" sz="2400" i="1" spc="-10" dirty="0">
                <a:latin typeface="Calibri"/>
                <a:cs typeface="Calibri"/>
              </a:rPr>
              <a:t>skopolamin </a:t>
            </a:r>
            <a:endParaRPr lang="cs-CZ" sz="2400" dirty="0">
              <a:latin typeface="Calibri"/>
              <a:cs typeface="Calibri"/>
            </a:endParaRPr>
          </a:p>
          <a:p>
            <a:pPr marL="24765" marR="67310">
              <a:lnSpc>
                <a:spcPct val="100000"/>
              </a:lnSpc>
              <a:spcBef>
                <a:spcPts val="95"/>
              </a:spcBef>
              <a:tabLst>
                <a:tab pos="370840" algn="l"/>
                <a:tab pos="644525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  <a:tabLst>
                <a:tab pos="370840" algn="l"/>
              </a:tabLst>
            </a:pPr>
            <a:r>
              <a:rPr sz="2800" b="1" i="1" dirty="0">
                <a:latin typeface="Calibri"/>
                <a:cs typeface="Calibri"/>
              </a:rPr>
              <a:t>2.</a:t>
            </a:r>
            <a:r>
              <a:rPr sz="2800" b="1" i="1" spc="-10" dirty="0">
                <a:latin typeface="Calibri"/>
                <a:cs typeface="Calibri"/>
              </a:rPr>
              <a:t> sedativní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H</a:t>
            </a:r>
            <a:r>
              <a:rPr sz="2775" b="1" i="1" spc="-15" baseline="-16516" dirty="0">
                <a:latin typeface="Calibri"/>
                <a:cs typeface="Calibri"/>
              </a:rPr>
              <a:t>1</a:t>
            </a:r>
            <a:r>
              <a:rPr sz="2800" b="1" i="1" spc="-10" dirty="0">
                <a:latin typeface="Calibri"/>
                <a:cs typeface="Calibri"/>
              </a:rPr>
              <a:t>-antihistaminika</a:t>
            </a:r>
            <a:endParaRPr sz="2800" dirty="0">
              <a:latin typeface="Calibri"/>
              <a:cs typeface="Calibri"/>
            </a:endParaRPr>
          </a:p>
          <a:p>
            <a:pPr marL="481965" marR="17780" indent="-457200">
              <a:lnSpc>
                <a:spcPct val="103899"/>
              </a:lnSpc>
              <a:spcBef>
                <a:spcPts val="575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na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jejich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antiemetickém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účinku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podílí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sedace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antimuskarinový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účinek</a:t>
            </a:r>
            <a:endParaRPr lang="cs-CZ" sz="2400" spc="-10" dirty="0">
              <a:latin typeface="Calibri"/>
              <a:cs typeface="Calibri"/>
            </a:endParaRPr>
          </a:p>
          <a:p>
            <a:pPr marL="481965" marR="17780" indent="-457200">
              <a:lnSpc>
                <a:spcPct val="103899"/>
              </a:lnSpc>
              <a:spcBef>
                <a:spcPts val="575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působí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proti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kinetózám,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závratím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antivertiginózně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Menierova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nemoc</a:t>
            </a:r>
            <a:endParaRPr lang="cs-CZ" sz="2400" dirty="0">
              <a:latin typeface="Calibri"/>
              <a:cs typeface="Calibri"/>
            </a:endParaRPr>
          </a:p>
          <a:p>
            <a:pPr marL="481965" marR="17780" indent="-457200">
              <a:lnSpc>
                <a:spcPct val="103899"/>
              </a:lnSpc>
              <a:spcBef>
                <a:spcPts val="575"/>
              </a:spcBef>
              <a:buFontTx/>
              <a:buChar char="-"/>
            </a:pPr>
            <a:r>
              <a:rPr sz="2400" spc="-10" dirty="0" err="1">
                <a:latin typeface="Calibri"/>
                <a:cs typeface="Calibri"/>
              </a:rPr>
              <a:t>zástupci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moxastin</a:t>
            </a:r>
            <a:r>
              <a:rPr sz="2400" i="1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(Kinedryl</a:t>
            </a:r>
            <a:r>
              <a:rPr sz="2400" baseline="21021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dimenhydrinat</a:t>
            </a:r>
            <a:r>
              <a:rPr lang="cs-CZ" sz="2400" i="1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(Travel-</a:t>
            </a:r>
            <a:r>
              <a:rPr sz="2400" dirty="0">
                <a:latin typeface="Calibri"/>
                <a:cs typeface="Calibri"/>
              </a:rPr>
              <a:t>gum</a:t>
            </a:r>
            <a:r>
              <a:rPr sz="2400" baseline="21021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promethazin</a:t>
            </a:r>
            <a:r>
              <a:rPr lang="cs-CZ" sz="2400" i="1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(Prothazin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0" y="533400"/>
            <a:ext cx="32848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Antiemetika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2440" y="1524000"/>
            <a:ext cx="10957560" cy="4535216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45"/>
              </a:spcBef>
              <a:tabLst>
                <a:tab pos="395605" algn="l"/>
              </a:tabLst>
            </a:pPr>
            <a:r>
              <a:rPr sz="2800" b="1" i="1" dirty="0">
                <a:latin typeface="Calibri"/>
                <a:cs typeface="Calibri"/>
              </a:rPr>
              <a:t>3.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antagonisté</a:t>
            </a:r>
            <a:r>
              <a:rPr sz="2800" b="1" i="1" spc="-12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dopaminových</a:t>
            </a:r>
            <a:r>
              <a:rPr sz="2800" b="1" i="1" spc="-6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receptorů:</a:t>
            </a:r>
            <a:endParaRPr sz="2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50"/>
              </a:spcBef>
              <a:buSzPct val="96428"/>
              <a:tabLst>
                <a:tab pos="358775" algn="l"/>
              </a:tabLst>
            </a:pPr>
            <a:r>
              <a:rPr lang="cs-CZ"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a. n</a:t>
            </a:r>
            <a:r>
              <a:rPr sz="28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euroleptika</a:t>
            </a:r>
            <a:r>
              <a:rPr lang="cs-CZ"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(antipsychotika)</a:t>
            </a:r>
          </a:p>
          <a:p>
            <a:pPr marL="25400">
              <a:lnSpc>
                <a:spcPct val="100000"/>
              </a:lnSpc>
              <a:spcBef>
                <a:spcPts val="350"/>
              </a:spcBef>
              <a:buSzPct val="96428"/>
              <a:tabLst>
                <a:tab pos="358775" algn="l"/>
              </a:tabLst>
            </a:pPr>
            <a:r>
              <a:rPr sz="2800" i="1" spc="-10" dirty="0">
                <a:latin typeface="Calibri"/>
                <a:cs typeface="Calibri"/>
              </a:rPr>
              <a:t>-</a:t>
            </a:r>
            <a:r>
              <a:rPr sz="2800" i="1" spc="-65" dirty="0">
                <a:latin typeface="Calibri"/>
                <a:cs typeface="Calibri"/>
              </a:rPr>
              <a:t> </a:t>
            </a:r>
            <a:r>
              <a:rPr lang="cs-CZ" sz="2800" i="1" spc="-65" dirty="0">
                <a:latin typeface="Calibri"/>
                <a:cs typeface="Calibri"/>
              </a:rPr>
              <a:t>   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některých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převažuje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antiemetický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účinek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nad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antipsychotickým</a:t>
            </a:r>
            <a:endParaRPr lang="cs-CZ" sz="2400" dirty="0">
              <a:latin typeface="Calibri"/>
              <a:cs typeface="Calibri"/>
            </a:endParaRPr>
          </a:p>
          <a:p>
            <a:pPr marL="482600" indent="-457200">
              <a:lnSpc>
                <a:spcPct val="100000"/>
              </a:lnSpc>
              <a:spcBef>
                <a:spcPts val="350"/>
              </a:spcBef>
              <a:buSzPct val="96428"/>
              <a:buFontTx/>
              <a:buChar char="-"/>
              <a:tabLst>
                <a:tab pos="358775" algn="l"/>
              </a:tabLst>
            </a:pPr>
            <a:r>
              <a:rPr sz="2400" dirty="0" err="1">
                <a:latin typeface="Calibri"/>
                <a:cs typeface="Calibri"/>
              </a:rPr>
              <a:t>účinné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centrálním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těžkém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těhotenském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zvracení,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neúčinné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kinetóz</a:t>
            </a:r>
            <a:endParaRPr lang="cs-CZ" sz="2400" spc="-10" dirty="0">
              <a:latin typeface="Calibri"/>
              <a:cs typeface="Calibri"/>
            </a:endParaRPr>
          </a:p>
          <a:p>
            <a:pPr marL="482600" indent="-457200">
              <a:spcBef>
                <a:spcPts val="350"/>
              </a:spcBef>
              <a:buSzPct val="96428"/>
              <a:buFontTx/>
              <a:buChar char="-"/>
              <a:tabLst>
                <a:tab pos="358775" algn="l"/>
              </a:tabLst>
            </a:pPr>
            <a:r>
              <a:rPr lang="cs-CZ" sz="2400" spc="-10" dirty="0">
                <a:latin typeface="Calibri"/>
                <a:cs typeface="Calibri"/>
              </a:rPr>
              <a:t>zástupci:</a:t>
            </a:r>
            <a:r>
              <a:rPr lang="cs-CZ" sz="2400" spc="-105" dirty="0">
                <a:latin typeface="Calibri"/>
                <a:cs typeface="Calibri"/>
              </a:rPr>
              <a:t>  </a:t>
            </a:r>
            <a:r>
              <a:rPr lang="cs-CZ" sz="2400" i="1" spc="-10" dirty="0" err="1">
                <a:latin typeface="Calibri"/>
                <a:cs typeface="Calibri"/>
              </a:rPr>
              <a:t>thietylperazin</a:t>
            </a:r>
            <a:r>
              <a:rPr lang="cs-CZ" sz="2400" i="1" spc="-7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(</a:t>
            </a:r>
            <a:r>
              <a:rPr lang="cs-CZ" sz="2400" spc="-10" dirty="0" err="1">
                <a:latin typeface="Calibri"/>
                <a:cs typeface="Calibri"/>
              </a:rPr>
              <a:t>Torecan</a:t>
            </a:r>
            <a:r>
              <a:rPr lang="cs-CZ" sz="2400" spc="-15" baseline="21021" dirty="0">
                <a:latin typeface="Calibri"/>
                <a:cs typeface="Calibri"/>
              </a:rPr>
              <a:t>®</a:t>
            </a:r>
            <a:r>
              <a:rPr lang="cs-CZ" sz="2400" spc="-10" dirty="0">
                <a:latin typeface="Calibri"/>
                <a:cs typeface="Calibri"/>
              </a:rPr>
              <a:t>)</a:t>
            </a:r>
          </a:p>
          <a:p>
            <a:pPr marL="25400">
              <a:lnSpc>
                <a:spcPct val="100000"/>
              </a:lnSpc>
              <a:spcBef>
                <a:spcPts val="350"/>
              </a:spcBef>
              <a:buSzPct val="96428"/>
              <a:tabLst>
                <a:tab pos="35877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405"/>
              </a:spcBef>
              <a:buSzPct val="96428"/>
              <a:tabLst>
                <a:tab pos="333375" algn="l"/>
              </a:tabLst>
            </a:pPr>
            <a:r>
              <a:rPr lang="cs-CZ"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b. </a:t>
            </a:r>
            <a:r>
              <a:rPr sz="28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prokinetika</a:t>
            </a:r>
            <a:r>
              <a:rPr sz="2800" i="1" spc="-50" dirty="0">
                <a:latin typeface="Calibri"/>
                <a:cs typeface="Calibri"/>
              </a:rPr>
              <a:t> </a:t>
            </a:r>
            <a:endParaRPr lang="cs-CZ" sz="2800" i="1" spc="-50" dirty="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405"/>
              </a:spcBef>
              <a:buSzPct val="96428"/>
              <a:tabLst>
                <a:tab pos="333375" algn="l"/>
              </a:tabLst>
            </a:pP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lang="cs-CZ" sz="2400" i="1" spc="-5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zvracení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poruchách</a:t>
            </a:r>
            <a:r>
              <a:rPr sz="2400" spc="-60" dirty="0">
                <a:latin typeface="Calibri"/>
                <a:cs typeface="Calibri"/>
              </a:rPr>
              <a:t> GIT,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operacích</a:t>
            </a:r>
            <a:endParaRPr sz="2400" dirty="0">
              <a:latin typeface="Calibri"/>
              <a:cs typeface="Calibri"/>
            </a:endParaRPr>
          </a:p>
          <a:p>
            <a:pPr marL="508000" indent="-457200">
              <a:lnSpc>
                <a:spcPct val="100000"/>
              </a:lnSpc>
              <a:spcBef>
                <a:spcPts val="675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neúčinné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kinetóz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Menierové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nemoci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!!!</a:t>
            </a:r>
            <a:endParaRPr lang="cs-CZ" sz="2400" spc="-10" dirty="0">
              <a:latin typeface="Calibri"/>
              <a:cs typeface="Calibri"/>
            </a:endParaRPr>
          </a:p>
          <a:p>
            <a:pPr marL="508000" indent="-457200">
              <a:lnSpc>
                <a:spcPct val="100000"/>
              </a:lnSpc>
              <a:spcBef>
                <a:spcPts val="675"/>
              </a:spcBef>
              <a:buFontTx/>
              <a:buChar char="-"/>
            </a:pPr>
            <a:r>
              <a:rPr sz="2400" spc="-10" dirty="0" err="1">
                <a:latin typeface="Calibri"/>
                <a:cs typeface="Calibri"/>
              </a:rPr>
              <a:t>zástupci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lang="cs-CZ" sz="2400" spc="-100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metoclopramid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Degan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),</a:t>
            </a:r>
            <a:r>
              <a:rPr lang="cs-CZ" sz="2400" spc="-10" dirty="0">
                <a:latin typeface="Calibri"/>
                <a:cs typeface="Calibri"/>
              </a:rPr>
              <a:t>  </a:t>
            </a:r>
            <a:r>
              <a:rPr sz="2400" i="1" spc="-10" dirty="0" err="1">
                <a:latin typeface="Calibri"/>
                <a:cs typeface="Calibri"/>
              </a:rPr>
              <a:t>domperidon</a:t>
            </a:r>
            <a:r>
              <a:rPr sz="2400" i="1" spc="-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(Motilium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71BD41-70FF-C286-3411-FDB60333B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381000"/>
            <a:ext cx="1705256" cy="2551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5F66B40-D530-E26C-85EF-0D72DB3C9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3581400"/>
            <a:ext cx="2760306" cy="30485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400" y="304800"/>
            <a:ext cx="29781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Antiemetika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000952"/>
            <a:ext cx="11353800" cy="525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 indent="-30035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25755" algn="l"/>
              </a:tabLst>
            </a:pPr>
            <a:r>
              <a:rPr sz="2400" b="1" i="1" spc="-20" dirty="0">
                <a:latin typeface="Calibri"/>
                <a:cs typeface="Calibri"/>
              </a:rPr>
              <a:t>antagonisté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serotoninového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5-HT</a:t>
            </a:r>
            <a:r>
              <a:rPr sz="2400" b="1" i="1" baseline="-17361" dirty="0">
                <a:latin typeface="Calibri"/>
                <a:cs typeface="Calibri"/>
              </a:rPr>
              <a:t>3</a:t>
            </a:r>
            <a:r>
              <a:rPr sz="2400" b="1" i="1" spc="232" baseline="-17361" dirty="0">
                <a:latin typeface="Calibri"/>
                <a:cs typeface="Calibri"/>
              </a:rPr>
              <a:t> </a:t>
            </a:r>
            <a:r>
              <a:rPr sz="2400" b="1" i="1" spc="-10" dirty="0" err="1">
                <a:latin typeface="Calibri"/>
                <a:cs typeface="Calibri"/>
              </a:rPr>
              <a:t>receptoru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endParaRPr lang="cs-CZ" sz="2400" b="1" i="1" spc="-25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325755" algn="l"/>
              </a:tabLst>
            </a:pPr>
            <a:r>
              <a:rPr sz="2200" dirty="0" err="1">
                <a:latin typeface="Calibri"/>
                <a:cs typeface="Calibri"/>
              </a:rPr>
              <a:t>velmi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silná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antiemetika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léčbě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zvracení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cytostatikách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radioterapii,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pooperační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lang="cs-CZ" sz="2200" spc="-7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nevolnost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zvracení</a:t>
            </a:r>
            <a:endParaRPr lang="cs-CZ" sz="220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325755" algn="l"/>
              </a:tabLst>
            </a:pPr>
            <a:r>
              <a:rPr sz="2200" spc="-10" dirty="0" err="1">
                <a:latin typeface="Calibri"/>
                <a:cs typeface="Calibri"/>
              </a:rPr>
              <a:t>zástupci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sz="2200" i="1" spc="-10" dirty="0" err="1">
                <a:latin typeface="Calibri"/>
                <a:cs typeface="Calibri"/>
              </a:rPr>
              <a:t>ondasetron</a:t>
            </a:r>
            <a:r>
              <a:rPr sz="2200" i="1" spc="-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(Zofran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),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granisetron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(Kytril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),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palonosetron</a:t>
            </a:r>
            <a:endParaRPr lang="cs-CZ" sz="2200" i="1" spc="-1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25755" algn="l"/>
              </a:tabLst>
            </a:pPr>
            <a:endParaRPr sz="2200" dirty="0">
              <a:latin typeface="Calibri"/>
              <a:cs typeface="Calibri"/>
            </a:endParaRPr>
          </a:p>
          <a:p>
            <a:pPr marL="325755" indent="-300355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25755" algn="l"/>
                <a:tab pos="2007870" algn="l"/>
              </a:tabLst>
            </a:pPr>
            <a:r>
              <a:rPr lang="cs-CZ" sz="2400" b="1" i="1" spc="-10" dirty="0">
                <a:latin typeface="Calibri"/>
                <a:cs typeface="Calibri"/>
              </a:rPr>
              <a:t>a</a:t>
            </a:r>
            <a:r>
              <a:rPr sz="2400" b="1" i="1" spc="-10" dirty="0" err="1">
                <a:latin typeface="Calibri"/>
                <a:cs typeface="Calibri"/>
              </a:rPr>
              <a:t>ntagonisté</a:t>
            </a:r>
            <a:r>
              <a:rPr lang="cs-CZ" sz="2400" b="1" i="1" spc="-10" dirty="0">
                <a:latin typeface="Calibri"/>
                <a:cs typeface="Calibri"/>
              </a:rPr>
              <a:t> </a:t>
            </a:r>
            <a:r>
              <a:rPr sz="2400" b="1" i="1" spc="-10" dirty="0" err="1">
                <a:latin typeface="Calibri"/>
                <a:cs typeface="Calibri"/>
              </a:rPr>
              <a:t>neurokininového</a:t>
            </a:r>
            <a:r>
              <a:rPr sz="2400" b="1" i="1" spc="-150" dirty="0">
                <a:latin typeface="Calibri"/>
                <a:cs typeface="Calibri"/>
              </a:rPr>
              <a:t> </a:t>
            </a:r>
            <a:r>
              <a:rPr sz="2400" b="1" i="1" spc="-10" dirty="0" err="1">
                <a:latin typeface="Calibri"/>
                <a:cs typeface="Calibri"/>
              </a:rPr>
              <a:t>receptoru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sz="2200" spc="-10" dirty="0" err="1">
                <a:latin typeface="Calibri"/>
                <a:cs typeface="Calibri"/>
              </a:rPr>
              <a:t>kombinace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5-</a:t>
            </a:r>
            <a:r>
              <a:rPr sz="2200" dirty="0">
                <a:latin typeface="Calibri"/>
                <a:cs typeface="Calibri"/>
              </a:rPr>
              <a:t>HT</a:t>
            </a:r>
            <a:r>
              <a:rPr sz="2200" baseline="-17361" dirty="0">
                <a:latin typeface="Calibri"/>
                <a:cs typeface="Calibri"/>
              </a:rPr>
              <a:t>3</a:t>
            </a:r>
            <a:r>
              <a:rPr sz="2200" spc="247" baseline="-17361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antagonisty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dexametazonem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zabránění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zvracení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po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 err="1">
                <a:latin typeface="Calibri"/>
                <a:cs typeface="Calibri"/>
              </a:rPr>
              <a:t>vysoce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lang="cs-CZ" sz="2200" b="1" spc="-65" dirty="0">
                <a:latin typeface="Calibri"/>
                <a:cs typeface="Calibri"/>
              </a:rPr>
              <a:t> </a:t>
            </a:r>
          </a:p>
          <a:p>
            <a:pPr marL="92075">
              <a:lnSpc>
                <a:spcPct val="100000"/>
              </a:lnSpc>
              <a:spcBef>
                <a:spcPts val="600"/>
              </a:spcBef>
            </a:pPr>
            <a:r>
              <a:rPr lang="cs-CZ" sz="2200" b="1" spc="-65" dirty="0">
                <a:latin typeface="Calibri"/>
                <a:cs typeface="Calibri"/>
              </a:rPr>
              <a:t>      </a:t>
            </a:r>
            <a:r>
              <a:rPr sz="2200" b="1" spc="-10" dirty="0" err="1">
                <a:latin typeface="Calibri"/>
                <a:cs typeface="Calibri"/>
              </a:rPr>
              <a:t>emetogenní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b="1" spc="-10" dirty="0" err="1">
                <a:latin typeface="Calibri"/>
                <a:cs typeface="Calibri"/>
              </a:rPr>
              <a:t>chemoterapii</a:t>
            </a:r>
            <a:r>
              <a:rPr sz="2200" b="1" spc="-10" dirty="0">
                <a:latin typeface="Calibri"/>
                <a:cs typeface="Calibri"/>
              </a:rPr>
              <a:t>,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významný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zejména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vliv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zabránění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 err="1">
                <a:solidFill>
                  <a:srgbClr val="FF0000"/>
                </a:solidFill>
                <a:latin typeface="Calibri"/>
                <a:cs typeface="Calibri"/>
              </a:rPr>
              <a:t>oddáleného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 err="1">
                <a:solidFill>
                  <a:srgbClr val="FF0000"/>
                </a:solidFill>
                <a:latin typeface="Calibri"/>
                <a:cs typeface="Calibri"/>
              </a:rPr>
              <a:t>zvracení</a:t>
            </a:r>
            <a:endParaRPr lang="cs-CZ" sz="2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2200" spc="-10" dirty="0">
                <a:latin typeface="Calibri"/>
                <a:cs typeface="Calibri"/>
              </a:rPr>
              <a:t>z</a:t>
            </a:r>
            <a:r>
              <a:rPr sz="2200" spc="-10" dirty="0" err="1">
                <a:latin typeface="Calibri"/>
                <a:cs typeface="Calibri"/>
              </a:rPr>
              <a:t>ástupc</a:t>
            </a:r>
            <a:r>
              <a:rPr lang="cs-CZ" sz="2200" spc="-10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aprepitant</a:t>
            </a:r>
            <a:r>
              <a:rPr sz="2200" i="1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(Emend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fosaprepitant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(Ivemend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i="1" spc="-10" dirty="0" err="1">
                <a:latin typeface="Calibri"/>
                <a:cs typeface="Calibri"/>
              </a:rPr>
              <a:t>netupitant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(+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palonosetron=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Akynzeo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lang="cs-CZ" sz="2200" spc="-1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sz="2400" dirty="0">
              <a:latin typeface="Calibri"/>
              <a:cs typeface="Calibri"/>
            </a:endParaRPr>
          </a:p>
          <a:p>
            <a:pPr marL="325755" indent="-300355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325755" algn="l"/>
              </a:tabLst>
            </a:pPr>
            <a:r>
              <a:rPr sz="2400" b="1" i="1" dirty="0" err="1">
                <a:latin typeface="Calibri"/>
                <a:cs typeface="Calibri"/>
              </a:rPr>
              <a:t>další</a:t>
            </a:r>
            <a:r>
              <a:rPr sz="2400" b="1" i="1" spc="70" dirty="0">
                <a:latin typeface="Calibri"/>
                <a:cs typeface="Calibri"/>
              </a:rPr>
              <a:t> </a:t>
            </a:r>
            <a:r>
              <a:rPr sz="2400" b="1" i="1" spc="-25" dirty="0" err="1">
                <a:latin typeface="Calibri"/>
                <a:cs typeface="Calibri"/>
              </a:rPr>
              <a:t>antiemetika</a:t>
            </a:r>
            <a:endParaRPr lang="cs-CZ" sz="2400" b="1" i="1" spc="-25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FontTx/>
              <a:buChar char="-"/>
              <a:tabLst>
                <a:tab pos="325755" algn="l"/>
              </a:tabLst>
            </a:pPr>
            <a:r>
              <a:rPr lang="cs-CZ" sz="2400" spc="-30" dirty="0">
                <a:latin typeface="Calibri"/>
                <a:cs typeface="Calibri"/>
              </a:rPr>
              <a:t>g</a:t>
            </a:r>
            <a:r>
              <a:rPr sz="2400" spc="-30" dirty="0" err="1">
                <a:latin typeface="Calibri"/>
                <a:cs typeface="Calibri"/>
              </a:rPr>
              <a:t>lukokortikoidy</a:t>
            </a:r>
            <a:r>
              <a:rPr lang="cs-CZ" sz="2400" spc="-30" dirty="0">
                <a:latin typeface="Calibri"/>
                <a:cs typeface="Calibri"/>
              </a:rPr>
              <a:t> 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dexametazon</a:t>
            </a:r>
            <a:endParaRPr lang="cs-CZ" sz="2400" i="1" spc="-1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FontTx/>
              <a:buChar char="-"/>
              <a:tabLst>
                <a:tab pos="325755" algn="l"/>
              </a:tabLst>
            </a:pPr>
            <a:r>
              <a:rPr sz="2400" spc="-20" dirty="0" err="1">
                <a:latin typeface="Calibri"/>
                <a:cs typeface="Calibri"/>
              </a:rPr>
              <a:t>benzodiazepinová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anxiolytika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psychogenní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nauzey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alprazolam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1066800"/>
            <a:ext cx="5229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Profylaxe</a:t>
            </a:r>
            <a:r>
              <a:rPr spc="-4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léčba</a:t>
            </a:r>
            <a:r>
              <a:rPr spc="-70" dirty="0"/>
              <a:t> </a:t>
            </a:r>
            <a:r>
              <a:rPr spc="-20" dirty="0"/>
              <a:t>CINV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272" y="2019655"/>
            <a:ext cx="10879455" cy="377154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90"/>
              </a:spcBef>
              <a:buChar char="•"/>
              <a:tabLst>
                <a:tab pos="356870" algn="l"/>
              </a:tabLst>
            </a:pPr>
            <a:r>
              <a:rPr lang="cs-CZ" sz="2800" dirty="0">
                <a:latin typeface="Calibri"/>
                <a:cs typeface="Calibri"/>
              </a:rPr>
              <a:t>d</a:t>
            </a:r>
            <a:r>
              <a:rPr sz="2800" dirty="0" err="1">
                <a:latin typeface="Calibri"/>
                <a:cs typeface="Calibri"/>
              </a:rPr>
              <a:t>oporučené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postupy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</a:t>
            </a:r>
            <a:r>
              <a:rPr sz="2800" spc="-18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lékaře</a:t>
            </a:r>
            <a:endParaRPr lang="cs-CZ" sz="2800" spc="-1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890"/>
              </a:spcBef>
              <a:buChar char="•"/>
              <a:tabLst>
                <a:tab pos="356870" algn="l"/>
              </a:tabLst>
            </a:pPr>
            <a:endParaRPr lang="cs-CZ" sz="28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890"/>
              </a:spcBef>
              <a:buChar char="•"/>
              <a:tabLst>
                <a:tab pos="35687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90"/>
              </a:spcBef>
              <a:buChar char="•"/>
              <a:tabLst>
                <a:tab pos="356870" algn="l"/>
              </a:tabLst>
            </a:pPr>
            <a:r>
              <a:rPr lang="cs-CZ" sz="2800" dirty="0">
                <a:latin typeface="Calibri"/>
                <a:cs typeface="Calibri"/>
              </a:rPr>
              <a:t>solidní</a:t>
            </a:r>
            <a:r>
              <a:rPr lang="cs-CZ" sz="2800" spc="-13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onkologie:</a:t>
            </a:r>
            <a:r>
              <a:rPr lang="cs-CZ" sz="2800" spc="-100" dirty="0">
                <a:latin typeface="Calibri"/>
                <a:cs typeface="Calibri"/>
              </a:rPr>
              <a:t> </a:t>
            </a:r>
            <a:r>
              <a:rPr lang="cs-CZ" sz="2800" spc="-10" dirty="0">
                <a:solidFill>
                  <a:srgbClr val="00B0F0"/>
                </a:solidFill>
                <a:latin typeface="Calibri"/>
                <a:cs typeface="Calibri"/>
              </a:rPr>
              <a:t>„</a:t>
            </a:r>
            <a:r>
              <a:rPr lang="cs-CZ" sz="2800" dirty="0">
                <a:solidFill>
                  <a:srgbClr val="00B0F0"/>
                </a:solidFill>
                <a:latin typeface="Calibri"/>
                <a:cs typeface="Calibri"/>
              </a:rPr>
              <a:t>Modrá</a:t>
            </a:r>
            <a:r>
              <a:rPr lang="cs-CZ" sz="2800" spc="-1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B0F0"/>
                </a:solidFill>
                <a:latin typeface="Calibri"/>
                <a:cs typeface="Calibri"/>
              </a:rPr>
              <a:t>kniha</a:t>
            </a:r>
            <a:r>
              <a:rPr lang="cs-CZ" sz="2800" spc="-10" dirty="0">
                <a:solidFill>
                  <a:srgbClr val="00B0F0"/>
                </a:solidFill>
                <a:latin typeface="Calibri"/>
                <a:cs typeface="Calibri"/>
              </a:rPr>
              <a:t>“</a:t>
            </a:r>
            <a:r>
              <a:rPr lang="cs-CZ" sz="2800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–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doporučené</a:t>
            </a:r>
            <a:r>
              <a:rPr lang="cs-CZ" sz="2800" spc="-7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postupy</a:t>
            </a:r>
            <a:r>
              <a:rPr lang="cs-CZ" sz="2800" spc="-85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ČOS</a:t>
            </a: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6870" algn="l"/>
              </a:tabLst>
            </a:pPr>
            <a:endParaRPr lang="cs-CZ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687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805"/>
              </a:spcBef>
              <a:buChar char="•"/>
              <a:tabLst>
                <a:tab pos="356870" algn="l"/>
              </a:tabLst>
            </a:pPr>
            <a:r>
              <a:rPr lang="cs-CZ" sz="2800" spc="-25" dirty="0">
                <a:latin typeface="Calibri"/>
                <a:cs typeface="Calibri"/>
              </a:rPr>
              <a:t>h</a:t>
            </a:r>
            <a:r>
              <a:rPr sz="2800" spc="-25" dirty="0" err="1">
                <a:latin typeface="Calibri"/>
                <a:cs typeface="Calibri"/>
              </a:rPr>
              <a:t>ematoonkologie</a:t>
            </a:r>
            <a:r>
              <a:rPr sz="2800" spc="-25" dirty="0">
                <a:latin typeface="Calibri"/>
                <a:cs typeface="Calibri"/>
              </a:rPr>
              <a:t>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Léčebné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postupy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hematologii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tzv: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„Červená kniha“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A8DC6C-39EF-5BC2-C020-568274D50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428921"/>
            <a:ext cx="2163127" cy="318146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170" y="762711"/>
            <a:ext cx="5620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Modrá</a:t>
            </a:r>
            <a:r>
              <a:rPr spc="-35" dirty="0"/>
              <a:t> </a:t>
            </a:r>
            <a:r>
              <a:rPr dirty="0"/>
              <a:t>kniha</a:t>
            </a:r>
            <a:r>
              <a:rPr spc="-30" dirty="0"/>
              <a:t> </a:t>
            </a:r>
            <a:r>
              <a:rPr dirty="0"/>
              <a:t>ČOS</a:t>
            </a:r>
            <a:r>
              <a:rPr spc="-30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20" dirty="0"/>
              <a:t>CINV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6311" y="2060448"/>
            <a:ext cx="6928104" cy="15849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5976" y="4005071"/>
            <a:ext cx="6315456" cy="16550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630174"/>
            <a:ext cx="10744200" cy="5019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5280" algn="ctr">
              <a:lnSpc>
                <a:spcPct val="100000"/>
              </a:lnSpc>
              <a:spcBef>
                <a:spcPts val="105"/>
              </a:spcBef>
            </a:pPr>
            <a:r>
              <a:rPr sz="4000" b="1" dirty="0" err="1">
                <a:latin typeface="Calibri"/>
                <a:cs typeface="Calibri"/>
              </a:rPr>
              <a:t>Léčiv</a:t>
            </a:r>
            <a:r>
              <a:rPr lang="cs-CZ" sz="4000" b="1" dirty="0">
                <a:latin typeface="Calibri"/>
                <a:cs typeface="Calibri"/>
              </a:rPr>
              <a:t>a</a:t>
            </a:r>
            <a:r>
              <a:rPr sz="4000" b="1" spc="-1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užívaná</a:t>
            </a:r>
            <a:r>
              <a:rPr sz="4000" b="1" spc="-10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v</a:t>
            </a:r>
            <a:r>
              <a:rPr sz="4000" b="1" spc="-5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léčbě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vředů</a:t>
            </a:r>
            <a:r>
              <a:rPr sz="4000" b="1" spc="-6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a</a:t>
            </a:r>
            <a:r>
              <a:rPr sz="4000" b="1" spc="-6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onemocnění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spojených</a:t>
            </a:r>
            <a:r>
              <a:rPr sz="4000" b="1" spc="-10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se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10" dirty="0" err="1">
                <a:latin typeface="Calibri"/>
                <a:cs typeface="Calibri"/>
              </a:rPr>
              <a:t>zvýšenou</a:t>
            </a:r>
            <a:r>
              <a:rPr lang="cs-CZ" sz="4000" spc="-10" dirty="0">
                <a:latin typeface="Calibri"/>
                <a:cs typeface="Calibri"/>
              </a:rPr>
              <a:t> </a:t>
            </a:r>
            <a:r>
              <a:rPr sz="4000" b="1" dirty="0" err="1">
                <a:latin typeface="Calibri"/>
                <a:cs typeface="Calibri"/>
              </a:rPr>
              <a:t>žaludeční</a:t>
            </a:r>
            <a:r>
              <a:rPr sz="4000" b="1" spc="-150" dirty="0">
                <a:latin typeface="Calibri"/>
                <a:cs typeface="Calibri"/>
              </a:rPr>
              <a:t> </a:t>
            </a:r>
            <a:r>
              <a:rPr sz="4000" b="1" spc="-10" dirty="0" err="1">
                <a:latin typeface="Calibri"/>
                <a:cs typeface="Calibri"/>
              </a:rPr>
              <a:t>sekrecí</a:t>
            </a:r>
            <a:endParaRPr sz="4000" dirty="0">
              <a:latin typeface="Calibri"/>
              <a:cs typeface="Calibri"/>
            </a:endParaRPr>
          </a:p>
          <a:p>
            <a:pPr marL="356870" marR="1546860" indent="-344805" algn="l">
              <a:lnSpc>
                <a:spcPct val="100000"/>
              </a:lnSpc>
              <a:spcBef>
                <a:spcPts val="2795"/>
              </a:spcBef>
              <a:buChar char="•"/>
              <a:tabLst>
                <a:tab pos="356870" algn="l"/>
                <a:tab pos="3350260" algn="l"/>
              </a:tabLst>
            </a:pPr>
            <a:r>
              <a:rPr lang="cs-CZ" sz="240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léčbu/prevenci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gastroezofageálního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refluxu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(GERD), </a:t>
            </a:r>
            <a:r>
              <a:rPr sz="2400" spc="-10" dirty="0" err="1">
                <a:latin typeface="Calibri"/>
                <a:cs typeface="Calibri"/>
              </a:rPr>
              <a:t>peptických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vředů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(žaludečních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duodenálních),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„stresem“ </a:t>
            </a:r>
            <a:r>
              <a:rPr sz="2400" dirty="0">
                <a:latin typeface="Calibri"/>
                <a:cs typeface="Calibri"/>
              </a:rPr>
              <a:t>způsobeného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poškození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sliznice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GIT</a:t>
            </a:r>
            <a:endParaRPr lang="cs-CZ" sz="2400" dirty="0">
              <a:latin typeface="Calibri"/>
              <a:cs typeface="Calibri"/>
            </a:endParaRPr>
          </a:p>
          <a:p>
            <a:pPr marL="356870" marR="1546860" indent="-344805" algn="l">
              <a:lnSpc>
                <a:spcPct val="100000"/>
              </a:lnSpc>
              <a:spcBef>
                <a:spcPts val="2795"/>
              </a:spcBef>
              <a:buChar char="•"/>
              <a:tabLst>
                <a:tab pos="356870" algn="l"/>
                <a:tab pos="3350260" algn="l"/>
              </a:tabLst>
            </a:pPr>
            <a:r>
              <a:rPr sz="2400" spc="-10" dirty="0" err="1">
                <a:latin typeface="Calibri"/>
                <a:cs typeface="Calibri"/>
              </a:rPr>
              <a:t>předpokládá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porušení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rovnováhy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mezi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faktory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i="1" dirty="0">
                <a:latin typeface="Calibri"/>
                <a:cs typeface="Calibri"/>
              </a:rPr>
              <a:t>protektivními</a:t>
            </a:r>
            <a:r>
              <a:rPr lang="cs-CZ" sz="2400" i="1" spc="-114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14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faktory</a:t>
            </a:r>
            <a:r>
              <a:rPr lang="cs-CZ" sz="2400" spc="-135" dirty="0">
                <a:latin typeface="Calibri"/>
                <a:cs typeface="Calibri"/>
              </a:rPr>
              <a:t> </a:t>
            </a:r>
            <a:r>
              <a:rPr lang="cs-CZ" sz="2400" i="1" spc="-10" dirty="0">
                <a:latin typeface="Calibri"/>
                <a:cs typeface="Calibri"/>
              </a:rPr>
              <a:t>agresivními </a:t>
            </a:r>
            <a:r>
              <a:rPr lang="cs-CZ" sz="24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dochází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k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samonatrávení</a:t>
            </a:r>
            <a:r>
              <a:rPr lang="cs-CZ" sz="2400" dirty="0">
                <a:latin typeface="Calibri"/>
                <a:cs typeface="Calibri"/>
              </a:rPr>
              <a:t>                                                                                       sliznice</a:t>
            </a:r>
            <a:r>
              <a:rPr lang="cs-CZ" sz="2400" spc="-15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trávicí </a:t>
            </a:r>
            <a:r>
              <a:rPr lang="cs-CZ" sz="2400" dirty="0">
                <a:latin typeface="Calibri"/>
                <a:cs typeface="Calibri"/>
              </a:rPr>
              <a:t>trubice</a:t>
            </a:r>
            <a:r>
              <a:rPr lang="cs-CZ" sz="2400" spc="-1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proteolytickými</a:t>
            </a:r>
            <a:endParaRPr lang="cs-CZ"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400" dirty="0">
                <a:latin typeface="Calibri"/>
                <a:cs typeface="Calibri"/>
              </a:rPr>
              <a:t>enzymy</a:t>
            </a:r>
            <a:r>
              <a:rPr lang="cs-CZ" sz="2400" spc="-15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žaludeční</a:t>
            </a:r>
            <a:r>
              <a:rPr lang="cs-CZ" sz="2400" spc="-12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šťávy</a:t>
            </a:r>
            <a:endParaRPr lang="cs-CZ" sz="2400" dirty="0">
              <a:latin typeface="Calibri"/>
              <a:cs typeface="Calibri"/>
            </a:endParaRPr>
          </a:p>
          <a:p>
            <a:pPr marL="356870" marR="3965575" indent="-344805">
              <a:lnSpc>
                <a:spcPct val="100000"/>
              </a:lnSpc>
              <a:spcBef>
                <a:spcPts val="805"/>
              </a:spcBef>
              <a:buChar char="•"/>
              <a:tabLst>
                <a:tab pos="356870" algn="l"/>
              </a:tabLst>
            </a:pPr>
            <a:endParaRPr lang="cs-CZ" sz="2400" dirty="0">
              <a:latin typeface="Calibri"/>
              <a:cs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CA3DF6-6AF2-AA15-9D75-FB836307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191000"/>
            <a:ext cx="3038952" cy="24234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170" y="765759"/>
            <a:ext cx="5620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Modrá</a:t>
            </a:r>
            <a:r>
              <a:rPr spc="-35" dirty="0"/>
              <a:t> </a:t>
            </a:r>
            <a:r>
              <a:rPr dirty="0"/>
              <a:t>kniha</a:t>
            </a:r>
            <a:r>
              <a:rPr spc="-30" dirty="0"/>
              <a:t> </a:t>
            </a:r>
            <a:r>
              <a:rPr dirty="0"/>
              <a:t>ČOS</a:t>
            </a:r>
            <a:r>
              <a:rPr spc="-30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20" dirty="0"/>
              <a:t>CINV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7741920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533400"/>
            <a:ext cx="498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75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Spazmolytika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524000"/>
            <a:ext cx="12344400" cy="4364656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70840" indent="-345440">
              <a:lnSpc>
                <a:spcPct val="100000"/>
              </a:lnSpc>
              <a:spcBef>
                <a:spcPts val="815"/>
              </a:spcBef>
              <a:buChar char="•"/>
              <a:tabLst>
                <a:tab pos="370840" algn="l"/>
              </a:tabLst>
            </a:pPr>
            <a:r>
              <a:rPr sz="2800" dirty="0">
                <a:latin typeface="Calibri"/>
                <a:cs typeface="Calibri"/>
              </a:rPr>
              <a:t>látky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uvolňující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křeče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(spasmy)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hladké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svaloviny</a:t>
            </a:r>
            <a:endParaRPr sz="2800" dirty="0">
              <a:latin typeface="Calibri"/>
              <a:cs typeface="Calibri"/>
            </a:endParaRPr>
          </a:p>
          <a:p>
            <a:pPr marL="370840" marR="1693545" indent="-346075">
              <a:lnSpc>
                <a:spcPct val="100000"/>
              </a:lnSpc>
              <a:spcBef>
                <a:spcPts val="710"/>
              </a:spcBef>
              <a:buChar char="•"/>
              <a:tabLst>
                <a:tab pos="370840" algn="l"/>
              </a:tabLst>
            </a:pPr>
            <a:r>
              <a:rPr sz="2800" spc="-20" dirty="0" err="1">
                <a:latin typeface="Calibri"/>
                <a:cs typeface="Calibri"/>
              </a:rPr>
              <a:t>symptomatická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léč</a:t>
            </a:r>
            <a:r>
              <a:rPr lang="cs-CZ" sz="2800" dirty="0">
                <a:latin typeface="Calibri"/>
                <a:cs typeface="Calibri"/>
              </a:rPr>
              <a:t>ba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spazmy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GIT,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biliární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urogenitální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spazmy, syndrom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dráždivého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tračníku</a:t>
            </a:r>
            <a:endParaRPr sz="2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95"/>
              </a:spcBef>
              <a:tabLst>
                <a:tab pos="370840" algn="l"/>
              </a:tabLst>
            </a:pPr>
            <a:r>
              <a:rPr sz="2800" b="1" dirty="0">
                <a:latin typeface="Calibri"/>
                <a:cs typeface="Calibri"/>
              </a:rPr>
              <a:t>1.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neurotropní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spasmolytika</a:t>
            </a:r>
            <a:r>
              <a:rPr sz="2800" b="1" spc="-75" dirty="0">
                <a:latin typeface="Calibri"/>
                <a:cs typeface="Calibri"/>
              </a:rPr>
              <a:t> </a:t>
            </a:r>
            <a:endParaRPr lang="cs-CZ" sz="2800" b="1" spc="-75" dirty="0">
              <a:latin typeface="Calibri"/>
              <a:cs typeface="Calibri"/>
            </a:endParaRPr>
          </a:p>
          <a:p>
            <a:pPr marL="482600" indent="-457200">
              <a:lnSpc>
                <a:spcPct val="100000"/>
              </a:lnSpc>
              <a:spcBef>
                <a:spcPts val="695"/>
              </a:spcBef>
              <a:buFontTx/>
              <a:buChar char="-"/>
              <a:tabLst>
                <a:tab pos="370840" algn="l"/>
              </a:tabLst>
            </a:pPr>
            <a:r>
              <a:rPr sz="2400" dirty="0" err="1">
                <a:latin typeface="Calibri"/>
                <a:cs typeface="Calibri"/>
              </a:rPr>
              <a:t>blokují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cholinergní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receptory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anticholinergika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95"/>
              </a:spcBef>
              <a:tabLst>
                <a:tab pos="370840" algn="l"/>
              </a:tabLst>
            </a:pPr>
            <a:r>
              <a:rPr lang="cs-CZ" sz="24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sz="2400" i="1" spc="-10" dirty="0" err="1">
                <a:latin typeface="Calibri"/>
                <a:cs typeface="Calibri"/>
              </a:rPr>
              <a:t>butylbromid</a:t>
            </a:r>
            <a:r>
              <a:rPr sz="2400" i="1" spc="-114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skopolaminu</a:t>
            </a:r>
            <a:r>
              <a:rPr sz="2400" i="1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(Buscopan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705"/>
              </a:spcBef>
              <a:tabLst>
                <a:tab pos="370840" algn="l"/>
              </a:tabLst>
            </a:pPr>
            <a:r>
              <a:rPr sz="2800" b="1" dirty="0">
                <a:latin typeface="Calibri"/>
                <a:cs typeface="Calibri"/>
              </a:rPr>
              <a:t>2.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muskulotropní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spasmolytika</a:t>
            </a:r>
            <a:r>
              <a:rPr sz="2800" b="1" spc="-100" dirty="0">
                <a:latin typeface="Calibri"/>
                <a:cs typeface="Calibri"/>
              </a:rPr>
              <a:t> </a:t>
            </a:r>
            <a:endParaRPr lang="cs-CZ" sz="2800" b="1" spc="-100" dirty="0">
              <a:latin typeface="Calibri"/>
              <a:cs typeface="Calibri"/>
            </a:endParaRPr>
          </a:p>
          <a:p>
            <a:pPr marL="482600" indent="-457200">
              <a:lnSpc>
                <a:spcPct val="100000"/>
              </a:lnSpc>
              <a:spcBef>
                <a:spcPts val="705"/>
              </a:spcBef>
              <a:buFontTx/>
              <a:buChar char="-"/>
              <a:tabLst>
                <a:tab pos="370840" algn="l"/>
              </a:tabLst>
            </a:pPr>
            <a:r>
              <a:rPr sz="2400" dirty="0" err="1">
                <a:latin typeface="Calibri"/>
                <a:cs typeface="Calibri"/>
              </a:rPr>
              <a:t>působí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přímo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hladký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sval</a:t>
            </a:r>
            <a:endParaRPr lang="cs-CZ" sz="2400" spc="-20" dirty="0">
              <a:latin typeface="Calibri"/>
              <a:cs typeface="Calibri"/>
            </a:endParaRPr>
          </a:p>
          <a:p>
            <a:pPr marL="26670" marR="1341755">
              <a:lnSpc>
                <a:spcPct val="100000"/>
              </a:lnSpc>
              <a:spcBef>
                <a:spcPts val="700"/>
              </a:spcBef>
            </a:pPr>
            <a:r>
              <a:rPr lang="cs-CZ" sz="24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sz="2400" i="1" dirty="0" err="1">
                <a:latin typeface="Calibri"/>
                <a:cs typeface="Calibri"/>
              </a:rPr>
              <a:t>papaverin</a:t>
            </a:r>
            <a:r>
              <a:rPr sz="2400" i="1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(Spasmoveralgin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drotaverin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(No-</a:t>
            </a:r>
            <a:r>
              <a:rPr sz="2400" dirty="0">
                <a:latin typeface="Calibri"/>
                <a:cs typeface="Calibri"/>
              </a:rPr>
              <a:t>spa</a:t>
            </a:r>
            <a:r>
              <a:rPr sz="2400" baseline="21021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pitofenon</a:t>
            </a:r>
            <a:r>
              <a:rPr sz="2400" i="1" spc="-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Algifen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lang="cs-CZ" sz="2400" spc="-10" baseline="21021" dirty="0">
                <a:latin typeface="Calibri"/>
                <a:cs typeface="Calibri"/>
              </a:rPr>
              <a:t>, </a:t>
            </a:r>
            <a:r>
              <a:rPr sz="2400" spc="-10" dirty="0" err="1">
                <a:latin typeface="Calibri"/>
                <a:cs typeface="Calibri"/>
              </a:rPr>
              <a:t>Spasmopan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559C62-5E30-22AC-217B-937E34E1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717956"/>
            <a:ext cx="3839111" cy="25911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2" y="762711"/>
            <a:ext cx="3095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Deflatulencia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10972800" cy="1652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2270" marR="30480" indent="-344805">
              <a:spcBef>
                <a:spcPts val="105"/>
              </a:spcBef>
              <a:buFontTx/>
              <a:buChar char="•"/>
              <a:tabLst>
                <a:tab pos="382270" algn="l"/>
              </a:tabLst>
            </a:pPr>
            <a:r>
              <a:rPr lang="cs-CZ" sz="2400" spc="-20" dirty="0"/>
              <a:t>symptomatická</a:t>
            </a:r>
            <a:r>
              <a:rPr lang="cs-CZ" sz="2400" spc="170" dirty="0"/>
              <a:t> </a:t>
            </a:r>
            <a:r>
              <a:rPr lang="cs-CZ" sz="2400" dirty="0"/>
              <a:t>léčba</a:t>
            </a:r>
            <a:r>
              <a:rPr lang="cs-CZ" sz="2400" spc="175" dirty="0"/>
              <a:t> </a:t>
            </a:r>
            <a:r>
              <a:rPr lang="cs-CZ" sz="2400" dirty="0"/>
              <a:t>při</a:t>
            </a:r>
            <a:r>
              <a:rPr lang="cs-CZ" sz="2400" spc="165" dirty="0"/>
              <a:t> </a:t>
            </a:r>
            <a:r>
              <a:rPr lang="cs-CZ" sz="2400" spc="-10" dirty="0"/>
              <a:t>nahromadění </a:t>
            </a:r>
            <a:r>
              <a:rPr lang="cs-CZ" sz="2400" dirty="0">
                <a:latin typeface="Calibri"/>
                <a:cs typeface="Calibri"/>
              </a:rPr>
              <a:t>plynu</a:t>
            </a:r>
            <a:r>
              <a:rPr lang="cs-CZ" sz="2400" spc="15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</a:t>
            </a:r>
            <a:r>
              <a:rPr lang="cs-CZ" sz="2400" spc="16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GIT,</a:t>
            </a:r>
            <a:r>
              <a:rPr lang="cs-CZ" sz="2400" spc="16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možno</a:t>
            </a:r>
            <a:r>
              <a:rPr lang="cs-CZ" sz="2400" spc="15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použít</a:t>
            </a:r>
            <a:r>
              <a:rPr lang="cs-CZ" sz="2400" spc="150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při</a:t>
            </a:r>
            <a:r>
              <a:rPr lang="cs-CZ" sz="2400" dirty="0"/>
              <a:t> </a:t>
            </a:r>
            <a:r>
              <a:rPr lang="cs-CZ" sz="2400" spc="-25" dirty="0"/>
              <a:t>otravách</a:t>
            </a:r>
            <a:r>
              <a:rPr lang="cs-CZ" sz="2400" spc="-125" dirty="0"/>
              <a:t> </a:t>
            </a:r>
            <a:r>
              <a:rPr lang="cs-CZ" sz="2400" spc="-10" dirty="0"/>
              <a:t>saponáty</a:t>
            </a:r>
          </a:p>
          <a:p>
            <a:pPr marL="37465" marR="30480">
              <a:lnSpc>
                <a:spcPct val="100000"/>
              </a:lnSpc>
              <a:spcBef>
                <a:spcPts val="105"/>
              </a:spcBef>
              <a:tabLst>
                <a:tab pos="382270" algn="l"/>
              </a:tabLst>
            </a:pPr>
            <a:endParaRPr lang="cs-CZ" sz="2800" spc="-10" dirty="0"/>
          </a:p>
          <a:p>
            <a:pPr marL="37465" marR="30480">
              <a:lnSpc>
                <a:spcPct val="100000"/>
              </a:lnSpc>
              <a:spcBef>
                <a:spcPts val="105"/>
              </a:spcBef>
              <a:tabLst>
                <a:tab pos="382270" algn="l"/>
              </a:tabLst>
            </a:pPr>
            <a:r>
              <a:rPr lang="cs-CZ" sz="28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dirty="0" err="1">
                <a:latin typeface="Calibri"/>
                <a:cs typeface="Calibri"/>
              </a:rPr>
              <a:t>simeticon</a:t>
            </a:r>
            <a:r>
              <a:rPr sz="2400" i="1" spc="-125" dirty="0">
                <a:latin typeface="Calibri"/>
                <a:cs typeface="Calibri"/>
              </a:rPr>
              <a:t> </a:t>
            </a:r>
            <a:r>
              <a:rPr sz="2400" spc="-10" dirty="0"/>
              <a:t>(Espumisan</a:t>
            </a:r>
            <a:r>
              <a:rPr sz="2400" spc="-15" baseline="21164" dirty="0"/>
              <a:t>®</a:t>
            </a:r>
            <a:r>
              <a:rPr sz="2400" spc="-10" dirty="0"/>
              <a:t>),</a:t>
            </a:r>
            <a:r>
              <a:rPr sz="2400" spc="-105" dirty="0"/>
              <a:t> </a:t>
            </a:r>
            <a:r>
              <a:rPr sz="2400" i="1" spc="-10" dirty="0">
                <a:latin typeface="Calibri"/>
                <a:cs typeface="Calibri"/>
              </a:rPr>
              <a:t>dimeticon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95DFBB-AA1B-FCF7-2EB5-E5E5D44EA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873" y="2743200"/>
            <a:ext cx="2700597" cy="380557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160" y="2300173"/>
            <a:ext cx="905124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IPP</a:t>
            </a:r>
            <a:r>
              <a:rPr lang="cs-CZ" sz="2400" dirty="0">
                <a:latin typeface="Calibri"/>
                <a:cs typeface="Calibri"/>
              </a:rPr>
              <a:t>/PPI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mechanizmus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účinku,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indikace,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zástupce</a:t>
            </a:r>
            <a:endParaRPr lang="cs-CZ" sz="2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H2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blokátory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rozdíl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mezi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H2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cs-CZ" sz="2400" spc="-45" dirty="0">
                <a:latin typeface="Calibri"/>
                <a:cs typeface="Calibri"/>
              </a:rPr>
              <a:t>blokátory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IPP</a:t>
            </a:r>
            <a:endParaRPr lang="cs-CZ" sz="2400" spc="-2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eradikace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lang="cs-CZ" sz="2400" spc="-5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.pylori,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léčba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gastroduodenálního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vředu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3F213FC-FD3D-F5D5-19C8-6321340C221B}"/>
              </a:ext>
            </a:extLst>
          </p:cNvPr>
          <p:cNvSpPr txBox="1"/>
          <p:nvPr/>
        </p:nvSpPr>
        <p:spPr>
          <a:xfrm>
            <a:off x="4381500" y="762000"/>
            <a:ext cx="3429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  <a:latin typeface="+mn-lt"/>
              </a:rPr>
              <a:t>zapamatovat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514" y="628215"/>
            <a:ext cx="7383145" cy="805349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0"/>
              </a:spcBef>
            </a:pPr>
            <a:r>
              <a:rPr dirty="0"/>
              <a:t>Agresivní</a:t>
            </a:r>
            <a:r>
              <a:rPr spc="-140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dirty="0" err="1"/>
              <a:t>protektivní</a:t>
            </a:r>
            <a:r>
              <a:rPr spc="-40" dirty="0"/>
              <a:t> </a:t>
            </a:r>
            <a:r>
              <a:rPr spc="-10" dirty="0" err="1"/>
              <a:t>faktory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70861" y="2095246"/>
            <a:ext cx="6478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8460" algn="l"/>
              </a:tabLst>
            </a:pPr>
            <a:r>
              <a:rPr lang="cs-CZ"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gresivní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faktory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lang="cs-CZ"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400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rotektivní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faktory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39" y="2557779"/>
            <a:ext cx="3270885" cy="29673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HCl,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Pepsin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</a:tabLst>
            </a:pPr>
            <a:r>
              <a:rPr sz="2400" i="1" spc="-20" dirty="0">
                <a:latin typeface="Calibri"/>
                <a:cs typeface="Calibri"/>
              </a:rPr>
              <a:t>Helicobacter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pylori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(HP)</a:t>
            </a:r>
            <a:endParaRPr sz="2400" dirty="0">
              <a:latin typeface="Calibri"/>
              <a:cs typeface="Calibri"/>
            </a:endParaRPr>
          </a:p>
          <a:p>
            <a:pPr marL="356870" marR="4318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</a:tabLst>
            </a:pPr>
            <a:r>
              <a:rPr sz="2400" spc="-20" dirty="0">
                <a:latin typeface="Calibri"/>
                <a:cs typeface="Calibri"/>
              </a:rPr>
              <a:t>alkohol,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kouření,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káva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kofein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léčiva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(NSAID,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glukokortikoidy)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stres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7891" y="2557779"/>
            <a:ext cx="2680970" cy="179323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</a:tabLst>
            </a:pPr>
            <a:r>
              <a:rPr lang="cs-CZ" sz="2400" spc="-20" dirty="0">
                <a:latin typeface="Calibri"/>
                <a:cs typeface="Calibri"/>
              </a:rPr>
              <a:t>h</a:t>
            </a:r>
            <a:r>
              <a:rPr sz="2400" spc="-20" dirty="0" err="1">
                <a:latin typeface="Calibri"/>
                <a:cs typeface="Calibri"/>
              </a:rPr>
              <a:t>len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lang="cs-CZ" sz="2400" spc="-10" dirty="0">
                <a:latin typeface="Calibri"/>
                <a:cs typeface="Calibri"/>
              </a:rPr>
              <a:t>m</a:t>
            </a:r>
            <a:r>
              <a:rPr sz="2400" spc="-10" dirty="0" err="1">
                <a:latin typeface="Calibri"/>
                <a:cs typeface="Calibri"/>
              </a:rPr>
              <a:t>ikrocirkulace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</a:tabLst>
            </a:pPr>
            <a:r>
              <a:rPr lang="cs-CZ" sz="2400" spc="-10" dirty="0">
                <a:latin typeface="Calibri"/>
                <a:cs typeface="Calibri"/>
              </a:rPr>
              <a:t>h</a:t>
            </a:r>
            <a:r>
              <a:rPr sz="2400" spc="-10" dirty="0" err="1">
                <a:latin typeface="Calibri"/>
                <a:cs typeface="Calibri"/>
              </a:rPr>
              <a:t>ydrogenkarbonát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lang="cs-CZ" sz="2400" spc="-10" dirty="0">
                <a:latin typeface="Calibri"/>
                <a:cs typeface="Calibri"/>
              </a:rPr>
              <a:t>p</a:t>
            </a:r>
            <a:r>
              <a:rPr sz="2400" spc="-10" dirty="0" err="1">
                <a:latin typeface="Calibri"/>
                <a:cs typeface="Calibri"/>
              </a:rPr>
              <a:t>rostaglandiny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EF5D0A-F7CA-0012-DE6F-172C13A79AC8}"/>
              </a:ext>
            </a:extLst>
          </p:cNvPr>
          <p:cNvSpPr txBox="1"/>
          <p:nvPr/>
        </p:nvSpPr>
        <p:spPr>
          <a:xfrm>
            <a:off x="2133600" y="5852621"/>
            <a:ext cx="8025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dirty="0"/>
              <a:t>z</a:t>
            </a:r>
            <a:r>
              <a:rPr lang="cs-CZ" sz="1800" b="0" dirty="0">
                <a:latin typeface="Calibri"/>
                <a:cs typeface="Calibri"/>
              </a:rPr>
              <a:t>a</a:t>
            </a:r>
            <a:r>
              <a:rPr lang="cs-CZ" sz="1800" b="0" spc="-50" dirty="0">
                <a:latin typeface="Calibri"/>
                <a:cs typeface="Calibri"/>
              </a:rPr>
              <a:t> </a:t>
            </a:r>
            <a:r>
              <a:rPr lang="cs-CZ" sz="1800" b="0" spc="-10" dirty="0">
                <a:latin typeface="Calibri"/>
                <a:cs typeface="Calibri"/>
              </a:rPr>
              <a:t>fyziologických</a:t>
            </a:r>
            <a:r>
              <a:rPr lang="cs-CZ" sz="1800" b="0" spc="-65" dirty="0">
                <a:latin typeface="Calibri"/>
                <a:cs typeface="Calibri"/>
              </a:rPr>
              <a:t> </a:t>
            </a:r>
            <a:r>
              <a:rPr lang="cs-CZ" sz="1800" b="0" dirty="0">
                <a:latin typeface="Calibri"/>
                <a:cs typeface="Calibri"/>
              </a:rPr>
              <a:t>podmínek</a:t>
            </a:r>
            <a:r>
              <a:rPr lang="cs-CZ" sz="1800" b="0" spc="15" dirty="0">
                <a:latin typeface="Calibri"/>
                <a:cs typeface="Calibri"/>
              </a:rPr>
              <a:t> </a:t>
            </a:r>
            <a:r>
              <a:rPr lang="cs-CZ" sz="1800" b="0" spc="-10" dirty="0">
                <a:latin typeface="Calibri"/>
                <a:cs typeface="Calibri"/>
              </a:rPr>
              <a:t>rovnováha</a:t>
            </a:r>
            <a:r>
              <a:rPr lang="cs-CZ" sz="1800" b="0" spc="-65" dirty="0">
                <a:latin typeface="Calibri"/>
                <a:cs typeface="Calibri"/>
              </a:rPr>
              <a:t> </a:t>
            </a:r>
            <a:r>
              <a:rPr lang="cs-CZ" sz="1800" b="0" dirty="0">
                <a:latin typeface="Calibri"/>
                <a:cs typeface="Calibri"/>
              </a:rPr>
              <a:t>mezi</a:t>
            </a:r>
            <a:r>
              <a:rPr lang="cs-CZ" sz="1800" b="0" spc="-45" dirty="0">
                <a:latin typeface="Calibri"/>
                <a:cs typeface="Calibri"/>
              </a:rPr>
              <a:t> </a:t>
            </a:r>
            <a:r>
              <a:rPr lang="cs-CZ" sz="1800" b="0" dirty="0">
                <a:latin typeface="Calibri"/>
                <a:cs typeface="Calibri"/>
              </a:rPr>
              <a:t>agresivními</a:t>
            </a:r>
            <a:r>
              <a:rPr lang="cs-CZ" sz="1800" b="0" spc="-20" dirty="0">
                <a:latin typeface="Calibri"/>
                <a:cs typeface="Calibri"/>
              </a:rPr>
              <a:t> </a:t>
            </a:r>
            <a:r>
              <a:rPr lang="cs-CZ" sz="1800" b="0" dirty="0">
                <a:latin typeface="Calibri"/>
                <a:cs typeface="Calibri"/>
              </a:rPr>
              <a:t>a</a:t>
            </a:r>
            <a:r>
              <a:rPr lang="cs-CZ" sz="1800" b="0" spc="-30" dirty="0">
                <a:latin typeface="Calibri"/>
                <a:cs typeface="Calibri"/>
              </a:rPr>
              <a:t> </a:t>
            </a:r>
            <a:r>
              <a:rPr lang="cs-CZ" sz="1800" b="0" dirty="0">
                <a:latin typeface="Calibri"/>
                <a:cs typeface="Calibri"/>
              </a:rPr>
              <a:t>protektivními</a:t>
            </a:r>
            <a:r>
              <a:rPr lang="cs-CZ" sz="1800" b="0" spc="-25" dirty="0">
                <a:latin typeface="Calibri"/>
                <a:cs typeface="Calibri"/>
              </a:rPr>
              <a:t> </a:t>
            </a:r>
            <a:r>
              <a:rPr lang="cs-CZ" sz="1800" b="0" spc="-10" dirty="0">
                <a:latin typeface="Calibri"/>
                <a:cs typeface="Calibri"/>
              </a:rPr>
              <a:t>faktory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1680" y="321440"/>
            <a:ext cx="4986655" cy="69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Peptické</a:t>
            </a:r>
            <a:r>
              <a:rPr spc="-170" dirty="0"/>
              <a:t> </a:t>
            </a:r>
            <a:r>
              <a:rPr spc="-10" dirty="0"/>
              <a:t>vředy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42109" y="1524000"/>
            <a:ext cx="10805795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356870" algn="l"/>
              </a:tabLst>
            </a:pPr>
            <a:r>
              <a:rPr sz="2400" b="1" spc="-10" dirty="0" err="1">
                <a:latin typeface="Calibri"/>
                <a:cs typeface="Calibri"/>
              </a:rPr>
              <a:t>vředová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nemoc</a:t>
            </a:r>
            <a:r>
              <a:rPr lang="cs-CZ" sz="2400" b="1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podmíněná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přítomností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Helicobacter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pylori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(HP)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Tx/>
              <a:buChar char="-"/>
            </a:pPr>
            <a:r>
              <a:rPr sz="2400" dirty="0">
                <a:latin typeface="Calibri"/>
                <a:cs typeface="Calibri"/>
              </a:rPr>
              <a:t>H.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pylori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lze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prokázat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více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než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90%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nemocných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vředem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duodena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70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%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osob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se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žaludečním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vředem</a:t>
            </a:r>
            <a:endParaRPr lang="cs-CZ" sz="2400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Tx/>
              <a:buChar char="-"/>
            </a:pPr>
            <a:r>
              <a:rPr sz="2400" dirty="0">
                <a:latin typeface="Calibri"/>
                <a:cs typeface="Calibri"/>
              </a:rPr>
              <a:t>H.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pylori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chronické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gastritidě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tím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podporuje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ulceraci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sliznice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Calibri"/>
              <a:buChar char="•"/>
              <a:tabLst>
                <a:tab pos="356870" algn="l"/>
              </a:tabLst>
            </a:pPr>
            <a:r>
              <a:rPr sz="2400" b="1" dirty="0" err="1">
                <a:latin typeface="Calibri"/>
                <a:cs typeface="Calibri"/>
              </a:rPr>
              <a:t>vředy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sekundární</a:t>
            </a:r>
            <a:r>
              <a:rPr lang="cs-CZ"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jiná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vyvolávající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příčina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než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HP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(př.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vředy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způsobené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NSAID,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endokrinní,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stresové</a:t>
            </a:r>
            <a:r>
              <a:rPr sz="2400" spc="-10" dirty="0">
                <a:latin typeface="Calibri"/>
                <a:cs typeface="Calibri"/>
              </a:rPr>
              <a:t>,…)</a:t>
            </a:r>
            <a:endParaRPr lang="cs-CZ" sz="2400" spc="-1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základní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příznak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bolest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epigastriu,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jídle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zmírňuje,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často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sezónní,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dyspepsie</a:t>
            </a:r>
            <a:endParaRPr lang="cs-CZ" sz="2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568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spc="-20" dirty="0">
                <a:latin typeface="Calibri"/>
                <a:cs typeface="Calibri"/>
              </a:rPr>
              <a:t>komplikace: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krvácení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nebo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perforace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vředu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1" y="454914"/>
            <a:ext cx="441007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1" dirty="0">
                <a:latin typeface="Calibri"/>
                <a:cs typeface="Calibri"/>
              </a:rPr>
              <a:t>Helicobacter</a:t>
            </a:r>
            <a:r>
              <a:rPr b="0" i="1" spc="-195" dirty="0">
                <a:latin typeface="Calibri"/>
                <a:cs typeface="Calibri"/>
              </a:rPr>
              <a:t> </a:t>
            </a:r>
            <a:r>
              <a:rPr b="0" i="1" spc="-10" dirty="0">
                <a:latin typeface="Calibri"/>
                <a:cs typeface="Calibri"/>
              </a:rPr>
              <a:t>pylori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600200"/>
            <a:ext cx="6455410" cy="4680512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408305" indent="-345440">
              <a:lnSpc>
                <a:spcPct val="100000"/>
              </a:lnSpc>
              <a:spcBef>
                <a:spcPts val="890"/>
              </a:spcBef>
              <a:buChar char="•"/>
              <a:tabLst>
                <a:tab pos="408305" algn="l"/>
              </a:tabLst>
            </a:pPr>
            <a:r>
              <a:rPr sz="3200" dirty="0">
                <a:latin typeface="Calibri"/>
                <a:cs typeface="Calibri"/>
              </a:rPr>
              <a:t>G</a:t>
            </a:r>
            <a:r>
              <a:rPr lang="cs-CZ" sz="3200" dirty="0">
                <a:latin typeface="Calibri"/>
                <a:cs typeface="Calibri"/>
              </a:rPr>
              <a:t> </a:t>
            </a:r>
            <a:r>
              <a:rPr lang="cs-CZ" sz="3150" baseline="21164" dirty="0">
                <a:latin typeface="Calibri"/>
                <a:cs typeface="Calibri"/>
              </a:rPr>
              <a:t>–</a:t>
            </a:r>
            <a:r>
              <a:rPr sz="3150" spc="307" baseline="21164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bakterie</a:t>
            </a:r>
            <a:endParaRPr lang="cs-CZ" sz="3200" spc="-10" dirty="0">
              <a:latin typeface="Calibri"/>
              <a:cs typeface="Calibri"/>
            </a:endParaRPr>
          </a:p>
          <a:p>
            <a:pPr marL="408305" indent="-345440">
              <a:lnSpc>
                <a:spcPct val="100000"/>
              </a:lnSpc>
              <a:spcBef>
                <a:spcPts val="890"/>
              </a:spcBef>
              <a:buChar char="•"/>
              <a:tabLst>
                <a:tab pos="408305" algn="l"/>
              </a:tabLst>
            </a:pPr>
            <a:r>
              <a:rPr lang="cs-CZ" sz="3200" spc="-10" dirty="0">
                <a:latin typeface="Calibri"/>
                <a:cs typeface="Calibri"/>
              </a:rPr>
              <a:t>kolonizuje žaludeční sliznici</a:t>
            </a:r>
            <a:endParaRPr sz="3200" dirty="0">
              <a:latin typeface="Calibri"/>
              <a:cs typeface="Calibri"/>
            </a:endParaRPr>
          </a:p>
          <a:p>
            <a:pPr marL="408305" indent="-345440">
              <a:lnSpc>
                <a:spcPct val="100000"/>
              </a:lnSpc>
              <a:spcBef>
                <a:spcPts val="790"/>
              </a:spcBef>
              <a:buChar char="•"/>
              <a:tabLst>
                <a:tab pos="408305" algn="l"/>
              </a:tabLst>
            </a:pPr>
            <a:r>
              <a:rPr lang="cs-CZ" sz="3200" spc="-30" dirty="0">
                <a:latin typeface="Calibri"/>
                <a:cs typeface="Calibri"/>
              </a:rPr>
              <a:t>p</a:t>
            </a:r>
            <a:r>
              <a:rPr sz="3200" spc="-30" dirty="0" err="1">
                <a:latin typeface="Calibri"/>
                <a:cs typeface="Calibri"/>
              </a:rPr>
              <a:t>ovažován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kancerogen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(dle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WHO)</a:t>
            </a:r>
            <a:endParaRPr sz="3200" dirty="0">
              <a:latin typeface="Calibri"/>
              <a:cs typeface="Calibri"/>
            </a:endParaRPr>
          </a:p>
          <a:p>
            <a:pPr marL="394970" indent="-344170">
              <a:lnSpc>
                <a:spcPct val="100000"/>
              </a:lnSpc>
              <a:spcBef>
                <a:spcPts val="819"/>
              </a:spcBef>
              <a:buChar char="•"/>
              <a:tabLst>
                <a:tab pos="394970" algn="l"/>
              </a:tabLst>
            </a:pPr>
            <a:r>
              <a:rPr lang="cs-CZ" sz="3200" dirty="0">
                <a:latin typeface="Calibri"/>
                <a:cs typeface="Calibri"/>
              </a:rPr>
              <a:t>p</a:t>
            </a:r>
            <a:r>
              <a:rPr sz="3200" dirty="0" err="1">
                <a:latin typeface="Calibri"/>
                <a:cs typeface="Calibri"/>
              </a:rPr>
              <a:t>růkaz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ureázový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biopsie</a:t>
            </a:r>
            <a:endParaRPr sz="2000" dirty="0">
              <a:latin typeface="Calibri"/>
              <a:cs typeface="Calibri"/>
            </a:endParaRPr>
          </a:p>
          <a:p>
            <a:pPr marL="1727200" marR="1974850">
              <a:lnSpc>
                <a:spcPct val="120500"/>
              </a:lnSpc>
              <a:spcBef>
                <a:spcPts val="70"/>
              </a:spcBef>
            </a:pPr>
            <a:r>
              <a:rPr sz="2000" spc="-10" dirty="0">
                <a:latin typeface="Calibri"/>
                <a:cs typeface="Calibri"/>
              </a:rPr>
              <a:t>dechový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(ureáza) sérologie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ELISA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(protilátky)</a:t>
            </a:r>
            <a:endParaRPr sz="2000" dirty="0">
              <a:latin typeface="Calibri"/>
              <a:cs typeface="Calibri"/>
            </a:endParaRPr>
          </a:p>
          <a:p>
            <a:pPr marL="537210" lvl="1" indent="-344805">
              <a:lnSpc>
                <a:spcPct val="100000"/>
              </a:lnSpc>
              <a:spcBef>
                <a:spcPts val="1980"/>
              </a:spcBef>
              <a:buChar char="•"/>
              <a:tabLst>
                <a:tab pos="537210" algn="l"/>
              </a:tabLst>
            </a:pPr>
            <a:r>
              <a:rPr lang="cs-CZ" sz="3200" spc="-10" dirty="0">
                <a:latin typeface="Calibri"/>
                <a:cs typeface="Calibri"/>
              </a:rPr>
              <a:t>e</a:t>
            </a:r>
            <a:r>
              <a:rPr sz="3200" spc="-10" dirty="0" err="1">
                <a:latin typeface="Calibri"/>
                <a:cs typeface="Calibri"/>
              </a:rPr>
              <a:t>radikace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HP:</a:t>
            </a:r>
            <a:endParaRPr sz="3200" dirty="0">
              <a:latin typeface="Calibri"/>
              <a:cs typeface="Calibri"/>
            </a:endParaRPr>
          </a:p>
          <a:p>
            <a:pPr marL="537210">
              <a:lnSpc>
                <a:spcPct val="100000"/>
              </a:lnSpc>
              <a:spcBef>
                <a:spcPts val="675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lang="cs-CZ" sz="18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IPP+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amoxicilin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klaritromycin</a:t>
            </a:r>
            <a:endParaRPr sz="2000" dirty="0">
              <a:latin typeface="Calibri"/>
              <a:cs typeface="Calibri"/>
            </a:endParaRPr>
          </a:p>
          <a:p>
            <a:pPr marL="537210">
              <a:lnSpc>
                <a:spcPct val="100000"/>
              </a:lnSpc>
              <a:spcBef>
                <a:spcPts val="505"/>
              </a:spcBef>
            </a:pPr>
            <a:r>
              <a:rPr sz="2000" spc="-15" dirty="0">
                <a:latin typeface="Calibri"/>
                <a:cs typeface="Calibri"/>
              </a:rPr>
              <a:t>-</a:t>
            </a:r>
            <a:r>
              <a:rPr lang="cs-CZ"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IPP+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metronidazol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klaritromycin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0867" y="2743200"/>
            <a:ext cx="2877311" cy="26730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241857"/>
            <a:ext cx="498665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7915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Peptické</a:t>
            </a:r>
            <a:r>
              <a:rPr spc="-175" dirty="0"/>
              <a:t> </a:t>
            </a:r>
            <a:r>
              <a:rPr spc="-10" dirty="0"/>
              <a:t>vředy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93191" y="1299961"/>
            <a:ext cx="1122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356870" algn="l"/>
              </a:tabLst>
            </a:pPr>
            <a:r>
              <a:rPr sz="2400" b="1" spc="-10" dirty="0">
                <a:latin typeface="Calibri"/>
                <a:cs typeface="Calibri"/>
              </a:rPr>
              <a:t>léčba: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400" y="1238250"/>
            <a:ext cx="2644775" cy="13525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309880" algn="l"/>
              </a:tabLst>
            </a:pPr>
            <a:r>
              <a:rPr sz="2400" spc="-20" dirty="0">
                <a:latin typeface="Calibri"/>
                <a:cs typeface="Calibri"/>
              </a:rPr>
              <a:t>dietetické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opatření</a:t>
            </a:r>
            <a:endParaRPr sz="2400" dirty="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09245" algn="l"/>
              </a:tabLst>
            </a:pPr>
            <a:r>
              <a:rPr sz="2400" spc="-10" dirty="0">
                <a:latin typeface="Calibri"/>
                <a:cs typeface="Calibri"/>
              </a:rPr>
              <a:t>farmakoterapie</a:t>
            </a:r>
            <a:endParaRPr sz="2400" dirty="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09245" algn="l"/>
              </a:tabLst>
            </a:pPr>
            <a:r>
              <a:rPr sz="2400" spc="-10" dirty="0">
                <a:latin typeface="Calibri"/>
                <a:cs typeface="Calibri"/>
              </a:rPr>
              <a:t>chirurgická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191" y="2667000"/>
            <a:ext cx="11646409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2400" b="1" i="1" dirty="0">
                <a:latin typeface="Calibri"/>
                <a:cs typeface="Calibri"/>
              </a:rPr>
              <a:t>1.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dietetické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opatření</a:t>
            </a:r>
            <a:r>
              <a:rPr sz="2400" b="1" i="1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omezit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nadýmavá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kořeněná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jídla,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nakládaná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těžké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tabLst>
                <a:tab pos="3813810" algn="l"/>
                <a:tab pos="10308590" algn="l"/>
              </a:tabLst>
            </a:pPr>
            <a:r>
              <a:rPr sz="2400" dirty="0">
                <a:latin typeface="Calibri"/>
                <a:cs typeface="Calibri"/>
              </a:rPr>
              <a:t>omáčky,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jíst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pravidelných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intervalech</a:t>
            </a:r>
            <a:r>
              <a:rPr lang="cs-CZ"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4-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krát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denně,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pozdě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večer,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omezit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alkohol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kouření,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kávu</a:t>
            </a:r>
            <a:endParaRPr lang="cs-CZ" sz="2400" spc="-2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400" spc="-20" dirty="0">
                <a:solidFill>
                  <a:srgbClr val="FF0000"/>
                </a:solidFill>
                <a:latin typeface="Calibri"/>
                <a:cs typeface="Calibri"/>
              </a:rPr>
              <a:t>                               </a:t>
            </a:r>
            <a:r>
              <a:rPr lang="cs-CZ" sz="24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ozor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užívaní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NSAID</a:t>
            </a:r>
            <a:r>
              <a:rPr sz="2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kortikoidů</a:t>
            </a:r>
            <a:r>
              <a:rPr lang="cs-CZ"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!!!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2400" b="1" i="1" dirty="0">
                <a:latin typeface="Calibri"/>
                <a:cs typeface="Calibri"/>
              </a:rPr>
              <a:t>2.</a:t>
            </a:r>
            <a:r>
              <a:rPr sz="2400" b="1" i="1" spc="-80" dirty="0">
                <a:latin typeface="Calibri"/>
                <a:cs typeface="Calibri"/>
              </a:rPr>
              <a:t> </a:t>
            </a:r>
            <a:r>
              <a:rPr lang="cs-CZ" sz="2400" b="1" i="1" spc="-80" dirty="0">
                <a:latin typeface="Calibri"/>
                <a:cs typeface="Calibri"/>
              </a:rPr>
              <a:t> </a:t>
            </a:r>
            <a:r>
              <a:rPr sz="2400" b="1" i="1" spc="-10" dirty="0" err="1">
                <a:latin typeface="Calibri"/>
                <a:cs typeface="Calibri"/>
              </a:rPr>
              <a:t>farmakoterapie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odstranění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bolesti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urychlení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vyhojení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vředů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zabránění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komplikacím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recidivám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lang="cs-CZ" sz="2400" dirty="0">
                <a:latin typeface="Calibri"/>
                <a:cs typeface="Calibri"/>
              </a:rPr>
              <a:t>e</a:t>
            </a:r>
            <a:r>
              <a:rPr sz="2400" dirty="0" err="1">
                <a:latin typeface="Calibri"/>
                <a:cs typeface="Calibri"/>
              </a:rPr>
              <a:t>radikac</a:t>
            </a:r>
            <a:r>
              <a:rPr lang="cs-CZ" sz="2400" dirty="0">
                <a:latin typeface="Calibri"/>
                <a:cs typeface="Calibri"/>
              </a:rPr>
              <a:t>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HP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IPP+amoxicilin+klartihromycin</a:t>
            </a:r>
            <a:r>
              <a:rPr lang="cs-CZ" sz="2000" spc="-10" dirty="0">
                <a:latin typeface="Calibri"/>
                <a:cs typeface="Calibri"/>
              </a:rPr>
              <a:t> ; </a:t>
            </a:r>
            <a:r>
              <a:rPr sz="2000" spc="-10" dirty="0" err="1">
                <a:latin typeface="Calibri"/>
                <a:cs typeface="Calibri"/>
              </a:rPr>
              <a:t>IPP+metronidazol+klaritromycin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9912" y="381000"/>
            <a:ext cx="3432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Peptické</a:t>
            </a:r>
            <a:r>
              <a:rPr spc="-180" dirty="0"/>
              <a:t> </a:t>
            </a:r>
            <a:r>
              <a:rPr spc="-10" dirty="0"/>
              <a:t>vředy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752600"/>
            <a:ext cx="10363200" cy="418576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960"/>
              </a:spcBef>
              <a:buSzPct val="96875"/>
              <a:tabLst>
                <a:tab pos="216535" algn="l"/>
              </a:tabLst>
            </a:pPr>
            <a:r>
              <a:rPr lang="cs-CZ"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32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revence</a:t>
            </a:r>
            <a:r>
              <a:rPr sz="32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výskytu</a:t>
            </a:r>
            <a:r>
              <a:rPr sz="32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NSA</a:t>
            </a:r>
            <a:r>
              <a:rPr sz="3200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gastropatie:</a:t>
            </a:r>
            <a:endParaRPr sz="3200" dirty="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865"/>
              </a:spcBef>
              <a:buChar char="-"/>
              <a:tabLst>
                <a:tab pos="228600" algn="l"/>
              </a:tabLst>
            </a:pPr>
            <a:r>
              <a:rPr sz="3200" dirty="0">
                <a:latin typeface="Calibri"/>
                <a:cs typeface="Calibri"/>
              </a:rPr>
              <a:t>užití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jiných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léku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než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NSA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paracetamol,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opioidy</a:t>
            </a:r>
            <a:endParaRPr lang="cs-CZ" sz="3200" spc="-10" dirty="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865"/>
              </a:spcBef>
              <a:buChar char="-"/>
              <a:tabLst>
                <a:tab pos="228600" algn="l"/>
              </a:tabLst>
            </a:pPr>
            <a:endParaRPr sz="3200" dirty="0">
              <a:latin typeface="Calibri"/>
              <a:cs typeface="Calibri"/>
            </a:endParaRPr>
          </a:p>
          <a:p>
            <a:pPr marL="226060" indent="-213360">
              <a:lnSpc>
                <a:spcPct val="100000"/>
              </a:lnSpc>
              <a:spcBef>
                <a:spcPts val="1115"/>
              </a:spcBef>
              <a:buChar char="-"/>
              <a:tabLst>
                <a:tab pos="226060" algn="l"/>
              </a:tabLst>
            </a:pPr>
            <a:r>
              <a:rPr sz="3200" dirty="0">
                <a:latin typeface="Calibri"/>
                <a:cs typeface="Calibri"/>
              </a:rPr>
              <a:t>při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nutnosti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podat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NSA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volíme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COX-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 err="1">
                <a:latin typeface="Calibri"/>
                <a:cs typeface="Calibri"/>
              </a:rPr>
              <a:t>selektivnější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LČ</a:t>
            </a:r>
            <a:r>
              <a:rPr lang="cs-CZ" sz="3200" spc="-25" dirty="0">
                <a:latin typeface="Calibri"/>
                <a:cs typeface="Calibri"/>
              </a:rPr>
              <a:t> (</a:t>
            </a:r>
            <a:r>
              <a:rPr lang="cs-CZ" sz="3200" spc="-25" dirty="0" err="1">
                <a:latin typeface="Calibri"/>
                <a:cs typeface="Calibri"/>
              </a:rPr>
              <a:t>coxiby</a:t>
            </a:r>
            <a:r>
              <a:rPr lang="cs-CZ" sz="3200" spc="-25" dirty="0">
                <a:latin typeface="Calibri"/>
                <a:cs typeface="Calibri"/>
              </a:rPr>
              <a:t>; tzv. preferenční NSA: </a:t>
            </a:r>
            <a:r>
              <a:rPr lang="cs-CZ" sz="3200" spc="-25" dirty="0" err="1">
                <a:latin typeface="Calibri"/>
                <a:cs typeface="Calibri"/>
              </a:rPr>
              <a:t>meloxicam</a:t>
            </a:r>
            <a:r>
              <a:rPr lang="cs-CZ" sz="3200" spc="-25" dirty="0">
                <a:latin typeface="Calibri"/>
                <a:cs typeface="Calibri"/>
              </a:rPr>
              <a:t>, </a:t>
            </a:r>
            <a:r>
              <a:rPr lang="cs-CZ" sz="3200" spc="-25" dirty="0" err="1">
                <a:latin typeface="Calibri"/>
                <a:cs typeface="Calibri"/>
              </a:rPr>
              <a:t>nimesulid</a:t>
            </a:r>
            <a:r>
              <a:rPr lang="cs-CZ" sz="3200" spc="-25" dirty="0">
                <a:latin typeface="Calibri"/>
                <a:cs typeface="Calibri"/>
              </a:rPr>
              <a:t> </a:t>
            </a:r>
            <a:r>
              <a:rPr lang="cs-CZ" sz="3200" spc="-50" dirty="0">
                <a:latin typeface="Calibri"/>
                <a:cs typeface="Calibri"/>
              </a:rPr>
              <a:t>COX-</a:t>
            </a:r>
            <a:r>
              <a:rPr lang="cs-CZ" sz="3200" dirty="0">
                <a:latin typeface="Calibri"/>
                <a:cs typeface="Calibri"/>
              </a:rPr>
              <a:t>2</a:t>
            </a:r>
            <a:r>
              <a:rPr lang="cs-CZ" sz="3200" spc="-50" dirty="0">
                <a:latin typeface="Calibri"/>
                <a:cs typeface="Calibri"/>
              </a:rPr>
              <a:t> &gt; COX-1</a:t>
            </a:r>
            <a:r>
              <a:rPr lang="cs-CZ" sz="3200" spc="-25" dirty="0">
                <a:latin typeface="Calibri"/>
                <a:cs typeface="Calibri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226060" algn="l"/>
              </a:tabLst>
            </a:pPr>
            <a:endParaRPr sz="32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spcBef>
                <a:spcPts val="795"/>
              </a:spcBef>
              <a:buChar char="-"/>
              <a:tabLst>
                <a:tab pos="225425" algn="l"/>
              </a:tabLst>
            </a:pPr>
            <a:r>
              <a:rPr sz="3200" dirty="0">
                <a:latin typeface="Calibri"/>
                <a:cs typeface="Calibri"/>
              </a:rPr>
              <a:t>současné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podání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antiulceróz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osob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užívajících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NSA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rizikem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457200"/>
            <a:ext cx="9448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0" marR="5080" indent="-234950">
              <a:lnSpc>
                <a:spcPct val="100000"/>
              </a:lnSpc>
              <a:spcBef>
                <a:spcPts val="105"/>
              </a:spcBef>
            </a:pPr>
            <a:r>
              <a:rPr sz="4000" dirty="0" err="1"/>
              <a:t>Léčiv</a:t>
            </a:r>
            <a:r>
              <a:rPr lang="cs-CZ" sz="4000" dirty="0"/>
              <a:t>a</a:t>
            </a:r>
            <a:r>
              <a:rPr sz="4000" spc="-110" dirty="0"/>
              <a:t> </a:t>
            </a:r>
            <a:r>
              <a:rPr sz="4000" dirty="0"/>
              <a:t>užívaná</a:t>
            </a:r>
            <a:r>
              <a:rPr sz="4000" spc="-65" dirty="0"/>
              <a:t> </a:t>
            </a:r>
            <a:r>
              <a:rPr sz="4000" dirty="0"/>
              <a:t>v</a:t>
            </a:r>
            <a:r>
              <a:rPr sz="4000" spc="-40" dirty="0"/>
              <a:t> </a:t>
            </a:r>
            <a:r>
              <a:rPr sz="4000" dirty="0"/>
              <a:t>léčbě</a:t>
            </a:r>
            <a:r>
              <a:rPr sz="4000" spc="-35" dirty="0"/>
              <a:t> </a:t>
            </a:r>
            <a:r>
              <a:rPr sz="4000" dirty="0"/>
              <a:t>vředů</a:t>
            </a:r>
            <a:r>
              <a:rPr sz="4000" spc="-20" dirty="0"/>
              <a:t> </a:t>
            </a:r>
            <a:r>
              <a:rPr sz="4000" dirty="0"/>
              <a:t>a</a:t>
            </a:r>
            <a:r>
              <a:rPr sz="4000" spc="-30" dirty="0"/>
              <a:t> </a:t>
            </a:r>
            <a:r>
              <a:rPr sz="4000" spc="-10" dirty="0"/>
              <a:t>onemocnění </a:t>
            </a:r>
            <a:r>
              <a:rPr sz="4000" dirty="0"/>
              <a:t>spojených</a:t>
            </a:r>
            <a:r>
              <a:rPr sz="4000" spc="-85" dirty="0"/>
              <a:t> </a:t>
            </a:r>
            <a:r>
              <a:rPr sz="4000" dirty="0"/>
              <a:t>se</a:t>
            </a:r>
            <a:r>
              <a:rPr sz="4000" spc="-25" dirty="0"/>
              <a:t> </a:t>
            </a:r>
            <a:r>
              <a:rPr sz="4000" dirty="0"/>
              <a:t>zvýšenou</a:t>
            </a:r>
            <a:r>
              <a:rPr sz="4000" spc="-50" dirty="0"/>
              <a:t> </a:t>
            </a:r>
            <a:r>
              <a:rPr sz="4000" dirty="0"/>
              <a:t>žaludeční</a:t>
            </a:r>
            <a:r>
              <a:rPr sz="4000" spc="-70" dirty="0"/>
              <a:t> </a:t>
            </a:r>
            <a:r>
              <a:rPr sz="4000" spc="-10" dirty="0"/>
              <a:t>sekrecí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219200" y="1905000"/>
            <a:ext cx="7221855" cy="417870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82270" indent="-344170">
              <a:lnSpc>
                <a:spcPct val="100000"/>
              </a:lnSpc>
              <a:spcBef>
                <a:spcPts val="805"/>
              </a:spcBef>
              <a:buChar char="•"/>
              <a:tabLst>
                <a:tab pos="382270" algn="l"/>
              </a:tabLst>
            </a:pPr>
            <a:r>
              <a:rPr lang="cs-CZ"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28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éčiv</a:t>
            </a:r>
            <a:r>
              <a:rPr lang="cs-CZ"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snižující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žaludeční</a:t>
            </a:r>
            <a:r>
              <a:rPr sz="2800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kyselost</a:t>
            </a:r>
            <a:r>
              <a:rPr sz="28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(zvyšující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pH):</a:t>
            </a:r>
            <a:endParaRPr sz="2800" dirty="0">
              <a:latin typeface="Calibri"/>
              <a:cs typeface="Calibri"/>
            </a:endParaRPr>
          </a:p>
          <a:p>
            <a:pPr marL="574040" lvl="1" indent="-193040">
              <a:lnSpc>
                <a:spcPct val="100000"/>
              </a:lnSpc>
              <a:spcBef>
                <a:spcPts val="705"/>
              </a:spcBef>
              <a:buChar char="-"/>
              <a:tabLst>
                <a:tab pos="574040" algn="l"/>
              </a:tabLst>
            </a:pPr>
            <a:r>
              <a:rPr sz="2800" dirty="0">
                <a:latin typeface="Calibri"/>
                <a:cs typeface="Calibri"/>
              </a:rPr>
              <a:t>1.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inhibitory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protonové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pumpy</a:t>
            </a:r>
            <a:endParaRPr sz="2800" dirty="0">
              <a:latin typeface="Calibri"/>
              <a:cs typeface="Calibri"/>
            </a:endParaRPr>
          </a:p>
          <a:p>
            <a:pPr marL="574675" lvl="1" indent="-193675">
              <a:lnSpc>
                <a:spcPct val="100000"/>
              </a:lnSpc>
              <a:spcBef>
                <a:spcPts val="700"/>
              </a:spcBef>
              <a:buChar char="-"/>
              <a:tabLst>
                <a:tab pos="574675" algn="l"/>
              </a:tabLst>
            </a:pPr>
            <a:r>
              <a:rPr sz="2800" dirty="0">
                <a:latin typeface="Calibri"/>
                <a:cs typeface="Calibri"/>
              </a:rPr>
              <a:t>2.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antagonisté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775" spc="-37" baseline="-16516" dirty="0">
                <a:latin typeface="Calibri"/>
                <a:cs typeface="Calibri"/>
              </a:rPr>
              <a:t>2</a:t>
            </a:r>
            <a:r>
              <a:rPr sz="2800" spc="-2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receptorů</a:t>
            </a:r>
            <a:endParaRPr sz="2800" dirty="0">
              <a:latin typeface="Calibri"/>
              <a:cs typeface="Calibri"/>
            </a:endParaRPr>
          </a:p>
          <a:p>
            <a:pPr marL="574675" lvl="1" indent="-193675">
              <a:lnSpc>
                <a:spcPct val="100000"/>
              </a:lnSpc>
              <a:spcBef>
                <a:spcPts val="695"/>
              </a:spcBef>
              <a:buChar char="-"/>
              <a:tabLst>
                <a:tab pos="574675" algn="l"/>
              </a:tabLst>
            </a:pPr>
            <a:r>
              <a:rPr sz="2800" dirty="0">
                <a:latin typeface="Calibri"/>
                <a:cs typeface="Calibri"/>
              </a:rPr>
              <a:t>3.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antacida</a:t>
            </a:r>
            <a:endParaRPr lang="cs-CZ" sz="2800" spc="-10" dirty="0">
              <a:latin typeface="Calibri"/>
              <a:cs typeface="Calibri"/>
            </a:endParaRPr>
          </a:p>
          <a:p>
            <a:pPr marL="574675" lvl="1" indent="-193675">
              <a:lnSpc>
                <a:spcPct val="100000"/>
              </a:lnSpc>
              <a:spcBef>
                <a:spcPts val="695"/>
              </a:spcBef>
              <a:buChar char="-"/>
              <a:tabLst>
                <a:tab pos="574675" algn="l"/>
              </a:tabLst>
            </a:pPr>
            <a:endParaRPr sz="2800" dirty="0">
              <a:latin typeface="Calibri"/>
              <a:cs typeface="Calibri"/>
            </a:endParaRPr>
          </a:p>
          <a:p>
            <a:pPr marL="382270" indent="-344170">
              <a:lnSpc>
                <a:spcPct val="100000"/>
              </a:lnSpc>
              <a:spcBef>
                <a:spcPts val="710"/>
              </a:spcBef>
              <a:buChar char="•"/>
              <a:tabLst>
                <a:tab pos="382270" algn="l"/>
              </a:tabLst>
            </a:pPr>
            <a:r>
              <a:rPr lang="cs-CZ"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28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átky</a:t>
            </a:r>
            <a:r>
              <a:rPr sz="2800" u="heavy" spc="-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ochraňující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žaludeční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sliznici</a:t>
            </a:r>
            <a:endParaRPr lang="cs-CZ" sz="2800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10"/>
              </a:spcBef>
              <a:tabLst>
                <a:tab pos="38227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82270" indent="-344170">
              <a:lnSpc>
                <a:spcPct val="100000"/>
              </a:lnSpc>
              <a:spcBef>
                <a:spcPts val="700"/>
              </a:spcBef>
              <a:buChar char="•"/>
              <a:tabLst>
                <a:tab pos="38227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„</a:t>
            </a:r>
            <a:r>
              <a:rPr lang="cs-CZ"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8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rokinetika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2309</Words>
  <Application>Microsoft Office PowerPoint</Application>
  <PresentationFormat>Širokoúhlá obrazovka</PresentationFormat>
  <Paragraphs>317</Paragraphs>
  <Slides>33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Trávicí systém</vt:lpstr>
      <vt:lpstr>Prezentace aplikace PowerPoint</vt:lpstr>
      <vt:lpstr>Prezentace aplikace PowerPoint</vt:lpstr>
      <vt:lpstr>Agresivní a protektivní faktory</vt:lpstr>
      <vt:lpstr>Peptické vředy</vt:lpstr>
      <vt:lpstr>Helicobacter pylori</vt:lpstr>
      <vt:lpstr>Peptické vředy</vt:lpstr>
      <vt:lpstr>Peptické vředy</vt:lpstr>
      <vt:lpstr>Léčiva užívaná v léčbě vředů a onemocnění spojených se zvýšenou žaludeční sekrecí</vt:lpstr>
      <vt:lpstr>Tvorba HCl v žaludku</vt:lpstr>
      <vt:lpstr>Léčiva snižující žaludeční kyselost (zvyšující pH)</vt:lpstr>
      <vt:lpstr>Léčiva snižující žaludeční kyselost (zvyšující pH)</vt:lpstr>
      <vt:lpstr>Léčiva snižující žaludeční kyselost (zvyšující pH)</vt:lpstr>
      <vt:lpstr>Látky ochraňující žaludeční sliznici</vt:lpstr>
      <vt:lpstr>Prokinetika</vt:lpstr>
      <vt:lpstr>Prokinetika</vt:lpstr>
      <vt:lpstr>Laxancia (projímadla)</vt:lpstr>
      <vt:lpstr>Laxancia</vt:lpstr>
      <vt:lpstr>Laxancia</vt:lpstr>
      <vt:lpstr>Antidiarhoika</vt:lpstr>
      <vt:lpstr>Antidiarhoika</vt:lpstr>
      <vt:lpstr>Antidiarhoika</vt:lpstr>
      <vt:lpstr>Antiemetika</vt:lpstr>
      <vt:lpstr>Antiemetika</vt:lpstr>
      <vt:lpstr>Antiemetika</vt:lpstr>
      <vt:lpstr>Antiemetika</vt:lpstr>
      <vt:lpstr>Antiemetika</vt:lpstr>
      <vt:lpstr>Profylaxe a léčba CINV</vt:lpstr>
      <vt:lpstr>Modrá kniha ČOS - CINV</vt:lpstr>
      <vt:lpstr>Modrá kniha ČOS - CINV</vt:lpstr>
      <vt:lpstr>Spazmolytika</vt:lpstr>
      <vt:lpstr>Deflatulencia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Trávicí systém</dc:title>
  <dc:creator>Jana Ďuricová</dc:creator>
  <cp:lastModifiedBy>Veronika Slováček Hagenová</cp:lastModifiedBy>
  <cp:revision>16</cp:revision>
  <dcterms:created xsi:type="dcterms:W3CDTF">2024-07-24T08:26:00Z</dcterms:created>
  <dcterms:modified xsi:type="dcterms:W3CDTF">2024-12-04T07:36:17Z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2024-07-24T00:00:00Z</vt:filetime>
  </property>
  <property fmtid="{D5CDD505-2E9C-101B-9397-08002B2CF9AE}" pid="5" name="Producer">
    <vt:lpwstr>Microsoft® PowerPoint® 2021</vt:lpwstr>
  </property>
</Properties>
</file>