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4"/>
  </p:sldMasterIdLst>
  <p:notesMasterIdLst>
    <p:notesMasterId r:id="rId94"/>
  </p:notesMasterIdLst>
  <p:sldIdLst>
    <p:sldId id="326" r:id="rId5"/>
    <p:sldId id="258" r:id="rId6"/>
    <p:sldId id="330" r:id="rId7"/>
    <p:sldId id="259" r:id="rId8"/>
    <p:sldId id="350" r:id="rId9"/>
    <p:sldId id="260" r:id="rId10"/>
    <p:sldId id="261" r:id="rId11"/>
    <p:sldId id="331" r:id="rId12"/>
    <p:sldId id="262" r:id="rId13"/>
    <p:sldId id="263" r:id="rId14"/>
    <p:sldId id="264" r:id="rId15"/>
    <p:sldId id="265" r:id="rId16"/>
    <p:sldId id="266" r:id="rId17"/>
    <p:sldId id="332" r:id="rId18"/>
    <p:sldId id="268" r:id="rId19"/>
    <p:sldId id="269" r:id="rId20"/>
    <p:sldId id="270" r:id="rId21"/>
    <p:sldId id="333" r:id="rId22"/>
    <p:sldId id="271" r:id="rId23"/>
    <p:sldId id="347" r:id="rId24"/>
    <p:sldId id="272" r:id="rId25"/>
    <p:sldId id="334" r:id="rId26"/>
    <p:sldId id="348" r:id="rId27"/>
    <p:sldId id="273" r:id="rId28"/>
    <p:sldId id="274" r:id="rId29"/>
    <p:sldId id="275" r:id="rId30"/>
    <p:sldId id="276" r:id="rId31"/>
    <p:sldId id="277" r:id="rId32"/>
    <p:sldId id="278" r:id="rId33"/>
    <p:sldId id="335" r:id="rId34"/>
    <p:sldId id="279" r:id="rId35"/>
    <p:sldId id="280" r:id="rId36"/>
    <p:sldId id="282" r:id="rId37"/>
    <p:sldId id="349" r:id="rId38"/>
    <p:sldId id="281" r:id="rId39"/>
    <p:sldId id="336" r:id="rId40"/>
    <p:sldId id="283" r:id="rId41"/>
    <p:sldId id="284" r:id="rId42"/>
    <p:sldId id="337" r:id="rId43"/>
    <p:sldId id="285" r:id="rId44"/>
    <p:sldId id="286" r:id="rId45"/>
    <p:sldId id="338" r:id="rId46"/>
    <p:sldId id="287" r:id="rId47"/>
    <p:sldId id="288" r:id="rId48"/>
    <p:sldId id="289" r:id="rId49"/>
    <p:sldId id="290" r:id="rId50"/>
    <p:sldId id="339" r:id="rId51"/>
    <p:sldId id="291" r:id="rId52"/>
    <p:sldId id="292" r:id="rId53"/>
    <p:sldId id="340" r:id="rId54"/>
    <p:sldId id="351" r:id="rId55"/>
    <p:sldId id="293" r:id="rId56"/>
    <p:sldId id="294" r:id="rId57"/>
    <p:sldId id="295" r:id="rId58"/>
    <p:sldId id="296" r:id="rId59"/>
    <p:sldId id="297" r:id="rId60"/>
    <p:sldId id="298" r:id="rId61"/>
    <p:sldId id="299" r:id="rId62"/>
    <p:sldId id="328" r:id="rId63"/>
    <p:sldId id="327" r:id="rId64"/>
    <p:sldId id="329" r:id="rId65"/>
    <p:sldId id="342" r:id="rId66"/>
    <p:sldId id="300" r:id="rId67"/>
    <p:sldId id="301" r:id="rId68"/>
    <p:sldId id="341" r:id="rId69"/>
    <p:sldId id="302" r:id="rId70"/>
    <p:sldId id="303" r:id="rId71"/>
    <p:sldId id="304" r:id="rId72"/>
    <p:sldId id="352" r:id="rId73"/>
    <p:sldId id="305" r:id="rId74"/>
    <p:sldId id="306" r:id="rId75"/>
    <p:sldId id="307" r:id="rId76"/>
    <p:sldId id="308" r:id="rId77"/>
    <p:sldId id="310" r:id="rId78"/>
    <p:sldId id="312" r:id="rId79"/>
    <p:sldId id="314" r:id="rId80"/>
    <p:sldId id="316" r:id="rId81"/>
    <p:sldId id="345" r:id="rId82"/>
    <p:sldId id="318" r:id="rId83"/>
    <p:sldId id="344" r:id="rId84"/>
    <p:sldId id="319" r:id="rId85"/>
    <p:sldId id="320" r:id="rId86"/>
    <p:sldId id="343" r:id="rId87"/>
    <p:sldId id="321" r:id="rId88"/>
    <p:sldId id="322" r:id="rId89"/>
    <p:sldId id="323" r:id="rId90"/>
    <p:sldId id="324" r:id="rId91"/>
    <p:sldId id="325" r:id="rId92"/>
    <p:sldId id="346" r:id="rId93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 Skiba" initials="PS" lastIdx="1" clrIdx="0">
    <p:extLst>
      <p:ext uri="{19B8F6BF-5375-455C-9EA6-DF929625EA0E}">
        <p15:presenceInfo xmlns:p15="http://schemas.microsoft.com/office/powerpoint/2012/main" userId="Petr Skib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4690EB-B0D9-47D7-93C2-27933162B317}" v="11" dt="2024-11-05T19:05:30.259"/>
    <p1510:client id="{D6CB0F36-7294-4B8F-A062-8396AA209BA2}" v="5" dt="2024-11-06T12:02:41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commentAuthors" Target="commentAuthor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158A7-776E-49ED-A4F9-0D8FCCC67598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2CAA7-E1E9-4671-8D95-890C4D1FCD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148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2CAA7-E1E9-4671-8D95-890C4D1FCD05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28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76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9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55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8386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67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7311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81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92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5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7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0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7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6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8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2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2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017" y="1812334"/>
            <a:ext cx="11376991" cy="1778349"/>
          </a:xfrm>
        </p:spPr>
        <p:txBody>
          <a:bodyPr>
            <a:normAutofit/>
          </a:bodyPr>
          <a:lstStyle/>
          <a:p>
            <a:pPr algn="ctr"/>
            <a:r>
              <a:rPr lang="cs-CZ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gastroenterologie</a:t>
            </a:r>
          </a:p>
        </p:txBody>
      </p:sp>
    </p:spTree>
    <p:extLst>
      <p:ext uri="{BB962C8B-B14F-4D97-AF65-F5344CB8AC3E}">
        <p14:creationId xmlns:p14="http://schemas.microsoft.com/office/powerpoint/2010/main" val="3901858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1135270" y="2369195"/>
            <a:ext cx="11376991" cy="390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příčiny	převaha agresivních faktorů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	</a:t>
            </a:r>
            <a:r>
              <a:rPr lang="cs-CZ" sz="2400" dirty="0"/>
              <a:t>účinek </a:t>
            </a:r>
            <a:r>
              <a:rPr lang="cs-CZ" sz="2400" dirty="0" err="1"/>
              <a:t>HCl</a:t>
            </a:r>
            <a:endParaRPr lang="cs-CZ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	infekce </a:t>
            </a:r>
            <a:r>
              <a:rPr lang="cs-CZ" sz="2400" dirty="0" err="1"/>
              <a:t>H.pylori</a:t>
            </a:r>
            <a:endParaRPr lang="cs-CZ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	žlučové kyseliny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	kouření, léky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FECE056F-E36D-2140-8F36-1FC2D599EA88}"/>
              </a:ext>
            </a:extLst>
          </p:cNvPr>
          <p:cNvSpPr txBox="1">
            <a:spLocks/>
          </p:cNvSpPr>
          <p:nvPr/>
        </p:nvSpPr>
        <p:spPr>
          <a:xfrm>
            <a:off x="468611" y="362297"/>
            <a:ext cx="11376991" cy="98009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Vředová choroba </a:t>
            </a:r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gstroduodena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3905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331305" y="2292626"/>
            <a:ext cx="11860696" cy="445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KO		</a:t>
            </a:r>
            <a:r>
              <a:rPr lang="cs-CZ" sz="2400" dirty="0"/>
              <a:t>mohou být asymptomatické, projeví se až při komplikaci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tupá bolest v </a:t>
            </a:r>
            <a:r>
              <a:rPr lang="cs-CZ" sz="2400" dirty="0" err="1"/>
              <a:t>epigastiu</a:t>
            </a:r>
            <a:r>
              <a:rPr lang="cs-CZ" sz="2400" dirty="0"/>
              <a:t>, 30-120 min. po jídle, ustupuje po požití 					potravy (nadváha)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DG</a:t>
            </a:r>
            <a:r>
              <a:rPr lang="cs-CZ" sz="2400" dirty="0"/>
              <a:t>	endoskopie + biopsie (nutnost vyloučení karcinomu) + průkaz </a:t>
            </a:r>
            <a:r>
              <a:rPr lang="cs-CZ" sz="2400" dirty="0" err="1"/>
              <a:t>H.pylori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/>
              <a:t>		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prognóza</a:t>
            </a:r>
            <a:r>
              <a:rPr lang="cs-CZ" sz="2400" dirty="0"/>
              <a:t>	dobrá, jen 10% odolává léčbě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9FC39736-B2C3-82B3-C89E-C8D91F3B33A5}"/>
              </a:ext>
            </a:extLst>
          </p:cNvPr>
          <p:cNvSpPr txBox="1">
            <a:spLocks/>
          </p:cNvSpPr>
          <p:nvPr/>
        </p:nvSpPr>
        <p:spPr>
          <a:xfrm>
            <a:off x="468611" y="362297"/>
            <a:ext cx="11376991" cy="98009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Vředová choroba </a:t>
            </a:r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gstroduodena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4213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644570" y="2560615"/>
            <a:ext cx="11860696" cy="334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komplikace		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masivní krvácení </a:t>
            </a:r>
            <a:r>
              <a:rPr lang="cs-CZ" sz="2400" dirty="0" err="1"/>
              <a:t>hematemeza</a:t>
            </a:r>
            <a:r>
              <a:rPr lang="cs-CZ" sz="2400" dirty="0"/>
              <a:t> či </a:t>
            </a:r>
            <a:r>
              <a:rPr lang="cs-CZ" sz="2400" dirty="0" err="1"/>
              <a:t>meléna</a:t>
            </a:r>
            <a:r>
              <a:rPr lang="cs-CZ" sz="2400" dirty="0"/>
              <a:t> (</a:t>
            </a:r>
            <a:r>
              <a:rPr lang="cs-CZ" sz="2400" dirty="0" err="1"/>
              <a:t>NSA+antikoag</a:t>
            </a:r>
            <a:r>
              <a:rPr lang="cs-CZ" sz="2400" dirty="0"/>
              <a:t>.)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penetrace do okolních orgánů, např. pankreatu (adheze)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perforace, zejména u sekundárních vředů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stenóza pyloru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29377037-3010-6A01-406B-A3159CE4169C}"/>
              </a:ext>
            </a:extLst>
          </p:cNvPr>
          <p:cNvSpPr txBox="1">
            <a:spLocks/>
          </p:cNvSpPr>
          <p:nvPr/>
        </p:nvSpPr>
        <p:spPr>
          <a:xfrm>
            <a:off x="468611" y="362297"/>
            <a:ext cx="11376991" cy="98009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Vředová choroba </a:t>
            </a:r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gstroduodena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6994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78" y="624763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Vředová choroba </a:t>
            </a:r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gastroduodena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235225" y="1881808"/>
            <a:ext cx="11860696" cy="445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léčba		</a:t>
            </a:r>
            <a:r>
              <a:rPr lang="cs-CZ" sz="2400" dirty="0"/>
              <a:t>potlačení kyselé sekrece + eradikace </a:t>
            </a:r>
            <a:r>
              <a:rPr lang="cs-CZ" sz="2400" dirty="0" err="1"/>
              <a:t>Helicobacter</a:t>
            </a:r>
            <a:r>
              <a:rPr lang="cs-CZ" sz="2400" dirty="0"/>
              <a:t> </a:t>
            </a:r>
            <a:r>
              <a:rPr lang="cs-CZ" sz="2400" dirty="0" err="1"/>
              <a:t>pylori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dirty="0"/>
              <a:t>			úprava stravy  </a:t>
            </a:r>
            <a:r>
              <a:rPr lang="cs-CZ" sz="2400" dirty="0"/>
              <a:t>vyloučení stravy bez neutralizačních vlastností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nekouřit, vysadit ulcerogenní léky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			farmakoterapie 	</a:t>
            </a:r>
            <a:r>
              <a:rPr lang="cs-CZ" sz="2400" dirty="0"/>
              <a:t>inhibitory protonové pumpy (OMEPRAZOL, HELICID)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				eradikace </a:t>
            </a:r>
            <a:r>
              <a:rPr lang="cs-CZ" sz="2400" dirty="0" err="1"/>
              <a:t>H.pylori</a:t>
            </a:r>
            <a:r>
              <a:rPr lang="cs-CZ" sz="2400" dirty="0"/>
              <a:t> (kombinovaná ATB léčba)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			u sekundárních vředů – IPP + eliminace příčiny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			chirurgie		</a:t>
            </a:r>
            <a:r>
              <a:rPr lang="cs-CZ" sz="2400" dirty="0"/>
              <a:t>pouze u komplikací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29389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78" y="624763"/>
            <a:ext cx="11376991" cy="980090"/>
          </a:xfrm>
        </p:spPr>
        <p:txBody>
          <a:bodyPr>
            <a:normAutofit/>
          </a:bodyPr>
          <a:lstStyle/>
          <a:p>
            <a:pPr algn="ctr"/>
            <a:endParaRPr lang="cs-CZ" dirty="0"/>
          </a:p>
        </p:txBody>
      </p:sp>
      <p:pic>
        <p:nvPicPr>
          <p:cNvPr id="6146" name="Picture 2" descr="Vředová choroba gastroduodenální">
            <a:extLst>
              <a:ext uri="{FF2B5EF4-FFF2-40B4-BE49-F238E27FC236}">
                <a16:creationId xmlns:a16="http://schemas.microsoft.com/office/drawing/2014/main" id="{F91ED8C5-0478-7252-5DD1-34F1EDF69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29" y="1369943"/>
            <a:ext cx="4754011" cy="440715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ndoscopic pyloroplasty for adult hypertrophic pyloric stenosis associated  with esophageal achalasia - VideoGIE">
            <a:extLst>
              <a:ext uri="{FF2B5EF4-FFF2-40B4-BE49-F238E27FC236}">
                <a16:creationId xmlns:a16="http://schemas.microsoft.com/office/drawing/2014/main" id="{31C65E9A-7DE3-9373-2BAA-3241552CC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376" y="1369944"/>
            <a:ext cx="4926862" cy="4407151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550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78" y="624763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Benigní nádory žaludku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510208" y="2239618"/>
            <a:ext cx="11860696" cy="2792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	</a:t>
            </a:r>
            <a:r>
              <a:rPr lang="cs-CZ" sz="2400" b="1" dirty="0"/>
              <a:t>polypy</a:t>
            </a:r>
            <a:r>
              <a:rPr lang="cs-CZ" sz="2400" dirty="0"/>
              <a:t>  			nález  u 6% všech </a:t>
            </a:r>
            <a:r>
              <a:rPr lang="cs-CZ" sz="2400" dirty="0" err="1"/>
              <a:t>endoskopovaných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/>
              <a:t>						určité typy mohou </a:t>
            </a:r>
            <a:r>
              <a:rPr lang="cs-CZ" sz="2400" dirty="0" err="1"/>
              <a:t>malignizovat</a:t>
            </a:r>
            <a:r>
              <a:rPr lang="cs-CZ" sz="2400" dirty="0"/>
              <a:t>	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	DG a léčba  </a:t>
            </a:r>
            <a:r>
              <a:rPr lang="cs-CZ" sz="2400" dirty="0"/>
              <a:t>endoskopie + biopsie + odstranění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83131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78" y="624763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Maligní nádory žaludku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689703" y="1762908"/>
            <a:ext cx="11860696" cy="445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karcinom 95%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	příčiny	</a:t>
            </a:r>
            <a:r>
              <a:rPr lang="cs-CZ" sz="2400" dirty="0"/>
              <a:t>kancerogeny v potravě, genetika, </a:t>
            </a:r>
            <a:r>
              <a:rPr lang="cs-CZ" sz="2400" dirty="0" err="1"/>
              <a:t>H.pylori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dirty="0"/>
              <a:t>	epidemiologie		</a:t>
            </a:r>
            <a:r>
              <a:rPr lang="cs-CZ" sz="2400" dirty="0"/>
              <a:t>pozitivní trend, snížení incidence o polovinu za 30 let</a:t>
            </a:r>
            <a:r>
              <a:rPr lang="cs-CZ" sz="2400" b="1" dirty="0"/>
              <a:t>	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KO		</a:t>
            </a:r>
            <a:r>
              <a:rPr lang="cs-CZ" sz="2400" dirty="0"/>
              <a:t>nespecifické příznaky, dlouho asymptomatický, tlak v epigastriu, 				nauzea, krvácení do GIT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09466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78" y="624763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Maligní nádory žaludku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477078" y="2073966"/>
            <a:ext cx="11860696" cy="390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	DG 	</a:t>
            </a:r>
            <a:r>
              <a:rPr lang="cs-CZ" sz="2400" dirty="0"/>
              <a:t>endoskopie žaludku s vícečetnou biopsií, 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</a:t>
            </a:r>
            <a:r>
              <a:rPr lang="cs-CZ" sz="2400" b="1" dirty="0"/>
              <a:t>léčba	</a:t>
            </a:r>
            <a:r>
              <a:rPr lang="cs-CZ" sz="2400" dirty="0"/>
              <a:t>	radikální	- </a:t>
            </a:r>
            <a:r>
              <a:rPr lang="cs-CZ" sz="2400" dirty="0" err="1"/>
              <a:t>subtotální</a:t>
            </a:r>
            <a:r>
              <a:rPr lang="cs-CZ" sz="2400" dirty="0"/>
              <a:t> resekce žaludku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lymfom 3-5%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		</a:t>
            </a:r>
            <a:r>
              <a:rPr lang="cs-CZ" sz="2400" dirty="0"/>
              <a:t>non-</a:t>
            </a:r>
            <a:r>
              <a:rPr lang="cs-CZ" sz="2400" dirty="0" err="1"/>
              <a:t>Hodgking</a:t>
            </a:r>
            <a:r>
              <a:rPr lang="cs-CZ" sz="2400" dirty="0"/>
              <a:t>, většinou sekundární postižení při generalizaci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	léčba	</a:t>
            </a:r>
            <a:r>
              <a:rPr lang="cs-CZ" sz="2400" dirty="0"/>
              <a:t>	CHT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32192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arcinom žaludku">
            <a:extLst>
              <a:ext uri="{FF2B5EF4-FFF2-40B4-BE49-F238E27FC236}">
                <a16:creationId xmlns:a16="http://schemas.microsoft.com/office/drawing/2014/main" id="{665FDA10-BBAC-874F-808F-3201C64CE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31" y="496957"/>
            <a:ext cx="5365295" cy="4055165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Karcinom žaludku :: Chirurgická klinika Thomayerova Nemocnice">
            <a:extLst>
              <a:ext uri="{FF2B5EF4-FFF2-40B4-BE49-F238E27FC236}">
                <a16:creationId xmlns:a16="http://schemas.microsoft.com/office/drawing/2014/main" id="{190F06C4-E1E1-BF7A-5F80-8F0BFFD1F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65" y="2319132"/>
            <a:ext cx="5334239" cy="3995530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946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78" y="624763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Malabsorbční syndrom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477078" y="2073966"/>
            <a:ext cx="11502887" cy="390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 err="1"/>
              <a:t>malabsorbce</a:t>
            </a:r>
            <a:r>
              <a:rPr lang="cs-CZ" sz="2400" dirty="0"/>
              <a:t>	porucha příjmu a transportu živin, stopových látek  vitamínů střevní sliznicí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malabsorbční syndrom</a:t>
            </a:r>
            <a:r>
              <a:rPr lang="cs-CZ" sz="2400" dirty="0"/>
              <a:t>	s</a:t>
            </a:r>
            <a:r>
              <a:rPr lang="cs-CZ" sz="2400" b="0" i="0" dirty="0">
                <a:effectLst/>
              </a:rPr>
              <a:t>tav, při němž dochází k poruchám trávení a vstřebávání základních živin a ke vzniku chorobných stavů z nedostatku těchto látek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5338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78" y="624763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Refluxní choroba jícnu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715617" y="2040835"/>
            <a:ext cx="11376991" cy="445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způsobena </a:t>
            </a:r>
            <a:r>
              <a:rPr lang="cs-CZ" sz="2400" dirty="0" err="1"/>
              <a:t>gastroesofageálním</a:t>
            </a:r>
            <a:r>
              <a:rPr lang="cs-CZ" sz="2400" dirty="0"/>
              <a:t> refluxem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 err="1"/>
              <a:t>gastroesofageální</a:t>
            </a:r>
            <a:r>
              <a:rPr lang="cs-CZ" sz="2400" b="1" dirty="0"/>
              <a:t> reflux	</a:t>
            </a:r>
            <a:r>
              <a:rPr lang="cs-CZ" sz="2400" dirty="0"/>
              <a:t>zpětný tok obsahu žaludku do jícnu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příčiny</a:t>
            </a:r>
            <a:r>
              <a:rPr lang="cs-CZ" sz="2400" dirty="0"/>
              <a:t>	porucha napětí dolního jícnového svěrače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KO	</a:t>
            </a:r>
            <a:r>
              <a:rPr lang="cs-CZ" sz="2400" dirty="0"/>
              <a:t>		pyróza, regurgitace žaludečních šťáv do hltanu a úst, říhání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84809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78" y="624763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Malabsorbční syndrom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477078" y="2073966"/>
            <a:ext cx="11502887" cy="334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s-CZ" sz="2400" b="1"/>
          </a:p>
          <a:p>
            <a:pPr>
              <a:lnSpc>
                <a:spcPct val="150000"/>
              </a:lnSpc>
            </a:pPr>
            <a:r>
              <a:rPr lang="cs-CZ" sz="2400" b="1"/>
              <a:t>primární malabsorbční syndromy</a:t>
            </a:r>
          </a:p>
          <a:p>
            <a:pPr>
              <a:lnSpc>
                <a:spcPct val="150000"/>
              </a:lnSpc>
            </a:pPr>
            <a:r>
              <a:rPr lang="cs-CZ" sz="2400"/>
              <a:t>	celiakie, celiakální </a:t>
            </a:r>
            <a:r>
              <a:rPr lang="cs-CZ" sz="2400" err="1"/>
              <a:t>sprue</a:t>
            </a:r>
            <a:r>
              <a:rPr lang="cs-CZ" sz="2400"/>
              <a:t>, selektivní malabsorbční poruchy</a:t>
            </a:r>
          </a:p>
          <a:p>
            <a:pPr>
              <a:lnSpc>
                <a:spcPct val="150000"/>
              </a:lnSpc>
            </a:pPr>
            <a:endParaRPr lang="cs-CZ" sz="2400" b="1"/>
          </a:p>
          <a:p>
            <a:pPr>
              <a:lnSpc>
                <a:spcPct val="150000"/>
              </a:lnSpc>
            </a:pPr>
            <a:r>
              <a:rPr lang="cs-CZ" sz="2400" b="1"/>
              <a:t>sekundární malabsorbční syndromy</a:t>
            </a:r>
            <a:r>
              <a:rPr lang="cs-CZ" sz="2400"/>
              <a:t>  při celkových onemocněních</a:t>
            </a:r>
          </a:p>
          <a:p>
            <a:pPr>
              <a:lnSpc>
                <a:spcPct val="150000"/>
              </a:lnSpc>
            </a:pPr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4136111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393882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celiakie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477078" y="2073966"/>
            <a:ext cx="11502887" cy="390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gluten senzitivní </a:t>
            </a:r>
            <a:r>
              <a:rPr lang="cs-CZ" sz="2400" b="1" dirty="0" err="1"/>
              <a:t>enteropatie</a:t>
            </a: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dirty="0"/>
              <a:t>autoimunitní reakce střevní sliznice na zkonzumovanou bílkovinu gluten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žito, ječmen, pšenice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patologie	</a:t>
            </a:r>
            <a:r>
              <a:rPr lang="cs-CZ" sz="2400" dirty="0"/>
              <a:t>devastace sliznice střeva atrofickým zánětem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prevalence cca 1 na 200 lidí, ženy 2x častěji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02124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78" y="624763"/>
            <a:ext cx="11376991" cy="980090"/>
          </a:xfrm>
        </p:spPr>
        <p:txBody>
          <a:bodyPr>
            <a:normAutofit/>
          </a:bodyPr>
          <a:lstStyle/>
          <a:p>
            <a:pPr algn="ctr"/>
            <a:endParaRPr lang="cs-CZ" dirty="0"/>
          </a:p>
        </p:txBody>
      </p:sp>
      <p:sp>
        <p:nvSpPr>
          <p:cNvPr id="3" name="AutoShape 2" descr="Celiakie - příznaky a diagnostika | Dr. Max lékárna">
            <a:extLst>
              <a:ext uri="{FF2B5EF4-FFF2-40B4-BE49-F238E27FC236}">
                <a16:creationId xmlns:a16="http://schemas.microsoft.com/office/drawing/2014/main" id="{6E1FBC90-ADBA-07DC-A1CA-212C1F2607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Celiakie - příznaky a diagnostika | Dr. Max lékárna">
            <a:extLst>
              <a:ext uri="{FF2B5EF4-FFF2-40B4-BE49-F238E27FC236}">
                <a16:creationId xmlns:a16="http://schemas.microsoft.com/office/drawing/2014/main" id="{3A44D82E-C22C-2B1E-080C-7CBFA1FFA5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98702" y="3581399"/>
            <a:ext cx="2978427" cy="297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206" name="Picture 14" descr="Máte celiakii? Vyzkoušejte bezlepkový protein • Protein.cz">
            <a:extLst>
              <a:ext uri="{FF2B5EF4-FFF2-40B4-BE49-F238E27FC236}">
                <a16:creationId xmlns:a16="http://schemas.microsoft.com/office/drawing/2014/main" id="{2217AC9D-F036-2CBB-949F-166B4B21F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35" y="624762"/>
            <a:ext cx="9372031" cy="56044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32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78" y="624763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celiakie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477078" y="2073966"/>
            <a:ext cx="11502887" cy="390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KO	</a:t>
            </a:r>
            <a:r>
              <a:rPr lang="cs-CZ" sz="2400" dirty="0"/>
              <a:t>	v </a:t>
            </a:r>
            <a:r>
              <a:rPr lang="cs-CZ" sz="2400" b="1" dirty="0"/>
              <a:t>dětství</a:t>
            </a:r>
            <a:r>
              <a:rPr lang="cs-CZ" sz="2400" dirty="0"/>
              <a:t>	kolem 1 roku, průjmy, neprospívání, zástava růstu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v </a:t>
            </a:r>
            <a:r>
              <a:rPr lang="cs-CZ" sz="2400" b="1" dirty="0" err="1"/>
              <a:t>dopělosti</a:t>
            </a:r>
            <a:r>
              <a:rPr lang="cs-CZ" sz="2400" dirty="0"/>
              <a:t>	atypický průběh, typická </a:t>
            </a:r>
            <a:r>
              <a:rPr lang="cs-CZ" sz="2400" dirty="0" err="1"/>
              <a:t>malabsorbce</a:t>
            </a:r>
            <a:r>
              <a:rPr lang="cs-CZ" sz="2400" dirty="0"/>
              <a:t> v 50%, kožní 				bulózní projevy, anémie, </a:t>
            </a:r>
            <a:r>
              <a:rPr lang="cs-CZ" sz="2400" dirty="0" err="1"/>
              <a:t>hepatopatie</a:t>
            </a:r>
            <a:r>
              <a:rPr lang="cs-CZ" sz="2400" dirty="0"/>
              <a:t>, osteoporóza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26375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070" y="387696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celiakie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245166" y="2073966"/>
            <a:ext cx="11734800" cy="5008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	 	sérologie 	</a:t>
            </a:r>
            <a:r>
              <a:rPr lang="cs-CZ" sz="2400" dirty="0" err="1"/>
              <a:t>antigliadinové</a:t>
            </a:r>
            <a:r>
              <a:rPr lang="cs-CZ" sz="2400" dirty="0"/>
              <a:t> protilátky, nyní AEA -  </a:t>
            </a:r>
            <a:r>
              <a:rPr lang="cs-CZ" sz="2400" dirty="0" err="1"/>
              <a:t>antiendomyziální</a:t>
            </a:r>
            <a:r>
              <a:rPr lang="cs-CZ" sz="2400" dirty="0"/>
              <a:t> 				protilátky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		endoskopie	</a:t>
            </a:r>
            <a:r>
              <a:rPr lang="cs-CZ" sz="2400" dirty="0"/>
              <a:t>vyhlazená sliznice střeva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		histologie	</a:t>
            </a:r>
            <a:r>
              <a:rPr lang="cs-CZ" sz="2400" dirty="0"/>
              <a:t>snížení výšky klků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dirty="0"/>
              <a:t>léčba		</a:t>
            </a:r>
            <a:r>
              <a:rPr lang="cs-CZ" sz="2400" dirty="0"/>
              <a:t>celoživotní vysazení lepku	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klinické potíže vymizí v řádu týdnů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endoskopický nález v řádu měsíců 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42073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78" y="624763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Laktózová intolerance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575733" y="1875930"/>
            <a:ext cx="11734800" cy="445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/>
              <a:t>vrozená, či získaná (po střevních infekcích)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defekt </a:t>
            </a:r>
            <a:r>
              <a:rPr lang="cs-CZ" sz="2400" dirty="0" err="1"/>
              <a:t>laktulózy</a:t>
            </a:r>
            <a:r>
              <a:rPr lang="cs-CZ" sz="2400" dirty="0"/>
              <a:t> – laktóza se neštěpí na jednoduché cukry a je metabolizována na kyselinu mléčnou, metan, CO2 → plynatost, nadýmání, průjmy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léčba		</a:t>
            </a:r>
            <a:r>
              <a:rPr lang="cs-CZ" sz="2400" dirty="0"/>
              <a:t>celoživotní vysazení laktózy (čerstvého mléka)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19366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78" y="624763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Syndrom krátkého střeva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457200" y="2333130"/>
            <a:ext cx="11734800" cy="390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ztráta více než 100 cm tenkého střeva resekcí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plný projev při délce 70-80 cm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ileum je důležitější, zásadní je zachování oblasti přechodu do tlustého střeva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KO			</a:t>
            </a:r>
            <a:r>
              <a:rPr lang="cs-CZ" sz="2400" dirty="0"/>
              <a:t>zrychlená pasáž, průjmy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léčba		</a:t>
            </a:r>
            <a:r>
              <a:rPr lang="cs-CZ" sz="2400" dirty="0"/>
              <a:t>parenterální výživa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12525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78" y="624763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Akutní střevní ischemie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490330" y="2008452"/>
            <a:ext cx="11734800" cy="390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příčiny</a:t>
            </a:r>
            <a:r>
              <a:rPr lang="cs-CZ" sz="2400" dirty="0"/>
              <a:t>	embolizace z LS při fibrilaci síní, uvolněný ateromový plát z aorty, 					trombóza a. </a:t>
            </a:r>
            <a:r>
              <a:rPr lang="cs-CZ" sz="2400" dirty="0" err="1"/>
              <a:t>mesenterica</a:t>
            </a:r>
            <a:r>
              <a:rPr lang="cs-CZ" sz="2400" dirty="0"/>
              <a:t> sup.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3 fáze		šokující bolest břicha, tachykardie, hypotenze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ústup potíží, paralytický ileus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difúzní peritonitida, odumření střeva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léčba	</a:t>
            </a:r>
            <a:r>
              <a:rPr lang="cs-CZ" sz="2400" dirty="0"/>
              <a:t>	chirurgická, odstranění trombu a části nekrotického střeva 							(malabsorbční syndrom)</a:t>
            </a:r>
          </a:p>
        </p:txBody>
      </p:sp>
    </p:spTree>
    <p:extLst>
      <p:ext uri="{BB962C8B-B14F-4D97-AF65-F5344CB8AC3E}">
        <p14:creationId xmlns:p14="http://schemas.microsoft.com/office/powerpoint/2010/main" val="3396179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78" y="396163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Dráždivý </a:t>
            </a:r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tráčník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582359" y="1974586"/>
            <a:ext cx="12066104" cy="5007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funkční porucha  vyprazdňování stolice spojená s břišním </a:t>
            </a:r>
            <a:r>
              <a:rPr lang="cs-CZ" sz="2400" dirty="0" err="1"/>
              <a:t>dyskomfortem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/>
              <a:t>průjmovitá forma, </a:t>
            </a:r>
            <a:r>
              <a:rPr lang="cs-CZ" sz="2400" dirty="0" err="1"/>
              <a:t>zácpovitá</a:t>
            </a:r>
            <a:r>
              <a:rPr lang="cs-CZ" sz="2400" dirty="0"/>
              <a:t> forma, smíšená forma</a:t>
            </a:r>
          </a:p>
          <a:p>
            <a:pPr>
              <a:lnSpc>
                <a:spcPct val="150000"/>
              </a:lnSpc>
            </a:pPr>
            <a:r>
              <a:rPr lang="cs-CZ" sz="2400" dirty="0" err="1"/>
              <a:t>ssychosomatické</a:t>
            </a:r>
            <a:r>
              <a:rPr lang="cs-CZ" sz="2400" dirty="0"/>
              <a:t> </a:t>
            </a:r>
            <a:r>
              <a:rPr lang="cs-CZ" sz="2400" dirty="0" err="1"/>
              <a:t>onmocnění</a:t>
            </a: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dirty="0"/>
              <a:t>DG	po vyloučení organických potíží!</a:t>
            </a:r>
            <a:endParaRPr lang="cs-CZ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		úleva od potíží po vyprázdnění stolice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		bolesti břicha spojené ze změnou frekvence stolice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		bolesti břicha spojené se změnou konzistence stolice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		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47861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78" y="624763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Dráždivý </a:t>
            </a:r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tráčník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244430" y="2239260"/>
            <a:ext cx="12066104" cy="389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	léčba		</a:t>
            </a:r>
            <a:r>
              <a:rPr lang="cs-CZ" sz="2400" dirty="0"/>
              <a:t>úprava diety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projímadla	objemová – luštěniny, vláknina (</a:t>
            </a:r>
            <a:r>
              <a:rPr lang="cs-CZ" sz="2400" dirty="0" err="1"/>
              <a:t>zvětení</a:t>
            </a:r>
            <a:r>
              <a:rPr lang="cs-CZ" sz="2400" dirty="0"/>
              <a:t> objemu)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			osmotická – </a:t>
            </a:r>
            <a:r>
              <a:rPr lang="cs-CZ" sz="2400" dirty="0" err="1"/>
              <a:t>laktulóza</a:t>
            </a:r>
            <a:r>
              <a:rPr lang="cs-CZ" sz="2400" dirty="0"/>
              <a:t> (zadržují vodu)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</a:t>
            </a:r>
            <a:r>
              <a:rPr lang="cs-CZ" sz="2400" dirty="0" err="1"/>
              <a:t>antidiarhoika</a:t>
            </a:r>
            <a:r>
              <a:rPr lang="cs-CZ" sz="2400" dirty="0"/>
              <a:t> - IMODIUM (snížení motility střeva)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antidepresiva, spasmolytika, probiotika, psychoterapie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		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2933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Pálení žáhy a reflux">
            <a:extLst>
              <a:ext uri="{FF2B5EF4-FFF2-40B4-BE49-F238E27FC236}">
                <a16:creationId xmlns:a16="http://schemas.microsoft.com/office/drawing/2014/main" id="{AEF3A8EE-D130-12C2-081F-6E94A5C139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EFB1B5C-FD57-489D-E476-B3F60C5E4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190625"/>
            <a:ext cx="9525000" cy="4476750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471883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78" y="624763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divertikulóza</a:t>
            </a:r>
          </a:p>
        </p:txBody>
      </p:sp>
      <p:pic>
        <p:nvPicPr>
          <p:cNvPr id="9218" name="Picture 2" descr="Divertikulóza (divertikulitida) neboli střevní výchlipky - prevence, léčba,  příčiny | Rehabilitace.info">
            <a:extLst>
              <a:ext uri="{FF2B5EF4-FFF2-40B4-BE49-F238E27FC236}">
                <a16:creationId xmlns:a16="http://schemas.microsoft.com/office/drawing/2014/main" id="{AB08F479-ADB0-9483-0BB6-C5279F00D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49" y="1960072"/>
            <a:ext cx="4898197" cy="437609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ivertikulóza může mít vážné následky. Proč vzniká a jak jí předejít? -  WomanOnly">
            <a:extLst>
              <a:ext uri="{FF2B5EF4-FFF2-40B4-BE49-F238E27FC236}">
                <a16:creationId xmlns:a16="http://schemas.microsoft.com/office/drawing/2014/main" id="{48E39964-2C41-FCD8-7D03-BC6EBFBDB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651" y="1960072"/>
            <a:ext cx="5834787" cy="437609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110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243763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Diverikulární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choroba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371062" y="1736782"/>
            <a:ext cx="12066104" cy="5561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divertikl – </a:t>
            </a:r>
            <a:r>
              <a:rPr lang="cs-CZ" sz="2400" dirty="0"/>
              <a:t>slepá výchlipka ve stěně střeva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dirty="0"/>
              <a:t>divertikulóza</a:t>
            </a:r>
            <a:r>
              <a:rPr lang="cs-CZ" sz="2400" dirty="0"/>
              <a:t> – náhodný nález vícečetných divertiklů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divertikulární choroba</a:t>
            </a:r>
            <a:r>
              <a:rPr lang="cs-CZ" sz="2400" dirty="0"/>
              <a:t> – symptomy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	nekomplikovaná symptomatická DCH – nadýmání, plynatost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	</a:t>
            </a:r>
            <a:r>
              <a:rPr lang="cs-CZ" sz="2400" b="1" dirty="0"/>
              <a:t>akutní divertikulitida s komplikacemi  </a:t>
            </a:r>
            <a:r>
              <a:rPr lang="cs-CZ" sz="2400" dirty="0"/>
              <a:t>- u 10% pacientů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nitrobřišní absces, píštěle, perforace → peritonitida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masivní krvácení – nejčastější příčina z dolního GIT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		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928071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78" y="624763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Divertikulární choroba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371062" y="1736782"/>
            <a:ext cx="12066104" cy="445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DG	fyzikální vyšetření 	</a:t>
            </a:r>
            <a:r>
              <a:rPr lang="cs-CZ" sz="2400" dirty="0"/>
              <a:t>citlivost v levém podbřišku, hmatná rezistence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		zobrazovací metody </a:t>
            </a:r>
            <a:r>
              <a:rPr lang="cs-CZ" sz="2400" dirty="0"/>
              <a:t>CT, MR </a:t>
            </a:r>
            <a:r>
              <a:rPr lang="cs-CZ" sz="2400" dirty="0" err="1"/>
              <a:t>kolografie</a:t>
            </a:r>
            <a:r>
              <a:rPr lang="cs-CZ" sz="2400" dirty="0"/>
              <a:t>, </a:t>
            </a:r>
            <a:r>
              <a:rPr lang="cs-CZ" sz="2400" dirty="0" err="1"/>
              <a:t>irigografie</a:t>
            </a:r>
            <a:r>
              <a:rPr lang="cs-CZ" sz="2400" dirty="0"/>
              <a:t>, kolonoskopie je málo 									výtěžná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		laboratoř		</a:t>
            </a:r>
            <a:r>
              <a:rPr lang="cs-CZ" sz="2400" dirty="0"/>
              <a:t>↑ markery zánětu	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léčba	</a:t>
            </a:r>
            <a:r>
              <a:rPr lang="cs-CZ" sz="2400" dirty="0"/>
              <a:t>	nekomplikovaná divertikulární choroba – dieta, vlákniny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divertikulitida – kombinovaná ATB terapie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			chirurgie – 2 epizody či komplikace</a:t>
            </a:r>
          </a:p>
        </p:txBody>
      </p:sp>
    </p:spTree>
    <p:extLst>
      <p:ext uri="{BB962C8B-B14F-4D97-AF65-F5344CB8AC3E}">
        <p14:creationId xmlns:p14="http://schemas.microsoft.com/office/powerpoint/2010/main" val="634391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78" y="624763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Crohnova choroba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477078" y="1465849"/>
            <a:ext cx="12066104" cy="5008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s-CZ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AI </a:t>
            </a:r>
            <a:r>
              <a:rPr lang="cs-CZ" sz="2400" dirty="0" err="1"/>
              <a:t>granulomatózní</a:t>
            </a:r>
            <a:r>
              <a:rPr lang="cs-CZ" sz="2400" dirty="0"/>
              <a:t> </a:t>
            </a:r>
            <a:r>
              <a:rPr lang="cs-CZ" sz="2400" dirty="0" err="1"/>
              <a:t>transmurální</a:t>
            </a:r>
            <a:r>
              <a:rPr lang="cs-CZ" sz="2400" dirty="0"/>
              <a:t> zánět postihující kteroukoliv část GIT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 err="1"/>
              <a:t>ileocekální</a:t>
            </a:r>
            <a:r>
              <a:rPr lang="cs-CZ" sz="2400" b="1" dirty="0"/>
              <a:t> oblast 40%, </a:t>
            </a:r>
            <a:r>
              <a:rPr lang="cs-CZ" sz="2400" dirty="0"/>
              <a:t>tlusté střevo 30%, tenké střevo 20%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chronické onemocnění, relapsy, remise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incidence ČR 10-12/100 000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91666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78" y="624763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Crohnova choroba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371062" y="1736782"/>
            <a:ext cx="12066104" cy="445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KO		intestinální příznaky </a:t>
            </a:r>
            <a:r>
              <a:rPr lang="cs-CZ" sz="2400" dirty="0"/>
              <a:t>bolesti břicha, hubnutí, stenózy trávicí trubice → 			ileus, tvorba píštělí a srůstů, perforace</a:t>
            </a:r>
          </a:p>
          <a:p>
            <a:pPr lvl="2">
              <a:lnSpc>
                <a:spcPct val="150000"/>
              </a:lnSpc>
            </a:pPr>
            <a:endParaRPr lang="cs-CZ" sz="2400" b="1" dirty="0"/>
          </a:p>
          <a:p>
            <a:pPr lvl="2">
              <a:lnSpc>
                <a:spcPct val="150000"/>
              </a:lnSpc>
            </a:pPr>
            <a:r>
              <a:rPr lang="cs-CZ" sz="2400" b="1" dirty="0" err="1"/>
              <a:t>extraintestinální</a:t>
            </a:r>
            <a:r>
              <a:rPr lang="cs-CZ" sz="2400" b="1" dirty="0"/>
              <a:t> příznaky</a:t>
            </a:r>
            <a:r>
              <a:rPr lang="cs-CZ" sz="2400" dirty="0"/>
              <a:t>		kožní komplikace, artritidy, oční komplikace, primární </a:t>
            </a:r>
            <a:r>
              <a:rPr lang="cs-CZ" sz="2400" dirty="0" err="1"/>
              <a:t>sklerotizující</a:t>
            </a:r>
            <a:r>
              <a:rPr lang="cs-CZ" sz="2400" dirty="0"/>
              <a:t> cholangitida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015140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3000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Crohnova choroba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205408" y="1372347"/>
            <a:ext cx="12066104" cy="5562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DG</a:t>
            </a:r>
            <a:r>
              <a:rPr lang="cs-CZ" sz="2400" dirty="0"/>
              <a:t>	elevace zánětlivých parametrů, </a:t>
            </a:r>
            <a:r>
              <a:rPr lang="cs-CZ" sz="2400" dirty="0" err="1"/>
              <a:t>sideropenická</a:t>
            </a:r>
            <a:r>
              <a:rPr lang="cs-CZ" sz="2400" dirty="0"/>
              <a:t> anémie, ASCA a ANCA 		protilátky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endoskopie	</a:t>
            </a:r>
            <a:r>
              <a:rPr lang="cs-CZ" sz="2400" dirty="0" err="1"/>
              <a:t>aftoidní</a:t>
            </a:r>
            <a:r>
              <a:rPr lang="cs-CZ" sz="2400" dirty="0"/>
              <a:t> vředy, obraz dlažebních kostek, USG, CT </a:t>
            </a:r>
            <a:r>
              <a:rPr lang="cs-CZ" sz="2400" dirty="0" err="1"/>
              <a:t>enterografie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dirty="0"/>
              <a:t>léčba		farmakoterapie	navození remise </a:t>
            </a:r>
            <a:r>
              <a:rPr lang="cs-CZ" sz="2400" dirty="0"/>
              <a:t>kortikoidy, ATB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				</a:t>
            </a:r>
            <a:r>
              <a:rPr lang="cs-CZ" sz="2400" b="1" dirty="0"/>
              <a:t>udržení remise </a:t>
            </a:r>
            <a:r>
              <a:rPr lang="cs-CZ" sz="2400" dirty="0" err="1"/>
              <a:t>mesalazin</a:t>
            </a:r>
            <a:r>
              <a:rPr lang="cs-CZ" sz="2400" dirty="0"/>
              <a:t>, </a:t>
            </a:r>
            <a:r>
              <a:rPr lang="cs-CZ" sz="2400" dirty="0" err="1"/>
              <a:t>azatioprin</a:t>
            </a:r>
            <a:r>
              <a:rPr lang="cs-CZ" sz="2400" dirty="0"/>
              <a:t>, </a:t>
            </a:r>
            <a:r>
              <a:rPr lang="cs-CZ" sz="2400" dirty="0" err="1"/>
              <a:t>metotrexát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/>
              <a:t>			</a:t>
            </a:r>
            <a:r>
              <a:rPr lang="cs-CZ" sz="2400" b="1" dirty="0"/>
              <a:t>chirurgie</a:t>
            </a:r>
            <a:r>
              <a:rPr lang="cs-CZ" sz="2400" dirty="0"/>
              <a:t>		80% nemocných </a:t>
            </a:r>
            <a:r>
              <a:rPr lang="cs-CZ" sz="2400" dirty="0" err="1"/>
              <a:t>alepoň</a:t>
            </a:r>
            <a:r>
              <a:rPr lang="cs-CZ" sz="2400" dirty="0"/>
              <a:t> 1x – </a:t>
            </a:r>
            <a:r>
              <a:rPr lang="cs-CZ" sz="2400" dirty="0" err="1"/>
              <a:t>ileocekální</a:t>
            </a:r>
            <a:r>
              <a:rPr lang="cs-CZ" sz="2400" dirty="0"/>
              <a:t> resekce, 										</a:t>
            </a:r>
            <a:r>
              <a:rPr lang="cs-CZ" sz="2400" dirty="0" err="1"/>
              <a:t>strikturoplastiky</a:t>
            </a:r>
            <a:r>
              <a:rPr lang="cs-CZ" sz="2400" dirty="0"/>
              <a:t>, nebezpečí vzniku </a:t>
            </a:r>
            <a:r>
              <a:rPr lang="cs-CZ" sz="2400" dirty="0" err="1"/>
              <a:t>sy</a:t>
            </a:r>
            <a:r>
              <a:rPr lang="cs-CZ" sz="2400" dirty="0"/>
              <a:t> krátkého střeva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prognóza</a:t>
            </a:r>
            <a:r>
              <a:rPr lang="cs-CZ" sz="2400" dirty="0"/>
              <a:t> 	umíme léčit, ale ne vyléčit, 5-10% je trvale hendikepováno			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1137000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300085"/>
            <a:ext cx="11376991" cy="980090"/>
          </a:xfrm>
        </p:spPr>
        <p:txBody>
          <a:bodyPr>
            <a:normAutofit/>
          </a:bodyPr>
          <a:lstStyle/>
          <a:p>
            <a:pPr algn="ctr"/>
            <a:endParaRPr lang="cs-CZ" dirty="0"/>
          </a:p>
        </p:txBody>
      </p:sp>
      <p:pic>
        <p:nvPicPr>
          <p:cNvPr id="10242" name="Picture 2" descr="Diagnostika idiopatických střevních zánětů | MT">
            <a:extLst>
              <a:ext uri="{FF2B5EF4-FFF2-40B4-BE49-F238E27FC236}">
                <a16:creationId xmlns:a16="http://schemas.microsoft.com/office/drawing/2014/main" id="{C21E4C8E-B3E2-1F22-C00D-94628E35D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064" y="2096281"/>
            <a:ext cx="2915871" cy="446163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49B60CF-E392-8D80-1B21-A7730B5966AB}"/>
              </a:ext>
            </a:extLst>
          </p:cNvPr>
          <p:cNvSpPr txBox="1"/>
          <p:nvPr/>
        </p:nvSpPr>
        <p:spPr>
          <a:xfrm flipH="1" flipV="1">
            <a:off x="7395971" y="5488677"/>
            <a:ext cx="4333389" cy="116203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59764E-17B5-8FB9-8D6D-830ABC135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14" y="664800"/>
            <a:ext cx="7631904" cy="5727534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5215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3000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Ulcerózní kolitida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407504" y="1659353"/>
            <a:ext cx="12066104" cy="5008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AI zánět sliznice tlustého střeva, postihující vždy rektum, šířící se kontinuálně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medikamentózně nevyléčitelné onemocnění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incidence stejná jako u Crohnovy choroby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rektum 25%, levostranná kolitida 45%, celé tlusté střevo 30%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dirty="0"/>
              <a:t>KO</a:t>
            </a:r>
            <a:r>
              <a:rPr lang="cs-CZ" sz="2400" dirty="0"/>
              <a:t>		charakteristický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tenesmy – bolestivé nucení na stolici, stolice s krví a hlenem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střevní komplikace		toxické </a:t>
            </a:r>
            <a:r>
              <a:rPr lang="cs-CZ" sz="2400" dirty="0" err="1"/>
              <a:t>megakolon</a:t>
            </a:r>
            <a:r>
              <a:rPr lang="cs-CZ" sz="2400" dirty="0"/>
              <a:t> – paralytický ileus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94091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3000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Ulcerózní kolitida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238539" y="1451860"/>
            <a:ext cx="12066104" cy="445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 err="1"/>
              <a:t>extraintestinální</a:t>
            </a:r>
            <a:r>
              <a:rPr lang="cs-CZ" sz="2400" b="1" dirty="0"/>
              <a:t> projevy</a:t>
            </a:r>
            <a:r>
              <a:rPr lang="cs-CZ" sz="2400" dirty="0"/>
              <a:t> – jako u Crohnovy choroby, častější je primární </a:t>
            </a:r>
            <a:r>
              <a:rPr lang="cs-CZ" sz="2400" dirty="0" err="1"/>
              <a:t>sklerozující</a:t>
            </a:r>
            <a:r>
              <a:rPr lang="cs-CZ" sz="2400" dirty="0"/>
              <a:t> cholangitida, může vést až k cirhóze a karcinomu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dirty="0"/>
              <a:t>DG</a:t>
            </a:r>
            <a:r>
              <a:rPr lang="cs-CZ" sz="2400" dirty="0"/>
              <a:t>	fekální </a:t>
            </a:r>
            <a:r>
              <a:rPr lang="cs-CZ" sz="2400" dirty="0" err="1"/>
              <a:t>kalprotein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/>
              <a:t>		endoskopie 	edém sliznice s vymizelou cévní kresbou, krvácivá sliznice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léčba	</a:t>
            </a:r>
            <a:r>
              <a:rPr lang="cs-CZ" sz="2400" dirty="0"/>
              <a:t>	kortikoidy, biologická léčba pro </a:t>
            </a:r>
            <a:r>
              <a:rPr lang="cs-CZ" sz="2400" b="1" dirty="0"/>
              <a:t>navození remise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k </a:t>
            </a:r>
            <a:r>
              <a:rPr lang="cs-CZ" sz="2400" b="1" dirty="0"/>
              <a:t>udržení remise </a:t>
            </a:r>
            <a:r>
              <a:rPr lang="cs-CZ" sz="2400" dirty="0" err="1"/>
              <a:t>mesalazin</a:t>
            </a:r>
            <a:r>
              <a:rPr lang="cs-CZ" sz="2400" dirty="0"/>
              <a:t>, azathioprin, pokračování </a:t>
            </a:r>
            <a:r>
              <a:rPr lang="cs-CZ" sz="2400" dirty="0" err="1"/>
              <a:t>biolog.léčby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/>
              <a:t>			</a:t>
            </a:r>
            <a:r>
              <a:rPr lang="cs-CZ" sz="2400" b="1" dirty="0"/>
              <a:t>chirurgie</a:t>
            </a:r>
            <a:r>
              <a:rPr lang="cs-CZ" sz="2400" dirty="0"/>
              <a:t> – </a:t>
            </a:r>
            <a:r>
              <a:rPr lang="cs-CZ" sz="2400" dirty="0" err="1"/>
              <a:t>proktokolektomie</a:t>
            </a:r>
            <a:r>
              <a:rPr lang="cs-CZ" sz="2400" dirty="0"/>
              <a:t> s vytvořením </a:t>
            </a:r>
            <a:r>
              <a:rPr lang="cs-CZ" sz="2400" dirty="0" err="1"/>
              <a:t>ileopouchanální</a:t>
            </a:r>
            <a:r>
              <a:rPr lang="cs-CZ" sz="2400" dirty="0"/>
              <a:t> anastomózy</a:t>
            </a:r>
          </a:p>
        </p:txBody>
      </p:sp>
    </p:spTree>
    <p:extLst>
      <p:ext uri="{BB962C8B-B14F-4D97-AF65-F5344CB8AC3E}">
        <p14:creationId xmlns:p14="http://schemas.microsoft.com/office/powerpoint/2010/main" val="39876509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300085"/>
            <a:ext cx="11376991" cy="980090"/>
          </a:xfrm>
        </p:spPr>
        <p:txBody>
          <a:bodyPr>
            <a:normAutofit/>
          </a:bodyPr>
          <a:lstStyle/>
          <a:p>
            <a:pPr algn="ctr"/>
            <a:endParaRPr lang="cs-CZ" dirty="0"/>
          </a:p>
        </p:txBody>
      </p:sp>
      <p:pic>
        <p:nvPicPr>
          <p:cNvPr id="11266" name="Picture 2" descr="Ulcerózní kolitida | proLékaře.cz">
            <a:extLst>
              <a:ext uri="{FF2B5EF4-FFF2-40B4-BE49-F238E27FC236}">
                <a16:creationId xmlns:a16="http://schemas.microsoft.com/office/drawing/2014/main" id="{8880BF26-3C7D-AAC8-9B07-EC0142DD8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996" y="1630017"/>
            <a:ext cx="3348865" cy="2531167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5D262B99-5F04-BBC0-7FD1-95D4FD497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66" y="1555779"/>
            <a:ext cx="3547428" cy="2662247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7DFBC977-B596-316F-47C5-2A574209D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091" y="1555780"/>
            <a:ext cx="3589508" cy="26054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rohnova choroba – WikiSkripta">
            <a:extLst>
              <a:ext uri="{FF2B5EF4-FFF2-40B4-BE49-F238E27FC236}">
                <a16:creationId xmlns:a16="http://schemas.microsoft.com/office/drawing/2014/main" id="{3BE624DB-B6FD-8141-ACEC-2678E18D2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493" y="4511026"/>
            <a:ext cx="4781551" cy="2175756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039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78" y="624763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Refluxní choroba jícnu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634632" y="1885122"/>
            <a:ext cx="11376991" cy="445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DG	endoskopie</a:t>
            </a:r>
            <a:r>
              <a:rPr lang="cs-CZ" sz="2400" dirty="0"/>
              <a:t>, </a:t>
            </a:r>
            <a:r>
              <a:rPr lang="cs-CZ" sz="2400" dirty="0" err="1"/>
              <a:t>příp.histologie</a:t>
            </a:r>
            <a:r>
              <a:rPr lang="cs-CZ" sz="2400" dirty="0"/>
              <a:t>, 24 hodinová pH-</a:t>
            </a:r>
            <a:r>
              <a:rPr lang="cs-CZ" sz="2400" dirty="0" err="1"/>
              <a:t>metrie</a:t>
            </a:r>
            <a:r>
              <a:rPr lang="cs-CZ" sz="2400" dirty="0"/>
              <a:t> (zlatý standart)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léčba</a:t>
            </a:r>
            <a:r>
              <a:rPr lang="cs-CZ" sz="2400" dirty="0"/>
              <a:t>		režimová a dietní opatření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farmakologie – </a:t>
            </a:r>
            <a:r>
              <a:rPr lang="cs-CZ" sz="2400" dirty="0" err="1"/>
              <a:t>antacida</a:t>
            </a:r>
            <a:r>
              <a:rPr lang="cs-CZ" sz="2400" dirty="0"/>
              <a:t>, </a:t>
            </a:r>
            <a:r>
              <a:rPr lang="cs-CZ" sz="2400" b="1" dirty="0"/>
              <a:t>IPP</a:t>
            </a:r>
            <a:r>
              <a:rPr lang="cs-CZ" sz="2400" dirty="0"/>
              <a:t>, </a:t>
            </a:r>
            <a:r>
              <a:rPr lang="cs-CZ" sz="2400" dirty="0" err="1"/>
              <a:t>prokinetika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/>
              <a:t>			chirurgie – </a:t>
            </a:r>
            <a:r>
              <a:rPr lang="cs-CZ" sz="2400" dirty="0" err="1"/>
              <a:t>fundoplikace</a:t>
            </a:r>
            <a:endParaRPr lang="cs-CZ" sz="2400" dirty="0"/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komplikace</a:t>
            </a:r>
            <a:r>
              <a:rPr lang="cs-CZ" sz="2400" dirty="0"/>
              <a:t>		</a:t>
            </a:r>
            <a:r>
              <a:rPr lang="cs-CZ" sz="2400" dirty="0" err="1"/>
              <a:t>Barretův</a:t>
            </a:r>
            <a:r>
              <a:rPr lang="cs-CZ" sz="2400" dirty="0"/>
              <a:t> jícen – změna epitelu → adenokarcinom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nutnost dispenzarizace</a:t>
            </a:r>
          </a:p>
        </p:txBody>
      </p:sp>
    </p:spTree>
    <p:extLst>
      <p:ext uri="{BB962C8B-B14F-4D97-AF65-F5344CB8AC3E}">
        <p14:creationId xmlns:p14="http://schemas.microsoft.com/office/powerpoint/2010/main" val="23938520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3000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Infekční kolitidy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221605" y="1646593"/>
            <a:ext cx="12066104" cy="5008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 err="1"/>
              <a:t>pseudomembranózní</a:t>
            </a:r>
            <a:r>
              <a:rPr lang="cs-CZ" sz="2400" b="1" dirty="0"/>
              <a:t> kolitida	</a:t>
            </a:r>
            <a:r>
              <a:rPr lang="cs-CZ" sz="2400" i="1" dirty="0"/>
              <a:t>clostridium </a:t>
            </a:r>
            <a:r>
              <a:rPr lang="cs-CZ" sz="2400" i="1" dirty="0" err="1"/>
              <a:t>difficile</a:t>
            </a:r>
            <a:r>
              <a:rPr lang="cs-CZ" sz="2400" b="1" dirty="0"/>
              <a:t>, </a:t>
            </a:r>
            <a:r>
              <a:rPr lang="cs-CZ" sz="2400" dirty="0"/>
              <a:t>nejtěžší, nozokomiální infekce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salmonelová kolitida</a:t>
            </a:r>
            <a:r>
              <a:rPr lang="cs-CZ" sz="2400" dirty="0"/>
              <a:t>	</a:t>
            </a:r>
            <a:r>
              <a:rPr lang="cs-CZ" sz="2400" i="1" dirty="0"/>
              <a:t>salmonela </a:t>
            </a:r>
            <a:r>
              <a:rPr lang="cs-CZ" sz="2400" i="1" dirty="0" err="1"/>
              <a:t>enteridis</a:t>
            </a:r>
            <a:r>
              <a:rPr lang="cs-CZ" sz="2400" dirty="0"/>
              <a:t>, nejčastější</a:t>
            </a:r>
          </a:p>
          <a:p>
            <a:pPr>
              <a:lnSpc>
                <a:spcPct val="150000"/>
              </a:lnSpc>
            </a:pPr>
            <a:r>
              <a:rPr lang="cs-CZ" sz="2400" b="1" dirty="0" err="1"/>
              <a:t>yersiniová</a:t>
            </a:r>
            <a:r>
              <a:rPr lang="cs-CZ" sz="2400" b="1" dirty="0"/>
              <a:t> kolitida</a:t>
            </a:r>
            <a:r>
              <a:rPr lang="cs-CZ" sz="2400" dirty="0"/>
              <a:t>	</a:t>
            </a:r>
            <a:r>
              <a:rPr lang="cs-CZ" sz="2400" i="1" dirty="0" err="1"/>
              <a:t>yersinia</a:t>
            </a:r>
            <a:r>
              <a:rPr lang="cs-CZ" sz="2400" i="1" dirty="0"/>
              <a:t> </a:t>
            </a:r>
            <a:r>
              <a:rPr lang="cs-CZ" sz="2400" i="1" dirty="0" err="1"/>
              <a:t>enterocolica</a:t>
            </a:r>
            <a:endParaRPr lang="cs-CZ" sz="2400" i="1" dirty="0"/>
          </a:p>
          <a:p>
            <a:pPr>
              <a:lnSpc>
                <a:spcPct val="150000"/>
              </a:lnSpc>
            </a:pPr>
            <a:r>
              <a:rPr lang="cs-CZ" sz="2400" b="1" dirty="0" err="1"/>
              <a:t>campylobakterová</a:t>
            </a:r>
            <a:r>
              <a:rPr lang="cs-CZ" sz="2400" b="1" dirty="0"/>
              <a:t> kolitida</a:t>
            </a:r>
            <a:r>
              <a:rPr lang="cs-CZ" sz="2400" dirty="0"/>
              <a:t>	</a:t>
            </a:r>
            <a:r>
              <a:rPr lang="cs-CZ" sz="2400" i="1" dirty="0" err="1"/>
              <a:t>campylobacter</a:t>
            </a:r>
            <a:r>
              <a:rPr lang="cs-CZ" sz="2400" i="1" dirty="0"/>
              <a:t> </a:t>
            </a:r>
            <a:r>
              <a:rPr lang="cs-CZ" sz="2400" i="1" dirty="0" err="1"/>
              <a:t>jejuni</a:t>
            </a:r>
            <a:endParaRPr lang="cs-CZ" sz="2400" i="1" dirty="0"/>
          </a:p>
          <a:p>
            <a:pPr>
              <a:lnSpc>
                <a:spcPct val="150000"/>
              </a:lnSpc>
            </a:pPr>
            <a:r>
              <a:rPr lang="cs-CZ" sz="2400" b="1" dirty="0" err="1"/>
              <a:t>shigelová</a:t>
            </a:r>
            <a:r>
              <a:rPr lang="cs-CZ" sz="2400" b="1" dirty="0"/>
              <a:t> kolitida</a:t>
            </a:r>
            <a:r>
              <a:rPr lang="cs-CZ" sz="2400" dirty="0"/>
              <a:t>	</a:t>
            </a:r>
            <a:r>
              <a:rPr lang="cs-CZ" sz="2400" i="1" dirty="0" err="1"/>
              <a:t>shigella</a:t>
            </a:r>
            <a:r>
              <a:rPr lang="cs-CZ" sz="2400" i="1" dirty="0"/>
              <a:t> </a:t>
            </a:r>
            <a:r>
              <a:rPr lang="cs-CZ" sz="2400" i="1" dirty="0" err="1"/>
              <a:t>dysenteriae</a:t>
            </a:r>
            <a:r>
              <a:rPr lang="cs-CZ" sz="2400" i="1" dirty="0"/>
              <a:t> </a:t>
            </a:r>
            <a:r>
              <a:rPr lang="cs-CZ" sz="2400" dirty="0"/>
              <a:t>(dyzentérie)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KO</a:t>
            </a:r>
            <a:r>
              <a:rPr lang="cs-CZ" sz="2400" dirty="0"/>
              <a:t>		průjem, teplota, bolesti břicha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léčba	</a:t>
            </a:r>
            <a:r>
              <a:rPr lang="cs-CZ" sz="2400" dirty="0"/>
              <a:t>	symptomatická, hydratace, </a:t>
            </a:r>
            <a:r>
              <a:rPr lang="cs-CZ" sz="2400" dirty="0" err="1"/>
              <a:t>vtěžších</a:t>
            </a:r>
            <a:r>
              <a:rPr lang="cs-CZ" sz="2400" dirty="0"/>
              <a:t> případech ATB (</a:t>
            </a:r>
            <a:r>
              <a:rPr lang="cs-CZ" sz="2400" dirty="0" err="1"/>
              <a:t>fluorochinolony</a:t>
            </a:r>
            <a:r>
              <a:rPr lang="cs-CZ" sz="2400" dirty="0"/>
              <a:t>)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458450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3000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Benigní nádory tlustého střeva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618466" y="2327624"/>
            <a:ext cx="12066104" cy="334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polypy adenomatózní </a:t>
            </a:r>
            <a:r>
              <a:rPr lang="cs-CZ" sz="2400" dirty="0"/>
              <a:t>(adenomy, ze žlázového epitelu) 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riziko maligní transformace – až 90% karcinomů pochází z adenomu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KO 		</a:t>
            </a:r>
            <a:r>
              <a:rPr lang="cs-CZ" sz="2400" dirty="0"/>
              <a:t>většinou němé, někdy obstrukce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terapie	</a:t>
            </a:r>
            <a:r>
              <a:rPr lang="cs-CZ" sz="2400" dirty="0"/>
              <a:t>odstranění endoskopickou cestou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793665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300085"/>
            <a:ext cx="11376991" cy="980090"/>
          </a:xfrm>
        </p:spPr>
        <p:txBody>
          <a:bodyPr>
            <a:normAutofit/>
          </a:bodyPr>
          <a:lstStyle/>
          <a:p>
            <a:pPr algn="ctr"/>
            <a:endParaRPr lang="cs-CZ" dirty="0"/>
          </a:p>
        </p:txBody>
      </p:sp>
      <p:pic>
        <p:nvPicPr>
          <p:cNvPr id="12290" name="Picture 2" descr="Academy - Nádorová onemocnění: Nádor tlustého střeva a konečníku">
            <a:extLst>
              <a:ext uri="{FF2B5EF4-FFF2-40B4-BE49-F238E27FC236}">
                <a16:creationId xmlns:a16="http://schemas.microsoft.com/office/drawing/2014/main" id="{732A3527-BF81-16E3-3BF6-DCCF2F5A6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5" y="1504122"/>
            <a:ext cx="6087166" cy="4565374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Endoskopická polypektomie – EndoGastro">
            <a:extLst>
              <a:ext uri="{FF2B5EF4-FFF2-40B4-BE49-F238E27FC236}">
                <a16:creationId xmlns:a16="http://schemas.microsoft.com/office/drawing/2014/main" id="{223CA652-44CF-0E6F-A33A-7C448A30F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445" y="1868764"/>
            <a:ext cx="4591050" cy="4048125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989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3000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Kolorektální karcinom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837407" y="2044289"/>
            <a:ext cx="12066104" cy="5008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nejčastější malignita GIT, druhá nejčastější malignita u nás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incidence 77/100 000/rok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RF </a:t>
            </a:r>
            <a:r>
              <a:rPr lang="cs-CZ" sz="2400" dirty="0"/>
              <a:t>		konzumace červeného masa, živočišné tuky, kouření, obezita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protektivní vlivy	</a:t>
            </a:r>
            <a:r>
              <a:rPr lang="cs-CZ" sz="2400" dirty="0"/>
              <a:t>vláknina, polynenasycené MK (rybí tuk), HAK, </a:t>
            </a:r>
            <a:r>
              <a:rPr lang="cs-CZ" sz="2400" dirty="0" err="1"/>
              <a:t>kys.listová</a:t>
            </a: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/>
              <a:t>nejčastěji postižený levý tračník (rektum 30%)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358857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3000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Kolorektální karcinom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837407" y="2044289"/>
            <a:ext cx="12066104" cy="390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KO</a:t>
            </a:r>
            <a:r>
              <a:rPr lang="cs-CZ" sz="2400" dirty="0"/>
              <a:t>		pravý </a:t>
            </a:r>
            <a:r>
              <a:rPr lang="cs-CZ" sz="2400" dirty="0" err="1"/>
              <a:t>tráčník</a:t>
            </a:r>
            <a:r>
              <a:rPr lang="cs-CZ" sz="2400" dirty="0"/>
              <a:t> – </a:t>
            </a:r>
            <a:r>
              <a:rPr lang="cs-CZ" sz="2400" dirty="0" err="1"/>
              <a:t>sideropenická</a:t>
            </a:r>
            <a:r>
              <a:rPr lang="cs-CZ" sz="2400" dirty="0"/>
              <a:t> anémie (okultní krvácení)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levý </a:t>
            </a:r>
            <a:r>
              <a:rPr lang="cs-CZ" sz="2400" dirty="0" err="1"/>
              <a:t>tráčník</a:t>
            </a:r>
            <a:r>
              <a:rPr lang="cs-CZ" sz="2400" dirty="0"/>
              <a:t> – manifestní krvácení, poruchy pasáže, průjmy, zácpy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rektum – tenesmy 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dirty="0"/>
              <a:t>DG</a:t>
            </a:r>
            <a:r>
              <a:rPr lang="cs-CZ" sz="2400" dirty="0"/>
              <a:t>	anémie, hmatná rezistence, nádorové markery CEA, CA 19-9, 					</a:t>
            </a:r>
            <a:r>
              <a:rPr lang="cs-CZ" sz="2400" b="1" dirty="0"/>
              <a:t>kolonoskopie s biopsií</a:t>
            </a:r>
            <a:r>
              <a:rPr lang="cs-CZ" sz="2400" dirty="0"/>
              <a:t>, CT, MR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940734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3000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Kolorektální karcinom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407504" y="1637173"/>
            <a:ext cx="12066104" cy="445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léčba</a:t>
            </a:r>
            <a:r>
              <a:rPr lang="cs-CZ" sz="2400" dirty="0"/>
              <a:t>	 	kurativní či paliativní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</a:t>
            </a:r>
            <a:r>
              <a:rPr lang="cs-CZ" sz="2400" b="1" dirty="0"/>
              <a:t>chirurgická</a:t>
            </a:r>
            <a:r>
              <a:rPr lang="cs-CZ" sz="2400" dirty="0"/>
              <a:t>	pravý tračník – pravostranná </a:t>
            </a:r>
            <a:r>
              <a:rPr lang="cs-CZ" sz="2400" dirty="0" err="1"/>
              <a:t>hemikolektomie</a:t>
            </a:r>
            <a:r>
              <a:rPr lang="cs-CZ" sz="2400" dirty="0"/>
              <a:t> s 										</a:t>
            </a:r>
            <a:r>
              <a:rPr lang="cs-CZ" sz="2400" dirty="0" err="1"/>
              <a:t>ileo</a:t>
            </a:r>
            <a:r>
              <a:rPr lang="cs-CZ" sz="2400" dirty="0"/>
              <a:t>-</a:t>
            </a:r>
            <a:r>
              <a:rPr lang="cs-CZ" sz="2400" dirty="0" err="1"/>
              <a:t>transverso</a:t>
            </a:r>
            <a:r>
              <a:rPr lang="cs-CZ" sz="2400" dirty="0"/>
              <a:t>-anastomózou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		levý tračník	- levostranná </a:t>
            </a:r>
            <a:r>
              <a:rPr lang="cs-CZ" sz="2400" dirty="0" err="1"/>
              <a:t>hemikolektomie</a:t>
            </a:r>
            <a:r>
              <a:rPr lang="cs-CZ" sz="2400" dirty="0"/>
              <a:t> s 											</a:t>
            </a:r>
            <a:r>
              <a:rPr lang="cs-CZ" sz="2400" dirty="0" err="1"/>
              <a:t>transverso</a:t>
            </a:r>
            <a:r>
              <a:rPr lang="cs-CZ" sz="2400" dirty="0"/>
              <a:t>-</a:t>
            </a:r>
            <a:r>
              <a:rPr lang="cs-CZ" sz="2400" dirty="0" err="1"/>
              <a:t>rekto</a:t>
            </a:r>
            <a:r>
              <a:rPr lang="cs-CZ" sz="2400" dirty="0"/>
              <a:t>-anastomózou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		rektum – amputace konečníku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</a:t>
            </a:r>
            <a:r>
              <a:rPr lang="cs-CZ" sz="2400" b="1" dirty="0"/>
              <a:t>RT</a:t>
            </a:r>
            <a:r>
              <a:rPr lang="cs-CZ" sz="2400" dirty="0"/>
              <a:t> u ca rekta před operací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</a:t>
            </a:r>
            <a:r>
              <a:rPr lang="cs-CZ" sz="2400" b="1" dirty="0"/>
              <a:t>CHT, biologická léčba</a:t>
            </a:r>
          </a:p>
        </p:txBody>
      </p:sp>
    </p:spTree>
    <p:extLst>
      <p:ext uri="{BB962C8B-B14F-4D97-AF65-F5344CB8AC3E}">
        <p14:creationId xmlns:p14="http://schemas.microsoft.com/office/powerpoint/2010/main" val="1671476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3000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Kolorektální karcinom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895361" y="1535573"/>
            <a:ext cx="12066104" cy="445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screeningový program (depistáž)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	</a:t>
            </a:r>
            <a:r>
              <a:rPr lang="cs-CZ" sz="2400" dirty="0"/>
              <a:t>u osob s nízkým rizikem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	u osob nad 50 let 1x ročně test na okultní krvácení, při pozitivitě 	</a:t>
            </a:r>
            <a:r>
              <a:rPr lang="cs-CZ" sz="2400" dirty="0" err="1"/>
              <a:t>kolonoskopické</a:t>
            </a:r>
            <a:r>
              <a:rPr lang="cs-CZ" sz="2400" dirty="0"/>
              <a:t> vyšetření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	nad 55 let buď kolonoskopie co 10 let nebo okultní krvácení co 2 roky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dispenzární program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	osoby s vysokým rizikem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	</a:t>
            </a:r>
            <a:r>
              <a:rPr lang="cs-CZ" sz="2400" dirty="0" err="1"/>
              <a:t>kolonoskopické</a:t>
            </a:r>
            <a:r>
              <a:rPr lang="cs-CZ" sz="2400" dirty="0"/>
              <a:t> vyšetření v pravidelných intervalech dle rizika</a:t>
            </a:r>
          </a:p>
        </p:txBody>
      </p:sp>
    </p:spTree>
    <p:extLst>
      <p:ext uri="{BB962C8B-B14F-4D97-AF65-F5344CB8AC3E}">
        <p14:creationId xmlns:p14="http://schemas.microsoft.com/office/powerpoint/2010/main" val="13677695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300085"/>
            <a:ext cx="11376991" cy="980090"/>
          </a:xfrm>
        </p:spPr>
        <p:txBody>
          <a:bodyPr>
            <a:normAutofit/>
          </a:bodyPr>
          <a:lstStyle/>
          <a:p>
            <a:pPr algn="ctr"/>
            <a:endParaRPr lang="cs-CZ" dirty="0"/>
          </a:p>
        </p:txBody>
      </p:sp>
      <p:pic>
        <p:nvPicPr>
          <p:cNvPr id="13314" name="Picture 2" descr="Kolorektální karcinom – WikiSkripta">
            <a:extLst>
              <a:ext uri="{FF2B5EF4-FFF2-40B4-BE49-F238E27FC236}">
                <a16:creationId xmlns:a16="http://schemas.microsoft.com/office/drawing/2014/main" id="{7CC58EE9-6A4A-AF46-D6D9-EF6A7B58D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59" y="1490134"/>
            <a:ext cx="5111303" cy="4327570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akovina tlustého střeva, kolorektální karcinom - příčina, faktory,  příznaky, prevence, informace - MUDr. Zbyněk Mlčoch">
            <a:extLst>
              <a:ext uri="{FF2B5EF4-FFF2-40B4-BE49-F238E27FC236}">
                <a16:creationId xmlns:a16="http://schemas.microsoft.com/office/drawing/2014/main" id="{2B9CA6CE-262C-9928-3E9D-0007A2FFE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715" y="1490135"/>
            <a:ext cx="4695825" cy="4037886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3680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3000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Hemoroidy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793143" y="1388897"/>
            <a:ext cx="10605712" cy="6116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	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uzlovitě rozšířené </a:t>
            </a:r>
            <a:r>
              <a:rPr lang="cs-CZ" sz="2400" b="1" dirty="0"/>
              <a:t>cévní pleteně</a:t>
            </a:r>
            <a:r>
              <a:rPr lang="cs-CZ" sz="2400" dirty="0"/>
              <a:t> v oblasti konečníku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více než </a:t>
            </a:r>
            <a:r>
              <a:rPr lang="cs-CZ" sz="2400" b="1" dirty="0"/>
              <a:t>polovina</a:t>
            </a:r>
            <a:r>
              <a:rPr lang="cs-CZ" sz="2400" dirty="0"/>
              <a:t> obyvatel nad 50 let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	</a:t>
            </a:r>
            <a:r>
              <a:rPr lang="cs-CZ" sz="2400" b="1" dirty="0"/>
              <a:t>vnější</a:t>
            </a:r>
            <a:r>
              <a:rPr lang="cs-CZ" sz="2400" dirty="0"/>
              <a:t> – viditelné okem, nekrvácí 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	</a:t>
            </a:r>
            <a:r>
              <a:rPr lang="cs-CZ" sz="2400" b="1" dirty="0"/>
              <a:t>vnitřní </a:t>
            </a:r>
            <a:r>
              <a:rPr lang="cs-CZ" sz="2400" dirty="0"/>
              <a:t>– nelze zahlédnout, krvácí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EC7F3A6-2070-353D-F432-972B84A5D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7660168" y="2657464"/>
            <a:ext cx="4042520" cy="3900451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28522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3000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Hemoroidy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564030" y="2135308"/>
            <a:ext cx="12066104" cy="5562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příčiny</a:t>
            </a:r>
            <a:r>
              <a:rPr lang="cs-CZ" sz="2400" dirty="0"/>
              <a:t>	zvýšení tlaku v žilních pleteních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životní styl, obezita, sedavý způsob života, málo vlákniny…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KO	</a:t>
            </a:r>
            <a:r>
              <a:rPr lang="cs-CZ" sz="2400" dirty="0"/>
              <a:t>		asymptomatické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bolest, čerstvá krev ve stolici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DG</a:t>
            </a:r>
            <a:r>
              <a:rPr lang="cs-CZ" sz="2400" dirty="0"/>
              <a:t>		pohledem, rektoskopie, kolonoskopie – k vyloučení jiného zdroje 					krvácení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03404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750" y="125229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Mimojícnový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reflux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622484" y="897966"/>
            <a:ext cx="11376991" cy="667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s-CZ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reflux žaludeční šťávy nad horní jícnový svěrač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bohatá symptomatologie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dirty="0"/>
              <a:t>hrtan, trachea, bronchy </a:t>
            </a:r>
            <a:r>
              <a:rPr lang="cs-CZ" sz="2400" dirty="0"/>
              <a:t>– kašel, chrapot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dutina ústní </a:t>
            </a:r>
            <a:r>
              <a:rPr lang="cs-CZ" sz="2400" dirty="0"/>
              <a:t>– </a:t>
            </a:r>
            <a:r>
              <a:rPr lang="cs-CZ" sz="2400" dirty="0" err="1"/>
              <a:t>dysmikrobie</a:t>
            </a:r>
            <a:r>
              <a:rPr lang="cs-CZ" sz="2400" dirty="0"/>
              <a:t>, pálení jazyka, halitóza, zubní eroze a kazy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nos</a:t>
            </a:r>
            <a:r>
              <a:rPr lang="cs-CZ" sz="2400" dirty="0"/>
              <a:t> – chronická </a:t>
            </a:r>
            <a:r>
              <a:rPr lang="cs-CZ" sz="2400" dirty="0" err="1"/>
              <a:t>rinosinusitida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dirty="0"/>
              <a:t>uši </a:t>
            </a:r>
            <a:r>
              <a:rPr lang="cs-CZ" sz="2400" dirty="0"/>
              <a:t>– chronický zánět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dirty="0"/>
              <a:t>léčba</a:t>
            </a:r>
            <a:r>
              <a:rPr lang="cs-CZ" sz="2400" dirty="0"/>
              <a:t> – režimová opatření, IPP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083752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618066"/>
            <a:ext cx="11376991" cy="721375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 Hemoroidů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1FF4958-02F7-CEAC-14CB-443EB431B90E}"/>
              </a:ext>
            </a:extLst>
          </p:cNvPr>
          <p:cNvSpPr txBox="1"/>
          <p:nvPr/>
        </p:nvSpPr>
        <p:spPr>
          <a:xfrm>
            <a:off x="626534" y="1612607"/>
            <a:ext cx="11506199" cy="3899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	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režimová opatření 	</a:t>
            </a:r>
            <a:r>
              <a:rPr lang="cs-CZ" sz="2400" dirty="0"/>
              <a:t> pohyb, vláknina, hydratace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farmakoterapie</a:t>
            </a:r>
            <a:r>
              <a:rPr lang="cs-CZ" sz="2400" dirty="0"/>
              <a:t>	hypermanganové koupele, čípky, masti (FAKTU,DOBEXYL), celkově </a:t>
            </a:r>
            <a:r>
              <a:rPr lang="cs-CZ" sz="2400" dirty="0" err="1"/>
              <a:t>venotonika</a:t>
            </a:r>
            <a:r>
              <a:rPr lang="cs-CZ" sz="2400" dirty="0"/>
              <a:t> (</a:t>
            </a:r>
            <a:r>
              <a:rPr lang="cs-CZ" sz="2400" dirty="0" err="1"/>
              <a:t>aescin</a:t>
            </a:r>
            <a:r>
              <a:rPr lang="cs-CZ" sz="2400" dirty="0"/>
              <a:t>)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chirurgie</a:t>
            </a:r>
            <a:r>
              <a:rPr lang="cs-CZ" sz="2400" dirty="0"/>
              <a:t>	 </a:t>
            </a:r>
            <a:r>
              <a:rPr lang="cs-CZ" sz="2400" dirty="0" err="1"/>
              <a:t>ligace</a:t>
            </a:r>
            <a:r>
              <a:rPr lang="cs-CZ" sz="2400" dirty="0"/>
              <a:t>, sklerotizace, </a:t>
            </a:r>
            <a:r>
              <a:rPr lang="cs-CZ" sz="2400" dirty="0" err="1"/>
              <a:t>hemoroidektomie</a:t>
            </a:r>
            <a:r>
              <a:rPr lang="cs-CZ" sz="2400" dirty="0"/>
              <a:t>, </a:t>
            </a:r>
            <a:r>
              <a:rPr lang="cs-CZ" sz="2400" dirty="0" err="1"/>
              <a:t>staplerová</a:t>
            </a:r>
            <a:r>
              <a:rPr lang="cs-CZ" sz="2400" dirty="0"/>
              <a:t> </a:t>
            </a:r>
            <a:r>
              <a:rPr lang="cs-CZ" sz="2400" dirty="0" err="1"/>
              <a:t>hemoroidopexe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082229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057F26-C886-1F13-FB33-CD802AAC8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nkreatitida je zánět pankreatu (slinivky) - ilustrace">
            <a:extLst>
              <a:ext uri="{FF2B5EF4-FFF2-40B4-BE49-F238E27FC236}">
                <a16:creationId xmlns:a16="http://schemas.microsoft.com/office/drawing/2014/main" id="{BBBBCCDE-6C03-89A2-51A7-BDB9C07DA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540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7252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3000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Akutní pankreatitida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496205" y="1575744"/>
            <a:ext cx="10824740" cy="7224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závažné onemocnění, roční incidence cca 10/100 000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příčiny</a:t>
            </a:r>
            <a:r>
              <a:rPr lang="cs-CZ" sz="2400" dirty="0"/>
              <a:t>	biliární příčiny 50% (choledocholitiáza, stenóza </a:t>
            </a:r>
            <a:r>
              <a:rPr lang="cs-CZ" sz="2400" dirty="0" err="1"/>
              <a:t>Vat.papily</a:t>
            </a:r>
            <a:r>
              <a:rPr lang="cs-CZ" sz="2400" dirty="0"/>
              <a:t>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toxický vliv alkoholu 30%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polékové postižení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infekce, poranění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dělení</a:t>
            </a:r>
            <a:r>
              <a:rPr lang="cs-CZ" sz="2400" dirty="0"/>
              <a:t> 	lehká edematózní forma - úplná úprava stavu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těžká nekrotická forma – s nekrózou – mortalita až 50%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863285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3000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Akutní pankreatitida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591455" y="1931344"/>
            <a:ext cx="10824740" cy="5562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KO</a:t>
            </a:r>
            <a:r>
              <a:rPr lang="cs-CZ" sz="2400" dirty="0"/>
              <a:t>		</a:t>
            </a:r>
            <a:r>
              <a:rPr lang="cs-CZ" sz="2400" b="1" dirty="0"/>
              <a:t>bolest v </a:t>
            </a:r>
            <a:r>
              <a:rPr lang="cs-CZ" sz="2400" b="1" dirty="0" err="1"/>
              <a:t>mesogastriu</a:t>
            </a:r>
            <a:r>
              <a:rPr lang="cs-CZ" sz="2400" dirty="0"/>
              <a:t>, s propagací do páteře, zvracení bez úlevy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tachykardie, </a:t>
            </a:r>
            <a:r>
              <a:rPr lang="cs-CZ" sz="2400" b="1" dirty="0" err="1"/>
              <a:t>hypovolemický</a:t>
            </a:r>
            <a:r>
              <a:rPr lang="cs-CZ" sz="2400" b="1" dirty="0"/>
              <a:t> šok</a:t>
            </a:r>
            <a:r>
              <a:rPr lang="cs-CZ" sz="2400" dirty="0"/>
              <a:t>, 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paralytický ileus, kožní projev – mramorovaná kůže na břichu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dirty="0"/>
              <a:t>DG</a:t>
            </a:r>
            <a:r>
              <a:rPr lang="cs-CZ" sz="2400" dirty="0"/>
              <a:t>	amylázy a lipázy  v krevním séru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</a:t>
            </a:r>
            <a:r>
              <a:rPr lang="cs-CZ" sz="2400" b="1" dirty="0"/>
              <a:t>CT břicha </a:t>
            </a:r>
            <a:r>
              <a:rPr lang="cs-CZ" sz="2400" dirty="0"/>
              <a:t>– zásadní, odlišení lehké od těžké formy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</a:t>
            </a:r>
            <a:r>
              <a:rPr lang="cs-CZ" sz="2400" dirty="0" err="1"/>
              <a:t>endosonografie</a:t>
            </a:r>
            <a:r>
              <a:rPr lang="cs-CZ" sz="2400" dirty="0"/>
              <a:t>, ERCP u biliární etiologie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769715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3000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Akutní pankreatitida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566055" y="1295900"/>
            <a:ext cx="10824740" cy="6116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léčba	</a:t>
            </a:r>
            <a:r>
              <a:rPr lang="cs-CZ" sz="2400" dirty="0"/>
              <a:t>	</a:t>
            </a:r>
            <a:r>
              <a:rPr lang="cs-CZ" sz="2400" b="1" dirty="0"/>
              <a:t>konzervativní </a:t>
            </a:r>
            <a:r>
              <a:rPr lang="cs-CZ" sz="2400" dirty="0"/>
              <a:t>na JIP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korekce </a:t>
            </a:r>
            <a:r>
              <a:rPr lang="cs-CZ" sz="2400" dirty="0" err="1"/>
              <a:t>hypovolemického</a:t>
            </a:r>
            <a:r>
              <a:rPr lang="cs-CZ" sz="2400" dirty="0"/>
              <a:t> šoku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enterální, parenterální výživa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korekce hyperglykémie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tlumení bolesti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ATB u nekrotické formy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řešení biliární </a:t>
            </a:r>
            <a:r>
              <a:rPr lang="cs-CZ" sz="2400" dirty="0" err="1"/>
              <a:t>pankreatity</a:t>
            </a:r>
            <a:r>
              <a:rPr lang="cs-CZ" sz="2400" dirty="0"/>
              <a:t> ERCP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</a:t>
            </a:r>
            <a:r>
              <a:rPr lang="cs-CZ" sz="2400" b="1" dirty="0"/>
              <a:t>chirurgická</a:t>
            </a:r>
            <a:r>
              <a:rPr lang="cs-CZ" sz="2400" dirty="0"/>
              <a:t> – odložená </a:t>
            </a:r>
            <a:r>
              <a:rPr lang="cs-CZ" sz="2400" dirty="0" err="1"/>
              <a:t>nekrektomie</a:t>
            </a:r>
            <a:r>
              <a:rPr lang="cs-CZ" sz="2400" dirty="0"/>
              <a:t> má nižší letalitu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427746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3000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Chronická pankreatitida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683629" y="1791200"/>
            <a:ext cx="10824740" cy="5562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vleklý zánět </a:t>
            </a:r>
            <a:r>
              <a:rPr lang="cs-CZ" sz="2400" dirty="0"/>
              <a:t>pankreatické tkáně s </a:t>
            </a:r>
            <a:r>
              <a:rPr lang="cs-CZ" sz="2400" b="1" dirty="0"/>
              <a:t>ireverzibilními změnami </a:t>
            </a:r>
            <a:r>
              <a:rPr lang="cs-CZ" sz="2400" dirty="0"/>
              <a:t>a náhrady funkční tkáně vazivem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dirty="0"/>
              <a:t>příčiny</a:t>
            </a:r>
            <a:r>
              <a:rPr lang="cs-CZ" sz="2400" dirty="0"/>
              <a:t>	abusus alkoholu, nikotinu a výživa – strava chudá na bílkoviny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cystická fibróza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dědičná forma chronické pankreatitidy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KO</a:t>
            </a:r>
            <a:r>
              <a:rPr lang="cs-CZ" sz="2400" dirty="0"/>
              <a:t> 	bolest po jídle, hubnutí, ikterus, steatorea, DM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690547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3000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Chronická pankreatitida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753479" y="1429250"/>
            <a:ext cx="10824740" cy="6116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DG</a:t>
            </a:r>
            <a:r>
              <a:rPr lang="cs-CZ" sz="2400" dirty="0"/>
              <a:t>	anamnéza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hladina pankreatických enzymů – nízká sensitivita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CT, MR, USG, </a:t>
            </a:r>
            <a:r>
              <a:rPr lang="cs-CZ" sz="2400" dirty="0" err="1"/>
              <a:t>endosonografie</a:t>
            </a:r>
            <a:endParaRPr lang="cs-CZ" sz="2400" dirty="0"/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léčba</a:t>
            </a:r>
            <a:r>
              <a:rPr lang="cs-CZ" sz="2400" dirty="0"/>
              <a:t>		konzervativní – zákaz alkoholu, rostlinné tuky, 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			substituce pankreatických enzymů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			</a:t>
            </a:r>
            <a:r>
              <a:rPr lang="cs-CZ" sz="2400" dirty="0" err="1"/>
              <a:t>analgetizace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/>
              <a:t>			endoskopická – u obstrukční formy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chirurgická – duodenum šetřící resekce hlavy pankreatu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401291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3000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Karcinom pankreatu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683629" y="1791200"/>
            <a:ext cx="10824740" cy="5562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závažné onemocnění s </a:t>
            </a:r>
            <a:r>
              <a:rPr lang="cs-CZ" sz="2400" dirty="0" err="1"/>
              <a:t>infaustní</a:t>
            </a:r>
            <a:r>
              <a:rPr lang="cs-CZ" sz="2400" dirty="0"/>
              <a:t> prognózou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projevy až u pokročilého onemocnění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incidence stoupá, 18/100000/rok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94% pacientů umírá do 5 let od stanovení diagnózy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etiologie</a:t>
            </a:r>
            <a:r>
              <a:rPr lang="cs-CZ" sz="2400" dirty="0"/>
              <a:t>		kouření cigaret, živočišné tuky, dlouhotrvající DM, chronická 				pankreatitida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KO </a:t>
            </a:r>
            <a:r>
              <a:rPr lang="cs-CZ" sz="2400" dirty="0"/>
              <a:t>			obstrukční ikterus, bolest lumbální páteře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556481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3000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Karcinom pankreatu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683629" y="1791200"/>
            <a:ext cx="10824740" cy="445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DG</a:t>
            </a:r>
            <a:r>
              <a:rPr lang="cs-CZ" sz="2400" dirty="0"/>
              <a:t>	USG, CT, </a:t>
            </a:r>
            <a:r>
              <a:rPr lang="cs-CZ" sz="2400" dirty="0" err="1"/>
              <a:t>endosonografické</a:t>
            </a:r>
            <a:r>
              <a:rPr lang="cs-CZ" sz="2400" dirty="0"/>
              <a:t> vyšetření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léčba	</a:t>
            </a:r>
            <a:r>
              <a:rPr lang="cs-CZ" sz="2400" dirty="0"/>
              <a:t>	</a:t>
            </a:r>
            <a:r>
              <a:rPr lang="cs-CZ" sz="2400" b="1" dirty="0" err="1"/>
              <a:t>chirugická</a:t>
            </a:r>
            <a:r>
              <a:rPr lang="cs-CZ" sz="2400" dirty="0"/>
              <a:t> možná u 20 až 30% pacientů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kurativní je </a:t>
            </a:r>
            <a:r>
              <a:rPr lang="cs-CZ" sz="2400" dirty="0" err="1"/>
              <a:t>Whippleova</a:t>
            </a:r>
            <a:r>
              <a:rPr lang="cs-CZ" sz="2400" dirty="0"/>
              <a:t> operace (resekce žaludku, duodena, 				</a:t>
            </a:r>
            <a:r>
              <a:rPr lang="cs-CZ" sz="2400" dirty="0" err="1"/>
              <a:t>hemipankreatektomie</a:t>
            </a:r>
            <a:r>
              <a:rPr lang="cs-CZ" sz="2400" dirty="0"/>
              <a:t> s </a:t>
            </a:r>
            <a:r>
              <a:rPr lang="cs-CZ" sz="2400" dirty="0" err="1"/>
              <a:t>wirsungojejunoanastomosou</a:t>
            </a:r>
            <a:r>
              <a:rPr lang="cs-CZ" sz="2400" dirty="0"/>
              <a:t> a 						</a:t>
            </a:r>
            <a:r>
              <a:rPr lang="cs-CZ" sz="2400" dirty="0" err="1"/>
              <a:t>choledochojejunální</a:t>
            </a:r>
            <a:r>
              <a:rPr lang="cs-CZ" sz="2400" dirty="0"/>
              <a:t> anastomózou)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</a:t>
            </a:r>
            <a:r>
              <a:rPr lang="cs-CZ" sz="2400" b="1" dirty="0"/>
              <a:t>paliativní kombinovaná </a:t>
            </a:r>
            <a:r>
              <a:rPr lang="cs-CZ" sz="2400" dirty="0"/>
              <a:t>chemoterapie signifikantně prodlužuje 			přežití</a:t>
            </a:r>
          </a:p>
        </p:txBody>
      </p:sp>
    </p:spTree>
    <p:extLst>
      <p:ext uri="{BB962C8B-B14F-4D97-AF65-F5344CB8AC3E}">
        <p14:creationId xmlns:p14="http://schemas.microsoft.com/office/powerpoint/2010/main" val="40769725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1032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Straight Connector 1037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Patrick Swayze - Family, Death &amp; Dirty Dancing">
            <a:extLst>
              <a:ext uri="{FF2B5EF4-FFF2-40B4-BE49-F238E27FC236}">
                <a16:creationId xmlns:a16="http://schemas.microsoft.com/office/drawing/2014/main" id="{2CB3BDF1-2DF4-AB02-79CE-C12C294010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5" b="3212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85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78" y="624763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Karcinom jícnu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715617" y="1709531"/>
            <a:ext cx="11376991" cy="390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/>
              <a:t>	</a:t>
            </a:r>
            <a:r>
              <a:rPr lang="cs-CZ" sz="2400" dirty="0" err="1"/>
              <a:t>dlaždicobuněčný</a:t>
            </a:r>
            <a:r>
              <a:rPr lang="cs-CZ" sz="2400" dirty="0"/>
              <a:t>, adenokarcinom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muži 6x častěji, cca 500 případů za rok v ČR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KO</a:t>
            </a:r>
            <a:r>
              <a:rPr lang="cs-CZ" sz="2400" dirty="0"/>
              <a:t>		dysfagie, známka pokročilého nádoru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DG</a:t>
            </a:r>
            <a:r>
              <a:rPr lang="cs-CZ" sz="2400" dirty="0"/>
              <a:t>	endoskopie s biopsií,  CT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364828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9" name="Group 1048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50" name="Straight Connector 1049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1" name="Straight Connector 1050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2" name="Straight Connector 1051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Straight Connector 1052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 descr="RECENZE: Objev jménem David Stypka jde tam, kam se český pop neodváží -  iDNES.cz">
            <a:extLst>
              <a:ext uri="{FF2B5EF4-FFF2-40B4-BE49-F238E27FC236}">
                <a16:creationId xmlns:a16="http://schemas.microsoft.com/office/drawing/2014/main" id="{7C8CA285-8169-266C-5F1C-E5D0284DC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5478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5" name="Group 3078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080" name="Straight Connector 3079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1" name="Straight Connector 3080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2" name="Straight Connector 3081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3" name="Straight Connector 3082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4" name="Straight Connector 3083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Pavel Dostál (2) Discography | Discogs">
            <a:extLst>
              <a:ext uri="{FF2B5EF4-FFF2-40B4-BE49-F238E27FC236}">
                <a16:creationId xmlns:a16="http://schemas.microsoft.com/office/drawing/2014/main" id="{CA55C3EE-31FA-7720-7CB7-A9D6F98574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1" b="935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7902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3000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játra</a:t>
            </a:r>
          </a:p>
        </p:txBody>
      </p:sp>
      <p:pic>
        <p:nvPicPr>
          <p:cNvPr id="16386" name="Picture 2" descr="Hlavní žlučovod – Wikipedie">
            <a:extLst>
              <a:ext uri="{FF2B5EF4-FFF2-40B4-BE49-F238E27FC236}">
                <a16:creationId xmlns:a16="http://schemas.microsoft.com/office/drawing/2014/main" id="{787601CB-1136-7C4A-3385-2F6AF6C1D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922" y="1280175"/>
            <a:ext cx="6607451" cy="564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1508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3000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ikterus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895296" y="1825066"/>
            <a:ext cx="10824740" cy="390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symptom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žluté </a:t>
            </a:r>
            <a:r>
              <a:rPr lang="cs-CZ" sz="2400" dirty="0"/>
              <a:t>zabarvení tkáně, způsobeno nahromaděním </a:t>
            </a:r>
            <a:r>
              <a:rPr lang="cs-CZ" sz="2400" b="1" dirty="0"/>
              <a:t>bilirubinu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err="1"/>
              <a:t>hem→nekonjugovaný</a:t>
            </a:r>
            <a:r>
              <a:rPr lang="cs-CZ" sz="2400" dirty="0"/>
              <a:t> </a:t>
            </a:r>
            <a:r>
              <a:rPr lang="cs-CZ" sz="2400" dirty="0" err="1"/>
              <a:t>bilirubin→konjugovaný</a:t>
            </a:r>
            <a:r>
              <a:rPr lang="cs-CZ" sz="2400" dirty="0"/>
              <a:t> </a:t>
            </a:r>
            <a:r>
              <a:rPr lang="cs-CZ" sz="2400" dirty="0" err="1"/>
              <a:t>bilirubin→žluč→stolice→vyloučení</a:t>
            </a:r>
            <a:r>
              <a:rPr lang="cs-CZ" sz="2400" dirty="0"/>
              <a:t> / vstřebání formou </a:t>
            </a:r>
            <a:r>
              <a:rPr lang="cs-CZ" sz="2400" dirty="0" err="1"/>
              <a:t>urobilinogenu→moč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454916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3000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Dělení ikteru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747129" y="1556250"/>
            <a:ext cx="10824740" cy="5560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 err="1"/>
              <a:t>prehepatální</a:t>
            </a:r>
            <a:r>
              <a:rPr lang="cs-CZ" sz="2400" b="1" dirty="0"/>
              <a:t> </a:t>
            </a:r>
            <a:r>
              <a:rPr lang="cs-CZ" sz="2400" dirty="0"/>
              <a:t>(hemolytický, nekonjugovaný) -  nadměrný rozpad červených krvinek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 err="1"/>
              <a:t>hepatální</a:t>
            </a:r>
            <a:r>
              <a:rPr lang="cs-CZ" sz="2400" b="1" dirty="0"/>
              <a:t> - </a:t>
            </a:r>
            <a:r>
              <a:rPr lang="cs-CZ" sz="2400" dirty="0"/>
              <a:t>porucha</a:t>
            </a:r>
            <a:r>
              <a:rPr lang="cs-CZ" sz="2400" b="1" dirty="0"/>
              <a:t> </a:t>
            </a:r>
            <a:r>
              <a:rPr lang="cs-CZ" sz="2400" dirty="0"/>
              <a:t>jaterní </a:t>
            </a:r>
            <a:r>
              <a:rPr lang="cs-CZ" sz="2400" dirty="0" err="1"/>
              <a:t>tkáně→snížení</a:t>
            </a:r>
            <a:r>
              <a:rPr lang="cs-CZ" sz="2400" dirty="0"/>
              <a:t> vylučování bilirubinu do </a:t>
            </a:r>
            <a:r>
              <a:rPr lang="cs-CZ" sz="2400" dirty="0" err="1"/>
              <a:t>žluči→hromadění</a:t>
            </a:r>
            <a:r>
              <a:rPr lang="cs-CZ" sz="2400" dirty="0"/>
              <a:t> 	bilirubinu v těle (alkoholická cirhóza, hepatitidy, nádory, genetické poruchy)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 err="1"/>
              <a:t>posthepatální</a:t>
            </a:r>
            <a:r>
              <a:rPr lang="cs-CZ" sz="2400" dirty="0"/>
              <a:t> (obstrukční, porucha odtoku žluči) -  nádory pankreatu, žlučníku, cholelitiáza, </a:t>
            </a:r>
            <a:r>
              <a:rPr lang="cs-CZ" sz="2400" dirty="0" err="1"/>
              <a:t>iatrogenní</a:t>
            </a:r>
            <a:r>
              <a:rPr lang="cs-CZ" sz="2400" dirty="0"/>
              <a:t> poškození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2776924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3000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ikterus</a:t>
            </a:r>
          </a:p>
        </p:txBody>
      </p:sp>
      <p:pic>
        <p:nvPicPr>
          <p:cNvPr id="15362" name="Picture 2" descr="MOOCI. Ikterus: Gelbliche Verfärbung von Körperteilen">
            <a:extLst>
              <a:ext uri="{FF2B5EF4-FFF2-40B4-BE49-F238E27FC236}">
                <a16:creationId xmlns:a16="http://schemas.microsoft.com/office/drawing/2014/main" id="{B724FAA0-E707-2D50-945B-B7443AFA9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29" y="1816169"/>
            <a:ext cx="9048750" cy="45243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2788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3000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Gilbertův syndrom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626479" y="2051550"/>
            <a:ext cx="10824740" cy="334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u 7% mužů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nejběžnější žloutenka </a:t>
            </a:r>
            <a:r>
              <a:rPr lang="cs-CZ" sz="2400" dirty="0"/>
              <a:t>v běžné populaci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vrozená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ikterus sklér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fyziologická abnormalita, neléčí 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nižší </a:t>
            </a:r>
            <a:r>
              <a:rPr lang="cs-CZ" sz="2400" dirty="0" err="1"/>
              <a:t>rizko</a:t>
            </a:r>
            <a:r>
              <a:rPr lang="cs-CZ" sz="2400" dirty="0"/>
              <a:t> KV onemocnění i některých nádorů</a:t>
            </a:r>
          </a:p>
        </p:txBody>
      </p:sp>
    </p:spTree>
    <p:extLst>
      <p:ext uri="{BB962C8B-B14F-4D97-AF65-F5344CB8AC3E}">
        <p14:creationId xmlns:p14="http://schemas.microsoft.com/office/powerpoint/2010/main" val="12720673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3000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cholestáza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586288" y="1461000"/>
            <a:ext cx="11019421" cy="5007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porucha vylučování žluče do střeva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 err="1"/>
              <a:t>intrahepatální</a:t>
            </a:r>
            <a:r>
              <a:rPr lang="cs-CZ" sz="2400" b="1" dirty="0"/>
              <a:t> - </a:t>
            </a:r>
            <a:r>
              <a:rPr lang="cs-CZ" sz="2400" dirty="0"/>
              <a:t>jakékoliv parenchymové onemocnění jater</a:t>
            </a:r>
          </a:p>
          <a:p>
            <a:pPr>
              <a:lnSpc>
                <a:spcPct val="150000"/>
              </a:lnSpc>
            </a:pPr>
            <a:r>
              <a:rPr lang="cs-CZ" sz="2400" b="1" dirty="0" err="1"/>
              <a:t>extrahepatální</a:t>
            </a:r>
            <a:r>
              <a:rPr lang="cs-CZ" sz="2400" b="1" dirty="0"/>
              <a:t>	- </a:t>
            </a:r>
            <a:r>
              <a:rPr lang="cs-CZ" sz="2400" dirty="0"/>
              <a:t>překážka ve vývodných cestách - kámen, zánět, nádor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KO</a:t>
            </a:r>
            <a:r>
              <a:rPr lang="cs-CZ" sz="2400" dirty="0"/>
              <a:t>		ikterus (nemusí být)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pruritus ( z nahromaděných žlučových kyselin)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světlá stolice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terapie</a:t>
            </a:r>
            <a:r>
              <a:rPr lang="cs-CZ" sz="2400" dirty="0"/>
              <a:t>	dle příčiny cholestázy, </a:t>
            </a:r>
            <a:r>
              <a:rPr lang="cs-CZ" sz="2400" dirty="0" err="1"/>
              <a:t>kys</a:t>
            </a:r>
            <a:r>
              <a:rPr lang="cs-CZ" sz="2400" dirty="0"/>
              <a:t>. </a:t>
            </a:r>
            <a:r>
              <a:rPr lang="cs-CZ" sz="2400" dirty="0" err="1"/>
              <a:t>ursodeoxycholová</a:t>
            </a:r>
            <a:r>
              <a:rPr lang="cs-CZ" sz="2400" dirty="0"/>
              <a:t> (URSOSAN)</a:t>
            </a:r>
          </a:p>
        </p:txBody>
      </p:sp>
    </p:spTree>
    <p:extLst>
      <p:ext uri="{BB962C8B-B14F-4D97-AF65-F5344CB8AC3E}">
        <p14:creationId xmlns:p14="http://schemas.microsoft.com/office/powerpoint/2010/main" val="5008309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3000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Virové hepatitidy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4278686" y="2997446"/>
            <a:ext cx="11019421" cy="223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akutní selhání A, B, E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cirhóza jater  C, B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600536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6E83F4-062A-9236-928D-131D93A61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542211-DD82-7D95-B1EE-511EAEBB3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3000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Virové hepatitidy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64130B5-C67B-6746-6F66-43460CFC7BC6}"/>
              </a:ext>
            </a:extLst>
          </p:cNvPr>
          <p:cNvSpPr txBox="1"/>
          <p:nvPr/>
        </p:nvSpPr>
        <p:spPr>
          <a:xfrm>
            <a:off x="694238" y="1543550"/>
            <a:ext cx="11019421" cy="445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VHA	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probíhá akutně, nepřechází do chronicity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fekálně orální cesta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většinou probíhá mírně, s výjimkou </a:t>
            </a:r>
            <a:r>
              <a:rPr lang="cs-CZ" sz="2400" dirty="0" err="1"/>
              <a:t>preexistující</a:t>
            </a:r>
            <a:r>
              <a:rPr lang="cs-CZ" sz="2400" dirty="0"/>
              <a:t> jaterní choroby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symptomatická terapie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96428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78" y="624763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 karcinomu jícnu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669970" y="1779133"/>
            <a:ext cx="11376991" cy="445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dirty="0"/>
              <a:t>časný karcinom </a:t>
            </a:r>
            <a:r>
              <a:rPr lang="cs-CZ" sz="2400" dirty="0"/>
              <a:t>– endoskopická resekce, dobrá prognóza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pozdní karcinom </a:t>
            </a:r>
            <a:r>
              <a:rPr lang="cs-CZ" sz="2400" dirty="0"/>
              <a:t>– resekce jícnu s náhradou </a:t>
            </a:r>
            <a:r>
              <a:rPr lang="cs-CZ" sz="2400" dirty="0" err="1"/>
              <a:t>tubulizovaným</a:t>
            </a:r>
            <a:r>
              <a:rPr lang="cs-CZ" sz="2400" dirty="0"/>
              <a:t> žaludkem či transpozicí tlustého střeva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operabilní pouze 30% - paliativní péče – zajištění výživy	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								stenty, PEG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150953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3000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Virové hepatitidy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694238" y="1543550"/>
            <a:ext cx="11019421" cy="5008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VHB	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probíhá akutně, většinou nepřechází do chronicity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přenos sexuálním stykem a sdílením injekčních jehel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akutní průběh s typickými příznaky (ikterus, elevace JT, u 1% selhání jater)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může přecházet do chronicity v 5% – fibróza, cirhóza, karcinom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symptomatická terapie, plošné očkování od r.2001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40212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108061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Virové hepatitidy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765074" y="1296662"/>
            <a:ext cx="11019421" cy="5008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VHC	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přenos krví – uživatelé drog, rizikové sexuální chování, dříve často </a:t>
            </a:r>
            <a:r>
              <a:rPr lang="cs-CZ" sz="2400" dirty="0" err="1"/>
              <a:t>iatrogenní</a:t>
            </a:r>
            <a:r>
              <a:rPr lang="cs-CZ" sz="2400" dirty="0"/>
              <a:t> – transfúze, hemodialýza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akutní průběh bezpříznakově, z 80% přechází do chronicity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riziko fibrózy, cirhózy a karcinomu (po 20-30 letech chronického průběhu)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terapie DAA – 100% vyléčení chronického stadia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neléčená má nejvážnější následky</a:t>
            </a:r>
          </a:p>
        </p:txBody>
      </p:sp>
    </p:spTree>
    <p:extLst>
      <p:ext uri="{BB962C8B-B14F-4D97-AF65-F5344CB8AC3E}">
        <p14:creationId xmlns:p14="http://schemas.microsoft.com/office/powerpoint/2010/main" val="20908124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3000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Virové hepatitidy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694238" y="1543550"/>
            <a:ext cx="11019421" cy="445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VHD	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u nás neexistuje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dirty="0"/>
              <a:t>VHE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nejčastější virová hepatitida u nás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zoonóza – nedostatečně tepelně upravené maso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probíhá většinou asymptomaticky, u 95% pacientů dochází k uzdravení</a:t>
            </a:r>
          </a:p>
        </p:txBody>
      </p:sp>
    </p:spTree>
    <p:extLst>
      <p:ext uri="{BB962C8B-B14F-4D97-AF65-F5344CB8AC3E}">
        <p14:creationId xmlns:p14="http://schemas.microsoft.com/office/powerpoint/2010/main" val="28546895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3000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Alkohol a játra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719638" y="2242050"/>
            <a:ext cx="11019421" cy="2791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bezpečné množství alkoholu 30g (2 drinky)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při jiném jaterním onemocnění se citlivost snižuje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jaterní steatóza (plně reverzibilní) → </a:t>
            </a:r>
            <a:r>
              <a:rPr lang="cs-CZ" sz="2400" dirty="0" err="1"/>
              <a:t>steatohepatitida</a:t>
            </a:r>
            <a:r>
              <a:rPr lang="cs-CZ" sz="2400" dirty="0"/>
              <a:t> (částečně reverzibilní) → fibróza → cirhóza (ireverzibilní)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léčba	</a:t>
            </a:r>
            <a:r>
              <a:rPr lang="cs-CZ" sz="2400" b="1" dirty="0"/>
              <a:t>absolutní abstinence</a:t>
            </a:r>
            <a:r>
              <a:rPr lang="cs-CZ" sz="2400" dirty="0"/>
              <a:t>, </a:t>
            </a:r>
            <a:r>
              <a:rPr lang="cs-CZ" sz="2400" dirty="0" err="1"/>
              <a:t>neexistenece</a:t>
            </a:r>
            <a:r>
              <a:rPr lang="cs-CZ" sz="2400" dirty="0"/>
              <a:t> </a:t>
            </a:r>
            <a:r>
              <a:rPr lang="cs-CZ" sz="2400" dirty="0" err="1"/>
              <a:t>hepatoprotektivních</a:t>
            </a:r>
            <a:r>
              <a:rPr lang="cs-CZ" sz="2400" dirty="0"/>
              <a:t> léků</a:t>
            </a:r>
          </a:p>
        </p:txBody>
      </p:sp>
    </p:spTree>
    <p:extLst>
      <p:ext uri="{BB962C8B-B14F-4D97-AF65-F5344CB8AC3E}">
        <p14:creationId xmlns:p14="http://schemas.microsoft.com/office/powerpoint/2010/main" val="33222714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3000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Autoimunita a játra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497390" y="1822950"/>
            <a:ext cx="11331555" cy="5562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primární biliární cholangitida  </a:t>
            </a:r>
            <a:r>
              <a:rPr lang="cs-CZ" sz="2400" dirty="0"/>
              <a:t>AI postižení </a:t>
            </a:r>
            <a:r>
              <a:rPr lang="cs-CZ" sz="2400" dirty="0" err="1"/>
              <a:t>intrahepatálních</a:t>
            </a:r>
            <a:r>
              <a:rPr lang="cs-CZ" sz="2400" dirty="0"/>
              <a:t> žlučových cest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příznaky pruritus, poté ikterus, cirhóza, portální hypertenze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</a:t>
            </a:r>
            <a:r>
              <a:rPr lang="cs-CZ" sz="2400" b="1" dirty="0"/>
              <a:t>léčba</a:t>
            </a:r>
            <a:r>
              <a:rPr lang="cs-CZ" sz="2400" dirty="0"/>
              <a:t>		kyselina </a:t>
            </a:r>
            <a:r>
              <a:rPr lang="cs-CZ" sz="2400" dirty="0" err="1"/>
              <a:t>ursodeoxycholová</a:t>
            </a:r>
            <a:r>
              <a:rPr lang="cs-CZ" sz="2400" dirty="0"/>
              <a:t>, transplantace jater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primární </a:t>
            </a:r>
            <a:r>
              <a:rPr lang="cs-CZ" sz="2400" b="1" dirty="0" err="1"/>
              <a:t>sklerozující</a:t>
            </a:r>
            <a:r>
              <a:rPr lang="cs-CZ" sz="2400" b="1" dirty="0"/>
              <a:t> cholangitida 	</a:t>
            </a:r>
            <a:r>
              <a:rPr lang="cs-CZ" sz="2400" dirty="0"/>
              <a:t>AI postižení intra i </a:t>
            </a:r>
            <a:r>
              <a:rPr lang="cs-CZ" sz="2400" dirty="0" err="1"/>
              <a:t>extrahepatálních</a:t>
            </a:r>
            <a:r>
              <a:rPr lang="cs-CZ" sz="2400" dirty="0"/>
              <a:t> ŽC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asociována s ulcerózní kolitidou a Crohnovou chorobou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	léčba		</a:t>
            </a:r>
            <a:r>
              <a:rPr lang="cs-CZ" sz="2400" dirty="0"/>
              <a:t>stenty či endoskopické dilatace, UDCA, transplantace jater</a:t>
            </a:r>
            <a:r>
              <a:rPr lang="cs-CZ" sz="2400" b="1" dirty="0"/>
              <a:t>	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	</a:t>
            </a:r>
            <a:r>
              <a:rPr lang="cs-CZ" sz="2400" dirty="0"/>
              <a:t>zvýšené riziko kolorektálního karcinomu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032544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3000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Toxické postižení jater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430221" y="2464300"/>
            <a:ext cx="11331555" cy="334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primární </a:t>
            </a:r>
            <a:r>
              <a:rPr lang="cs-CZ" sz="2400" b="1" dirty="0" err="1"/>
              <a:t>hepatotoxiny</a:t>
            </a:r>
            <a:r>
              <a:rPr lang="cs-CZ" sz="2400" b="1" dirty="0"/>
              <a:t> – </a:t>
            </a:r>
            <a:r>
              <a:rPr lang="cs-CZ" sz="2400" dirty="0"/>
              <a:t>jisté postižení, je závislé na použité dávce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tetrachlormetan, toxin muchomůrky zelené, paracetamol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potenciální </a:t>
            </a:r>
            <a:r>
              <a:rPr lang="cs-CZ" sz="2400" b="1" dirty="0" err="1"/>
              <a:t>hepatotoxiny</a:t>
            </a:r>
            <a:r>
              <a:rPr lang="cs-CZ" sz="2400" b="1" dirty="0"/>
              <a:t> – </a:t>
            </a:r>
            <a:r>
              <a:rPr lang="cs-CZ" sz="2400" dirty="0"/>
              <a:t>působí na citlivé jedince, není závislé na dávce</a:t>
            </a:r>
          </a:p>
          <a:p>
            <a:pPr>
              <a:lnSpc>
                <a:spcPct val="150000"/>
              </a:lnSpc>
            </a:pPr>
            <a:r>
              <a:rPr lang="cs-CZ" sz="2400" dirty="0" err="1"/>
              <a:t>amiodaron</a:t>
            </a:r>
            <a:r>
              <a:rPr lang="cs-CZ" sz="2400" dirty="0"/>
              <a:t>, </a:t>
            </a:r>
            <a:r>
              <a:rPr lang="cs-CZ" sz="2400" dirty="0" err="1"/>
              <a:t>amoxicilin+klavulanát</a:t>
            </a:r>
            <a:r>
              <a:rPr lang="cs-CZ" sz="2400" dirty="0"/>
              <a:t>, erytromycin, </a:t>
            </a:r>
            <a:r>
              <a:rPr lang="cs-CZ" sz="2400" dirty="0" err="1"/>
              <a:t>halothan</a:t>
            </a:r>
            <a:r>
              <a:rPr lang="cs-CZ" sz="2400" dirty="0"/>
              <a:t>, HAK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8332060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3000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Akutní selhání jater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635000" y="1429250"/>
            <a:ext cx="10420350" cy="5562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akutní selhání jater </a:t>
            </a:r>
            <a:r>
              <a:rPr lang="cs-CZ" sz="2400" dirty="0"/>
              <a:t>– bez předchozí jaterní choroby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dirty="0"/>
              <a:t>příčiny</a:t>
            </a:r>
            <a:r>
              <a:rPr lang="cs-CZ" sz="2400" dirty="0"/>
              <a:t>	VHA, VHB, VHE, polékové postižení, muchomůrka zelená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KO</a:t>
            </a:r>
            <a:r>
              <a:rPr lang="cs-CZ" sz="2400" dirty="0"/>
              <a:t>		koagulační porucha, ikterus, hypoglykemie, encefalopatie, edém mozku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léčba	</a:t>
            </a:r>
            <a:r>
              <a:rPr lang="cs-CZ" sz="2400" dirty="0"/>
              <a:t>	na JIP, léčba edému mozku, podpora cirkulace </a:t>
            </a:r>
            <a:r>
              <a:rPr lang="cs-CZ" sz="2400" dirty="0" err="1"/>
              <a:t>vazopresory</a:t>
            </a:r>
            <a:r>
              <a:rPr lang="cs-CZ" sz="2400" dirty="0"/>
              <a:t>, léčba renálního selhání, </a:t>
            </a:r>
            <a:r>
              <a:rPr lang="cs-CZ" sz="2400" b="1" dirty="0"/>
              <a:t>transplantace jater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817853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3000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Chronické selhání jater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675217" y="1596466"/>
            <a:ext cx="10420350" cy="5008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cirhóza jater 	nahrazení zdravé tkáně jater vazivem</a:t>
            </a:r>
            <a:r>
              <a:rPr lang="cs-CZ" sz="2400" dirty="0"/>
              <a:t>. Vyvíjí se desetiletí.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příčina	</a:t>
            </a:r>
            <a:r>
              <a:rPr lang="cs-CZ" sz="2400" dirty="0"/>
              <a:t>alkoholismus, VHC, nealkoholové </a:t>
            </a:r>
            <a:r>
              <a:rPr lang="cs-CZ" sz="2400" dirty="0" err="1"/>
              <a:t>ztukovatění</a:t>
            </a:r>
            <a:r>
              <a:rPr lang="cs-CZ" sz="2400" dirty="0"/>
              <a:t> jater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KO	</a:t>
            </a:r>
            <a:r>
              <a:rPr lang="cs-CZ" sz="2400" dirty="0"/>
              <a:t>		plíživé příznaky – dyspeptické potíže, hubnutí, ikterus, krvácivé projevy, gynekomastie, ascites, jaterní encefalopatie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komplikace</a:t>
            </a:r>
            <a:r>
              <a:rPr lang="cs-CZ" sz="2400" dirty="0"/>
              <a:t>		krvácení do GIT, ascites, </a:t>
            </a:r>
            <a:r>
              <a:rPr lang="cs-CZ" sz="2400" dirty="0" err="1"/>
              <a:t>hepatorenální</a:t>
            </a:r>
            <a:r>
              <a:rPr lang="cs-CZ" sz="2400" dirty="0"/>
              <a:t> syndrom, jaterní encefalopatie, hepatocelulární karcinom</a:t>
            </a:r>
          </a:p>
        </p:txBody>
      </p:sp>
    </p:spTree>
    <p:extLst>
      <p:ext uri="{BB962C8B-B14F-4D97-AF65-F5344CB8AC3E}">
        <p14:creationId xmlns:p14="http://schemas.microsoft.com/office/powerpoint/2010/main" val="40308658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2365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/>
              <a:t>gastroenterologie – játra</a:t>
            </a:r>
          </a:p>
        </p:txBody>
      </p:sp>
      <p:pic>
        <p:nvPicPr>
          <p:cNvPr id="18434" name="Picture 2" descr="Cirhóza jater - příčiny, příznaky, léčba | Rehabilitace.info">
            <a:extLst>
              <a:ext uri="{FF2B5EF4-FFF2-40B4-BE49-F238E27FC236}">
                <a16:creationId xmlns:a16="http://schemas.microsoft.com/office/drawing/2014/main" id="{CE13B22D-37A9-D982-F999-E100B081D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25" y="1375741"/>
            <a:ext cx="2667000" cy="4914900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Patologie">
            <a:extLst>
              <a:ext uri="{FF2B5EF4-FFF2-40B4-BE49-F238E27FC236}">
                <a16:creationId xmlns:a16="http://schemas.microsoft.com/office/drawing/2014/main" id="{F6828A64-107A-0765-9E51-69C9A4743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738" y="4331142"/>
            <a:ext cx="3411606" cy="2274404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Cirhóza">
            <a:extLst>
              <a:ext uri="{FF2B5EF4-FFF2-40B4-BE49-F238E27FC236}">
                <a16:creationId xmlns:a16="http://schemas.microsoft.com/office/drawing/2014/main" id="{FFC6294A-0F8C-336D-94F4-7969AC55D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116" y="1457717"/>
            <a:ext cx="6848476" cy="263238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4160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2365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Portální hypertenze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502754" y="2242050"/>
            <a:ext cx="11376991" cy="390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s-CZ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klinický syndrom, zvýšení tlakového rozdílu mezi portální žilou a dolní dutou žilou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nejčastější příčina je cirhóza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důsledkem je tvorba kolaterál v dolním </a:t>
            </a:r>
            <a:r>
              <a:rPr lang="cs-CZ" sz="2400" dirty="0" err="1"/>
              <a:t>GITu</a:t>
            </a:r>
            <a:r>
              <a:rPr lang="cs-CZ" sz="2400" dirty="0"/>
              <a:t>, až 80% objemu krve</a:t>
            </a:r>
          </a:p>
        </p:txBody>
      </p:sp>
    </p:spTree>
    <p:extLst>
      <p:ext uri="{BB962C8B-B14F-4D97-AF65-F5344CB8AC3E}">
        <p14:creationId xmlns:p14="http://schemas.microsoft.com/office/powerpoint/2010/main" val="2938075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ycotic esophagitis - case interpretation and its suprising conclusion">
            <a:extLst>
              <a:ext uri="{FF2B5EF4-FFF2-40B4-BE49-F238E27FC236}">
                <a16:creationId xmlns:a16="http://schemas.microsoft.com/office/drawing/2014/main" id="{9CF7C7D3-2D17-028C-7E11-2ED5AED24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2" y="389282"/>
            <a:ext cx="5286582" cy="4179116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nteraktivní endoskopický atlas horní části gastrointestinálního traktu">
            <a:extLst>
              <a:ext uri="{FF2B5EF4-FFF2-40B4-BE49-F238E27FC236}">
                <a16:creationId xmlns:a16="http://schemas.microsoft.com/office/drawing/2014/main" id="{72CBC182-008D-EA70-D3C4-9D82BD7F9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151" y="1494597"/>
            <a:ext cx="4552950" cy="4743450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03317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2365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/>
              <a:t>gastroenterologie – játra</a:t>
            </a:r>
          </a:p>
        </p:txBody>
      </p:sp>
      <p:pic>
        <p:nvPicPr>
          <p:cNvPr id="19458" name="Picture 2" descr="Portální hypertenze – příznaky, projevy, symptomy - Příznaky a projevy  nemocí">
            <a:extLst>
              <a:ext uri="{FF2B5EF4-FFF2-40B4-BE49-F238E27FC236}">
                <a16:creationId xmlns:a16="http://schemas.microsoft.com/office/drawing/2014/main" id="{F88B1F5A-5C13-790A-15A9-78A70DB95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5" y="1375326"/>
            <a:ext cx="4333254" cy="504918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Portální hypertenze | Medicína, nemoci, studium na 1. LF UK">
            <a:extLst>
              <a:ext uri="{FF2B5EF4-FFF2-40B4-BE49-F238E27FC236}">
                <a16:creationId xmlns:a16="http://schemas.microsoft.com/office/drawing/2014/main" id="{27D2D1C1-6882-D1C0-7D1F-57FD4CE10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210" y="1482223"/>
            <a:ext cx="4806399" cy="494228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D165D8C-1953-C192-6AA0-F4A814BF3834}"/>
              </a:ext>
            </a:extLst>
          </p:cNvPr>
          <p:cNvSpPr/>
          <p:nvPr/>
        </p:nvSpPr>
        <p:spPr>
          <a:xfrm>
            <a:off x="10290313" y="6129130"/>
            <a:ext cx="987287" cy="2423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47246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2365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Portální hypertenze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502754" y="2242050"/>
            <a:ext cx="11376991" cy="2791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KO</a:t>
            </a:r>
            <a:r>
              <a:rPr lang="cs-CZ" sz="2400" dirty="0"/>
              <a:t>		kožní projevy – pavoučkové névy, petechie, </a:t>
            </a:r>
            <a:r>
              <a:rPr lang="cs-CZ" sz="2400" dirty="0" err="1"/>
              <a:t>hepatosplenomegalie</a:t>
            </a:r>
            <a:r>
              <a:rPr lang="cs-CZ" sz="2400" dirty="0"/>
              <a:t>, otoky DKK, ascites, jícnové varixy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DG	</a:t>
            </a:r>
            <a:r>
              <a:rPr lang="cs-CZ" sz="2400" dirty="0"/>
              <a:t>USG (splenomegalie, průměr portální žíly), endoskopie jícnu a žaludku</a:t>
            </a:r>
          </a:p>
        </p:txBody>
      </p:sp>
    </p:spTree>
    <p:extLst>
      <p:ext uri="{BB962C8B-B14F-4D97-AF65-F5344CB8AC3E}">
        <p14:creationId xmlns:p14="http://schemas.microsoft.com/office/powerpoint/2010/main" val="203987706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2365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Krvácení z Jícnových varixů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610704" y="1867400"/>
            <a:ext cx="11376991" cy="334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zvýšený průtok </a:t>
            </a:r>
            <a:r>
              <a:rPr lang="cs-CZ" sz="2400" dirty="0"/>
              <a:t>krve kolaterálami v oblasti žaludku a dolního jícnu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u </a:t>
            </a:r>
            <a:r>
              <a:rPr lang="cs-CZ" sz="2400" b="1" dirty="0"/>
              <a:t>50%</a:t>
            </a:r>
            <a:r>
              <a:rPr lang="cs-CZ" sz="2400" dirty="0"/>
              <a:t> pacientů s cirhózou a ascitem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KO 	</a:t>
            </a:r>
            <a:r>
              <a:rPr lang="cs-CZ" sz="2400" dirty="0"/>
              <a:t>bezpříznakový průběh, projeví se až krvácením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léčba		</a:t>
            </a:r>
            <a:r>
              <a:rPr lang="cs-CZ" sz="2400" dirty="0"/>
              <a:t>endoskopické ošetření až po</a:t>
            </a:r>
            <a:r>
              <a:rPr lang="cs-CZ" sz="2400" b="1" dirty="0"/>
              <a:t> důsledné stabilizaci </a:t>
            </a:r>
            <a:r>
              <a:rPr lang="cs-CZ" sz="2400" dirty="0"/>
              <a:t>a přípravě pacienta (doplnění krevního objemu, ATB, </a:t>
            </a:r>
            <a:r>
              <a:rPr lang="cs-CZ" sz="2400" dirty="0" err="1"/>
              <a:t>vazoaktivní</a:t>
            </a:r>
            <a:r>
              <a:rPr lang="cs-CZ" sz="2400" dirty="0"/>
              <a:t> léčba)</a:t>
            </a:r>
          </a:p>
        </p:txBody>
      </p:sp>
    </p:spTree>
    <p:extLst>
      <p:ext uri="{BB962C8B-B14F-4D97-AF65-F5344CB8AC3E}">
        <p14:creationId xmlns:p14="http://schemas.microsoft.com/office/powerpoint/2010/main" val="400936613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236585"/>
            <a:ext cx="11376991" cy="980090"/>
          </a:xfrm>
        </p:spPr>
        <p:txBody>
          <a:bodyPr>
            <a:normAutofit/>
          </a:bodyPr>
          <a:lstStyle/>
          <a:p>
            <a:pPr algn="ctr"/>
            <a:endParaRPr lang="cs-CZ" dirty="0"/>
          </a:p>
        </p:txBody>
      </p:sp>
      <p:pic>
        <p:nvPicPr>
          <p:cNvPr id="17410" name="Picture 2" descr="Portální hypertenze – příznaky, projevy, symptomy - Příznaky a projevy  nemocí">
            <a:extLst>
              <a:ext uri="{FF2B5EF4-FFF2-40B4-BE49-F238E27FC236}">
                <a16:creationId xmlns:a16="http://schemas.microsoft.com/office/drawing/2014/main" id="{8E4DFC3F-F99A-1650-F6A4-678AE4EDD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20" y="1838954"/>
            <a:ext cx="5632732" cy="38660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Důsledky portální hypertenze – WikiSkripta">
            <a:extLst>
              <a:ext uri="{FF2B5EF4-FFF2-40B4-BE49-F238E27FC236}">
                <a16:creationId xmlns:a16="http://schemas.microsoft.com/office/drawing/2014/main" id="{139C6A62-D1E3-B196-3F66-3165187B3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994" y="1923685"/>
            <a:ext cx="4171951" cy="3866008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4367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2365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ascites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636104" y="1480050"/>
            <a:ext cx="11376991" cy="5007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zvýšené</a:t>
            </a:r>
            <a:r>
              <a:rPr lang="cs-CZ" sz="2400" dirty="0"/>
              <a:t> množství volné </a:t>
            </a:r>
            <a:r>
              <a:rPr lang="cs-CZ" sz="2400" b="1" dirty="0"/>
              <a:t>tekutiny </a:t>
            </a:r>
            <a:r>
              <a:rPr lang="cs-CZ" sz="2400" dirty="0"/>
              <a:t>v břišní dutině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příčiny</a:t>
            </a:r>
            <a:r>
              <a:rPr lang="cs-CZ" sz="2400" dirty="0"/>
              <a:t>		kardiální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nádorová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cirhóza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DG</a:t>
            </a:r>
            <a:r>
              <a:rPr lang="cs-CZ" sz="2400" dirty="0"/>
              <a:t>		fyzikálním vyšetření – od 1,5 litru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USG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punkce ascitu, dle obsahu bílkovin lze stanovit příčinu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léčba</a:t>
            </a:r>
            <a:r>
              <a:rPr lang="cs-CZ" sz="2400" dirty="0"/>
              <a:t>		diuretika, event. paracentéza – nutno hradit albumin</a:t>
            </a:r>
          </a:p>
        </p:txBody>
      </p:sp>
    </p:spTree>
    <p:extLst>
      <p:ext uri="{BB962C8B-B14F-4D97-AF65-F5344CB8AC3E}">
        <p14:creationId xmlns:p14="http://schemas.microsoft.com/office/powerpoint/2010/main" val="150756862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2365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Jaterní encefalopatie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705954" y="2032500"/>
            <a:ext cx="11376991" cy="334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neuropsychiatrický syndrom s nejasnou etiopatogenezí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KO		</a:t>
            </a:r>
            <a:r>
              <a:rPr lang="cs-CZ" sz="2400" dirty="0"/>
              <a:t>změny vědomí, </a:t>
            </a:r>
            <a:r>
              <a:rPr lang="cs-CZ" sz="2400" dirty="0" err="1"/>
              <a:t>flapping</a:t>
            </a:r>
            <a:r>
              <a:rPr lang="cs-CZ" sz="2400" dirty="0"/>
              <a:t> tremor, konstrukční apraxie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DG 	</a:t>
            </a:r>
            <a:r>
              <a:rPr lang="cs-CZ" sz="2400" dirty="0"/>
              <a:t>klinický obraz, psychometrické testy – test spojování čísel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léčba		</a:t>
            </a:r>
            <a:r>
              <a:rPr lang="cs-CZ" sz="2400" dirty="0"/>
              <a:t>léčba základní příčiny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4497445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2365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Transplantace jater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705954" y="2032500"/>
            <a:ext cx="11376991" cy="334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chirurgická metoda léčby pokročilé jaterní cirhózy(90%)  či těžkého akutního jaterního selhání (10%)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rutinní metoda, v ČR 200/rok (2 centra)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cena cca 2 miliony Kč (2018)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kontraindikací je mimojaterní malignita, pokročilé KP onemocnění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po transplantaci celoživotní imunosuprese</a:t>
            </a:r>
          </a:p>
        </p:txBody>
      </p:sp>
    </p:spTree>
    <p:extLst>
      <p:ext uri="{BB962C8B-B14F-4D97-AF65-F5344CB8AC3E}">
        <p14:creationId xmlns:p14="http://schemas.microsoft.com/office/powerpoint/2010/main" val="334148183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2365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Hepatocelulární karcinom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699604" y="1721350"/>
            <a:ext cx="11376991" cy="445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v ČR </a:t>
            </a:r>
            <a:r>
              <a:rPr lang="cs-CZ" sz="2400" b="1" dirty="0"/>
              <a:t>vzácnější</a:t>
            </a:r>
            <a:r>
              <a:rPr lang="cs-CZ" sz="2400" dirty="0"/>
              <a:t> nádor, celosvětově 5.nejčastější, zejména v Asii a Africe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v 95% následek cirhózy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KO	</a:t>
            </a:r>
            <a:r>
              <a:rPr lang="cs-CZ" sz="2400" dirty="0"/>
              <a:t>	většinou v rámci screeningu  - dobrá prognóza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hubnutí, dyspepsie, bolest břicha až ikterus, ascites, jaterní 						encefalopatie, krvácení z varixů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DG</a:t>
            </a:r>
            <a:r>
              <a:rPr lang="cs-CZ" sz="2400" dirty="0"/>
              <a:t>	UZ screening, definitivní dg z CT či MR, případně biopsie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léčba</a:t>
            </a:r>
            <a:r>
              <a:rPr lang="cs-CZ" sz="2400" dirty="0"/>
              <a:t>		radikální chirurgická – resekce či transplantace, RF ablace</a:t>
            </a:r>
          </a:p>
        </p:txBody>
      </p:sp>
    </p:spTree>
    <p:extLst>
      <p:ext uri="{BB962C8B-B14F-4D97-AF65-F5344CB8AC3E}">
        <p14:creationId xmlns:p14="http://schemas.microsoft.com/office/powerpoint/2010/main" val="216829046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236585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Metastázy v játrech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979004" y="1753100"/>
            <a:ext cx="11376991" cy="445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nejčastější místo meta postižení (spolu s plícemi)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nádory GIT – zvláště kolorektální karcinom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plíce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močový měchýř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lymfomy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err="1"/>
              <a:t>karcinoid</a:t>
            </a: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/>
              <a:t>omezený počet se dá chirurgicky řešit</a:t>
            </a:r>
          </a:p>
        </p:txBody>
      </p:sp>
    </p:spTree>
    <p:extLst>
      <p:ext uri="{BB962C8B-B14F-4D97-AF65-F5344CB8AC3E}">
        <p14:creationId xmlns:p14="http://schemas.microsoft.com/office/powerpoint/2010/main" val="123179519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861" y="349229"/>
            <a:ext cx="11376991" cy="980090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v </a:t>
            </a:r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dú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při onemocnění trávicího systému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979004" y="1753100"/>
            <a:ext cx="11376991" cy="223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atrofie jazyka	</a:t>
            </a:r>
            <a:r>
              <a:rPr lang="cs-CZ" sz="2400" dirty="0"/>
              <a:t>při jaterních onemocněních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povlak na jazyku 	 </a:t>
            </a:r>
            <a:r>
              <a:rPr lang="cs-CZ" sz="2400" dirty="0"/>
              <a:t>při žaludečních onemocněních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koutky, afty, ulcerace na sliznicích 	</a:t>
            </a:r>
            <a:r>
              <a:rPr lang="cs-CZ" sz="2400" dirty="0"/>
              <a:t>m. Crohn, ulcerózní kolitida, celiakie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  <p:pic>
        <p:nvPicPr>
          <p:cNvPr id="5" name="Obrázek 4" descr="Obsah obrázku Zub, detail, varhany, stomatologie&#10;&#10;Popis byl vytvořen automaticky">
            <a:extLst>
              <a:ext uri="{FF2B5EF4-FFF2-40B4-BE49-F238E27FC236}">
                <a16:creationId xmlns:a16="http://schemas.microsoft.com/office/drawing/2014/main" id="{3D040E8C-4582-328A-AC60-13E636DD4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5" y="3725585"/>
            <a:ext cx="3657600" cy="2706624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20482" name="Picture 2" descr="Postižení ústních koutků, morbus Crohn (žena, 29 let)">
            <a:extLst>
              <a:ext uri="{FF2B5EF4-FFF2-40B4-BE49-F238E27FC236}">
                <a16:creationId xmlns:a16="http://schemas.microsoft.com/office/drawing/2014/main" id="{B4605E0B-BC4B-47C9-5118-9C090035D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597" y="3991213"/>
            <a:ext cx="3822806" cy="2319130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Pyostomatitis vegetans na ústní sliznici v pravém horním vestibulu, ulcerózní kolitida (muž, 24 let)">
            <a:extLst>
              <a:ext uri="{FF2B5EF4-FFF2-40B4-BE49-F238E27FC236}">
                <a16:creationId xmlns:a16="http://schemas.microsoft.com/office/drawing/2014/main" id="{A5152BB5-0D1D-C39F-D2B1-6A0FDE086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80" y="3785778"/>
            <a:ext cx="3627142" cy="2610567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503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611" y="362297"/>
            <a:ext cx="11376991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Vředová choroba </a:t>
            </a:r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gastroduodena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C64A1-A896-41B9-85C3-654DD2D30C4D}"/>
              </a:ext>
            </a:extLst>
          </p:cNvPr>
          <p:cNvSpPr txBox="1"/>
          <p:nvPr/>
        </p:nvSpPr>
        <p:spPr>
          <a:xfrm>
            <a:off x="815009" y="2030527"/>
            <a:ext cx="11376991" cy="445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slizniční defekt, pronikající přes svalovou vrstvu trávicí trubice 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(eroze je defekt omezený na sliznici)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primární vřed</a:t>
            </a:r>
            <a:r>
              <a:rPr lang="cs-CZ" sz="2400" dirty="0"/>
              <a:t> 		zánět sliznice způsobený </a:t>
            </a:r>
            <a:r>
              <a:rPr lang="cs-CZ" sz="2400" dirty="0" err="1"/>
              <a:t>H.pylori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dirty="0"/>
              <a:t>sekundární peptický vřed</a:t>
            </a:r>
            <a:r>
              <a:rPr lang="cs-CZ" sz="2400" dirty="0"/>
              <a:t>	polékový (NSA, kortikoidy)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				stresový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				endokrinní (</a:t>
            </a:r>
            <a:r>
              <a:rPr lang="cs-CZ" sz="2400" dirty="0" err="1"/>
              <a:t>gastrinom</a:t>
            </a:r>
            <a:r>
              <a:rPr lang="cs-CZ" sz="2400" dirty="0"/>
              <a:t>, </a:t>
            </a:r>
            <a:r>
              <a:rPr lang="cs-CZ" sz="2400" dirty="0" err="1"/>
              <a:t>hyperparatyreóza</a:t>
            </a:r>
            <a:r>
              <a:rPr lang="cs-CZ" sz="2400" dirty="0"/>
              <a:t>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				</a:t>
            </a:r>
            <a:r>
              <a:rPr lang="cs-CZ" sz="2400" dirty="0" err="1"/>
              <a:t>hepatogenní</a:t>
            </a:r>
            <a:r>
              <a:rPr lang="cs-CZ" sz="2400" dirty="0"/>
              <a:t>, při respirační </a:t>
            </a:r>
            <a:r>
              <a:rPr lang="cs-CZ" sz="2400" dirty="0" err="1"/>
              <a:t>insuficineci</a:t>
            </a: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90846236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20F1FBB020EA458B0FB8C76828DC79" ma:contentTypeVersion="10" ma:contentTypeDescription="Vytvoří nový dokument" ma:contentTypeScope="" ma:versionID="c7bbce6d25d1af63a78d759c62aa8d2a">
  <xsd:schema xmlns:xsd="http://www.w3.org/2001/XMLSchema" xmlns:xs="http://www.w3.org/2001/XMLSchema" xmlns:p="http://schemas.microsoft.com/office/2006/metadata/properties" xmlns:ns3="fe853e7a-5a19-4d6d-9d97-42e617129a74" targetNamespace="http://schemas.microsoft.com/office/2006/metadata/properties" ma:root="true" ma:fieldsID="c3ef9215f37d82598d9a857d1cd13fbc" ns3:_="">
    <xsd:import namespace="fe853e7a-5a19-4d6d-9d97-42e617129a7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853e7a-5a19-4d6d-9d97-42e617129a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5BF0E1-1A15-44E6-971C-BFD9C7A8FB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8FE46B-6ED4-45F9-9EDC-E349B830A3DA}">
  <ds:schemaRefs>
    <ds:schemaRef ds:uri="http://purl.org/dc/dcmitype/"/>
    <ds:schemaRef ds:uri="fe853e7a-5a19-4d6d-9d97-42e617129a74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6B3C06A-7FB0-4F1A-BA6D-984D587368E0}">
  <ds:schemaRefs>
    <ds:schemaRef ds:uri="fe853e7a-5a19-4d6d-9d97-42e617129a7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5597</TotalTime>
  <Words>3572</Words>
  <Application>Microsoft Office PowerPoint</Application>
  <PresentationFormat>Širokoúhlá obrazovka</PresentationFormat>
  <Paragraphs>529</Paragraphs>
  <Slides>89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89</vt:i4>
      </vt:variant>
    </vt:vector>
  </HeadingPairs>
  <TitlesOfParts>
    <vt:vector size="94" baseType="lpstr">
      <vt:lpstr>Aptos</vt:lpstr>
      <vt:lpstr>Arial</vt:lpstr>
      <vt:lpstr>Century Gothic</vt:lpstr>
      <vt:lpstr>Wingdings 3</vt:lpstr>
      <vt:lpstr>Řez</vt:lpstr>
      <vt:lpstr>gastroenterologie</vt:lpstr>
      <vt:lpstr>Refluxní choroba jícnu</vt:lpstr>
      <vt:lpstr>Prezentace aplikace PowerPoint</vt:lpstr>
      <vt:lpstr>Refluxní choroba jícnu</vt:lpstr>
      <vt:lpstr>Mimojícnový reflux</vt:lpstr>
      <vt:lpstr>Karcinom jícnu</vt:lpstr>
      <vt:lpstr>Léčba karcinomu jícnu</vt:lpstr>
      <vt:lpstr>Prezentace aplikace PowerPoint</vt:lpstr>
      <vt:lpstr>Vředová choroba gastroduodena</vt:lpstr>
      <vt:lpstr>Prezentace aplikace PowerPoint</vt:lpstr>
      <vt:lpstr>Prezentace aplikace PowerPoint</vt:lpstr>
      <vt:lpstr>Prezentace aplikace PowerPoint</vt:lpstr>
      <vt:lpstr>Vředová choroba gastroduodena</vt:lpstr>
      <vt:lpstr>Prezentace aplikace PowerPoint</vt:lpstr>
      <vt:lpstr>Benigní nádory žaludku</vt:lpstr>
      <vt:lpstr>Maligní nádory žaludku</vt:lpstr>
      <vt:lpstr>Maligní nádory žaludku</vt:lpstr>
      <vt:lpstr>Prezentace aplikace PowerPoint</vt:lpstr>
      <vt:lpstr>Malabsorbční syndrom</vt:lpstr>
      <vt:lpstr>Malabsorbční syndrom</vt:lpstr>
      <vt:lpstr>celiakie</vt:lpstr>
      <vt:lpstr>Prezentace aplikace PowerPoint</vt:lpstr>
      <vt:lpstr>celiakie</vt:lpstr>
      <vt:lpstr>celiakie</vt:lpstr>
      <vt:lpstr>Laktózová intolerance</vt:lpstr>
      <vt:lpstr>Syndrom krátkého střeva</vt:lpstr>
      <vt:lpstr>Akutní střevní ischemie</vt:lpstr>
      <vt:lpstr>Dráždivý tráčník</vt:lpstr>
      <vt:lpstr>Dráždivý tráčník</vt:lpstr>
      <vt:lpstr>divertikulóza</vt:lpstr>
      <vt:lpstr>Diverikulární choroba</vt:lpstr>
      <vt:lpstr>Divertikulární choroba</vt:lpstr>
      <vt:lpstr>Crohnova choroba</vt:lpstr>
      <vt:lpstr>Crohnova choroba</vt:lpstr>
      <vt:lpstr>Crohnova choroba</vt:lpstr>
      <vt:lpstr>Prezentace aplikace PowerPoint</vt:lpstr>
      <vt:lpstr>Ulcerózní kolitida</vt:lpstr>
      <vt:lpstr>Ulcerózní kolitida</vt:lpstr>
      <vt:lpstr>Prezentace aplikace PowerPoint</vt:lpstr>
      <vt:lpstr>Infekční kolitidy</vt:lpstr>
      <vt:lpstr>Benigní nádory tlustého střeva</vt:lpstr>
      <vt:lpstr>Prezentace aplikace PowerPoint</vt:lpstr>
      <vt:lpstr>Kolorektální karcinom</vt:lpstr>
      <vt:lpstr>Kolorektální karcinom</vt:lpstr>
      <vt:lpstr>Kolorektální karcinom</vt:lpstr>
      <vt:lpstr>Kolorektální karcinom</vt:lpstr>
      <vt:lpstr>Prezentace aplikace PowerPoint</vt:lpstr>
      <vt:lpstr>Hemoroidy</vt:lpstr>
      <vt:lpstr>Hemoroidy</vt:lpstr>
      <vt:lpstr>Léčba Hemoroidů</vt:lpstr>
      <vt:lpstr>Prezentace aplikace PowerPoint</vt:lpstr>
      <vt:lpstr>Akutní pankreatitida</vt:lpstr>
      <vt:lpstr>Akutní pankreatitida</vt:lpstr>
      <vt:lpstr>Akutní pankreatitida</vt:lpstr>
      <vt:lpstr>Chronická pankreatitida</vt:lpstr>
      <vt:lpstr>Chronická pankreatitida</vt:lpstr>
      <vt:lpstr>Karcinom pankreatu</vt:lpstr>
      <vt:lpstr>Karcinom pankreatu</vt:lpstr>
      <vt:lpstr>Prezentace aplikace PowerPoint</vt:lpstr>
      <vt:lpstr>Prezentace aplikace PowerPoint</vt:lpstr>
      <vt:lpstr>Prezentace aplikace PowerPoint</vt:lpstr>
      <vt:lpstr>játra</vt:lpstr>
      <vt:lpstr>ikterus</vt:lpstr>
      <vt:lpstr>Dělení ikteru</vt:lpstr>
      <vt:lpstr>ikterus</vt:lpstr>
      <vt:lpstr>Gilbertův syndrom</vt:lpstr>
      <vt:lpstr>cholestáza</vt:lpstr>
      <vt:lpstr>Virové hepatitidy</vt:lpstr>
      <vt:lpstr>Virové hepatitidy</vt:lpstr>
      <vt:lpstr>Virové hepatitidy</vt:lpstr>
      <vt:lpstr>Virové hepatitidy</vt:lpstr>
      <vt:lpstr>Virové hepatitidy</vt:lpstr>
      <vt:lpstr>Alkohol a játra</vt:lpstr>
      <vt:lpstr>Autoimunita a játra</vt:lpstr>
      <vt:lpstr>Toxické postižení jater</vt:lpstr>
      <vt:lpstr>Akutní selhání jater</vt:lpstr>
      <vt:lpstr>Chronické selhání jater</vt:lpstr>
      <vt:lpstr>gastroenterologie – játra</vt:lpstr>
      <vt:lpstr>Portální hypertenze</vt:lpstr>
      <vt:lpstr>gastroenterologie – játra</vt:lpstr>
      <vt:lpstr>Portální hypertenze</vt:lpstr>
      <vt:lpstr>Krvácení z Jícnových varixů</vt:lpstr>
      <vt:lpstr>Prezentace aplikace PowerPoint</vt:lpstr>
      <vt:lpstr>ascites</vt:lpstr>
      <vt:lpstr>Jaterní encefalopatie</vt:lpstr>
      <vt:lpstr>Transplantace jater</vt:lpstr>
      <vt:lpstr>Hepatocelulární karcinom</vt:lpstr>
      <vt:lpstr>Metastázy v játrech</vt:lpstr>
      <vt:lpstr>změny v dú při onemocnění trávicího systému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Kardiovaskulární onemocnění</dc:title>
  <dc:creator>Petr Skiba</dc:creator>
  <cp:lastModifiedBy>Petr Skiba</cp:lastModifiedBy>
  <cp:revision>2</cp:revision>
  <cp:lastPrinted>2023-08-18T13:35:08Z</cp:lastPrinted>
  <dcterms:created xsi:type="dcterms:W3CDTF">2023-07-19T13:05:55Z</dcterms:created>
  <dcterms:modified xsi:type="dcterms:W3CDTF">2024-11-06T12:03:09Z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0x010100E020F1FBB020EA458B0FB8C76828DC79</vt:lpwstr>
  </property>
</Properties>
</file>