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sldIdLst>
    <p:sldId id="303" r:id="rId5"/>
    <p:sldId id="256" r:id="rId6"/>
    <p:sldId id="257" r:id="rId7"/>
    <p:sldId id="258" r:id="rId8"/>
    <p:sldId id="307" r:id="rId9"/>
    <p:sldId id="259" r:id="rId10"/>
    <p:sldId id="261" r:id="rId11"/>
    <p:sldId id="262" r:id="rId12"/>
    <p:sldId id="264" r:id="rId13"/>
    <p:sldId id="265" r:id="rId14"/>
    <p:sldId id="267" r:id="rId15"/>
    <p:sldId id="305" r:id="rId16"/>
    <p:sldId id="268" r:id="rId17"/>
    <p:sldId id="269" r:id="rId18"/>
    <p:sldId id="290" r:id="rId19"/>
    <p:sldId id="288" r:id="rId20"/>
    <p:sldId id="289" r:id="rId21"/>
    <p:sldId id="291" r:id="rId22"/>
    <p:sldId id="308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1" r:id="rId32"/>
    <p:sldId id="283" r:id="rId33"/>
    <p:sldId id="284" r:id="rId34"/>
    <p:sldId id="282" r:id="rId35"/>
    <p:sldId id="304" r:id="rId36"/>
    <p:sldId id="306" r:id="rId37"/>
    <p:sldId id="285" r:id="rId38"/>
    <p:sldId id="286" r:id="rId39"/>
    <p:sldId id="287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6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5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38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311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8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2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5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0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7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6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2">
                <a:lumMod val="75000"/>
              </a:schemeClr>
            </a:gs>
            <a:gs pos="15000">
              <a:schemeClr val="bg2">
                <a:tint val="97000"/>
                <a:hueMod val="92000"/>
                <a:satMod val="169000"/>
                <a:lumMod val="164000"/>
              </a:schemeClr>
            </a:gs>
            <a:gs pos="6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342" y="2334986"/>
            <a:ext cx="10504714" cy="1752600"/>
          </a:xfrm>
        </p:spPr>
        <p:txBody>
          <a:bodyPr>
            <a:normAutofit/>
          </a:bodyPr>
          <a:lstStyle/>
          <a:p>
            <a:r>
              <a:rPr lang="cs-CZ" sz="8800"/>
              <a:t>Endokrinologie</a:t>
            </a:r>
          </a:p>
        </p:txBody>
      </p:sp>
    </p:spTree>
    <p:extLst>
      <p:ext uri="{BB962C8B-B14F-4D97-AF65-F5344CB8AC3E}">
        <p14:creationId xmlns:p14="http://schemas.microsoft.com/office/powerpoint/2010/main" val="91518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/>
              <a:t>onemocnění hypofýzy</a:t>
            </a:r>
          </a:p>
        </p:txBody>
      </p:sp>
      <p:pic>
        <p:nvPicPr>
          <p:cNvPr id="2050" name="Picture 2" descr="Gigantismus: Forscher finden Gen-Ursache für Riesenwuchs - DER SPIEGEL">
            <a:extLst>
              <a:ext uri="{FF2B5EF4-FFF2-40B4-BE49-F238E27FC236}">
                <a16:creationId xmlns:a16="http://schemas.microsoft.com/office/drawing/2014/main" id="{F99EB65B-0D7C-4C6C-B799-09BA17FC3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5" y="1808922"/>
            <a:ext cx="3100035" cy="4658139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Tomas's height brought him fame in his homeland with recent movie roles">
            <a:extLst>
              <a:ext uri="{FF2B5EF4-FFF2-40B4-BE49-F238E27FC236}">
                <a16:creationId xmlns:a16="http://schemas.microsoft.com/office/drawing/2014/main" id="{2CD483C4-4589-4A36-9128-2A1D993F56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4817165" cy="48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 descr="Obsah obrázku osoba, Lidská tvář, muž, čelist&#10;&#10;Popis byl vytvořen automaticky">
            <a:extLst>
              <a:ext uri="{FF2B5EF4-FFF2-40B4-BE49-F238E27FC236}">
                <a16:creationId xmlns:a16="http://schemas.microsoft.com/office/drawing/2014/main" id="{DA30DC6F-78A8-4255-A390-175D643E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39" y="1883996"/>
            <a:ext cx="6583079" cy="438872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69912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cushingův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 (CHOROBA)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811695" y="2605601"/>
            <a:ext cx="113803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Cushingův</a:t>
            </a:r>
            <a:r>
              <a:rPr lang="cs-CZ" sz="2400" b="1" dirty="0"/>
              <a:t> syndrom</a:t>
            </a:r>
            <a:r>
              <a:rPr lang="cs-CZ" sz="2400" dirty="0"/>
              <a:t>	vyvolaný dlouhodobou expozicí kortizolem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Cushingova</a:t>
            </a:r>
            <a:r>
              <a:rPr lang="cs-CZ" sz="2400" b="1" dirty="0"/>
              <a:t> choroba	</a:t>
            </a:r>
            <a:r>
              <a:rPr lang="cs-CZ" sz="2400" dirty="0"/>
              <a:t>adenom hypofýzy produkující ACTH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iatrogenní</a:t>
            </a:r>
            <a:r>
              <a:rPr lang="cs-CZ" sz="2400" b="1" dirty="0"/>
              <a:t> </a:t>
            </a:r>
            <a:r>
              <a:rPr lang="cs-CZ" sz="2400" b="1" dirty="0" err="1"/>
              <a:t>Cushingův</a:t>
            </a:r>
            <a:r>
              <a:rPr lang="cs-CZ" sz="2400" b="1" dirty="0"/>
              <a:t> syndrom </a:t>
            </a:r>
            <a:r>
              <a:rPr lang="cs-CZ" sz="2400" dirty="0"/>
              <a:t>– dlouhodobá léčba kortikoidy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6681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účinky kortizolu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33398" y="1962134"/>
            <a:ext cx="113803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/>
              <a:t>nejúčinnější hormon kůry nadledvin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/>
              <a:t>stresový hormon – při zátěžových situacích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/>
              <a:t>katabolický, </a:t>
            </a:r>
            <a:r>
              <a:rPr lang="cs-CZ" sz="2400" err="1"/>
              <a:t>antianabolický</a:t>
            </a:r>
            <a:r>
              <a:rPr lang="cs-CZ" sz="2400"/>
              <a:t>,  </a:t>
            </a:r>
            <a:r>
              <a:rPr lang="cs-CZ" sz="2400" err="1"/>
              <a:t>diabetogenní</a:t>
            </a:r>
            <a:r>
              <a:rPr lang="cs-CZ" sz="2400"/>
              <a:t> účinek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/>
              <a:t>protizánětlivý – potlačuje projevy zánětu</a:t>
            </a:r>
          </a:p>
          <a:p>
            <a:pPr>
              <a:lnSpc>
                <a:spcPct val="150000"/>
              </a:lnSpc>
            </a:pPr>
            <a:endParaRPr lang="cs-CZ" sz="24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/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33364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cushingova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33399" y="1962134"/>
            <a:ext cx="113471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/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err="1"/>
              <a:t>trunkální</a:t>
            </a:r>
            <a:r>
              <a:rPr lang="cs-CZ" sz="2400"/>
              <a:t> obezita, býčí šíje, měsícovitý obličej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/>
              <a:t>tenká kůže, špatné hojení ran, purpurové strie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/>
              <a:t>hirsutismus u žen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/>
              <a:t>sekundární hypertenze, porucha glukózové tolerance, osteoporóza, 		</a:t>
            </a:r>
            <a:endParaRPr lang="cs-CZ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/>
              <a:t>psychické poruchy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/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30756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97" y="44188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cushingův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08386F-6059-48DA-BDF2-3E4D724D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5" y="1534340"/>
            <a:ext cx="2846456" cy="515800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shingův syndrom a možnosti jeho řešení v roce 2012 | Remedia">
            <a:extLst>
              <a:ext uri="{FF2B5EF4-FFF2-40B4-BE49-F238E27FC236}">
                <a16:creationId xmlns:a16="http://schemas.microsoft.com/office/drawing/2014/main" id="{57097524-CC3A-4D87-9624-5FB79C4FC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99" y="1584926"/>
            <a:ext cx="3404602" cy="505683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- Patient’s facial appearance 3 months after therapy with inhaled fluticasone propionate and antidepressants. b - Hirsutism and strias were shown in the patient with iatrogenic Cushing’s syndrome.">
            <a:extLst>
              <a:ext uri="{FF2B5EF4-FFF2-40B4-BE49-F238E27FC236}">
                <a16:creationId xmlns:a16="http://schemas.microsoft.com/office/drawing/2014/main" id="{23219D35-DBFB-4A62-A393-560ECCEF5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46451"/>
          <a:stretch/>
        </p:blipFill>
        <p:spPr bwMode="auto">
          <a:xfrm>
            <a:off x="8287112" y="2213660"/>
            <a:ext cx="3060000" cy="35528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hyperfunkce kůry nadledvin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66659" y="1690967"/>
            <a:ext cx="11527428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hyperfunkce kůry nadledvin – periferní </a:t>
            </a:r>
            <a:r>
              <a:rPr lang="cs-CZ" sz="2400" b="1" dirty="0" err="1"/>
              <a:t>Cushingův</a:t>
            </a:r>
            <a:r>
              <a:rPr lang="cs-CZ" sz="2400" b="1" dirty="0"/>
              <a:t> syndrom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</a:t>
            </a:r>
            <a:r>
              <a:rPr lang="cs-CZ" sz="2400" dirty="0" err="1"/>
              <a:t>iatrogenní</a:t>
            </a:r>
            <a:r>
              <a:rPr lang="cs-CZ" sz="2400" dirty="0"/>
              <a:t> – léčba kortikoidy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endogenní primární </a:t>
            </a:r>
            <a:r>
              <a:rPr lang="cs-CZ" sz="2400" dirty="0" err="1"/>
              <a:t>Cushingův</a:t>
            </a:r>
            <a:r>
              <a:rPr lang="cs-CZ" sz="2400" dirty="0"/>
              <a:t> syndrom 98% adenom, karcinom kůry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	USG, CT, MR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</a:t>
            </a:r>
            <a:r>
              <a:rPr lang="cs-CZ" sz="2400" dirty="0"/>
              <a:t>		chirurgie, u inoperabilních inhibice syntézy steroidů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pooperační substituce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2305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hypofunkce kůry nadledvin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66659" y="1690967"/>
            <a:ext cx="11527428" cy="389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 err="1"/>
              <a:t>Addisonova</a:t>
            </a:r>
            <a:r>
              <a:rPr lang="cs-CZ" sz="2400" b="1"/>
              <a:t> choroba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 b="1"/>
              <a:t>	příčiny	</a:t>
            </a:r>
            <a:r>
              <a:rPr lang="cs-CZ" sz="2400"/>
              <a:t>autoimunitní postižení kůry nadledvin, meta do nadledvin, krvácení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</a:t>
            </a: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/>
              <a:t>KO		</a:t>
            </a:r>
            <a:r>
              <a:rPr lang="cs-CZ" sz="2400"/>
              <a:t>pomalý průběh, nespecifické příznaky, poté únava, slabost, nechutenství, </a:t>
            </a:r>
            <a:r>
              <a:rPr lang="cs-CZ" sz="2400" b="1" err="1"/>
              <a:t>hyperpigmentace</a:t>
            </a:r>
            <a:r>
              <a:rPr lang="cs-CZ" sz="2400" b="1"/>
              <a:t> na kůži</a:t>
            </a:r>
          </a:p>
        </p:txBody>
      </p:sp>
    </p:spTree>
    <p:extLst>
      <p:ext uri="{BB962C8B-B14F-4D97-AF65-F5344CB8AC3E}">
        <p14:creationId xmlns:p14="http://schemas.microsoft.com/office/powerpoint/2010/main" val="186773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hypofunkce kůry nadledvin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66659" y="1690967"/>
            <a:ext cx="11527428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akutní vznik či náhlé zhoršení – </a:t>
            </a:r>
            <a:r>
              <a:rPr lang="cs-CZ" sz="2400" b="1" err="1"/>
              <a:t>Addisonovská</a:t>
            </a:r>
            <a:r>
              <a:rPr lang="cs-CZ" sz="2400" b="1"/>
              <a:t> krize – </a:t>
            </a:r>
            <a:r>
              <a:rPr lang="cs-CZ" sz="2400"/>
              <a:t>šokový stav, koma</a:t>
            </a:r>
          </a:p>
          <a:p>
            <a:pPr>
              <a:lnSpc>
                <a:spcPct val="150000"/>
              </a:lnSpc>
            </a:pPr>
            <a:endParaRPr lang="cs-CZ" sz="2400"/>
          </a:p>
          <a:p>
            <a:pPr>
              <a:lnSpc>
                <a:spcPct val="150000"/>
              </a:lnSpc>
            </a:pPr>
            <a:r>
              <a:rPr lang="cs-CZ" sz="2400" b="1"/>
              <a:t>DG</a:t>
            </a:r>
            <a:r>
              <a:rPr lang="cs-CZ" sz="2400"/>
              <a:t>		hladina kortizolu, USG břicha, MR mozku</a:t>
            </a:r>
          </a:p>
          <a:p>
            <a:pPr>
              <a:lnSpc>
                <a:spcPct val="150000"/>
              </a:lnSpc>
            </a:pPr>
            <a:r>
              <a:rPr lang="cs-CZ" sz="2400" b="1"/>
              <a:t>léčba</a:t>
            </a:r>
            <a:r>
              <a:rPr lang="cs-CZ" sz="2400"/>
              <a:t>		</a:t>
            </a:r>
            <a:r>
              <a:rPr lang="cs-CZ" sz="2400" err="1"/>
              <a:t>hydrokortizon</a:t>
            </a:r>
            <a:r>
              <a:rPr lang="cs-CZ" sz="2400"/>
              <a:t>, bazální dávka + zátěž (fyzická, psychická, teplota)</a:t>
            </a:r>
          </a:p>
          <a:p>
            <a:pPr>
              <a:lnSpc>
                <a:spcPct val="150000"/>
              </a:lnSpc>
            </a:pPr>
            <a:endParaRPr lang="cs-CZ" sz="2400"/>
          </a:p>
        </p:txBody>
      </p:sp>
      <p:pic>
        <p:nvPicPr>
          <p:cNvPr id="1026" name="Picture 2" descr="Addisonova nemoc – popis případu">
            <a:extLst>
              <a:ext uri="{FF2B5EF4-FFF2-40B4-BE49-F238E27FC236}">
                <a16:creationId xmlns:a16="http://schemas.microsoft.com/office/drawing/2014/main" id="{F40AA46C-2272-A6D3-1738-D03022FA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70" y="4579876"/>
            <a:ext cx="5364616" cy="2054219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2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CONNův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66659" y="1690967"/>
            <a:ext cx="11527428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primární </a:t>
            </a:r>
            <a:r>
              <a:rPr lang="cs-CZ" sz="2400" b="1" dirty="0" err="1"/>
              <a:t>hyperaldosteronismus</a:t>
            </a:r>
            <a:r>
              <a:rPr lang="cs-CZ" sz="2400" b="1" dirty="0"/>
              <a:t> – </a:t>
            </a:r>
            <a:r>
              <a:rPr lang="cs-CZ" sz="2400" b="1" dirty="0" err="1"/>
              <a:t>Connův</a:t>
            </a:r>
            <a:r>
              <a:rPr lang="cs-CZ" sz="2400" b="1" dirty="0"/>
              <a:t> syndrom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</a:t>
            </a:r>
            <a:r>
              <a:rPr lang="cs-CZ" sz="2400" dirty="0"/>
              <a:t>adenom kůry nadledvin způsobuje nadprodukci aldosteronu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aldosteron podporuje vstřebávání Na a vody v ledvinách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nejčastější forma endokrinní etiologie – 5-10% všech hypertenzí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léčba</a:t>
            </a:r>
            <a:r>
              <a:rPr lang="cs-CZ" sz="2400" dirty="0"/>
              <a:t>		chirurgie u jednostranných, u oboustranných celoživotní léčba </a:t>
            </a:r>
            <a:r>
              <a:rPr lang="cs-CZ" sz="2400" dirty="0" err="1"/>
              <a:t>spironolaktonem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5805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A78B6-99F6-3463-EAE3-D24AE9CE9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5985A-E132-4C3B-C994-C90CAA099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Dřeň nadledvin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CAC7087-93B0-63F0-1040-98210CE3EFD7}"/>
              </a:ext>
            </a:extLst>
          </p:cNvPr>
          <p:cNvSpPr txBox="1"/>
          <p:nvPr/>
        </p:nvSpPr>
        <p:spPr>
          <a:xfrm>
            <a:off x="602125" y="2207434"/>
            <a:ext cx="11527428" cy="279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adrenalin, noradrenalin – </a:t>
            </a:r>
            <a:r>
              <a:rPr lang="cs-CZ" sz="2400" dirty="0"/>
              <a:t>stresové hormony (spolu s kortizolem)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 err="1"/>
              <a:t>feochromocytom</a:t>
            </a:r>
            <a:r>
              <a:rPr lang="cs-CZ" sz="2400" b="1" dirty="0"/>
              <a:t> – </a:t>
            </a:r>
            <a:r>
              <a:rPr lang="cs-CZ" sz="2400" dirty="0"/>
              <a:t>nadměrná sekrece </a:t>
            </a:r>
            <a:r>
              <a:rPr lang="cs-CZ" sz="2400" dirty="0" err="1"/>
              <a:t>adrenalimu</a:t>
            </a:r>
            <a:r>
              <a:rPr lang="cs-CZ" sz="2400" dirty="0"/>
              <a:t> – hormonálně podmíněná </a:t>
            </a:r>
            <a:r>
              <a:rPr lang="cs-CZ" sz="2400" dirty="0" err="1"/>
              <a:t>hyperteneze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284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816" y="557029"/>
            <a:ext cx="6167230" cy="980090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Endokrinologie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36713" y="2326568"/>
            <a:ext cx="101047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obor</a:t>
            </a:r>
            <a:r>
              <a:rPr lang="cs-CZ" sz="2400"/>
              <a:t> zabývající se žlázami s vnitřní sekrecí, jejich funkcí, poruchami a léčbou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nauka o komunikaci mezi bb, tkáněmi a orgány</a:t>
            </a:r>
          </a:p>
          <a:p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hypofunkce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hyperfunkce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porucha citlivosti na hormony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nadbytek hormonu z exogenního přívodu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86948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Štítná žláza a její hormony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33399" y="1962134"/>
            <a:ext cx="1134717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trijodtyronin</a:t>
            </a:r>
            <a:r>
              <a:rPr lang="cs-CZ" sz="2400" b="1" dirty="0"/>
              <a:t>, tyroxin      +  kalcitonin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potřeba jódu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zvyšují metabolickou aktivitu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zvýšení potřeby glukózy a tuků – snižují jejich hladinu v krvi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zvýšení činnosti CNS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zvýšení srdeční sekrece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kalcitonin – vychytávání Ca z krve a ukládání do kostí (antagonista parathormonu)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66350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hypotyreóza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21686" y="2044115"/>
            <a:ext cx="11347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příčiny	</a:t>
            </a:r>
            <a:r>
              <a:rPr lang="cs-CZ" sz="2400" b="1" dirty="0" err="1"/>
              <a:t>Hashimotova</a:t>
            </a:r>
            <a:r>
              <a:rPr lang="cs-CZ" sz="2400" b="1" dirty="0"/>
              <a:t> </a:t>
            </a:r>
            <a:r>
              <a:rPr lang="cs-CZ" sz="2400" b="1" dirty="0" err="1"/>
              <a:t>tyreoditida</a:t>
            </a:r>
            <a:r>
              <a:rPr lang="cs-CZ" sz="2400" b="1" dirty="0"/>
              <a:t> </a:t>
            </a:r>
            <a:r>
              <a:rPr lang="cs-CZ" sz="2400" dirty="0"/>
              <a:t>(autoimunitní)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stavy po destrukci ŠŽ (operace, </a:t>
            </a:r>
            <a:r>
              <a:rPr lang="cs-CZ" sz="2400" dirty="0" err="1"/>
              <a:t>radiojod</a:t>
            </a:r>
            <a:r>
              <a:rPr lang="cs-CZ" sz="2400" dirty="0"/>
              <a:t>, ozáření)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vrozené defekty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jodový deficit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r>
              <a:rPr lang="cs-CZ" sz="2400" b="1" dirty="0"/>
              <a:t>prevalence až 8%!!</a:t>
            </a:r>
          </a:p>
        </p:txBody>
      </p:sp>
    </p:spTree>
    <p:extLst>
      <p:ext uri="{BB962C8B-B14F-4D97-AF65-F5344CB8AC3E}">
        <p14:creationId xmlns:p14="http://schemas.microsoft.com/office/powerpoint/2010/main" val="69105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877" y="303030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hypotyreózy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02767" y="1785561"/>
            <a:ext cx="113471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metabolismus: </a:t>
            </a:r>
            <a:r>
              <a:rPr lang="cs-CZ" sz="2400" dirty="0"/>
              <a:t>zpomalení, nadváha, </a:t>
            </a:r>
            <a:r>
              <a:rPr lang="cs-CZ" sz="2400" dirty="0" err="1"/>
              <a:t>hypercholesterolémie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kožní: </a:t>
            </a:r>
            <a:r>
              <a:rPr lang="cs-CZ" sz="2400" dirty="0"/>
              <a:t>suchost, ztluštění podkoží (myxedém)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GIT: </a:t>
            </a:r>
            <a:r>
              <a:rPr lang="cs-CZ" sz="2400" dirty="0"/>
              <a:t>zácpa až ileus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menstruační cyklus: </a:t>
            </a:r>
            <a:r>
              <a:rPr lang="cs-CZ" sz="2400" dirty="0" err="1"/>
              <a:t>hypermenorea</a:t>
            </a:r>
            <a:r>
              <a:rPr lang="cs-CZ" sz="2400" dirty="0"/>
              <a:t>, metroragie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KV systém: </a:t>
            </a:r>
            <a:r>
              <a:rPr lang="cs-CZ" sz="2400" dirty="0"/>
              <a:t>↓ SF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plíce: </a:t>
            </a:r>
            <a:r>
              <a:rPr lang="cs-CZ" sz="2400" dirty="0"/>
              <a:t>↓ DF až respirační insuficience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ledviny: </a:t>
            </a:r>
            <a:r>
              <a:rPr lang="cs-CZ" sz="2400" dirty="0"/>
              <a:t>↓ GF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hematologie: </a:t>
            </a:r>
            <a:r>
              <a:rPr lang="cs-CZ" sz="2400" dirty="0"/>
              <a:t>anémie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770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691" y="311497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hypotyreóza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21686" y="2044115"/>
            <a:ext cx="11347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DG	</a:t>
            </a:r>
            <a:r>
              <a:rPr lang="cs-CZ" sz="2400" dirty="0"/>
              <a:t>sérový TSH, freeT4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</a:t>
            </a:r>
            <a:r>
              <a:rPr lang="cs-CZ" sz="2400" dirty="0"/>
              <a:t>UZ krku, CT u velkých, </a:t>
            </a:r>
            <a:r>
              <a:rPr lang="cs-CZ" sz="2400" dirty="0" err="1"/>
              <a:t>retrosternálních</a:t>
            </a:r>
            <a:r>
              <a:rPr lang="cs-CZ" sz="2400" dirty="0"/>
              <a:t> strum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léčba		</a:t>
            </a:r>
            <a:r>
              <a:rPr lang="cs-CZ" sz="2400" dirty="0"/>
              <a:t>substituční léčba – tyroxin (EUTHYROX,  LETROX)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komplikace		</a:t>
            </a:r>
            <a:r>
              <a:rPr lang="cs-CZ" sz="2400" dirty="0"/>
              <a:t>myxedémové koma – vystupňované příznaky , mortalita přes 50%, slabost, hypoglykemie, kóma	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93306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hypertyreóza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748686" y="2645249"/>
            <a:ext cx="113471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expozice tkání zvýšeným koncentracím hormonů štítné žlázy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častý výskyt, prevalence 1%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47906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hypertyreózy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69285" y="1604853"/>
            <a:ext cx="105373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	</a:t>
            </a:r>
            <a:endParaRPr lang="cs-CZ" sz="2400" dirty="0"/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			Graves </a:t>
            </a:r>
            <a:r>
              <a:rPr lang="cs-CZ" sz="2400" b="1" dirty="0" err="1"/>
              <a:t>Basedowova</a:t>
            </a:r>
            <a:r>
              <a:rPr lang="cs-CZ" sz="2400" b="1" dirty="0"/>
              <a:t> choroba </a:t>
            </a:r>
            <a:r>
              <a:rPr lang="cs-CZ" sz="2400" dirty="0"/>
              <a:t>– autoimunitní onemocnění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	</a:t>
            </a:r>
            <a:r>
              <a:rPr lang="cs-CZ" sz="2400" dirty="0"/>
              <a:t>toxický adenom ŠŽ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	</a:t>
            </a:r>
            <a:r>
              <a:rPr lang="cs-CZ" sz="2400" dirty="0"/>
              <a:t>toxická </a:t>
            </a:r>
            <a:r>
              <a:rPr lang="cs-CZ" sz="2400" dirty="0" err="1"/>
              <a:t>polynodózní</a:t>
            </a:r>
            <a:r>
              <a:rPr lang="cs-CZ" sz="2400" dirty="0"/>
              <a:t> struma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	</a:t>
            </a:r>
            <a:r>
              <a:rPr lang="cs-CZ" sz="2400" dirty="0" err="1"/>
              <a:t>amiodaronem</a:t>
            </a:r>
            <a:r>
              <a:rPr lang="cs-CZ" sz="2400" dirty="0"/>
              <a:t> indukovaná tyreotoxikóza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10316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357" y="353830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Příznaky hypertyreózy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02767" y="1785561"/>
            <a:ext cx="113471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		metabolismus: </a:t>
            </a:r>
            <a:r>
              <a:rPr lang="cs-CZ" sz="2400" dirty="0"/>
              <a:t>zrychlení, hubnutí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kožní: </a:t>
            </a:r>
            <a:r>
              <a:rPr lang="cs-CZ" sz="2400" dirty="0"/>
              <a:t>teplá kůže</a:t>
            </a:r>
            <a:r>
              <a:rPr lang="cs-CZ" sz="2400" b="1" dirty="0"/>
              <a:t>, </a:t>
            </a:r>
            <a:r>
              <a:rPr lang="cs-CZ" sz="2400" dirty="0"/>
              <a:t>vlhkost, pocení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GIT: </a:t>
            </a:r>
            <a:r>
              <a:rPr lang="cs-CZ" sz="2400" dirty="0"/>
              <a:t>průjmy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menstruační cyklus: </a:t>
            </a:r>
            <a:r>
              <a:rPr lang="cs-CZ" sz="2400" dirty="0" err="1"/>
              <a:t>hypomenorea</a:t>
            </a:r>
            <a:r>
              <a:rPr lang="cs-CZ" sz="2400" dirty="0"/>
              <a:t>, amenorea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KV systém: </a:t>
            </a:r>
            <a:r>
              <a:rPr lang="cs-CZ" sz="2400" dirty="0"/>
              <a:t> ↑ SF, arytmie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plíce: ↑</a:t>
            </a:r>
            <a:r>
              <a:rPr lang="cs-CZ" sz="2400" dirty="0"/>
              <a:t> DF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kosti: </a:t>
            </a:r>
            <a:r>
              <a:rPr lang="cs-CZ" sz="2400" dirty="0" err="1"/>
              <a:t>osteopenie</a:t>
            </a:r>
            <a:r>
              <a:rPr lang="cs-CZ" sz="2400" dirty="0"/>
              <a:t>, osteoporóza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oči: </a:t>
            </a:r>
            <a:r>
              <a:rPr lang="cs-CZ" sz="2400" dirty="0"/>
              <a:t>endokrinní </a:t>
            </a:r>
            <a:r>
              <a:rPr lang="cs-CZ" sz="2400" dirty="0" err="1"/>
              <a:t>orbitopatie</a:t>
            </a:r>
            <a:r>
              <a:rPr lang="cs-CZ" sz="2400" dirty="0"/>
              <a:t> → exoftalmus → </a:t>
            </a:r>
            <a:r>
              <a:rPr lang="cs-CZ" sz="2400" dirty="0" err="1"/>
              <a:t>lagoftalmus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8236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hypertyreóza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21686" y="2044115"/>
            <a:ext cx="113471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	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DG	</a:t>
            </a:r>
            <a:r>
              <a:rPr lang="cs-CZ" sz="2400" dirty="0"/>
              <a:t>sérový TSH, freeT4, protilátky </a:t>
            </a:r>
            <a:r>
              <a:rPr lang="cs-CZ" sz="2400" dirty="0" err="1"/>
              <a:t>TSA</a:t>
            </a:r>
            <a:r>
              <a:rPr lang="cs-CZ" sz="2400" baseline="-25000" dirty="0" err="1"/>
              <a:t>b</a:t>
            </a:r>
            <a:endParaRPr lang="cs-CZ" sz="2400" baseline="-25000" dirty="0"/>
          </a:p>
          <a:p>
            <a:pPr>
              <a:lnSpc>
                <a:spcPct val="150000"/>
              </a:lnSpc>
            </a:pPr>
            <a:r>
              <a:rPr lang="cs-CZ" sz="2400" b="1" dirty="0"/>
              <a:t>		</a:t>
            </a:r>
            <a:r>
              <a:rPr lang="cs-CZ" sz="2400" dirty="0"/>
              <a:t>UZ krku, </a:t>
            </a:r>
            <a:r>
              <a:rPr lang="cs-CZ" sz="2400" dirty="0" err="1"/>
              <a:t>scinti</a:t>
            </a:r>
            <a:r>
              <a:rPr lang="cs-CZ" sz="2400" dirty="0"/>
              <a:t> ŠŽ, CT u velkých, </a:t>
            </a:r>
            <a:r>
              <a:rPr lang="cs-CZ" sz="2400" dirty="0" err="1"/>
              <a:t>retrosternálních</a:t>
            </a:r>
            <a:r>
              <a:rPr lang="cs-CZ" sz="2400" dirty="0"/>
              <a:t> strum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		</a:t>
            </a:r>
            <a:r>
              <a:rPr lang="cs-CZ" sz="2400" dirty="0"/>
              <a:t>farmakologická – tyreostatika – </a:t>
            </a:r>
            <a:r>
              <a:rPr lang="cs-CZ" sz="2400" dirty="0" err="1"/>
              <a:t>methimazol</a:t>
            </a:r>
            <a:r>
              <a:rPr lang="cs-CZ" sz="2400" dirty="0"/>
              <a:t> (TYROSOL), BB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chirurgická, </a:t>
            </a:r>
            <a:r>
              <a:rPr lang="cs-CZ" sz="2400" dirty="0" err="1"/>
              <a:t>radiojod</a:t>
            </a:r>
            <a:r>
              <a:rPr lang="cs-CZ" sz="2400" dirty="0"/>
              <a:t> – po chirurgii či prim. u KI operace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komplikace		</a:t>
            </a:r>
            <a:r>
              <a:rPr lang="cs-CZ" sz="2400" dirty="0" err="1"/>
              <a:t>tyreotoxická</a:t>
            </a:r>
            <a:r>
              <a:rPr lang="cs-CZ" sz="2400" dirty="0"/>
              <a:t> krize – vystupňované příznaky, srdeční selhání, 					kóma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253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522" y="273386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UZLY a struma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765445" y="1360767"/>
            <a:ext cx="113471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uzel (nodus) 	</a:t>
            </a:r>
            <a:r>
              <a:rPr lang="cs-CZ" sz="2400" dirty="0"/>
              <a:t>ložiskový útvar ve ŠŽ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struma		</a:t>
            </a:r>
            <a:r>
              <a:rPr lang="cs-CZ" sz="2400" dirty="0"/>
              <a:t>zvětšení ŠŽ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difúzní struma	</a:t>
            </a:r>
            <a:r>
              <a:rPr lang="cs-CZ" sz="2400" dirty="0"/>
              <a:t>rovnoměrné zvětšení ŠŽ	</a:t>
            </a:r>
          </a:p>
          <a:p>
            <a:pPr>
              <a:lnSpc>
                <a:spcPct val="150000"/>
              </a:lnSpc>
            </a:pPr>
            <a:r>
              <a:rPr lang="cs-CZ" sz="2400" b="1" dirty="0" err="1"/>
              <a:t>nodózní</a:t>
            </a:r>
            <a:r>
              <a:rPr lang="cs-CZ" sz="2400" b="1" dirty="0"/>
              <a:t> (uzlová) struma 		</a:t>
            </a:r>
            <a:r>
              <a:rPr lang="cs-CZ" sz="2400" dirty="0"/>
              <a:t>nerovnoměrné zvětšení ŠŽ s uzly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struma </a:t>
            </a:r>
            <a:r>
              <a:rPr lang="cs-CZ" sz="2400" dirty="0"/>
              <a:t>hyperfunkční (toxická), </a:t>
            </a:r>
            <a:r>
              <a:rPr lang="cs-CZ" sz="2400" dirty="0" err="1"/>
              <a:t>eufunkční</a:t>
            </a:r>
            <a:r>
              <a:rPr lang="cs-CZ" sz="2400" dirty="0"/>
              <a:t>, hypofunkční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endemická struma	</a:t>
            </a:r>
            <a:r>
              <a:rPr lang="cs-CZ" sz="2400" dirty="0"/>
              <a:t>oblasti s nedostatečným zásobením  obyvatelstva jodem, obrovské strumy, doprovázené snížením intelektu</a:t>
            </a:r>
            <a:r>
              <a:rPr lang="cs-CZ" sz="2400" b="1" dirty="0"/>
              <a:t>	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11153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890" y="243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UZLY a struma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38444" y="1301500"/>
            <a:ext cx="113471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výskyt uzlů je častý, kolem 5%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		</a:t>
            </a:r>
            <a:r>
              <a:rPr lang="cs-CZ" sz="2400" dirty="0"/>
              <a:t>většinou asymptomatické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velké působí kosmetický defekt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obavy u pacienta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útlak okolních struktur (dysfagie, dušnost, chrapot)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DG</a:t>
            </a:r>
            <a:r>
              <a:rPr lang="cs-CZ" sz="2400" dirty="0"/>
              <a:t>	UZ, TSA, freeT4, </a:t>
            </a:r>
            <a:r>
              <a:rPr lang="cs-CZ" sz="2400" dirty="0" err="1"/>
              <a:t>scinti</a:t>
            </a:r>
            <a:r>
              <a:rPr lang="cs-CZ" sz="2400" dirty="0"/>
              <a:t> ŠŽ, u nepřítomnosti hyperfunkce FNAB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rozlišit benigní a maligní uzly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</a:t>
            </a:r>
            <a:r>
              <a:rPr lang="cs-CZ" sz="2400" dirty="0"/>
              <a:t> 	u </a:t>
            </a:r>
            <a:r>
              <a:rPr lang="cs-CZ" sz="2400" dirty="0" err="1"/>
              <a:t>hyperfunčního</a:t>
            </a:r>
            <a:r>
              <a:rPr lang="cs-CZ" sz="2400" dirty="0"/>
              <a:t> uzlu tyreostatika, malignita – operace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	benigní </a:t>
            </a:r>
            <a:r>
              <a:rPr lang="cs-CZ" sz="2400" dirty="0" err="1"/>
              <a:t>eufunkční</a:t>
            </a:r>
            <a:r>
              <a:rPr lang="cs-CZ" sz="2400" dirty="0"/>
              <a:t> uzel – chirurgie u útlaku, růstu či nejistotě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8775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471" y="82127"/>
            <a:ext cx="11509513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hypotalamo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-hypofyzární systém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FB19D-2CC0-6391-DD81-2DA9DF3C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92" y="1414934"/>
            <a:ext cx="5094932" cy="5098473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17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UZLY a struma</a:t>
            </a:r>
          </a:p>
        </p:txBody>
      </p:sp>
      <p:pic>
        <p:nvPicPr>
          <p:cNvPr id="1026" name="Picture 2" descr="Struma (medicína) – Wikipedie">
            <a:extLst>
              <a:ext uri="{FF2B5EF4-FFF2-40B4-BE49-F238E27FC236}">
                <a16:creationId xmlns:a16="http://schemas.microsoft.com/office/drawing/2014/main" id="{FB1377E4-0DE7-416F-95D0-1E146648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1" y="2242613"/>
            <a:ext cx="2628572" cy="36661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ádory štítné žlázy – Wikipedie">
            <a:extLst>
              <a:ext uri="{FF2B5EF4-FFF2-40B4-BE49-F238E27FC236}">
                <a16:creationId xmlns:a16="http://schemas.microsoft.com/office/drawing/2014/main" id="{357E1B5E-D44C-438A-87CE-7B76EEBF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37" y="2817606"/>
            <a:ext cx="3774266" cy="25161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It's Found — Thyroid Cancer Canada">
            <a:extLst>
              <a:ext uri="{FF2B5EF4-FFF2-40B4-BE49-F238E27FC236}">
                <a16:creationId xmlns:a16="http://schemas.microsoft.com/office/drawing/2014/main" id="{E6D61262-4D56-4145-A792-F30F19CEB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58" y="2504821"/>
            <a:ext cx="3693888" cy="31417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32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Karcinomy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šž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46911" y="1690967"/>
            <a:ext cx="11347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/>
          </a:p>
          <a:p>
            <a:pPr>
              <a:lnSpc>
                <a:spcPct val="150000"/>
              </a:lnSpc>
            </a:pP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diferencovaný		</a:t>
            </a:r>
            <a:r>
              <a:rPr lang="cs-CZ" sz="2400"/>
              <a:t>z folikulárních bb 	papilární, folikulární 	90%</a:t>
            </a:r>
          </a:p>
          <a:p>
            <a:pPr>
              <a:lnSpc>
                <a:spcPct val="150000"/>
              </a:lnSpc>
            </a:pPr>
            <a:r>
              <a:rPr lang="cs-CZ" sz="2400" b="1"/>
              <a:t>nediferencovaný </a:t>
            </a:r>
            <a:r>
              <a:rPr lang="cs-CZ" sz="2400"/>
              <a:t>(anaplastický) 3%</a:t>
            </a:r>
          </a:p>
          <a:p>
            <a:pPr>
              <a:lnSpc>
                <a:spcPct val="150000"/>
              </a:lnSpc>
            </a:pPr>
            <a:r>
              <a:rPr lang="cs-CZ" sz="2400" b="1"/>
              <a:t>medulární	</a:t>
            </a:r>
            <a:r>
              <a:rPr lang="cs-CZ" sz="2400"/>
              <a:t>z </a:t>
            </a:r>
            <a:r>
              <a:rPr lang="cs-CZ" sz="2400" err="1"/>
              <a:t>parafolikulárních</a:t>
            </a:r>
            <a:r>
              <a:rPr lang="cs-CZ" sz="2400"/>
              <a:t> bb	5%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	</a:t>
            </a:r>
            <a:endParaRPr lang="cs-CZ" sz="2400"/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87447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Karcinomy </a:t>
            </a:r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šž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46911" y="1690967"/>
            <a:ext cx="11347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KO		</a:t>
            </a:r>
            <a:r>
              <a:rPr lang="cs-CZ" sz="2400" dirty="0"/>
              <a:t>uzel ŠZ, většinou asymptomatický, ve 3% meta v LU, plíce, skelet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DG	</a:t>
            </a:r>
            <a:r>
              <a:rPr lang="cs-CZ" sz="2400" dirty="0"/>
              <a:t>USG, FNAB, CT hrudníku, páteře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		 	</a:t>
            </a:r>
            <a:r>
              <a:rPr lang="cs-CZ" sz="2400" dirty="0"/>
              <a:t>chirurgická + radiojód, anaplastický je rezistentní k jódu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prognóza	</a:t>
            </a:r>
            <a:r>
              <a:rPr lang="cs-CZ" sz="2400" dirty="0"/>
              <a:t>diferencované 90% přežívá 10  let, anaplastický 5% 5 let, medulární mezi tím</a:t>
            </a:r>
            <a:r>
              <a:rPr lang="cs-CZ" sz="2400" b="1" dirty="0"/>
              <a:t>		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5175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příštítná tělíska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38285" y="2398333"/>
            <a:ext cx="11347176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parathormon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zvyšuje kalcémii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vyplavuje Ca z kostí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stimuluje tvorbu </a:t>
            </a:r>
            <a:r>
              <a:rPr lang="cs-CZ" sz="2400" dirty="0" err="1"/>
              <a:t>kalcitriolu</a:t>
            </a:r>
            <a:r>
              <a:rPr lang="cs-CZ" sz="2400" dirty="0"/>
              <a:t> – zvyšuje vstřebávání vápníku ze střeva</a:t>
            </a:r>
          </a:p>
        </p:txBody>
      </p:sp>
    </p:spTree>
    <p:extLst>
      <p:ext uri="{BB962C8B-B14F-4D97-AF65-F5344CB8AC3E}">
        <p14:creationId xmlns:p14="http://schemas.microsoft.com/office/powerpoint/2010/main" val="2570125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hyperparathyreóza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46911" y="1690967"/>
            <a:ext cx="11347176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dirty="0"/>
              <a:t>hypersekrece parathormonu a jeho nadměrný účinek na tkáně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příčiny</a:t>
            </a:r>
            <a:r>
              <a:rPr lang="cs-CZ" sz="2400" dirty="0"/>
              <a:t>	hlavně adenom příštítného tělíska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</a:t>
            </a:r>
            <a:r>
              <a:rPr lang="cs-CZ" sz="2400" dirty="0"/>
              <a:t>		</a:t>
            </a:r>
            <a:r>
              <a:rPr lang="cs-CZ" sz="2400" b="1" dirty="0"/>
              <a:t>kosti</a:t>
            </a:r>
            <a:r>
              <a:rPr lang="cs-CZ" sz="2400" dirty="0"/>
              <a:t>	osteoporóza, bolesti, fraktury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  <a:r>
              <a:rPr lang="cs-CZ" sz="2400" b="1" dirty="0"/>
              <a:t>ledviny</a:t>
            </a:r>
            <a:r>
              <a:rPr lang="cs-CZ" sz="2400" dirty="0"/>
              <a:t>	nefrolitiáza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  <a:r>
              <a:rPr lang="cs-CZ" sz="2400" b="1" dirty="0"/>
              <a:t>GIT</a:t>
            </a:r>
            <a:r>
              <a:rPr lang="cs-CZ" sz="2400" dirty="0"/>
              <a:t>	peptický vřed, akutní pankreatitida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  <a:r>
              <a:rPr lang="cs-CZ" sz="2400" b="1" dirty="0"/>
              <a:t>KV</a:t>
            </a:r>
            <a:r>
              <a:rPr lang="cs-CZ" sz="2400" dirty="0"/>
              <a:t>		hypertenze, arytmie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  <a:r>
              <a:rPr lang="cs-CZ" sz="2400" b="1" dirty="0"/>
              <a:t>psychika</a:t>
            </a:r>
            <a:r>
              <a:rPr lang="cs-CZ" sz="2400" dirty="0"/>
              <a:t>		únava, deprese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0316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hyperparathyreóza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46911" y="1690967"/>
            <a:ext cx="11347176" cy="3345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DG	biochemie </a:t>
            </a:r>
            <a:r>
              <a:rPr lang="cs-CZ" sz="2400" err="1"/>
              <a:t>hyperkalcémie</a:t>
            </a:r>
            <a:r>
              <a:rPr lang="cs-CZ" sz="2400"/>
              <a:t>, </a:t>
            </a:r>
            <a:r>
              <a:rPr lang="cs-CZ" sz="2400" err="1"/>
              <a:t>hypofosfatémie</a:t>
            </a:r>
            <a:r>
              <a:rPr lang="cs-CZ" sz="2400"/>
              <a:t>, ↑ PTH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	moč	</a:t>
            </a:r>
            <a:r>
              <a:rPr lang="cs-CZ" sz="2400" err="1"/>
              <a:t>hyperfosfatémie</a:t>
            </a:r>
            <a:r>
              <a:rPr lang="cs-CZ" sz="2400"/>
              <a:t>, </a:t>
            </a:r>
            <a:r>
              <a:rPr lang="cs-CZ" sz="2400" err="1"/>
              <a:t>hyperkalcourie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 b="1"/>
              <a:t>		zobrazovací vyšetření 	</a:t>
            </a:r>
            <a:r>
              <a:rPr lang="cs-CZ" sz="2400"/>
              <a:t>USG krku, scintigrafie, MR, CT</a:t>
            </a:r>
          </a:p>
          <a:p>
            <a:pPr>
              <a:lnSpc>
                <a:spcPct val="150000"/>
              </a:lnSpc>
            </a:pPr>
            <a:endParaRPr lang="cs-CZ" sz="2400"/>
          </a:p>
          <a:p>
            <a:pPr>
              <a:lnSpc>
                <a:spcPct val="150000"/>
              </a:lnSpc>
            </a:pPr>
            <a:r>
              <a:rPr lang="cs-CZ" sz="2400" b="1"/>
              <a:t>léčba		</a:t>
            </a:r>
            <a:r>
              <a:rPr lang="cs-CZ" sz="2400"/>
              <a:t>chirurgická (</a:t>
            </a:r>
            <a:r>
              <a:rPr lang="cs-CZ" sz="2400" err="1"/>
              <a:t>parathyroidektomie</a:t>
            </a:r>
            <a:r>
              <a:rPr lang="cs-CZ" sz="2400"/>
              <a:t>), úspěšná v 95%		</a:t>
            </a:r>
          </a:p>
        </p:txBody>
      </p:sp>
    </p:spTree>
    <p:extLst>
      <p:ext uri="{BB962C8B-B14F-4D97-AF65-F5344CB8AC3E}">
        <p14:creationId xmlns:p14="http://schemas.microsoft.com/office/powerpoint/2010/main" val="1816348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24" y="353830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hypoparathyreóza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646911" y="1690967"/>
            <a:ext cx="11347176" cy="389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hypoparatyreóza</a:t>
            </a:r>
            <a:r>
              <a:rPr lang="cs-CZ" sz="2400" b="1" dirty="0"/>
              <a:t>	</a:t>
            </a:r>
            <a:r>
              <a:rPr lang="cs-CZ" sz="2400" dirty="0"/>
              <a:t>syndrom nedostatečné sekrece parathormonu, či rezistence tkání na něj	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příčiny	</a:t>
            </a:r>
            <a:r>
              <a:rPr lang="cs-CZ" sz="2400" dirty="0"/>
              <a:t>hlavně </a:t>
            </a:r>
            <a:r>
              <a:rPr lang="cs-CZ" sz="2400" dirty="0" err="1"/>
              <a:t>iatrogenní</a:t>
            </a:r>
            <a:r>
              <a:rPr lang="cs-CZ" sz="2400" dirty="0"/>
              <a:t> (chirurgické odstranění při </a:t>
            </a:r>
            <a:r>
              <a:rPr lang="cs-CZ" sz="2400" dirty="0" err="1"/>
              <a:t>tyroidektomii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		</a:t>
            </a:r>
            <a:r>
              <a:rPr lang="cs-CZ" sz="2400" dirty="0"/>
              <a:t>tetanické křeče, zvýšená nervosvalová dráždivost, parestezie, dlouhodobé trvání dominují psychické příznaky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		</a:t>
            </a:r>
            <a:r>
              <a:rPr lang="cs-CZ" sz="2400" dirty="0"/>
              <a:t>suplementace vit. D, Ca, rekombinantní parathormon		</a:t>
            </a:r>
          </a:p>
        </p:txBody>
      </p:sp>
    </p:spTree>
    <p:extLst>
      <p:ext uri="{BB962C8B-B14F-4D97-AF65-F5344CB8AC3E}">
        <p14:creationId xmlns:p14="http://schemas.microsoft.com/office/powerpoint/2010/main" val="38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1433"/>
            <a:ext cx="12126835" cy="98009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onemocnění mužských pohlavních </a:t>
            </a:r>
            <a:r>
              <a:rPr lang="cs-CZ" err="1"/>
              <a:t>žlaz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66659" y="1690967"/>
            <a:ext cx="11527428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/>
              <a:t>mužský </a:t>
            </a:r>
            <a:r>
              <a:rPr lang="cs-CZ" sz="2400" b="1" err="1"/>
              <a:t>hypogonadismus</a:t>
            </a: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primární (periferní) </a:t>
            </a:r>
            <a:r>
              <a:rPr lang="cs-CZ" sz="2400" b="1" err="1"/>
              <a:t>hypogonadismus</a:t>
            </a:r>
            <a:r>
              <a:rPr lang="cs-CZ" sz="2400" b="1"/>
              <a:t> </a:t>
            </a:r>
            <a:r>
              <a:rPr lang="cs-CZ" sz="2400"/>
              <a:t>– </a:t>
            </a:r>
            <a:r>
              <a:rPr lang="cs-CZ" sz="2400" err="1"/>
              <a:t>hypergonadotropní</a:t>
            </a:r>
            <a:r>
              <a:rPr lang="cs-CZ" sz="2400"/>
              <a:t> </a:t>
            </a:r>
            <a:r>
              <a:rPr lang="cs-CZ" sz="2400" err="1"/>
              <a:t>hypogonadismus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/>
              <a:t>	původ v </a:t>
            </a:r>
            <a:r>
              <a:rPr lang="cs-CZ" sz="2400" err="1"/>
              <a:t>testes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 b="1"/>
              <a:t>sekundární (hypofyzární) a terciární (hypotalamický) </a:t>
            </a:r>
            <a:r>
              <a:rPr lang="cs-CZ" sz="2400"/>
              <a:t>– </a:t>
            </a:r>
            <a:r>
              <a:rPr lang="cs-CZ" sz="2400" err="1"/>
              <a:t>hypogonadotropní</a:t>
            </a:r>
            <a:r>
              <a:rPr lang="cs-CZ" sz="2400"/>
              <a:t> </a:t>
            </a:r>
            <a:r>
              <a:rPr lang="cs-CZ" sz="2400" err="1"/>
              <a:t>hypogonadismus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 b="1"/>
              <a:t>KO</a:t>
            </a:r>
            <a:r>
              <a:rPr lang="cs-CZ" sz="2400"/>
              <a:t>		měnlivý dle doby, kdy onemocnění vznikne		</a:t>
            </a:r>
          </a:p>
          <a:p>
            <a:pPr>
              <a:lnSpc>
                <a:spcPct val="150000"/>
              </a:lnSpc>
            </a:pPr>
            <a:r>
              <a:rPr lang="cs-CZ" sz="2400" b="1"/>
              <a:t>DG</a:t>
            </a:r>
            <a:r>
              <a:rPr lang="cs-CZ" sz="2400"/>
              <a:t> 	hladina testosteronu a gonadotropinů (LH, FSH)</a:t>
            </a:r>
          </a:p>
          <a:p>
            <a:pPr>
              <a:lnSpc>
                <a:spcPct val="150000"/>
              </a:lnSpc>
            </a:pPr>
            <a:r>
              <a:rPr lang="cs-CZ" sz="2400" b="1"/>
              <a:t>léčba	</a:t>
            </a:r>
            <a:r>
              <a:rPr lang="cs-CZ" sz="2400"/>
              <a:t>	preparáty testosteronu, v případě obnovení fertility gonadotropiny</a:t>
            </a:r>
          </a:p>
          <a:p>
            <a:pPr>
              <a:lnSpc>
                <a:spcPct val="150000"/>
              </a:lnSpc>
            </a:pPr>
            <a:r>
              <a:rPr lang="cs-CZ" sz="24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0137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1433"/>
            <a:ext cx="12126835" cy="98009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onemocnění mužských pohlavních </a:t>
            </a:r>
            <a:r>
              <a:rPr lang="cs-CZ" err="1"/>
              <a:t>žlaz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66659" y="1690967"/>
            <a:ext cx="11527428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/>
              <a:t>mužský </a:t>
            </a:r>
            <a:r>
              <a:rPr lang="cs-CZ" sz="2400" b="1" err="1"/>
              <a:t>hypogonadismus</a:t>
            </a: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 err="1"/>
              <a:t>Klinefelterův</a:t>
            </a:r>
            <a:r>
              <a:rPr lang="cs-CZ" sz="2400" b="1"/>
              <a:t> syndrom 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	</a:t>
            </a:r>
            <a:r>
              <a:rPr lang="cs-CZ" sz="2400"/>
              <a:t>nejčastější příčina </a:t>
            </a:r>
            <a:r>
              <a:rPr lang="cs-CZ" sz="2400" err="1"/>
              <a:t>hypogonadismu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/>
              <a:t>		nadbytečný chromozom X</a:t>
            </a: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		</a:t>
            </a:r>
            <a:r>
              <a:rPr lang="cs-CZ" sz="2400"/>
              <a:t>prevalence 1:700</a:t>
            </a:r>
          </a:p>
          <a:p>
            <a:pPr>
              <a:lnSpc>
                <a:spcPct val="150000"/>
              </a:lnSpc>
            </a:pPr>
            <a:r>
              <a:rPr lang="cs-CZ" sz="2400"/>
              <a:t>		atrofická varlata, azoospermie, infertilita, osteoporóza, DM…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	DG </a:t>
            </a:r>
            <a:r>
              <a:rPr lang="cs-CZ" sz="2400"/>
              <a:t>nález na varlatech, cytogenetické vyšetření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	léčba 	</a:t>
            </a:r>
            <a:r>
              <a:rPr lang="cs-CZ" sz="2400"/>
              <a:t>substituce testosteronem</a:t>
            </a:r>
          </a:p>
          <a:p>
            <a:pPr>
              <a:lnSpc>
                <a:spcPct val="150000"/>
              </a:lnSpc>
            </a:pPr>
            <a:r>
              <a:rPr lang="cs-CZ" sz="24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82295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1433"/>
            <a:ext cx="12126835" cy="98009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onemocnění mužských pohlavních </a:t>
            </a:r>
            <a:r>
              <a:rPr lang="cs-CZ" err="1"/>
              <a:t>žlaz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48640" y="1495474"/>
            <a:ext cx="11527428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/>
              <a:t>mužský </a:t>
            </a:r>
            <a:r>
              <a:rPr lang="cs-CZ" sz="2400" b="1" err="1"/>
              <a:t>hypogonadismus</a:t>
            </a: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kryptorchismus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	</a:t>
            </a:r>
            <a:r>
              <a:rPr lang="cs-CZ" sz="2400"/>
              <a:t>nepřítomnost varlat ve skrotu z důvodu jejich </a:t>
            </a:r>
            <a:r>
              <a:rPr lang="cs-CZ" sz="2400" err="1"/>
              <a:t>nesestupu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/>
              <a:t>		při narození 20%, v roce 0,5%</a:t>
            </a:r>
          </a:p>
          <a:p>
            <a:pPr>
              <a:lnSpc>
                <a:spcPct val="150000"/>
              </a:lnSpc>
            </a:pPr>
            <a:r>
              <a:rPr lang="cs-CZ" sz="2400" b="1"/>
              <a:t>nádory varlat</a:t>
            </a:r>
          </a:p>
          <a:p>
            <a:pPr>
              <a:lnSpc>
                <a:spcPct val="150000"/>
              </a:lnSpc>
            </a:pPr>
            <a:r>
              <a:rPr lang="cs-CZ" sz="2400"/>
              <a:t>		1,5% všech maligních nádorů u mužů, třetina nádorů u mladých mužů</a:t>
            </a:r>
          </a:p>
          <a:p>
            <a:pPr>
              <a:lnSpc>
                <a:spcPct val="150000"/>
              </a:lnSpc>
            </a:pPr>
            <a:r>
              <a:rPr lang="cs-CZ" sz="2400"/>
              <a:t>		tumory ze zárodečných bb – </a:t>
            </a:r>
            <a:r>
              <a:rPr lang="cs-CZ" sz="2400" err="1"/>
              <a:t>seminomy</a:t>
            </a:r>
            <a:r>
              <a:rPr lang="cs-CZ" sz="2400"/>
              <a:t>, tumory z </a:t>
            </a:r>
            <a:r>
              <a:rPr lang="cs-CZ" sz="2400" err="1"/>
              <a:t>Leydigových</a:t>
            </a:r>
            <a:r>
              <a:rPr lang="cs-CZ" sz="2400"/>
              <a:t> bb</a:t>
            </a:r>
          </a:p>
          <a:p>
            <a:pPr>
              <a:lnSpc>
                <a:spcPct val="150000"/>
              </a:lnSpc>
            </a:pPr>
            <a:r>
              <a:rPr lang="cs-CZ" sz="2400"/>
              <a:t>		většinou nebolestivé zvětšení varlete</a:t>
            </a:r>
          </a:p>
          <a:p>
            <a:pPr>
              <a:lnSpc>
                <a:spcPct val="150000"/>
              </a:lnSpc>
            </a:pPr>
            <a:r>
              <a:rPr lang="cs-CZ" sz="2400"/>
              <a:t>		prognóza při včasném záchytu dobrá</a:t>
            </a:r>
          </a:p>
          <a:p>
            <a:pPr>
              <a:lnSpc>
                <a:spcPct val="150000"/>
              </a:lnSpc>
            </a:pPr>
            <a:r>
              <a:rPr lang="cs-CZ" sz="24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4351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270" y="641697"/>
            <a:ext cx="10548730" cy="980090"/>
          </a:xfrm>
        </p:spPr>
        <p:txBody>
          <a:bodyPr>
            <a:normAutofit/>
          </a:bodyPr>
          <a:lstStyle/>
          <a:p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hypotalamo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-hypofyzární systém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66530" y="2326568"/>
            <a:ext cx="10548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hypotalamus								hypofýza</a:t>
            </a:r>
          </a:p>
          <a:p>
            <a:endParaRPr lang="cs-CZ" sz="2400" dirty="0"/>
          </a:p>
          <a:p>
            <a:r>
              <a:rPr lang="cs-CZ" sz="2400" dirty="0" err="1"/>
              <a:t>kortikoliberin</a:t>
            </a:r>
            <a:r>
              <a:rPr lang="cs-CZ" sz="2400" dirty="0"/>
              <a:t>									kortikotropin (ACTH)</a:t>
            </a:r>
          </a:p>
          <a:p>
            <a:r>
              <a:rPr lang="cs-CZ" sz="2400" dirty="0" err="1"/>
              <a:t>tyreoliberin</a:t>
            </a:r>
            <a:r>
              <a:rPr lang="cs-CZ" sz="2400" dirty="0"/>
              <a:t>									tyreotropin (TSH)</a:t>
            </a:r>
          </a:p>
          <a:p>
            <a:r>
              <a:rPr lang="cs-CZ" sz="2400" dirty="0" err="1"/>
              <a:t>gonadoliberin</a:t>
            </a:r>
            <a:r>
              <a:rPr lang="cs-CZ" sz="2400" dirty="0"/>
              <a:t>								gonadotropin (LF,FSH)</a:t>
            </a:r>
          </a:p>
          <a:p>
            <a:r>
              <a:rPr lang="cs-CZ" sz="2400" dirty="0" err="1"/>
              <a:t>somatoliberin</a:t>
            </a:r>
            <a:r>
              <a:rPr lang="cs-CZ" sz="2400" dirty="0"/>
              <a:t>								stimulace  růstového h. (GH)</a:t>
            </a:r>
          </a:p>
          <a:p>
            <a:r>
              <a:rPr lang="cs-CZ" sz="2400" dirty="0" err="1"/>
              <a:t>somatostatin</a:t>
            </a:r>
            <a:r>
              <a:rPr lang="cs-CZ" sz="2400" dirty="0"/>
              <a:t>								inhibice růstového h. (GH)</a:t>
            </a:r>
          </a:p>
          <a:p>
            <a:r>
              <a:rPr lang="cs-CZ" sz="2400" dirty="0" err="1"/>
              <a:t>prolaktostatin</a:t>
            </a:r>
            <a:r>
              <a:rPr lang="cs-CZ" sz="2400" dirty="0"/>
              <a:t> (dopamin)				prolaktin</a:t>
            </a:r>
          </a:p>
          <a:p>
            <a:r>
              <a:rPr lang="cs-CZ" sz="2400" dirty="0"/>
              <a:t>antidiuretický hormon					antidiuretický hormon</a:t>
            </a:r>
          </a:p>
          <a:p>
            <a:r>
              <a:rPr lang="cs-CZ" sz="2400" dirty="0"/>
              <a:t>oxytocin										oxytocin</a:t>
            </a:r>
          </a:p>
        </p:txBody>
      </p:sp>
    </p:spTree>
    <p:extLst>
      <p:ext uri="{BB962C8B-B14F-4D97-AF65-F5344CB8AC3E}">
        <p14:creationId xmlns:p14="http://schemas.microsoft.com/office/powerpoint/2010/main" val="1890575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1433"/>
            <a:ext cx="12126835" cy="98009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onemocnění ženských pohlavních </a:t>
            </a:r>
            <a:r>
              <a:rPr lang="cs-CZ" err="1"/>
              <a:t>žlaz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66659" y="1690967"/>
            <a:ext cx="11527428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/>
              <a:t>ženský </a:t>
            </a:r>
            <a:r>
              <a:rPr lang="cs-CZ" sz="2400" b="1" err="1"/>
              <a:t>hypogonadismus</a:t>
            </a: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primární (periferní) </a:t>
            </a:r>
            <a:r>
              <a:rPr lang="cs-CZ" sz="2400" b="1" err="1"/>
              <a:t>hypogonadismus</a:t>
            </a:r>
            <a:r>
              <a:rPr lang="cs-CZ" sz="2400" b="1"/>
              <a:t> </a:t>
            </a:r>
            <a:r>
              <a:rPr lang="cs-CZ" sz="2400"/>
              <a:t>– </a:t>
            </a:r>
            <a:r>
              <a:rPr lang="cs-CZ" sz="2400" err="1"/>
              <a:t>hypergonadotropní</a:t>
            </a:r>
            <a:r>
              <a:rPr lang="cs-CZ" sz="2400"/>
              <a:t> </a:t>
            </a:r>
            <a:r>
              <a:rPr lang="cs-CZ" sz="2400" err="1"/>
              <a:t>hypogonadismus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/>
              <a:t>	původ v ovariích</a:t>
            </a:r>
          </a:p>
          <a:p>
            <a:pPr>
              <a:lnSpc>
                <a:spcPct val="150000"/>
              </a:lnSpc>
            </a:pPr>
            <a:r>
              <a:rPr lang="cs-CZ" sz="2400" b="1"/>
              <a:t>sekundární (hypofyzární) a terciární (hypotalamický) </a:t>
            </a:r>
            <a:r>
              <a:rPr lang="cs-CZ" sz="2400"/>
              <a:t>– </a:t>
            </a:r>
            <a:r>
              <a:rPr lang="cs-CZ" sz="2400" err="1"/>
              <a:t>hypogonadotropní</a:t>
            </a:r>
            <a:r>
              <a:rPr lang="cs-CZ" sz="2400"/>
              <a:t> </a:t>
            </a:r>
            <a:r>
              <a:rPr lang="cs-CZ" sz="2400" err="1"/>
              <a:t>hypogonadismus</a:t>
            </a:r>
            <a:endParaRPr lang="cs-CZ" sz="2400"/>
          </a:p>
          <a:p>
            <a:pPr>
              <a:lnSpc>
                <a:spcPct val="150000"/>
              </a:lnSpc>
            </a:pP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KO</a:t>
            </a:r>
            <a:r>
              <a:rPr lang="cs-CZ" sz="2400"/>
              <a:t>		měnlivý dle doby, kdy onemocnění vznikne		</a:t>
            </a:r>
          </a:p>
          <a:p>
            <a:pPr>
              <a:lnSpc>
                <a:spcPct val="150000"/>
              </a:lnSpc>
            </a:pPr>
            <a:r>
              <a:rPr lang="cs-CZ" sz="2400" b="1"/>
              <a:t>DG</a:t>
            </a:r>
            <a:r>
              <a:rPr lang="cs-CZ" sz="2400"/>
              <a:t> 	hormonální vyšetření</a:t>
            </a:r>
          </a:p>
          <a:p>
            <a:pPr>
              <a:lnSpc>
                <a:spcPct val="150000"/>
              </a:lnSpc>
            </a:pPr>
            <a:r>
              <a:rPr lang="cs-CZ" sz="24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95262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1433"/>
            <a:ext cx="12126835" cy="98009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onemocnění ženských pohlavních </a:t>
            </a:r>
            <a:r>
              <a:rPr lang="cs-CZ" err="1"/>
              <a:t>žlaz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66659" y="1690967"/>
            <a:ext cx="11527428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/>
              <a:t>poruchy menstruačního cyklu</a:t>
            </a:r>
          </a:p>
          <a:p>
            <a:pPr>
              <a:lnSpc>
                <a:spcPct val="150000"/>
              </a:lnSpc>
            </a:pPr>
            <a:r>
              <a:rPr lang="cs-CZ" sz="2400" b="1" err="1"/>
              <a:t>menarché</a:t>
            </a:r>
            <a:r>
              <a:rPr lang="cs-CZ" sz="2400" b="1"/>
              <a:t>  </a:t>
            </a:r>
            <a:r>
              <a:rPr lang="cs-CZ" sz="2400"/>
              <a:t>počátek menstruace</a:t>
            </a:r>
          </a:p>
          <a:p>
            <a:pPr>
              <a:lnSpc>
                <a:spcPct val="150000"/>
              </a:lnSpc>
            </a:pPr>
            <a:r>
              <a:rPr lang="cs-CZ" sz="2400" b="1"/>
              <a:t>amenorea </a:t>
            </a:r>
            <a:r>
              <a:rPr lang="cs-CZ" sz="2400"/>
              <a:t>nepřítomnost menstruace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		primární  </a:t>
            </a:r>
            <a:r>
              <a:rPr lang="cs-CZ" sz="2400"/>
              <a:t>vůbec nezačala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		sekundární 	</a:t>
            </a:r>
            <a:r>
              <a:rPr lang="cs-CZ" sz="2400"/>
              <a:t>bez menstruace min. 3 měsíce</a:t>
            </a:r>
          </a:p>
          <a:p>
            <a:pPr>
              <a:lnSpc>
                <a:spcPct val="150000"/>
              </a:lnSpc>
            </a:pPr>
            <a:r>
              <a:rPr lang="cs-CZ" sz="2400" b="1" err="1"/>
              <a:t>hypermenorea</a:t>
            </a:r>
            <a:r>
              <a:rPr lang="cs-CZ" sz="2400" b="1"/>
              <a:t>	(metroragie) </a:t>
            </a:r>
            <a:r>
              <a:rPr lang="cs-CZ" sz="2400"/>
              <a:t>kvantitativně nadměrné krvácení</a:t>
            </a:r>
          </a:p>
          <a:p>
            <a:pPr>
              <a:lnSpc>
                <a:spcPct val="150000"/>
              </a:lnSpc>
            </a:pPr>
            <a:r>
              <a:rPr lang="cs-CZ" sz="2400" b="1" err="1"/>
              <a:t>hypomenorea</a:t>
            </a:r>
            <a:r>
              <a:rPr lang="cs-CZ" sz="2400" b="1"/>
              <a:t> 	</a:t>
            </a:r>
            <a:r>
              <a:rPr lang="cs-CZ" sz="2400"/>
              <a:t>slabé krvácení</a:t>
            </a:r>
          </a:p>
          <a:p>
            <a:pPr>
              <a:lnSpc>
                <a:spcPct val="150000"/>
              </a:lnSpc>
            </a:pPr>
            <a:r>
              <a:rPr lang="cs-CZ" sz="2400" b="1" err="1"/>
              <a:t>polymenorea</a:t>
            </a:r>
            <a:r>
              <a:rPr lang="cs-CZ" sz="2400" b="1"/>
              <a:t> </a:t>
            </a:r>
            <a:r>
              <a:rPr lang="cs-CZ" sz="2400"/>
              <a:t>cyklus pod 23 dní</a:t>
            </a:r>
          </a:p>
          <a:p>
            <a:pPr>
              <a:lnSpc>
                <a:spcPct val="150000"/>
              </a:lnSpc>
            </a:pPr>
            <a:r>
              <a:rPr lang="cs-CZ" sz="2400" b="1" err="1"/>
              <a:t>oligomenorea</a:t>
            </a:r>
            <a:r>
              <a:rPr lang="cs-CZ" sz="2400" b="1"/>
              <a:t> 	</a:t>
            </a:r>
            <a:r>
              <a:rPr lang="cs-CZ" sz="2400"/>
              <a:t>cyklus nad 35 dní</a:t>
            </a:r>
          </a:p>
          <a:p>
            <a:pPr>
              <a:lnSpc>
                <a:spcPct val="150000"/>
              </a:lnSpc>
            </a:pPr>
            <a:r>
              <a:rPr lang="cs-CZ" sz="24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59731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1433"/>
            <a:ext cx="12126835" cy="98009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onemocnění ženských pohlavních </a:t>
            </a:r>
            <a:r>
              <a:rPr lang="cs-CZ" err="1"/>
              <a:t>žlaz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03596" y="1533312"/>
            <a:ext cx="11641259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/>
              <a:t>primární amenorea	</a:t>
            </a:r>
            <a:r>
              <a:rPr lang="cs-CZ" sz="2400"/>
              <a:t>nepřítomnost krvácení u žen, u kterých neproběhla </a:t>
            </a:r>
            <a:r>
              <a:rPr lang="cs-CZ" sz="2400" err="1"/>
              <a:t>menarché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 b="1"/>
              <a:t>příčiny</a:t>
            </a:r>
            <a:r>
              <a:rPr lang="cs-CZ" sz="2400"/>
              <a:t>	</a:t>
            </a:r>
            <a:r>
              <a:rPr lang="cs-CZ" sz="2400" err="1"/>
              <a:t>hypogonadotropní</a:t>
            </a:r>
            <a:r>
              <a:rPr lang="cs-CZ" sz="2400"/>
              <a:t> </a:t>
            </a:r>
            <a:r>
              <a:rPr lang="cs-CZ" sz="2400" err="1"/>
              <a:t>hypogonadismus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/>
              <a:t>			</a:t>
            </a:r>
            <a:r>
              <a:rPr lang="cs-CZ" sz="2400" err="1"/>
              <a:t>hyperandrgenní</a:t>
            </a:r>
            <a:r>
              <a:rPr lang="cs-CZ" sz="2400"/>
              <a:t> stav – nadbytek androgenů kůry nadledvin</a:t>
            </a:r>
          </a:p>
          <a:p>
            <a:pPr>
              <a:lnSpc>
                <a:spcPct val="150000"/>
              </a:lnSpc>
            </a:pPr>
            <a:r>
              <a:rPr lang="cs-CZ" sz="2400"/>
              <a:t>			ovariální příčiny (</a:t>
            </a:r>
            <a:r>
              <a:rPr lang="cs-CZ" sz="2400" err="1"/>
              <a:t>Turnerův</a:t>
            </a:r>
            <a:r>
              <a:rPr lang="cs-CZ" sz="2400"/>
              <a:t> syndrom, AI postižení ovarií)</a:t>
            </a:r>
          </a:p>
          <a:p>
            <a:pPr>
              <a:lnSpc>
                <a:spcPct val="150000"/>
              </a:lnSpc>
            </a:pPr>
            <a:r>
              <a:rPr lang="cs-CZ" sz="2400"/>
              <a:t>			onemocnění dělohy (aplazie, malformace)</a:t>
            </a:r>
          </a:p>
          <a:p>
            <a:pPr>
              <a:lnSpc>
                <a:spcPct val="150000"/>
              </a:lnSpc>
            </a:pPr>
            <a:r>
              <a:rPr lang="cs-CZ" sz="2400"/>
              <a:t>			těhotenství</a:t>
            </a:r>
          </a:p>
          <a:p>
            <a:pPr>
              <a:lnSpc>
                <a:spcPct val="150000"/>
              </a:lnSpc>
            </a:pPr>
            <a:r>
              <a:rPr lang="cs-CZ" sz="2400" b="1"/>
              <a:t>terapie</a:t>
            </a:r>
            <a:r>
              <a:rPr lang="cs-CZ" sz="2400"/>
              <a:t>	hormonální substituční léčba estrogeny, případně i gestageny</a:t>
            </a:r>
          </a:p>
          <a:p>
            <a:pPr>
              <a:lnSpc>
                <a:spcPct val="150000"/>
              </a:lnSpc>
            </a:pPr>
            <a:r>
              <a:rPr lang="cs-CZ" sz="24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30240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1433"/>
            <a:ext cx="12126835" cy="98009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onemocnění ženských pohlavních </a:t>
            </a:r>
            <a:r>
              <a:rPr lang="cs-CZ" err="1"/>
              <a:t>žlaz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403596" y="1533312"/>
            <a:ext cx="11641259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/>
              <a:t>sekundární amenorea	</a:t>
            </a:r>
            <a:r>
              <a:rPr lang="cs-CZ" sz="2400"/>
              <a:t>tříměsíční</a:t>
            </a:r>
            <a:r>
              <a:rPr lang="cs-CZ" sz="2400" b="1"/>
              <a:t> </a:t>
            </a:r>
            <a:r>
              <a:rPr lang="cs-CZ" sz="2400"/>
              <a:t>nepřítomnost krvácení u žen, u kterých proběhla </a:t>
            </a:r>
            <a:r>
              <a:rPr lang="cs-CZ" sz="2400" err="1"/>
              <a:t>menarché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 b="1"/>
              <a:t>příčiny</a:t>
            </a:r>
            <a:r>
              <a:rPr lang="cs-CZ" sz="2400"/>
              <a:t>	těhotenství</a:t>
            </a:r>
          </a:p>
          <a:p>
            <a:pPr>
              <a:lnSpc>
                <a:spcPct val="150000"/>
              </a:lnSpc>
            </a:pPr>
            <a:r>
              <a:rPr lang="cs-CZ" sz="2400"/>
              <a:t>			</a:t>
            </a:r>
            <a:r>
              <a:rPr lang="cs-CZ" sz="2400" err="1"/>
              <a:t>hypogonadotropní</a:t>
            </a:r>
            <a:r>
              <a:rPr lang="cs-CZ" sz="2400"/>
              <a:t> </a:t>
            </a:r>
            <a:r>
              <a:rPr lang="cs-CZ" sz="2400" err="1"/>
              <a:t>hypogonadismus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/>
              <a:t>			ovariální příčiny (AI postižení ovarií)</a:t>
            </a:r>
          </a:p>
          <a:p>
            <a:pPr>
              <a:lnSpc>
                <a:spcPct val="150000"/>
              </a:lnSpc>
            </a:pPr>
            <a:r>
              <a:rPr lang="cs-CZ" sz="2400"/>
              <a:t>			onemocnění dělohy (infekční endometritidy, synechie)</a:t>
            </a:r>
          </a:p>
          <a:p>
            <a:pPr>
              <a:lnSpc>
                <a:spcPct val="150000"/>
              </a:lnSpc>
            </a:pPr>
            <a:r>
              <a:rPr lang="cs-CZ" sz="2400"/>
              <a:t>			menopauza</a:t>
            </a:r>
          </a:p>
          <a:p>
            <a:pPr>
              <a:lnSpc>
                <a:spcPct val="150000"/>
              </a:lnSpc>
            </a:pPr>
            <a:r>
              <a:rPr lang="cs-CZ" sz="2400" b="1"/>
              <a:t>terapie</a:t>
            </a:r>
            <a:r>
              <a:rPr lang="cs-CZ" sz="2400"/>
              <a:t>	hormonální substituční léčba před 40 rokem estrogeny, v případě zachovalé dělohy i gestageny</a:t>
            </a:r>
          </a:p>
          <a:p>
            <a:pPr>
              <a:lnSpc>
                <a:spcPct val="150000"/>
              </a:lnSpc>
            </a:pPr>
            <a:r>
              <a:rPr lang="cs-CZ" sz="24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88682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1433"/>
            <a:ext cx="12126835" cy="980090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onemocnění ženských pohlavních </a:t>
            </a:r>
            <a:r>
              <a:rPr lang="cs-CZ" err="1"/>
              <a:t>žlaz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50741" y="1949522"/>
            <a:ext cx="11641259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err="1"/>
              <a:t>Turnerův</a:t>
            </a:r>
            <a:r>
              <a:rPr lang="cs-CZ" sz="2400" b="1"/>
              <a:t> syndrom 	</a:t>
            </a:r>
          </a:p>
          <a:p>
            <a:pPr>
              <a:lnSpc>
                <a:spcPct val="150000"/>
              </a:lnSpc>
            </a:pPr>
            <a:r>
              <a:rPr lang="cs-CZ" sz="2400" err="1"/>
              <a:t>gonadální</a:t>
            </a:r>
            <a:r>
              <a:rPr lang="cs-CZ" sz="2400"/>
              <a:t> dysgeneze, chybění mužského chromozomu X, karyotyp 45,X</a:t>
            </a:r>
          </a:p>
          <a:p>
            <a:pPr>
              <a:lnSpc>
                <a:spcPct val="150000"/>
              </a:lnSpc>
            </a:pPr>
            <a:r>
              <a:rPr lang="cs-CZ" sz="2400" b="1"/>
              <a:t>KO	</a:t>
            </a:r>
            <a:r>
              <a:rPr lang="cs-CZ" sz="2400"/>
              <a:t>	primární </a:t>
            </a:r>
            <a:r>
              <a:rPr lang="cs-CZ" sz="2400" err="1"/>
              <a:t>hypogonadismus</a:t>
            </a:r>
            <a:r>
              <a:rPr lang="cs-CZ" sz="2400"/>
              <a:t>, nízký vzrůst, zpomalený sexuální vývoj</a:t>
            </a:r>
          </a:p>
          <a:p>
            <a:pPr>
              <a:lnSpc>
                <a:spcPct val="150000"/>
              </a:lnSpc>
            </a:pPr>
            <a:r>
              <a:rPr lang="cs-CZ" sz="2400"/>
              <a:t>		inteligence většinou normální, poruchy učení</a:t>
            </a:r>
          </a:p>
          <a:p>
            <a:pPr>
              <a:lnSpc>
                <a:spcPct val="150000"/>
              </a:lnSpc>
            </a:pPr>
            <a:r>
              <a:rPr lang="cs-CZ" sz="2400" b="1"/>
              <a:t>DG</a:t>
            </a:r>
            <a:r>
              <a:rPr lang="cs-CZ" sz="2400"/>
              <a:t>	cytogenetické vyšetření</a:t>
            </a:r>
          </a:p>
          <a:p>
            <a:pPr>
              <a:lnSpc>
                <a:spcPct val="150000"/>
              </a:lnSpc>
            </a:pPr>
            <a:r>
              <a:rPr lang="cs-CZ" sz="2400" b="1"/>
              <a:t>terapie</a:t>
            </a:r>
            <a:r>
              <a:rPr lang="cs-CZ" sz="2400"/>
              <a:t> 	hormonální substituce</a:t>
            </a:r>
          </a:p>
          <a:p>
            <a:pPr>
              <a:lnSpc>
                <a:spcPct val="150000"/>
              </a:lnSpc>
            </a:pPr>
            <a:r>
              <a:rPr lang="cs-CZ" sz="24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80694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1433"/>
            <a:ext cx="12126835" cy="980090"/>
          </a:xfrm>
        </p:spPr>
        <p:txBody>
          <a:bodyPr>
            <a:normAutofit/>
          </a:bodyPr>
          <a:lstStyle/>
          <a:p>
            <a:pPr algn="ctr"/>
            <a:r>
              <a:rPr lang="cs-CZ"/>
              <a:t>hormonálně aktivní tumory GIT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50741" y="1949522"/>
            <a:ext cx="11641259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err="1"/>
              <a:t>karcinoid</a:t>
            </a: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	</a:t>
            </a:r>
            <a:r>
              <a:rPr lang="cs-CZ" sz="2400"/>
              <a:t>nádor z bb, schopných produkovat serotonin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KO 	</a:t>
            </a:r>
            <a:r>
              <a:rPr lang="cs-CZ" sz="2400"/>
              <a:t>flush, průjem, kardiální postižení (postižení pravých chlopní), 						</a:t>
            </a:r>
            <a:r>
              <a:rPr lang="cs-CZ" sz="2400" err="1"/>
              <a:t>bronchokonstrikce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 b="1"/>
              <a:t>	léčba 	</a:t>
            </a:r>
            <a:r>
              <a:rPr lang="cs-CZ" sz="2400"/>
              <a:t>analoga </a:t>
            </a:r>
            <a:r>
              <a:rPr lang="cs-CZ" sz="2400" err="1"/>
              <a:t>somatostatinu</a:t>
            </a:r>
            <a:r>
              <a:rPr lang="cs-CZ" sz="2400"/>
              <a:t>, interferon alfa, chemoterapie, 								bronchodilatační léčba</a:t>
            </a:r>
          </a:p>
          <a:p>
            <a:pPr>
              <a:lnSpc>
                <a:spcPct val="150000"/>
              </a:lnSpc>
            </a:pPr>
            <a:r>
              <a:rPr lang="cs-CZ" sz="24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03752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1433"/>
            <a:ext cx="12126835" cy="980090"/>
          </a:xfrm>
        </p:spPr>
        <p:txBody>
          <a:bodyPr>
            <a:normAutofit/>
          </a:bodyPr>
          <a:lstStyle/>
          <a:p>
            <a:pPr algn="ctr"/>
            <a:r>
              <a:rPr lang="cs-CZ"/>
              <a:t>hormonálně aktivní tumory GIT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50741" y="1911684"/>
            <a:ext cx="11641259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err="1"/>
              <a:t>inzulinom</a:t>
            </a: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	</a:t>
            </a:r>
            <a:r>
              <a:rPr lang="cs-CZ" sz="2400"/>
              <a:t>nádor z b-buněk Langerhansových ostrůvku pankreatu s autonomní </a:t>
            </a:r>
            <a:r>
              <a:rPr lang="cs-CZ" sz="2400" err="1"/>
              <a:t>naprodukcí</a:t>
            </a:r>
            <a:r>
              <a:rPr lang="cs-CZ" sz="2400"/>
              <a:t> inzulinu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KO 	</a:t>
            </a:r>
            <a:r>
              <a:rPr lang="cs-CZ" sz="2400"/>
              <a:t>hypoglykemie</a:t>
            </a:r>
          </a:p>
          <a:p>
            <a:pPr>
              <a:lnSpc>
                <a:spcPct val="150000"/>
              </a:lnSpc>
            </a:pPr>
            <a:r>
              <a:rPr lang="cs-CZ" sz="2400" b="1" err="1"/>
              <a:t>gastrinom</a:t>
            </a:r>
            <a:endParaRPr lang="cs-CZ" sz="2400" b="1"/>
          </a:p>
          <a:p>
            <a:pPr>
              <a:lnSpc>
                <a:spcPct val="150000"/>
              </a:lnSpc>
            </a:pPr>
            <a:r>
              <a:rPr lang="cs-CZ" sz="2400" b="1"/>
              <a:t>	</a:t>
            </a:r>
            <a:r>
              <a:rPr lang="cs-CZ" sz="2400"/>
              <a:t>nádor se zvýšenou produkcí gastrinu</a:t>
            </a:r>
          </a:p>
          <a:p>
            <a:pPr>
              <a:lnSpc>
                <a:spcPct val="150000"/>
              </a:lnSpc>
            </a:pPr>
            <a:r>
              <a:rPr lang="cs-CZ" sz="2400" b="1"/>
              <a:t>	KO		</a:t>
            </a:r>
            <a:r>
              <a:rPr lang="cs-CZ" sz="2400"/>
              <a:t>hypersekrece </a:t>
            </a:r>
            <a:r>
              <a:rPr lang="cs-CZ" sz="2400" err="1"/>
              <a:t>HCl</a:t>
            </a:r>
            <a:r>
              <a:rPr lang="cs-CZ" sz="2400"/>
              <a:t> a tvorba vředů</a:t>
            </a:r>
          </a:p>
          <a:p>
            <a:pPr>
              <a:lnSpc>
                <a:spcPct val="150000"/>
              </a:lnSpc>
            </a:pPr>
            <a:r>
              <a:rPr lang="cs-CZ" sz="24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8439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2DFF2-3FBA-5D8D-54B2-81B6CCB8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82B29-BBAB-9790-AC80-5017F8D02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270" y="641697"/>
            <a:ext cx="10548730" cy="980090"/>
          </a:xfrm>
        </p:spPr>
        <p:txBody>
          <a:bodyPr>
            <a:normAutofit/>
          </a:bodyPr>
          <a:lstStyle/>
          <a:p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hypotalamo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-hypofyzární systém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8758E8B-81E4-6330-2C6E-0387420409B4}"/>
              </a:ext>
            </a:extLst>
          </p:cNvPr>
          <p:cNvSpPr txBox="1"/>
          <p:nvPr/>
        </p:nvSpPr>
        <p:spPr>
          <a:xfrm>
            <a:off x="1643270" y="3181702"/>
            <a:ext cx="1054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b="1" dirty="0"/>
              <a:t>osa hypotalamus – hypofýza – </a:t>
            </a:r>
            <a:r>
              <a:rPr lang="cs-CZ" sz="2400" b="1" dirty="0" err="1"/>
              <a:t>nadleviny</a:t>
            </a:r>
            <a:endParaRPr lang="cs-CZ" sz="2400" b="1" dirty="0"/>
          </a:p>
          <a:p>
            <a:pPr marL="457200" indent="-457200">
              <a:buAutoNum type="arabicPeriod"/>
            </a:pPr>
            <a:r>
              <a:rPr lang="cs-CZ" sz="2400" b="1" dirty="0"/>
              <a:t>osa hypotalamus – hypofýza - gonády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103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 hypofýzy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66530" y="2326568"/>
            <a:ext cx="105487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err="1"/>
              <a:t>hypopituitarismy</a:t>
            </a:r>
            <a:r>
              <a:rPr lang="cs-CZ" sz="2400"/>
              <a:t> – syndromy z nedostatku hypofyzárních hormonů</a:t>
            </a:r>
          </a:p>
          <a:p>
            <a:pPr>
              <a:lnSpc>
                <a:spcPct val="150000"/>
              </a:lnSpc>
            </a:pPr>
            <a:r>
              <a:rPr lang="cs-CZ" sz="2400" err="1"/>
              <a:t>panhypopituitarismus</a:t>
            </a:r>
            <a:r>
              <a:rPr lang="cs-CZ" sz="2400"/>
              <a:t> – nedostatek </a:t>
            </a:r>
            <a:r>
              <a:rPr lang="cs-CZ" sz="2400" b="1"/>
              <a:t>všech</a:t>
            </a:r>
            <a:r>
              <a:rPr lang="cs-CZ" sz="2400"/>
              <a:t> hormonů</a:t>
            </a:r>
          </a:p>
          <a:p>
            <a:pPr>
              <a:lnSpc>
                <a:spcPct val="150000"/>
              </a:lnSpc>
            </a:pPr>
            <a:endParaRPr lang="cs-CZ" sz="2400"/>
          </a:p>
          <a:p>
            <a:pPr>
              <a:lnSpc>
                <a:spcPct val="150000"/>
              </a:lnSpc>
            </a:pPr>
            <a:r>
              <a:rPr lang="cs-CZ" sz="2400" b="1"/>
              <a:t>etiologie</a:t>
            </a:r>
            <a:r>
              <a:rPr lang="cs-CZ" sz="2400"/>
              <a:t>  	</a:t>
            </a:r>
            <a:r>
              <a:rPr lang="cs-CZ" sz="2400" b="1"/>
              <a:t>expanzivní procesy tureckého sedla </a:t>
            </a:r>
            <a:r>
              <a:rPr lang="cs-CZ" sz="2400"/>
              <a:t>(adenom hypofýzy)</a:t>
            </a:r>
          </a:p>
          <a:p>
            <a:pPr>
              <a:lnSpc>
                <a:spcPct val="150000"/>
              </a:lnSpc>
            </a:pPr>
            <a:r>
              <a:rPr lang="cs-CZ" sz="2400"/>
              <a:t>				genetika, ozařování, úrazy, operace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38080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adenomy hypofýzy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811695" y="2174168"/>
            <a:ext cx="113803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nejčastější expanzivní procesy v </a:t>
            </a:r>
            <a:r>
              <a:rPr lang="cs-CZ" sz="2400" dirty="0" err="1"/>
              <a:t>obl</a:t>
            </a:r>
            <a:r>
              <a:rPr lang="cs-CZ" sz="2400" dirty="0"/>
              <a:t>. tureckého sedla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dělení dle velikosti 		</a:t>
            </a:r>
            <a:r>
              <a:rPr lang="cs-CZ" sz="2400" dirty="0" err="1"/>
              <a:t>mikroadenomy</a:t>
            </a:r>
            <a:r>
              <a:rPr lang="cs-CZ" sz="2400" dirty="0"/>
              <a:t> (do 1 cm)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								</a:t>
            </a:r>
            <a:r>
              <a:rPr lang="cs-CZ" sz="2400" dirty="0" err="1"/>
              <a:t>makroadenomy</a:t>
            </a:r>
            <a:r>
              <a:rPr lang="cs-CZ" sz="2400" dirty="0"/>
              <a:t> (nad 1cm)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dle endokrinní aktivity	</a:t>
            </a:r>
            <a:r>
              <a:rPr lang="cs-CZ" sz="2400" dirty="0"/>
              <a:t>klinicky </a:t>
            </a:r>
            <a:r>
              <a:rPr lang="cs-CZ" sz="2400" dirty="0" err="1"/>
              <a:t>afunkční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								</a:t>
            </a:r>
            <a:r>
              <a:rPr lang="cs-CZ" sz="2400" dirty="0"/>
              <a:t>s hormonální aktivitou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7057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adenomy hypofýzy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60830" y="2236454"/>
            <a:ext cx="113803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/>
              <a:t>příznaky</a:t>
            </a:r>
            <a:r>
              <a:rPr lang="cs-CZ" sz="2400"/>
              <a:t>	endokrinologické z nadprodukce hormonů</a:t>
            </a:r>
          </a:p>
          <a:p>
            <a:pPr>
              <a:lnSpc>
                <a:spcPct val="150000"/>
              </a:lnSpc>
            </a:pPr>
            <a:r>
              <a:rPr lang="cs-CZ" sz="2400"/>
              <a:t>			z útlaku okolní tkáně – nedostatek ostatních hormonů</a:t>
            </a:r>
          </a:p>
          <a:p>
            <a:pPr>
              <a:lnSpc>
                <a:spcPct val="150000"/>
              </a:lnSpc>
            </a:pPr>
            <a:r>
              <a:rPr lang="cs-CZ" sz="2400" b="1"/>
              <a:t>DG</a:t>
            </a:r>
            <a:r>
              <a:rPr lang="cs-CZ" sz="2400"/>
              <a:t>		hormonální vyšetření, MR, při KI CT, oční vyšetření</a:t>
            </a:r>
          </a:p>
          <a:p>
            <a:pPr>
              <a:lnSpc>
                <a:spcPct val="150000"/>
              </a:lnSpc>
            </a:pPr>
            <a:r>
              <a:rPr lang="cs-CZ" sz="2400" b="1"/>
              <a:t>léčba</a:t>
            </a:r>
            <a:r>
              <a:rPr lang="cs-CZ" sz="2400"/>
              <a:t>		</a:t>
            </a:r>
            <a:r>
              <a:rPr lang="cs-CZ" sz="2400" err="1"/>
              <a:t>afunkční</a:t>
            </a:r>
            <a:r>
              <a:rPr lang="cs-CZ" sz="2400"/>
              <a:t> </a:t>
            </a:r>
            <a:r>
              <a:rPr lang="cs-CZ" sz="2400" err="1"/>
              <a:t>mikroadenomy</a:t>
            </a:r>
            <a:r>
              <a:rPr lang="cs-CZ" sz="2400"/>
              <a:t> sledujeme</a:t>
            </a:r>
          </a:p>
          <a:p>
            <a:pPr>
              <a:lnSpc>
                <a:spcPct val="150000"/>
              </a:lnSpc>
            </a:pPr>
            <a:r>
              <a:rPr lang="cs-CZ" sz="2400"/>
              <a:t>			</a:t>
            </a:r>
            <a:r>
              <a:rPr lang="cs-CZ" sz="2400" err="1"/>
              <a:t>afunkční</a:t>
            </a:r>
            <a:r>
              <a:rPr lang="cs-CZ" sz="2400"/>
              <a:t> </a:t>
            </a:r>
            <a:r>
              <a:rPr lang="cs-CZ" sz="2400" err="1"/>
              <a:t>makroadenomy</a:t>
            </a:r>
            <a:r>
              <a:rPr lang="cs-CZ" sz="2400"/>
              <a:t> sledujeme nebo operujeme</a:t>
            </a:r>
          </a:p>
          <a:p>
            <a:pPr>
              <a:lnSpc>
                <a:spcPct val="150000"/>
              </a:lnSpc>
            </a:pPr>
            <a:r>
              <a:rPr lang="cs-CZ" sz="2400"/>
              <a:t>			endokrinně aktivní – </a:t>
            </a:r>
            <a:r>
              <a:rPr lang="cs-CZ" sz="2400" b="1"/>
              <a:t>operace </a:t>
            </a:r>
            <a:r>
              <a:rPr lang="cs-CZ" sz="1600"/>
              <a:t>(kromě </a:t>
            </a:r>
            <a:r>
              <a:rPr lang="cs-CZ" sz="1600" err="1"/>
              <a:t>prolaktinomů</a:t>
            </a:r>
            <a:r>
              <a:rPr lang="cs-CZ" sz="1600"/>
              <a:t>)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61486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02655-3173-BD36-1DBC-05301CD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624763"/>
            <a:ext cx="11164956" cy="98009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Akromegalie a gigantismus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AB84D9-6993-67F0-C673-D24D4890DBD4}"/>
              </a:ext>
            </a:extLst>
          </p:cNvPr>
          <p:cNvSpPr txBox="1"/>
          <p:nvPr/>
        </p:nvSpPr>
        <p:spPr>
          <a:xfrm>
            <a:off x="546519" y="1893587"/>
            <a:ext cx="113803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adenom hypofýzy produkující somatotropin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KO	 	</a:t>
            </a:r>
            <a:r>
              <a:rPr lang="cs-CZ" sz="2400" dirty="0"/>
              <a:t>excesivní růst, zvětšení akrálních částí těla, </a:t>
            </a:r>
            <a:r>
              <a:rPr lang="cs-CZ" sz="2400" dirty="0" err="1"/>
              <a:t>organomegalie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		postižení KV systému – HTN, ATS, KMP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hyperglykémie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		akromegalická artropatie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léčba </a:t>
            </a:r>
            <a:r>
              <a:rPr lang="cs-CZ" sz="2400" dirty="0"/>
              <a:t>chirurgická, při neúspěchu medikamentózní – analoga 							</a:t>
            </a:r>
            <a:r>
              <a:rPr lang="cs-CZ" sz="2400" dirty="0" err="1"/>
              <a:t>somatostatinu</a:t>
            </a:r>
            <a:r>
              <a:rPr lang="cs-CZ" sz="2400" dirty="0"/>
              <a:t>, antagonisté somatotropinu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0075615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20F1FBB020EA458B0FB8C76828DC79" ma:contentTypeVersion="10" ma:contentTypeDescription="Vytvoří nový dokument" ma:contentTypeScope="" ma:versionID="c7bbce6d25d1af63a78d759c62aa8d2a">
  <xsd:schema xmlns:xsd="http://www.w3.org/2001/XMLSchema" xmlns:xs="http://www.w3.org/2001/XMLSchema" xmlns:p="http://schemas.microsoft.com/office/2006/metadata/properties" xmlns:ns3="fe853e7a-5a19-4d6d-9d97-42e617129a74" targetNamespace="http://schemas.microsoft.com/office/2006/metadata/properties" ma:root="true" ma:fieldsID="c3ef9215f37d82598d9a857d1cd13fbc" ns3:_="">
    <xsd:import namespace="fe853e7a-5a19-4d6d-9d97-42e617129a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53e7a-5a19-4d6d-9d97-42e617129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B3C06A-7FB0-4F1A-BA6D-984D587368E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e853e7a-5a19-4d6d-9d97-42e617129a7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8FE46B-6ED4-45F9-9EDC-E349B830A3DA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e853e7a-5a19-4d6d-9d97-42e617129a7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5BF0E1-1A15-44E6-971C-BFD9C7A8FB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2312</TotalTime>
  <Words>2008</Words>
  <Application>Microsoft Office PowerPoint</Application>
  <PresentationFormat>Širokoúhlá obrazovka</PresentationFormat>
  <Paragraphs>321</Paragraphs>
  <Slides>46</Slides>
  <Notes>0</Notes>
  <HiddenSlides>10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Century Gothic</vt:lpstr>
      <vt:lpstr>Wingdings 3</vt:lpstr>
      <vt:lpstr>Řez</vt:lpstr>
      <vt:lpstr>Endokrinologie</vt:lpstr>
      <vt:lpstr>Endokrinologie</vt:lpstr>
      <vt:lpstr>hypotalamo-hypofyzární systém</vt:lpstr>
      <vt:lpstr>hypotalamo-hypofyzární systém</vt:lpstr>
      <vt:lpstr>hypotalamo-hypofyzární systém</vt:lpstr>
      <vt:lpstr>onemocnění hypofýzy</vt:lpstr>
      <vt:lpstr>adenomy hypofýzy</vt:lpstr>
      <vt:lpstr>adenomy hypofýzy</vt:lpstr>
      <vt:lpstr>Akromegalie a gigantismus</vt:lpstr>
      <vt:lpstr>onemocnění hypofýzy</vt:lpstr>
      <vt:lpstr>cushingův syndrom (CHOROBA)</vt:lpstr>
      <vt:lpstr>účinky kortizolu</vt:lpstr>
      <vt:lpstr>projevy cushingova syndromu</vt:lpstr>
      <vt:lpstr>cushingův syndrom</vt:lpstr>
      <vt:lpstr>hyperfunkce kůry nadledvin</vt:lpstr>
      <vt:lpstr>hypofunkce kůry nadledvin</vt:lpstr>
      <vt:lpstr>hypofunkce kůry nadledvin</vt:lpstr>
      <vt:lpstr>CONNův syndrom</vt:lpstr>
      <vt:lpstr>Dřeň nadledvin</vt:lpstr>
      <vt:lpstr>Štítná žláza a její hormony</vt:lpstr>
      <vt:lpstr>hypotyreóza</vt:lpstr>
      <vt:lpstr>Projevy hypotyreózy</vt:lpstr>
      <vt:lpstr>hypotyreóza</vt:lpstr>
      <vt:lpstr>hypertyreóza</vt:lpstr>
      <vt:lpstr>Příčiny hypertyreózy</vt:lpstr>
      <vt:lpstr>Příznaky hypertyreózy</vt:lpstr>
      <vt:lpstr>hypertyreóza</vt:lpstr>
      <vt:lpstr>UZLY a struma</vt:lpstr>
      <vt:lpstr>UZLY a struma</vt:lpstr>
      <vt:lpstr>UZLY a struma</vt:lpstr>
      <vt:lpstr>Karcinomy šž</vt:lpstr>
      <vt:lpstr>Karcinomy šž</vt:lpstr>
      <vt:lpstr>příštítná tělíska</vt:lpstr>
      <vt:lpstr>hyperparathyreóza</vt:lpstr>
      <vt:lpstr>hyperparathyreóza</vt:lpstr>
      <vt:lpstr>hypoparathyreóza</vt:lpstr>
      <vt:lpstr>onemocnění mužských pohlavních žlaz</vt:lpstr>
      <vt:lpstr>onemocnění mužských pohlavních žlaz</vt:lpstr>
      <vt:lpstr>onemocnění mužských pohlavních žlaz</vt:lpstr>
      <vt:lpstr>onemocnění ženských pohlavních žlaz</vt:lpstr>
      <vt:lpstr>onemocnění ženských pohlavních žlaz</vt:lpstr>
      <vt:lpstr>onemocnění ženských pohlavních žlaz</vt:lpstr>
      <vt:lpstr>onemocnění ženských pohlavních žlaz</vt:lpstr>
      <vt:lpstr>onemocnění ženských pohlavních žlaz</vt:lpstr>
      <vt:lpstr>hormonálně aktivní tumory GIT</vt:lpstr>
      <vt:lpstr>hormonálně aktivní tumory GIT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Kardiovaskulární onemocnění</dc:title>
  <dc:creator>Petr Skiba</dc:creator>
  <cp:lastModifiedBy>Petr Skiba</cp:lastModifiedBy>
  <cp:revision>4</cp:revision>
  <cp:lastPrinted>2023-08-18T13:35:08Z</cp:lastPrinted>
  <dcterms:created xsi:type="dcterms:W3CDTF">2023-07-19T13:05:55Z</dcterms:created>
  <dcterms:modified xsi:type="dcterms:W3CDTF">2024-11-21T20:42:59Z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0x010100E020F1FBB020EA458B0FB8C76828DC79</vt:lpwstr>
  </property>
</Properties>
</file>