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4"/>
  </p:sldMasterIdLst>
  <p:sldIdLst>
    <p:sldId id="269" r:id="rId5"/>
    <p:sldId id="256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6763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9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655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8386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67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7311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81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3922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255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78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9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07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774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86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584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02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11/25/2024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29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02655-3173-BD36-1DBC-05301CD26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9072" y="1264842"/>
            <a:ext cx="8385313" cy="2639645"/>
          </a:xfrm>
        </p:spPr>
        <p:txBody>
          <a:bodyPr>
            <a:normAutofit/>
          </a:bodyPr>
          <a:lstStyle/>
          <a:p>
            <a:pPr algn="ctr"/>
            <a:r>
              <a:rPr lang="cs-CZ" sz="8800" dirty="0"/>
              <a:t>imunologie</a:t>
            </a:r>
          </a:p>
        </p:txBody>
      </p:sp>
    </p:spTree>
    <p:extLst>
      <p:ext uri="{BB962C8B-B14F-4D97-AF65-F5344CB8AC3E}">
        <p14:creationId xmlns:p14="http://schemas.microsoft.com/office/powerpoint/2010/main" val="52421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02655-3173-BD36-1DBC-05301CD26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0331" y="353094"/>
            <a:ext cx="11193470" cy="98009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alergie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0AB84D9-6993-67F0-C673-D24D4890DBD4}"/>
              </a:ext>
            </a:extLst>
          </p:cNvPr>
          <p:cNvSpPr txBox="1"/>
          <p:nvPr/>
        </p:nvSpPr>
        <p:spPr>
          <a:xfrm>
            <a:off x="369187" y="1572819"/>
            <a:ext cx="11694587" cy="7778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/>
              <a:t>DG		</a:t>
            </a:r>
            <a:r>
              <a:rPr lang="cs-CZ" sz="2400" dirty="0"/>
              <a:t>anamnéza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			kožní testy – </a:t>
            </a:r>
            <a:r>
              <a:rPr lang="cs-CZ" sz="2400" dirty="0" err="1"/>
              <a:t>prick</a:t>
            </a:r>
            <a:r>
              <a:rPr lang="cs-CZ" sz="2400" dirty="0"/>
              <a:t> testy na předloktí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			laboratoř eozinofilie, celková hladina </a:t>
            </a:r>
            <a:r>
              <a:rPr lang="cs-CZ" sz="2400" dirty="0" err="1"/>
              <a:t>IgE</a:t>
            </a:r>
            <a:r>
              <a:rPr lang="cs-CZ" sz="2400" dirty="0"/>
              <a:t>, hladina specifických </a:t>
            </a:r>
            <a:r>
              <a:rPr lang="cs-CZ" sz="2400" dirty="0" err="1"/>
              <a:t>IgE</a:t>
            </a:r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b="1" dirty="0"/>
              <a:t>léčba		</a:t>
            </a:r>
            <a:r>
              <a:rPr lang="cs-CZ" sz="2400" dirty="0"/>
              <a:t>eliminace alergenu 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			farmakoterapie	antihistaminika 1.generace DITHIADEN – sedativní 			účinek, 2.generace – CLARITIN, XYZAL, AERIUS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glukokortikoidy 	</a:t>
            </a:r>
            <a:r>
              <a:rPr lang="cs-CZ" sz="2400" dirty="0"/>
              <a:t>zejména topické na rinitidu i průduškové astma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						systémové podání u závažných stavů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alergenová imunoterapie – </a:t>
            </a:r>
            <a:r>
              <a:rPr lang="cs-CZ" sz="2400" dirty="0" err="1"/>
              <a:t>hyposensibilizace</a:t>
            </a:r>
            <a:r>
              <a:rPr lang="cs-CZ" sz="2400" dirty="0"/>
              <a:t> 3-5 let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			</a:t>
            </a: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b="1" dirty="0"/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3242426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02655-3173-BD36-1DBC-05301CD26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0331" y="353094"/>
            <a:ext cx="11193470" cy="98009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alergie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0AB84D9-6993-67F0-C673-D24D4890DBD4}"/>
              </a:ext>
            </a:extLst>
          </p:cNvPr>
          <p:cNvSpPr txBox="1"/>
          <p:nvPr/>
        </p:nvSpPr>
        <p:spPr>
          <a:xfrm>
            <a:off x="369187" y="1572819"/>
            <a:ext cx="11694587" cy="7778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/>
              <a:t>DG		</a:t>
            </a:r>
            <a:r>
              <a:rPr lang="cs-CZ" sz="2400" dirty="0"/>
              <a:t>anamnéza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			kožní testy – </a:t>
            </a:r>
            <a:r>
              <a:rPr lang="cs-CZ" sz="2400" dirty="0" err="1"/>
              <a:t>prick</a:t>
            </a:r>
            <a:r>
              <a:rPr lang="cs-CZ" sz="2400" dirty="0"/>
              <a:t> testy na předloktí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			laboratoř eozinofilie, celková hladina </a:t>
            </a:r>
            <a:r>
              <a:rPr lang="cs-CZ" sz="2400" dirty="0" err="1"/>
              <a:t>IgE</a:t>
            </a:r>
            <a:r>
              <a:rPr lang="cs-CZ" sz="2400" dirty="0"/>
              <a:t>, hladina specifických </a:t>
            </a:r>
            <a:r>
              <a:rPr lang="cs-CZ" sz="2400" dirty="0" err="1"/>
              <a:t>IgE</a:t>
            </a:r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b="1" dirty="0"/>
              <a:t>léčba		</a:t>
            </a:r>
            <a:r>
              <a:rPr lang="cs-CZ" sz="2400" dirty="0"/>
              <a:t>eliminace alergenu 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			farmakoterapie	antihistaminika 1.generace DITHIADEN – sedativní 			účinek, 2.generace – CLARITIN, XYZAL, AERIUS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glukokortikoidy 	</a:t>
            </a:r>
            <a:r>
              <a:rPr lang="cs-CZ" sz="2400" dirty="0"/>
              <a:t>zejména topické na rinitidu i průduškové astma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						systémové podání u závažných stavů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alergenová imunoterapie – </a:t>
            </a:r>
            <a:r>
              <a:rPr lang="cs-CZ" sz="2400" dirty="0" err="1"/>
              <a:t>hyposensibilizace</a:t>
            </a:r>
            <a:r>
              <a:rPr lang="cs-CZ" sz="2400" dirty="0"/>
              <a:t> 3-5 let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			</a:t>
            </a: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b="1" dirty="0"/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1570239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02655-3173-BD36-1DBC-05301CD26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0331" y="353094"/>
            <a:ext cx="11193470" cy="98009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Lékové alergie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0AB84D9-6993-67F0-C673-D24D4890DBD4}"/>
              </a:ext>
            </a:extLst>
          </p:cNvPr>
          <p:cNvSpPr txBox="1"/>
          <p:nvPr/>
        </p:nvSpPr>
        <p:spPr>
          <a:xfrm>
            <a:off x="369187" y="1572819"/>
            <a:ext cx="11694587" cy="7224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/>
              <a:t>rizika	 </a:t>
            </a:r>
            <a:r>
              <a:rPr lang="cs-CZ" sz="2400" dirty="0"/>
              <a:t>časté přerušované podání, dětský věk, beta </a:t>
            </a:r>
            <a:r>
              <a:rPr lang="cs-CZ" sz="2400" dirty="0" err="1"/>
              <a:t>laktamová</a:t>
            </a:r>
            <a:r>
              <a:rPr lang="cs-CZ" sz="2400" dirty="0"/>
              <a:t> ATB, léková alergie v RA, infekční mononukleóza – </a:t>
            </a:r>
            <a:r>
              <a:rPr lang="cs-CZ" sz="2400" dirty="0" err="1"/>
              <a:t>exantém</a:t>
            </a:r>
            <a:r>
              <a:rPr lang="cs-CZ" sz="2400" dirty="0"/>
              <a:t> po podání amoxicilinu, kombinace ACEI s jinými léky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problematika </a:t>
            </a:r>
            <a:r>
              <a:rPr lang="cs-CZ" sz="2400" b="1" dirty="0"/>
              <a:t>lokálních anestetik </a:t>
            </a:r>
            <a:r>
              <a:rPr lang="cs-CZ" sz="2400" dirty="0"/>
              <a:t>– spíše než alergie </a:t>
            </a:r>
            <a:r>
              <a:rPr lang="cs-CZ" sz="2400" dirty="0" err="1"/>
              <a:t>vasovagální</a:t>
            </a:r>
            <a:r>
              <a:rPr lang="cs-CZ" sz="2400" dirty="0"/>
              <a:t> reakce</a:t>
            </a:r>
          </a:p>
          <a:p>
            <a:pPr>
              <a:lnSpc>
                <a:spcPct val="150000"/>
              </a:lnSpc>
            </a:pPr>
            <a:endParaRPr lang="cs-CZ" sz="2400" b="1" dirty="0"/>
          </a:p>
          <a:p>
            <a:pPr>
              <a:lnSpc>
                <a:spcPct val="150000"/>
              </a:lnSpc>
            </a:pPr>
            <a:r>
              <a:rPr lang="cs-CZ" sz="2400" b="1" dirty="0"/>
              <a:t>alergie na jodovou kontrastní látku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cca u 3% aplikací – hypotenze, erytémy, fatální následky 0,005%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u 40% se reakce opakuje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			</a:t>
            </a:r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b="1" dirty="0"/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2875767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02655-3173-BD36-1DBC-05301CD26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0331" y="353094"/>
            <a:ext cx="11193470" cy="98009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anafylaxe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0AB84D9-6993-67F0-C673-D24D4890DBD4}"/>
              </a:ext>
            </a:extLst>
          </p:cNvPr>
          <p:cNvSpPr txBox="1"/>
          <p:nvPr/>
        </p:nvSpPr>
        <p:spPr>
          <a:xfrm>
            <a:off x="293512" y="1333184"/>
            <a:ext cx="11694587" cy="7778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systémový a nejzávažnější projev alergie, vyplavení velkého množství histaminu do oběhu</a:t>
            </a:r>
          </a:p>
          <a:p>
            <a:pPr>
              <a:lnSpc>
                <a:spcPct val="150000"/>
              </a:lnSpc>
            </a:pPr>
            <a:r>
              <a:rPr lang="cs-CZ" sz="2400" b="1"/>
              <a:t>KO</a:t>
            </a:r>
            <a:r>
              <a:rPr lang="cs-CZ" sz="2400"/>
              <a:t> </a:t>
            </a:r>
            <a:r>
              <a:rPr lang="cs-CZ" sz="2400" dirty="0"/>
              <a:t>	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generalizovaná kopřivka, pruritus, </a:t>
            </a:r>
            <a:r>
              <a:rPr lang="cs-CZ" sz="2400" dirty="0" err="1"/>
              <a:t>angioedém</a:t>
            </a:r>
            <a:r>
              <a:rPr lang="cs-CZ" sz="2400" dirty="0"/>
              <a:t> obličeje rtů, jazyka a hrtanu – nebezpečí dušení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vazodilatace a hypotenze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/>
              <a:t>nauzea, zvracení, kontrakce dělohy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léčba</a:t>
            </a:r>
            <a:r>
              <a:rPr lang="cs-CZ" sz="2400" dirty="0"/>
              <a:t>		adrenalin (EPINEFRIN) </a:t>
            </a:r>
            <a:r>
              <a:rPr lang="cs-CZ" sz="2400" dirty="0" err="1"/>
              <a:t>i.m</a:t>
            </a:r>
            <a:r>
              <a:rPr lang="cs-CZ" sz="2400" dirty="0"/>
              <a:t>. do stehna, případně opakovaně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			poloha na zádech s elevací DKK, O2, kortikoidy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			</a:t>
            </a:r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b="1" dirty="0"/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3334280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02655-3173-BD36-1DBC-05301CD26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03883" y="624763"/>
            <a:ext cx="6167230" cy="98009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imunologie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0AB84D9-6993-67F0-C673-D24D4890DBD4}"/>
              </a:ext>
            </a:extLst>
          </p:cNvPr>
          <p:cNvSpPr txBox="1"/>
          <p:nvPr/>
        </p:nvSpPr>
        <p:spPr>
          <a:xfrm>
            <a:off x="693683" y="2006212"/>
            <a:ext cx="11023249" cy="4454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zabývá se poruchami</a:t>
            </a:r>
            <a:r>
              <a:rPr lang="cs-CZ" sz="2400"/>
              <a:t> funkce imunity  z nedostatečné či naopak přehnané reakce na nebezpečí</a:t>
            </a:r>
          </a:p>
          <a:p>
            <a:pPr>
              <a:lnSpc>
                <a:spcPct val="150000"/>
              </a:lnSpc>
            </a:pPr>
            <a:endParaRPr lang="cs-CZ" sz="2400"/>
          </a:p>
          <a:p>
            <a:pPr>
              <a:lnSpc>
                <a:spcPct val="150000"/>
              </a:lnSpc>
            </a:pPr>
            <a:r>
              <a:rPr lang="cs-CZ" sz="2400"/>
              <a:t>snížená rezistence k infekcím </a:t>
            </a:r>
            <a:r>
              <a:rPr lang="cs-CZ" sz="2400" b="1"/>
              <a:t>(imunodeficience)</a:t>
            </a:r>
          </a:p>
          <a:p>
            <a:pPr>
              <a:lnSpc>
                <a:spcPct val="150000"/>
              </a:lnSpc>
            </a:pPr>
            <a:r>
              <a:rPr lang="cs-CZ" sz="2400"/>
              <a:t>patologická reaktivita na neškodné látky </a:t>
            </a:r>
            <a:r>
              <a:rPr lang="cs-CZ" sz="2400" b="1"/>
              <a:t>(alergie)</a:t>
            </a:r>
          </a:p>
          <a:p>
            <a:pPr>
              <a:lnSpc>
                <a:spcPct val="150000"/>
              </a:lnSpc>
            </a:pPr>
            <a:r>
              <a:rPr lang="cs-CZ" sz="2400"/>
              <a:t>patologická reakce na bb či tkáně vlastního organismu </a:t>
            </a:r>
            <a:r>
              <a:rPr lang="cs-CZ" sz="2400" b="1"/>
              <a:t>(AI onemocnění)</a:t>
            </a:r>
          </a:p>
          <a:p>
            <a:pPr>
              <a:lnSpc>
                <a:spcPct val="150000"/>
              </a:lnSpc>
            </a:pPr>
            <a:r>
              <a:rPr lang="cs-CZ" sz="2400"/>
              <a:t>porucha imunitního dohledu </a:t>
            </a:r>
            <a:r>
              <a:rPr lang="cs-CZ" sz="2400" b="1"/>
              <a:t>(nádorová onemocnění)</a:t>
            </a:r>
          </a:p>
          <a:p>
            <a:pPr>
              <a:lnSpc>
                <a:spcPct val="150000"/>
              </a:lnSpc>
            </a:pPr>
            <a:r>
              <a:rPr lang="cs-CZ" sz="2400">
                <a:solidFill>
                  <a:schemeClr val="bg1"/>
                </a:solidFill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186948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02655-3173-BD36-1DBC-05301CD26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4643" y="353094"/>
            <a:ext cx="10190921" cy="98009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imunodeficience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0AB84D9-6993-67F0-C673-D24D4890DBD4}"/>
              </a:ext>
            </a:extLst>
          </p:cNvPr>
          <p:cNvSpPr txBox="1"/>
          <p:nvPr/>
        </p:nvSpPr>
        <p:spPr>
          <a:xfrm>
            <a:off x="660552" y="1537880"/>
            <a:ext cx="11023249" cy="7224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/>
              <a:t>HIV </a:t>
            </a:r>
            <a:r>
              <a:rPr lang="cs-CZ" sz="2400" dirty="0"/>
              <a:t>(choroba vyvolaná virem lidské imunodeficience  - retrovirus)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akutní fáze </a:t>
            </a:r>
            <a:r>
              <a:rPr lang="cs-CZ" sz="2400" dirty="0"/>
              <a:t>3-12 týdnů o infekci – chřipkové potíže</a:t>
            </a:r>
          </a:p>
          <a:p>
            <a:pPr>
              <a:lnSpc>
                <a:spcPct val="150000"/>
              </a:lnSpc>
            </a:pPr>
            <a:endParaRPr lang="cs-CZ" sz="2400" b="1" dirty="0"/>
          </a:p>
          <a:p>
            <a:pPr>
              <a:lnSpc>
                <a:spcPct val="150000"/>
              </a:lnSpc>
            </a:pPr>
            <a:r>
              <a:rPr lang="cs-CZ" sz="2400" b="1" dirty="0"/>
              <a:t>stadium latence  </a:t>
            </a:r>
            <a:r>
              <a:rPr lang="cs-CZ" sz="2400" dirty="0"/>
              <a:t>- asymptomatické, případně zvětšení LU</a:t>
            </a:r>
          </a:p>
          <a:p>
            <a:pPr>
              <a:lnSpc>
                <a:spcPct val="150000"/>
              </a:lnSpc>
            </a:pPr>
            <a:endParaRPr lang="cs-CZ" sz="2400" b="1" dirty="0"/>
          </a:p>
          <a:p>
            <a:pPr>
              <a:lnSpc>
                <a:spcPct val="150000"/>
              </a:lnSpc>
            </a:pPr>
            <a:r>
              <a:rPr lang="cs-CZ" sz="2400" b="1" dirty="0"/>
              <a:t>stadium časné symptomatologie </a:t>
            </a:r>
            <a:r>
              <a:rPr lang="cs-CZ" sz="2400" dirty="0"/>
              <a:t>– únava, průjmy, hubnutí, noční poty, v ústech vlasatá leukoplakie, herpes, kandidóza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AIDS </a:t>
            </a:r>
            <a:r>
              <a:rPr lang="cs-CZ" sz="2400" dirty="0"/>
              <a:t>– infekce oportunními patogeny, maligní nádory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léčba 	</a:t>
            </a:r>
            <a:r>
              <a:rPr lang="cs-CZ" sz="2400" dirty="0"/>
              <a:t>kombinace </a:t>
            </a:r>
            <a:r>
              <a:rPr lang="cs-CZ" sz="2400" dirty="0" err="1"/>
              <a:t>virostatik</a:t>
            </a: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b="1" dirty="0"/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107018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02655-3173-BD36-1DBC-05301CD26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0331" y="353094"/>
            <a:ext cx="11193470" cy="98009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autoimunitní choroby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0AB84D9-6993-67F0-C673-D24D4890DBD4}"/>
              </a:ext>
            </a:extLst>
          </p:cNvPr>
          <p:cNvSpPr txBox="1"/>
          <p:nvPr/>
        </p:nvSpPr>
        <p:spPr>
          <a:xfrm>
            <a:off x="776049" y="1817923"/>
            <a:ext cx="11023249" cy="6116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abnormální reakce na vnitřní antigeny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autoimunita není patologický stav (homeostatický mechanismus)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prevalence</a:t>
            </a:r>
            <a:r>
              <a:rPr lang="cs-CZ" sz="2400" dirty="0"/>
              <a:t> 20%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KO	</a:t>
            </a:r>
            <a:r>
              <a:rPr lang="cs-CZ" sz="2400" dirty="0"/>
              <a:t>	rodinný výskyt je vzácný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		symptomatologie je velmi variabilní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		nejdříve nespecifické příznaky  - únava, artralgie, </a:t>
            </a:r>
            <a:r>
              <a:rPr lang="cs-CZ" sz="2400" dirty="0" err="1"/>
              <a:t>subfebrilie</a:t>
            </a:r>
            <a:r>
              <a:rPr lang="cs-CZ" sz="2400" dirty="0"/>
              <a:t>, 				úbytek hmotnosti, poté porucha funkce specifického orgánu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DG</a:t>
            </a:r>
            <a:r>
              <a:rPr lang="cs-CZ" sz="2400" dirty="0"/>
              <a:t>	laboratoř – vyšetření autoprotilátek</a:t>
            </a:r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b="1" dirty="0"/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834884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02655-3173-BD36-1DBC-05301CD26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0331" y="353094"/>
            <a:ext cx="11193470" cy="98009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autoimunitní choroby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0AB84D9-6993-67F0-C673-D24D4890DBD4}"/>
              </a:ext>
            </a:extLst>
          </p:cNvPr>
          <p:cNvSpPr txBox="1"/>
          <p:nvPr/>
        </p:nvSpPr>
        <p:spPr>
          <a:xfrm>
            <a:off x="536028" y="2054989"/>
            <a:ext cx="11280203" cy="6300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1600" dirty="0"/>
              <a:t>průběh </a:t>
            </a:r>
            <a:r>
              <a:rPr lang="cs-CZ" sz="1600" b="1" dirty="0"/>
              <a:t>jednorázový</a:t>
            </a:r>
            <a:r>
              <a:rPr lang="cs-CZ" sz="1600" dirty="0"/>
              <a:t>, s tendencí ke spontánní úpravě</a:t>
            </a:r>
          </a:p>
          <a:p>
            <a:pPr>
              <a:lnSpc>
                <a:spcPct val="150000"/>
              </a:lnSpc>
            </a:pPr>
            <a:r>
              <a:rPr lang="cs-CZ" sz="1600" dirty="0"/>
              <a:t>	revmatická horečka, </a:t>
            </a:r>
            <a:r>
              <a:rPr lang="cs-CZ" sz="1600" dirty="0" err="1"/>
              <a:t>postinfekční</a:t>
            </a:r>
            <a:r>
              <a:rPr lang="cs-CZ" sz="1600" dirty="0"/>
              <a:t> glomerulonefritida, některé vaskulitidy</a:t>
            </a:r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dirty="0"/>
              <a:t>průběh </a:t>
            </a:r>
            <a:r>
              <a:rPr lang="cs-CZ" sz="2400" b="1" dirty="0"/>
              <a:t>chronický</a:t>
            </a:r>
            <a:r>
              <a:rPr lang="cs-CZ" sz="2400" dirty="0"/>
              <a:t>, v atakách a remisích, postupná progrese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	většina AI onemocnění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terapie	nespecifická imunosupresivní léčba – kortikoidy, cyklofosfamid, 				cyklosporin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			specifická imunosupresivní léčba	- biologická léčba (inhibitory 				</a:t>
            </a:r>
            <a:r>
              <a:rPr lang="cs-CZ" sz="2400" dirty="0" err="1"/>
              <a:t>TNFalfa</a:t>
            </a:r>
            <a:r>
              <a:rPr lang="cs-CZ" sz="2400" dirty="0"/>
              <a:t>, inhibitory interleukinu-1)</a:t>
            </a:r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b="1" dirty="0"/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1620088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02655-3173-BD36-1DBC-05301CD26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0331" y="353094"/>
            <a:ext cx="11193470" cy="98009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autoimunitní choroby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0AB84D9-6993-67F0-C673-D24D4890DBD4}"/>
              </a:ext>
            </a:extLst>
          </p:cNvPr>
          <p:cNvSpPr txBox="1"/>
          <p:nvPr/>
        </p:nvSpPr>
        <p:spPr>
          <a:xfrm>
            <a:off x="490331" y="1333184"/>
            <a:ext cx="11280203" cy="6116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cs-CZ" sz="2400" b="1" dirty="0"/>
          </a:p>
          <a:p>
            <a:pPr>
              <a:lnSpc>
                <a:spcPct val="150000"/>
              </a:lnSpc>
            </a:pPr>
            <a:r>
              <a:rPr lang="cs-CZ" sz="2400" b="1" dirty="0"/>
              <a:t>systémová AI onemocnění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SLE, RA, </a:t>
            </a:r>
            <a:r>
              <a:rPr lang="cs-CZ" sz="2400" dirty="0" err="1"/>
              <a:t>dermatopolymyozitida</a:t>
            </a:r>
            <a:r>
              <a:rPr lang="cs-CZ" sz="2400" dirty="0"/>
              <a:t>, </a:t>
            </a:r>
            <a:r>
              <a:rPr lang="cs-CZ" sz="2400" dirty="0" err="1"/>
              <a:t>Sjögrenova</a:t>
            </a:r>
            <a:r>
              <a:rPr lang="cs-CZ" sz="2400" dirty="0"/>
              <a:t> choroba, M. </a:t>
            </a:r>
            <a:r>
              <a:rPr lang="cs-CZ" sz="2400" dirty="0" err="1"/>
              <a:t>Bechtěrev</a:t>
            </a:r>
            <a:r>
              <a:rPr lang="cs-CZ" sz="2400" dirty="0"/>
              <a:t>, sarkoidóza, </a:t>
            </a:r>
            <a:r>
              <a:rPr lang="cs-CZ" sz="2400" dirty="0" err="1"/>
              <a:t>antifosfolipidový</a:t>
            </a:r>
            <a:r>
              <a:rPr lang="cs-CZ" sz="2400" dirty="0"/>
              <a:t> syndrom</a:t>
            </a:r>
          </a:p>
          <a:p>
            <a:pPr>
              <a:lnSpc>
                <a:spcPct val="150000"/>
              </a:lnSpc>
            </a:pPr>
            <a:endParaRPr lang="cs-CZ" sz="2400" b="1" dirty="0"/>
          </a:p>
          <a:p>
            <a:pPr>
              <a:lnSpc>
                <a:spcPct val="150000"/>
              </a:lnSpc>
            </a:pPr>
            <a:r>
              <a:rPr lang="cs-CZ" sz="2400" b="1" dirty="0"/>
              <a:t>orgánově lokalizované AI onemocnění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ulcerózní kolitida, Crohnova choroba, celiakie, </a:t>
            </a:r>
            <a:r>
              <a:rPr lang="cs-CZ" sz="2400" dirty="0" err="1"/>
              <a:t>Hashimotova</a:t>
            </a:r>
            <a:r>
              <a:rPr lang="cs-CZ" sz="2400" dirty="0"/>
              <a:t> </a:t>
            </a:r>
            <a:r>
              <a:rPr lang="cs-CZ" sz="2400" dirty="0" err="1"/>
              <a:t>tyreoiditida</a:t>
            </a:r>
            <a:r>
              <a:rPr lang="cs-CZ" sz="2400" dirty="0"/>
              <a:t>, Graves-</a:t>
            </a:r>
            <a:r>
              <a:rPr lang="cs-CZ" sz="2400" dirty="0" err="1"/>
              <a:t>Basedowova</a:t>
            </a:r>
            <a:r>
              <a:rPr lang="cs-CZ" sz="2400" dirty="0"/>
              <a:t> </a:t>
            </a:r>
            <a:r>
              <a:rPr lang="cs-CZ" sz="2400" dirty="0" err="1"/>
              <a:t>tyreoiditida</a:t>
            </a:r>
            <a:r>
              <a:rPr lang="cs-CZ" sz="2400" dirty="0"/>
              <a:t>, </a:t>
            </a:r>
            <a:r>
              <a:rPr lang="cs-CZ" sz="2400" dirty="0" err="1"/>
              <a:t>Addisonova</a:t>
            </a:r>
            <a:r>
              <a:rPr lang="cs-CZ" sz="2400" dirty="0"/>
              <a:t> choroba, psoriáza</a:t>
            </a:r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b="1" dirty="0"/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2582713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02655-3173-BD36-1DBC-05301CD26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0331" y="353094"/>
            <a:ext cx="11193470" cy="98009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alergie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0AB84D9-6993-67F0-C673-D24D4890DBD4}"/>
              </a:ext>
            </a:extLst>
          </p:cNvPr>
          <p:cNvSpPr txBox="1"/>
          <p:nvPr/>
        </p:nvSpPr>
        <p:spPr>
          <a:xfrm>
            <a:off x="787657" y="1902261"/>
            <a:ext cx="11280203" cy="5562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opakovaná expozice neškodného antigenu způsobí zánětlivou odpověď, způsobující narušení funkce tkáně či orgánu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hyperprodukce </a:t>
            </a:r>
            <a:r>
              <a:rPr lang="cs-CZ" sz="2400" dirty="0" err="1"/>
              <a:t>IgE</a:t>
            </a:r>
            <a:r>
              <a:rPr lang="cs-CZ" sz="2400" dirty="0"/>
              <a:t> a aktivace žírných buněk</a:t>
            </a:r>
          </a:p>
          <a:p>
            <a:pPr>
              <a:lnSpc>
                <a:spcPct val="150000"/>
              </a:lnSpc>
            </a:pPr>
            <a:endParaRPr lang="cs-CZ" sz="2400" b="1" dirty="0"/>
          </a:p>
          <a:p>
            <a:pPr>
              <a:lnSpc>
                <a:spcPct val="150000"/>
              </a:lnSpc>
            </a:pPr>
            <a:r>
              <a:rPr lang="cs-CZ" sz="2400" b="1" dirty="0"/>
              <a:t>alergie</a:t>
            </a:r>
            <a:r>
              <a:rPr lang="cs-CZ" sz="2400" dirty="0"/>
              <a:t> – klinický projev reakce přecitlivělosti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alergen</a:t>
            </a:r>
            <a:r>
              <a:rPr lang="cs-CZ" sz="2400" dirty="0"/>
              <a:t> – jakýkoliv antigen, schopen vyvolat alergickou reakci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atopie</a:t>
            </a:r>
            <a:r>
              <a:rPr lang="cs-CZ" sz="2400" dirty="0"/>
              <a:t> – genetická predispozice k alergickým reakcím</a:t>
            </a:r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b="1" dirty="0"/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3207826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02655-3173-BD36-1DBC-05301CD26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0331" y="353094"/>
            <a:ext cx="11193470" cy="98009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Fáze alergické reakce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0AB84D9-6993-67F0-C673-D24D4890DBD4}"/>
              </a:ext>
            </a:extLst>
          </p:cNvPr>
          <p:cNvSpPr txBox="1"/>
          <p:nvPr/>
        </p:nvSpPr>
        <p:spPr>
          <a:xfrm>
            <a:off x="369187" y="1572819"/>
            <a:ext cx="11694587" cy="7224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b="1" dirty="0"/>
              <a:t>fáze senzibilizace </a:t>
            </a:r>
            <a:r>
              <a:rPr lang="cs-CZ" sz="2400" dirty="0"/>
              <a:t>– proti doposud neznámému alergenu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bez klinických potíží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časná fáze alergické reakce </a:t>
            </a:r>
            <a:r>
              <a:rPr lang="cs-CZ" sz="2400" dirty="0"/>
              <a:t>– okamžik po opakovaném styku s antigenem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pozdní fáze </a:t>
            </a:r>
            <a:r>
              <a:rPr lang="cs-CZ" sz="2400" dirty="0"/>
              <a:t>po 6-12 hodinách (nemusí být  vždy)</a:t>
            </a:r>
          </a:p>
          <a:p>
            <a:pPr>
              <a:lnSpc>
                <a:spcPct val="150000"/>
              </a:lnSpc>
            </a:pPr>
            <a:endParaRPr lang="cs-CZ" sz="2400" b="1" dirty="0"/>
          </a:p>
          <a:p>
            <a:pPr>
              <a:lnSpc>
                <a:spcPct val="150000"/>
              </a:lnSpc>
            </a:pPr>
            <a:r>
              <a:rPr lang="cs-CZ" sz="2400" b="1" dirty="0"/>
              <a:t>etiologie	</a:t>
            </a:r>
            <a:r>
              <a:rPr lang="cs-CZ" sz="2400" dirty="0"/>
              <a:t>	genetika je zásadní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				vnější faktory kouření, znečištění ovzduší, nízká fyzická aktivita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				</a:t>
            </a:r>
            <a:r>
              <a:rPr lang="cs-CZ" sz="2400" b="1" dirty="0"/>
              <a:t>hygienická hypotéza</a:t>
            </a:r>
            <a:r>
              <a:rPr lang="cs-CZ" sz="2400" dirty="0"/>
              <a:t> – nedostatečný infekční tlak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				psychosomatické onemocnění?</a:t>
            </a:r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b="1" dirty="0"/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2397752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02655-3173-BD36-1DBC-05301CD26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0331" y="353094"/>
            <a:ext cx="11193470" cy="980090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alergie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0AB84D9-6993-67F0-C673-D24D4890DBD4}"/>
              </a:ext>
            </a:extLst>
          </p:cNvPr>
          <p:cNvSpPr txBox="1"/>
          <p:nvPr/>
        </p:nvSpPr>
        <p:spPr>
          <a:xfrm>
            <a:off x="369187" y="1572819"/>
            <a:ext cx="11694587" cy="7224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počet </a:t>
            </a:r>
            <a:r>
              <a:rPr lang="cs-CZ" sz="2400" dirty="0" err="1"/>
              <a:t>atopiků</a:t>
            </a:r>
            <a:r>
              <a:rPr lang="cs-CZ" sz="2400" dirty="0"/>
              <a:t> 35%, klinické potíže 25%</a:t>
            </a:r>
          </a:p>
          <a:p>
            <a:pPr>
              <a:lnSpc>
                <a:spcPct val="150000"/>
              </a:lnSpc>
            </a:pPr>
            <a:endParaRPr lang="cs-CZ" sz="2400" b="1" dirty="0"/>
          </a:p>
          <a:p>
            <a:pPr>
              <a:lnSpc>
                <a:spcPct val="150000"/>
              </a:lnSpc>
            </a:pPr>
            <a:r>
              <a:rPr lang="cs-CZ" sz="2400" b="1" dirty="0"/>
              <a:t>KO		systémová alergická reakce  	</a:t>
            </a:r>
            <a:r>
              <a:rPr lang="cs-CZ" sz="2400" dirty="0"/>
              <a:t>anafylaktická reakce až šok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		lokalizovaná reakce 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			kůže 		</a:t>
            </a:r>
            <a:r>
              <a:rPr lang="cs-CZ" sz="2400" dirty="0"/>
              <a:t>atopická dermatitida, kopřivka, </a:t>
            </a:r>
            <a:r>
              <a:rPr lang="cs-CZ" sz="2400" dirty="0" err="1"/>
              <a:t>angioedém</a:t>
            </a:r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b="1" dirty="0"/>
              <a:t>			respirační systém 		</a:t>
            </a:r>
            <a:r>
              <a:rPr lang="cs-CZ" sz="2400" dirty="0"/>
              <a:t>rinitida, průduškové astma, exogenní alergická 			alveolitida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			oči 		</a:t>
            </a:r>
            <a:r>
              <a:rPr lang="cs-CZ" sz="2400" dirty="0"/>
              <a:t>alergická konjunktivitida</a:t>
            </a:r>
          </a:p>
          <a:p>
            <a:pPr>
              <a:lnSpc>
                <a:spcPct val="150000"/>
              </a:lnSpc>
            </a:pPr>
            <a:r>
              <a:rPr lang="cs-CZ" sz="2400" b="1" dirty="0"/>
              <a:t>			</a:t>
            </a: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dirty="0"/>
          </a:p>
          <a:p>
            <a:pPr>
              <a:lnSpc>
                <a:spcPct val="150000"/>
              </a:lnSpc>
            </a:pPr>
            <a:endParaRPr lang="cs-CZ" sz="2400" b="1" dirty="0"/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chemeClr val="bg1"/>
                </a:solidFill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3556797023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20F1FBB020EA458B0FB8C76828DC79" ma:contentTypeVersion="10" ma:contentTypeDescription="Vytvoří nový dokument" ma:contentTypeScope="" ma:versionID="c7bbce6d25d1af63a78d759c62aa8d2a">
  <xsd:schema xmlns:xsd="http://www.w3.org/2001/XMLSchema" xmlns:xs="http://www.w3.org/2001/XMLSchema" xmlns:p="http://schemas.microsoft.com/office/2006/metadata/properties" xmlns:ns3="fe853e7a-5a19-4d6d-9d97-42e617129a74" targetNamespace="http://schemas.microsoft.com/office/2006/metadata/properties" ma:root="true" ma:fieldsID="c3ef9215f37d82598d9a857d1cd13fbc" ns3:_="">
    <xsd:import namespace="fe853e7a-5a19-4d6d-9d97-42e617129a7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853e7a-5a19-4d6d-9d97-42e617129a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B3C06A-7FB0-4F1A-BA6D-984D587368E0}">
  <ds:schemaRefs>
    <ds:schemaRef ds:uri="fe853e7a-5a19-4d6d-9d97-42e617129a7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88FE46B-6ED4-45F9-9EDC-E349B830A3DA}">
  <ds:schemaRefs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fe853e7a-5a19-4d6d-9d97-42e617129a74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E5BF0E1-1A15-44E6-971C-BFD9C7A8FB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4135</TotalTime>
  <Words>841</Words>
  <Application>Microsoft Office PowerPoint</Application>
  <PresentationFormat>Širokoúhlá obrazovka</PresentationFormat>
  <Paragraphs>144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Řez</vt:lpstr>
      <vt:lpstr>imunologie</vt:lpstr>
      <vt:lpstr>imunologie</vt:lpstr>
      <vt:lpstr>imunodeficience</vt:lpstr>
      <vt:lpstr>autoimunitní choroby</vt:lpstr>
      <vt:lpstr>autoimunitní choroby</vt:lpstr>
      <vt:lpstr>autoimunitní choroby</vt:lpstr>
      <vt:lpstr>alergie</vt:lpstr>
      <vt:lpstr>Fáze alergické reakce</vt:lpstr>
      <vt:lpstr>alergie</vt:lpstr>
      <vt:lpstr>alergie</vt:lpstr>
      <vt:lpstr>alergie</vt:lpstr>
      <vt:lpstr>Lékové alergie</vt:lpstr>
      <vt:lpstr>anafylaxe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Kardiovaskulární onemocnění</dc:title>
  <dc:creator>Petr Skiba</dc:creator>
  <cp:lastModifiedBy>Petr Skiba</cp:lastModifiedBy>
  <cp:revision>2</cp:revision>
  <cp:lastPrinted>2023-08-18T13:35:08Z</cp:lastPrinted>
  <dcterms:created xsi:type="dcterms:W3CDTF">2023-07-19T13:05:55Z</dcterms:created>
  <dcterms:modified xsi:type="dcterms:W3CDTF">2024-11-28T17:49:17Z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0x010100E020F1FBB020EA458B0FB8C76828DC79</vt:lpwstr>
  </property>
</Properties>
</file>