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Average"/>
      <p:regular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Averag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cbdc197b9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cbdc197b9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cbdc197b9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cbdc197b9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cbdc197b9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cbdc197b9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cbdc197b9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cbdc197b9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cbdc197b9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cbdc197b9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cbdc197b9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cbdc197b9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cbdc197b9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cbdc197b9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cbdc197b9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cbdc197b9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cbdc197b9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cbdc197b9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cbdc197b9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cbdc197b9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cbdc197b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cbdc197b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cbdc197b9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cbdc197b9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cbdc197b9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cbdc197b9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cbdc197b9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cbdc197b9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cbdc197b9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cbdc197b9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cbdc197b9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cbdc197b9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cbdc197b9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cbdc197b9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cbdc197b9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cbdc197b9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cbdc197b9_0_1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cbdc197b9_0_1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cbdc197b9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0cbdc197b9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cbdc197b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cbdc197b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cbdc197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cbdc197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cbdc197b9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cbdc197b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cbdc197b9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cbdc197b9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cbdc197b9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cbdc197b9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cbdc197b9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cbdc197b9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cbdc197b9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cbdc197b9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Slizniční léze dutiny úsní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Virová onemocnění - herpetická gingivostomatitida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819800" cy="31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325" y="1335300"/>
            <a:ext cx="3568374" cy="24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Virová onemocnění - herpetická gingivostomatitida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00" y="1180138"/>
            <a:ext cx="4249875" cy="3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925" y="1152476"/>
            <a:ext cx="3863125" cy="30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Virová onemocnění - hand-foot-mouth disease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750" y="1157302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Recidivující afty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0700"/>
            <a:ext cx="4250626" cy="33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623" y="1100700"/>
            <a:ext cx="4310528" cy="33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Pigmentace - fyziologické pigmentace u tmavších ras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450" y="1120473"/>
            <a:ext cx="5241075" cy="34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Pigmentace - tetováž amalgamu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575" y="1005286"/>
            <a:ext cx="5588000" cy="37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Pigmentace - melaninové pigmentace u kuřáka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175" y="1017723"/>
            <a:ext cx="5228675" cy="34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Pigmentace - melanom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550" y="1017725"/>
            <a:ext cx="4695050" cy="35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Kandidóza</a:t>
            </a:r>
            <a:r>
              <a:rPr lang="cs"/>
              <a:t> - akutní </a:t>
            </a:r>
            <a:r>
              <a:rPr lang="cs"/>
              <a:t>pseudomembranózní</a:t>
            </a:r>
            <a:r>
              <a:rPr lang="cs"/>
              <a:t> </a:t>
            </a:r>
            <a:r>
              <a:rPr lang="cs"/>
              <a:t>kandidóza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1550"/>
            <a:ext cx="3915325" cy="31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050" y="1231551"/>
            <a:ext cx="4433250" cy="29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Kandidóza - akutní pseudomembranózní kandidóza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251" y="1017725"/>
            <a:ext cx="5358050" cy="36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hyperplazie gingivy a ulcerace u akutni myeloidní leukémie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425" y="1152475"/>
            <a:ext cx="5146475" cy="35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Kandidóza - chronická, atrofická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48875"/>
            <a:ext cx="4508100" cy="38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962" y="1017725"/>
            <a:ext cx="374398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Fyziologický povlak jazyka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575" y="841423"/>
            <a:ext cx="5055226" cy="38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Lingua geographica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423" y="292700"/>
            <a:ext cx="3206700" cy="441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Patologicky zmnožený povlak jazyka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675" y="1073325"/>
            <a:ext cx="48817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Linea alba bukální sliznice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373" y="1152475"/>
            <a:ext cx="514470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Hemangiom horního rtu</a:t>
            </a:r>
            <a:endParaRPr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875" y="1017733"/>
            <a:ext cx="4699775" cy="35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ctrTitle"/>
          </p:nvPr>
        </p:nvSpPr>
        <p:spPr>
          <a:xfrm>
            <a:off x="311700" y="149725"/>
            <a:ext cx="8520600" cy="7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980"/>
              <a:t>Medikamentózně podmíněná hyperplazie</a:t>
            </a:r>
            <a:endParaRPr sz="2980"/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588" y="984950"/>
            <a:ext cx="5984823" cy="36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ctrTitle"/>
          </p:nvPr>
        </p:nvSpPr>
        <p:spPr>
          <a:xfrm>
            <a:off x="709300" y="105175"/>
            <a:ext cx="7804500" cy="69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Dědičná gingivální fibromatóza (HGF)</a:t>
            </a:r>
            <a:r>
              <a:rPr lang="cs" sz="3500"/>
              <a:t> </a:t>
            </a:r>
            <a:endParaRPr sz="6100"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825" y="962900"/>
            <a:ext cx="5259377" cy="36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1056750" y="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Autoimunitní onemocnění kůže a sliznic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456750" y="159150"/>
            <a:ext cx="48222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2750">
                <a:latin typeface="Oswald"/>
                <a:ea typeface="Oswald"/>
                <a:cs typeface="Oswald"/>
                <a:sym typeface="Oswald"/>
              </a:rPr>
              <a:t>Lichen ruber planus  </a:t>
            </a:r>
            <a:br>
              <a:rPr lang="cs" sz="2750">
                <a:latin typeface="Oswald"/>
                <a:ea typeface="Oswald"/>
                <a:cs typeface="Oswald"/>
                <a:sym typeface="Oswald"/>
              </a:rPr>
            </a:br>
            <a:r>
              <a:rPr lang="cs" sz="2750">
                <a:latin typeface="Oswald"/>
                <a:ea typeface="Oswald"/>
                <a:cs typeface="Oswald"/>
                <a:sym typeface="Oswald"/>
              </a:rPr>
              <a:t>Desquamativní gingivitis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55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255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5" name="Google Shape;2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850" y="346925"/>
            <a:ext cx="4046975" cy="45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syfilis 1. a 2. stádium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50" y="1152475"/>
            <a:ext cx="4133226" cy="284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075" y="1192933"/>
            <a:ext cx="4133226" cy="27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recidivující afty major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800" y="1090150"/>
            <a:ext cx="4819800" cy="35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gingivostomatitis ulceroza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322250" cy="30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875" y="1237200"/>
            <a:ext cx="3927725" cy="29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 pemfigus vulgaris bukální sliznice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2911700" y="1798309"/>
            <a:ext cx="6998700" cy="27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445" y="1017725"/>
            <a:ext cx="5007061" cy="38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</a:t>
            </a:r>
            <a:r>
              <a:rPr lang="cs" sz="2333"/>
              <a:t>spinocelulární karcinom jazyka a traumatický vřed</a:t>
            </a:r>
            <a:endParaRPr sz="2333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2911700" y="1798309"/>
            <a:ext cx="6998700" cy="27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900" y="1108200"/>
            <a:ext cx="3927701" cy="340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060274" cy="32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 poleptání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2911700" y="1798309"/>
            <a:ext cx="6998700" cy="27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275" y="1017725"/>
            <a:ext cx="4268000" cy="37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Diferenciální diagnostika -   deskvamativní gingivitis pemfigoid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2911700" y="1798309"/>
            <a:ext cx="6998700" cy="27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325" y="1200200"/>
            <a:ext cx="5175400" cy="34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