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22" r:id="rId3"/>
    <p:sldId id="323" r:id="rId4"/>
    <p:sldId id="257" r:id="rId5"/>
    <p:sldId id="258" r:id="rId6"/>
    <p:sldId id="324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90" r:id="rId38"/>
    <p:sldId id="291" r:id="rId39"/>
    <p:sldId id="292" r:id="rId40"/>
    <p:sldId id="295" r:id="rId41"/>
    <p:sldId id="297" r:id="rId42"/>
    <p:sldId id="296" r:id="rId43"/>
    <p:sldId id="298" r:id="rId44"/>
    <p:sldId id="325" r:id="rId45"/>
    <p:sldId id="299" r:id="rId46"/>
    <p:sldId id="326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7" r:id="rId69"/>
    <p:sldId id="328" r:id="rId70"/>
    <p:sldId id="321" r:id="rId71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72"/>
      <p:bold r:id="rId73"/>
      <p:italic r:id="rId74"/>
      <p:boldItalic r:id="rId75"/>
    </p:embeddedFont>
    <p:embeddedFont>
      <p:font typeface="WSAHKL+Symbol" panose="020B0604020202020204" charset="2"/>
      <p:regular r:id="rId76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1900" y="8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3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40815" y="2513363"/>
            <a:ext cx="5973611" cy="545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u="sng" dirty="0">
                <a:solidFill>
                  <a:srgbClr val="000000"/>
                </a:solidFill>
                <a:latin typeface="Calibri"/>
                <a:cs typeface="Calibri"/>
              </a:rPr>
              <a:t>Léčiva používaná</a:t>
            </a:r>
            <a:r>
              <a:rPr sz="3600" b="1" u="sng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1" u="sng" dirty="0">
                <a:solidFill>
                  <a:srgbClr val="000000"/>
                </a:solidFill>
                <a:latin typeface="Calibri"/>
                <a:cs typeface="Calibri"/>
              </a:rPr>
              <a:t>proti infekcím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43808" y="877527"/>
            <a:ext cx="3245229" cy="46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000" b="1" dirty="0">
                <a:solidFill>
                  <a:srgbClr val="000000"/>
                </a:solidFill>
                <a:latin typeface="Calibri"/>
                <a:cs typeface="Calibri"/>
              </a:rPr>
              <a:t>1.A. Peniciliny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955338"/>
            <a:ext cx="3860897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ostoucí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rezistence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2376547"/>
            <a:ext cx="7056905" cy="218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0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sz="2800" spc="2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řada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mikroorganismů</a:t>
            </a:r>
            <a:r>
              <a:rPr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umí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produkovat</a:t>
            </a:r>
            <a:r>
              <a:rPr sz="28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950" i="1" dirty="0">
                <a:solidFill>
                  <a:srgbClr val="000000"/>
                </a:solidFill>
                <a:latin typeface="Calibri"/>
                <a:cs typeface="Calibri"/>
              </a:rPr>
              <a:t>β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  <a:p>
            <a:pPr marL="609904" marR="0">
              <a:lnSpc>
                <a:spcPts val="3050"/>
              </a:lnSpc>
              <a:spcBef>
                <a:spcPts val="0"/>
              </a:spcBef>
              <a:spcAft>
                <a:spcPts val="0"/>
              </a:spcAft>
            </a:pPr>
            <a:r>
              <a:rPr sz="2800" i="1" spc="-10" dirty="0">
                <a:solidFill>
                  <a:srgbClr val="000000"/>
                </a:solidFill>
                <a:latin typeface="Calibri"/>
                <a:cs typeface="Calibri"/>
              </a:rPr>
              <a:t>laktamázu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(podávají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24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β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-laktamázy</a:t>
            </a:r>
            <a:r>
              <a:rPr sz="2400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  <a:p>
            <a:pPr marL="609904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kys.</a:t>
            </a:r>
            <a:r>
              <a:rPr sz="24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klavulanová,</a:t>
            </a:r>
            <a:r>
              <a:rPr sz="24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sulbaktam,</a:t>
            </a:r>
            <a:r>
              <a:rPr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tazobaktam)</a:t>
            </a:r>
          </a:p>
          <a:p>
            <a:pPr marL="0" marR="0">
              <a:lnSpc>
                <a:spcPts val="3430"/>
              </a:lnSpc>
              <a:spcBef>
                <a:spcPts val="35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sz="2800" spc="2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modifikace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PBP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(MRSA)</a:t>
            </a:r>
          </a:p>
          <a:p>
            <a:pPr marL="0" marR="0">
              <a:lnSpc>
                <a:spcPts val="3427"/>
              </a:lnSpc>
              <a:spcBef>
                <a:spcPts val="22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sz="2800" spc="2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zhoršený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vstup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buňky</a:t>
            </a:r>
            <a:r>
              <a:rPr sz="28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(G-)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6935" y="4561977"/>
            <a:ext cx="7147470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4.</a:t>
            </a:r>
            <a:r>
              <a:rPr sz="2800" spc="2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800" spc="-23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spc="-23" dirty="0" err="1">
                <a:solidFill>
                  <a:srgbClr val="000000"/>
                </a:solidFill>
                <a:latin typeface="Calibri"/>
                <a:cs typeface="Calibri"/>
              </a:rPr>
              <a:t>yntéza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efluxních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proteinů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eliminace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66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  <a:r>
              <a:rPr sz="28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</a:t>
            </a:r>
          </a:p>
          <a:p>
            <a:pPr marL="609904" marR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buňky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(G-)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67744" y="877527"/>
            <a:ext cx="3821293" cy="46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000" b="1" dirty="0">
                <a:solidFill>
                  <a:srgbClr val="000000"/>
                </a:solidFill>
                <a:latin typeface="Calibri"/>
                <a:cs typeface="Calibri"/>
              </a:rPr>
              <a:t>1.A. Peniciliny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958386"/>
            <a:ext cx="7536442" cy="2086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dobrý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průnik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všech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tkání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tekutin,</a:t>
            </a:r>
          </a:p>
          <a:p>
            <a:pPr marL="344728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neprostupují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přes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HEB (při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meningitidě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ano)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do</a:t>
            </a:r>
          </a:p>
          <a:p>
            <a:pPr marL="344728" marR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buněk;</a:t>
            </a:r>
            <a:r>
              <a:rPr sz="28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prostupují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placentou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do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mléka</a:t>
            </a:r>
          </a:p>
          <a:p>
            <a:pPr marL="0" marR="0">
              <a:lnSpc>
                <a:spcPts val="3427"/>
              </a:lnSpc>
              <a:spcBef>
                <a:spcPts val="27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alergické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reakce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nezávislé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dávce</a:t>
            </a:r>
            <a:r>
              <a:rPr sz="28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(kožní</a:t>
            </a:r>
          </a:p>
          <a:p>
            <a:pPr marL="344728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exantém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→ anafylaktický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šok)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67256" y="4038011"/>
            <a:ext cx="3713149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nauzea,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vomitus, průjem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1664" y="4510161"/>
            <a:ext cx="7352170" cy="1242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5592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Hoigného</a:t>
            </a:r>
            <a:r>
              <a:rPr sz="2800" spc="1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 err="1">
                <a:solidFill>
                  <a:srgbClr val="000000"/>
                </a:solidFill>
                <a:latin typeface="Calibri"/>
                <a:cs typeface="Calibri"/>
              </a:rPr>
              <a:t>syndrom</a:t>
            </a:r>
            <a:r>
              <a:rPr sz="2800" spc="1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po</a:t>
            </a:r>
            <a:r>
              <a:rPr sz="2800" b="1" spc="10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podání</a:t>
            </a:r>
            <a:r>
              <a:rPr sz="2800" b="1" spc="11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depotního</a:t>
            </a:r>
          </a:p>
          <a:p>
            <a:pPr marL="0" marR="0">
              <a:lnSpc>
                <a:spcPts val="3025"/>
              </a:lnSpc>
              <a:spcBef>
                <a:spcPts val="50"/>
              </a:spcBef>
              <a:spcAft>
                <a:spcPts val="0"/>
              </a:spcAft>
            </a:pPr>
            <a:r>
              <a:rPr sz="2800" b="1" spc="-14" dirty="0">
                <a:solidFill>
                  <a:srgbClr val="000000"/>
                </a:solidFill>
                <a:latin typeface="Calibri"/>
                <a:cs typeface="Calibri"/>
              </a:rPr>
              <a:t>přípravku</a:t>
            </a:r>
            <a:r>
              <a:rPr sz="2800" b="1" spc="13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b="1" spc="13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strach</a:t>
            </a:r>
            <a:r>
              <a:rPr sz="2800" spc="13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74" dirty="0">
                <a:solidFill>
                  <a:srgbClr val="000000"/>
                </a:solidFill>
                <a:latin typeface="Calibri"/>
                <a:cs typeface="Calibri"/>
              </a:rPr>
              <a:t>ze</a:t>
            </a:r>
            <a:r>
              <a:rPr sz="2800" spc="14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smrti,</a:t>
            </a:r>
            <a:r>
              <a:rPr sz="2800" spc="13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úzkostné</a:t>
            </a:r>
            <a:r>
              <a:rPr sz="2800" spc="13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44" dirty="0">
                <a:solidFill>
                  <a:srgbClr val="000000"/>
                </a:solidFill>
                <a:latin typeface="Calibri"/>
                <a:cs typeface="Calibri"/>
              </a:rPr>
              <a:t>stavy,</a:t>
            </a:r>
          </a:p>
          <a:p>
            <a:pPr marL="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samovolně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ustupuje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39752" y="877527"/>
            <a:ext cx="3749285" cy="46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000" b="1" dirty="0">
                <a:solidFill>
                  <a:srgbClr val="000000"/>
                </a:solidFill>
                <a:latin typeface="Calibri"/>
                <a:cs typeface="Calibri"/>
              </a:rPr>
              <a:t>1.A. Peniciliny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954957"/>
            <a:ext cx="5700006" cy="893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dělení dle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antibakteriálního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spektra:</a:t>
            </a:r>
          </a:p>
          <a:p>
            <a:pPr marL="0" marR="0">
              <a:lnSpc>
                <a:spcPts val="3417"/>
              </a:lnSpc>
              <a:spcBef>
                <a:spcPts val="25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1. úzkospektré</a:t>
            </a:r>
            <a:r>
              <a:rPr sz="28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peniciliny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2890784"/>
            <a:ext cx="5850493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penicilin</a:t>
            </a:r>
            <a:r>
              <a:rPr sz="2800" i="1" spc="-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G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benzylpenicilin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2800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podání jen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1664" y="3272328"/>
            <a:ext cx="5181835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parenterálně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(inaktivace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 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žaludku)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6935" y="3741974"/>
            <a:ext cx="6794928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krátký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biologický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poločas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(30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min),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vylučuje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1664" y="4122684"/>
            <a:ext cx="1568057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ledvinami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6935" y="4592747"/>
            <a:ext cx="7495707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G+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bakterie 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(streptokoky,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pneumokoky,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stafylokoky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1664" y="4973457"/>
            <a:ext cx="7305442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netvořící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penicilázu),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(meningokoky,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gonokoky)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15816" y="877527"/>
            <a:ext cx="3173221" cy="46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000" b="1" dirty="0">
                <a:solidFill>
                  <a:srgbClr val="000000"/>
                </a:solidFill>
                <a:latin typeface="Calibri"/>
                <a:cs typeface="Calibri"/>
              </a:rPr>
              <a:t>1.A. Peniciliny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963811"/>
            <a:ext cx="6771759" cy="1535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penicilin</a:t>
            </a:r>
            <a:r>
              <a:rPr sz="2800" i="1" spc="-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V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fenoxymetylpenicilin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2800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podání p.o.</a:t>
            </a:r>
          </a:p>
          <a:p>
            <a:pPr marL="0" marR="0">
              <a:lnSpc>
                <a:spcPts val="3430"/>
              </a:lnSpc>
              <a:spcBef>
                <a:spcPts val="65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něco</a:t>
            </a:r>
            <a:r>
              <a:rPr sz="28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slabší účinek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než</a:t>
            </a:r>
            <a:r>
              <a:rPr sz="28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penicilin</a:t>
            </a:r>
            <a:r>
              <a:rPr sz="2800" i="1" spc="-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</a:p>
          <a:p>
            <a:pPr marL="0" marR="0">
              <a:lnSpc>
                <a:spcPts val="3427"/>
              </a:lnSpc>
              <a:spcBef>
                <a:spcPts val="89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obdobné spektrum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3543854"/>
            <a:ext cx="4674467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nekomplikovaných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infekcí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6935" y="4598553"/>
            <a:ext cx="4846918" cy="9890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benzathin-fenoxymethylpenicilin</a:t>
            </a:r>
          </a:p>
          <a:p>
            <a:pPr marL="0" marR="0">
              <a:lnSpc>
                <a:spcPts val="3427"/>
              </a:lnSpc>
              <a:spcBef>
                <a:spcPts val="679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i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formě</a:t>
            </a:r>
            <a:r>
              <a:rPr sz="2800" spc="-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sirupu (Ospen®)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39F7B76-6BB6-9E84-0063-89DF3D485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970" y="3140968"/>
            <a:ext cx="3422718" cy="21391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43808" y="877527"/>
            <a:ext cx="3245229" cy="46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000" b="1" dirty="0">
                <a:solidFill>
                  <a:srgbClr val="000000"/>
                </a:solidFill>
                <a:latin typeface="Calibri"/>
                <a:cs typeface="Calibri"/>
              </a:rPr>
              <a:t>1.A. Peniciliny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7039" y="1973069"/>
            <a:ext cx="4797110" cy="934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-6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depotní přípravky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penicilinu G:</a:t>
            </a:r>
          </a:p>
          <a:p>
            <a:pPr marL="0" marR="0">
              <a:lnSpc>
                <a:spcPts val="3427"/>
              </a:lnSpc>
              <a:spcBef>
                <a:spcPts val="595"/>
              </a:spcBef>
              <a:spcAft>
                <a:spcPts val="0"/>
              </a:spcAft>
            </a:pP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pro</a:t>
            </a:r>
            <a:r>
              <a:rPr sz="28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i.m. podání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3" dirty="0">
                <a:solidFill>
                  <a:srgbClr val="000000"/>
                </a:solidFill>
                <a:latin typeface="Calibri"/>
                <a:cs typeface="Calibri"/>
              </a:rPr>
              <a:t>co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cca</a:t>
            </a:r>
            <a:r>
              <a:rPr sz="28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14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dnů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7039" y="3033314"/>
            <a:ext cx="7644351" cy="141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benzatin-benzylpenicilin</a:t>
            </a:r>
            <a:r>
              <a:rPr sz="2800" i="1" spc="-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+ prokain-bezylpenicilin</a:t>
            </a:r>
          </a:p>
          <a:p>
            <a:pPr marL="344728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(Pendepon</a:t>
            </a:r>
            <a:r>
              <a:rPr sz="28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comp.</a:t>
            </a:r>
            <a:r>
              <a:rPr sz="28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300tis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IU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 jedné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lahvičce)</a:t>
            </a:r>
          </a:p>
          <a:p>
            <a:pPr marL="0" marR="0">
              <a:lnSpc>
                <a:spcPts val="3430"/>
              </a:lnSpc>
              <a:spcBef>
                <a:spcPts val="652"/>
              </a:spcBef>
              <a:spcAft>
                <a:spcPts val="0"/>
              </a:spcAft>
            </a:pP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prevence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osob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ohrožených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revmatickou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horečkou,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5645" y="4452079"/>
            <a:ext cx="7644351" cy="1180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syfilis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pozdní</a:t>
            </a:r>
            <a:r>
              <a:rPr sz="2400" spc="-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stádia</a:t>
            </a:r>
            <a:r>
              <a:rPr sz="24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300tis</a:t>
            </a:r>
            <a:r>
              <a:rPr sz="24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IU </a:t>
            </a:r>
            <a:r>
              <a:rPr sz="2400" spc="15" dirty="0">
                <a:solidFill>
                  <a:srgbClr val="000000"/>
                </a:solidFill>
                <a:latin typeface="Calibri"/>
                <a:cs typeface="Calibri"/>
              </a:rPr>
              <a:t>1x</a:t>
            </a:r>
            <a:r>
              <a:rPr sz="24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týdně</a:t>
            </a:r>
            <a:r>
              <a:rPr sz="24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po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dobu</a:t>
            </a:r>
            <a:r>
              <a:rPr sz="24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 marL="0" marR="0">
              <a:lnSpc>
                <a:spcPts val="2932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týdnů;</a:t>
            </a:r>
            <a:r>
              <a:rPr sz="2400" spc="-5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časná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stádia</a:t>
            </a:r>
            <a:r>
              <a:rPr sz="2400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(do jednoho</a:t>
            </a:r>
            <a:r>
              <a:rPr sz="2400" spc="-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roku)-pouze</a:t>
            </a:r>
            <a:r>
              <a:rPr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jediná</a:t>
            </a:r>
          </a:p>
          <a:p>
            <a:pPr marL="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aplikace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78764" y="456119"/>
            <a:ext cx="2993436" cy="46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000" b="1" dirty="0">
                <a:solidFill>
                  <a:srgbClr val="000000"/>
                </a:solidFill>
                <a:latin typeface="Calibri"/>
                <a:cs typeface="Calibri"/>
              </a:rPr>
              <a:t>1.A. Peniciliny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458466"/>
            <a:ext cx="5108042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2. </a:t>
            </a:r>
            <a:r>
              <a:rPr sz="2800" b="1" spc="-13" dirty="0">
                <a:solidFill>
                  <a:srgbClr val="000000"/>
                </a:solidFill>
                <a:latin typeface="Calibri"/>
                <a:cs typeface="Calibri"/>
              </a:rPr>
              <a:t>protistafylokokové</a:t>
            </a:r>
            <a:r>
              <a:rPr sz="2800" b="1" spc="-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peniciliny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1927271"/>
            <a:ext cx="7344645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rezistentní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vůči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ß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-laktamázám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stafylokoků,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odolné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1664" y="2307981"/>
            <a:ext cx="2257100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vůči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kyselinám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6935" y="2780965"/>
            <a:ext cx="7161666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indikace: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stafylokokové</a:t>
            </a:r>
            <a:r>
              <a:rPr sz="2800" spc="-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smíšené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stafylokokové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1664" y="3161675"/>
            <a:ext cx="3298856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streptokokové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infekce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6935" y="3625642"/>
            <a:ext cx="7114407" cy="2720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i="1" spc="-12" dirty="0">
                <a:solidFill>
                  <a:srgbClr val="000000"/>
                </a:solidFill>
                <a:latin typeface="Calibri"/>
                <a:cs typeface="Calibri"/>
              </a:rPr>
              <a:t>oxacilin</a:t>
            </a:r>
            <a:r>
              <a:rPr sz="2800" i="1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(Prostaphlin®)</a:t>
            </a:r>
          </a:p>
          <a:p>
            <a:pPr marL="0" marR="0">
              <a:lnSpc>
                <a:spcPts val="3417"/>
              </a:lnSpc>
              <a:spcBef>
                <a:spcPts val="25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3. širokospektré</a:t>
            </a:r>
            <a:r>
              <a:rPr sz="2800" b="1" spc="-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peniciliny</a:t>
            </a:r>
            <a:r>
              <a:rPr sz="2800" b="1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(aminopeniciliny)</a:t>
            </a:r>
          </a:p>
          <a:p>
            <a:pPr marL="0" marR="0">
              <a:lnSpc>
                <a:spcPts val="3430"/>
              </a:lnSpc>
              <a:spcBef>
                <a:spcPts val="210"/>
              </a:spcBef>
              <a:spcAft>
                <a:spcPts val="0"/>
              </a:spcAft>
            </a:pP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rozšířené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spektrum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 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bakterie</a:t>
            </a:r>
          </a:p>
          <a:p>
            <a:pPr marL="0" marR="0">
              <a:lnSpc>
                <a:spcPts val="3427"/>
              </a:lnSpc>
              <a:spcBef>
                <a:spcPts val="26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nejsou odolné</a:t>
            </a:r>
            <a:r>
              <a:rPr sz="28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vůči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ß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-laktamázám</a:t>
            </a:r>
            <a:r>
              <a:rPr sz="28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kombinace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  <a:p>
            <a:pPr marL="344728" marR="0">
              <a:lnSpc>
                <a:spcPts val="3002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ß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-laktamáz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(kys.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klavulánová)</a:t>
            </a:r>
          </a:p>
          <a:p>
            <a:pPr marL="0" marR="0">
              <a:lnSpc>
                <a:spcPts val="3430"/>
              </a:lnSpc>
              <a:spcBef>
                <a:spcPts val="291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ampicilin,</a:t>
            </a:r>
            <a:r>
              <a:rPr sz="2800" i="1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amoxicilin</a:t>
            </a:r>
            <a:r>
              <a:rPr sz="2800" i="1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(Augmentin®)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99792" y="495743"/>
            <a:ext cx="3314468" cy="46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000" b="1" dirty="0">
                <a:solidFill>
                  <a:srgbClr val="000000"/>
                </a:solidFill>
                <a:latin typeface="Calibri"/>
                <a:cs typeface="Calibri"/>
              </a:rPr>
              <a:t>1.A. Peniciliny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411" y="1242693"/>
            <a:ext cx="7455250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4. protipseudomonádové</a:t>
            </a:r>
            <a:r>
              <a:rPr sz="2800" b="1" spc="-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(acylaminopeniciliny)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5411" y="1710827"/>
            <a:ext cx="6321845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účinkují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širokospektré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+</a:t>
            </a:r>
            <a:r>
              <a:rPr sz="28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Pseudomonas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0140" y="2092208"/>
            <a:ext cx="1766734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aeruginosa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5411" y="2559096"/>
            <a:ext cx="5095537" cy="93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při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nozokomiálních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nákazách</a:t>
            </a:r>
          </a:p>
          <a:p>
            <a:pPr marL="0" marR="0">
              <a:lnSpc>
                <a:spcPts val="3430"/>
              </a:lnSpc>
              <a:spcBef>
                <a:spcPts val="267"/>
              </a:spcBef>
              <a:spcAft>
                <a:spcPts val="0"/>
              </a:spcAft>
            </a:pP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kombinace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 inhibitory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ß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-laktamáz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5411" y="3494796"/>
            <a:ext cx="7423590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při monoterapii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bakteriální 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rezistence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často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0140" y="3876467"/>
            <a:ext cx="4258703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kombinace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 aminoglykosidy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5411" y="4339473"/>
            <a:ext cx="7191956" cy="1714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zástupci: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piperacilin-tazobactam</a:t>
            </a:r>
            <a:r>
              <a:rPr sz="2800" i="1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(Tazip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®)</a:t>
            </a:r>
          </a:p>
          <a:p>
            <a:pPr marL="79247" marR="0">
              <a:lnSpc>
                <a:spcPts val="1708"/>
              </a:lnSpc>
              <a:spcBef>
                <a:spcPts val="266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Calibri"/>
                <a:cs typeface="Calibri"/>
              </a:rPr>
              <a:t>----------------------------------------------------</a:t>
            </a:r>
            <a:r>
              <a:rPr sz="1400" u="sng" spc="-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Calibri"/>
                <a:cs typeface="Calibri"/>
              </a:rPr>
              <a:t>----------------------------------------------------------------------------</a:t>
            </a:r>
          </a:p>
          <a:p>
            <a:pPr marL="0" marR="0">
              <a:lnSpc>
                <a:spcPts val="2431"/>
              </a:lnSpc>
              <a:spcBef>
                <a:spcPts val="281"/>
              </a:spcBef>
              <a:spcAft>
                <a:spcPts val="0"/>
              </a:spcAft>
            </a:pPr>
            <a:r>
              <a:rPr sz="2000" spc="-14" dirty="0">
                <a:solidFill>
                  <a:srgbClr val="000000"/>
                </a:solidFill>
                <a:latin typeface="Calibri"/>
                <a:cs typeface="Calibri"/>
              </a:rPr>
              <a:t>Ostatní</a:t>
            </a:r>
            <a:r>
              <a:rPr sz="20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63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  <a:r>
              <a:rPr sz="20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proti</a:t>
            </a:r>
            <a:r>
              <a:rPr sz="20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1" spc="-18" dirty="0">
                <a:solidFill>
                  <a:srgbClr val="000000"/>
                </a:solidFill>
                <a:latin typeface="Calibri"/>
                <a:cs typeface="Calibri"/>
              </a:rPr>
              <a:t>P.aeruginosa:</a:t>
            </a:r>
          </a:p>
          <a:p>
            <a:pPr marL="0" marR="0">
              <a:lnSpc>
                <a:spcPts val="2431"/>
              </a:lnSpc>
              <a:spcBef>
                <a:spcPts val="258"/>
              </a:spcBef>
              <a:spcAft>
                <a:spcPts val="0"/>
              </a:spcAft>
            </a:pPr>
            <a:r>
              <a:rPr lang="cs-CZ" sz="2000" i="1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000" i="1" dirty="0" err="1">
                <a:solidFill>
                  <a:srgbClr val="000000"/>
                </a:solidFill>
                <a:latin typeface="Calibri"/>
                <a:cs typeface="Calibri"/>
              </a:rPr>
              <a:t>mipene</a:t>
            </a:r>
            <a:r>
              <a:rPr lang="cs-CZ" sz="2000" i="1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20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000" i="1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libri"/>
                <a:cs typeface="Calibri"/>
              </a:rPr>
              <a:t>meropenem,</a:t>
            </a:r>
            <a:r>
              <a:rPr sz="2000" i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libri"/>
                <a:cs typeface="Calibri"/>
              </a:rPr>
              <a:t>ciprofloxacin,</a:t>
            </a:r>
            <a:r>
              <a:rPr sz="2000" i="1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libri"/>
                <a:cs typeface="Calibri"/>
              </a:rPr>
              <a:t>levofloxacin,</a:t>
            </a:r>
            <a:r>
              <a:rPr sz="2000" i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libri"/>
                <a:cs typeface="Calibri"/>
              </a:rPr>
              <a:t>ceftazidim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00"/>
                </a:solidFill>
                <a:latin typeface="Calibri"/>
                <a:cs typeface="Calibri"/>
              </a:rPr>
              <a:t>(+avibactam)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C9A191C-0786-4C8F-9523-A4C0E5FA2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11628"/>
            <a:ext cx="5711122" cy="674637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67744" y="456119"/>
            <a:ext cx="4402197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000" b="1" spc="-307" dirty="0">
                <a:solidFill>
                  <a:srgbClr val="000000"/>
                </a:solidFill>
                <a:latin typeface="+mj-lt"/>
                <a:cs typeface="Arial"/>
              </a:rPr>
              <a:t>1. B </a:t>
            </a:r>
            <a:r>
              <a:rPr sz="4000" b="1" spc="-307" dirty="0" err="1">
                <a:solidFill>
                  <a:srgbClr val="000000"/>
                </a:solidFill>
                <a:latin typeface="+mj-lt"/>
                <a:cs typeface="Arial"/>
              </a:rPr>
              <a:t>Cefalosporiny</a:t>
            </a:r>
            <a:endParaRPr sz="4000" b="1" spc="-307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564" y="1195685"/>
            <a:ext cx="7244612" cy="198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β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-laktámová</a:t>
            </a:r>
            <a:r>
              <a:rPr sz="2400" spc="-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63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  <a:r>
              <a:rPr sz="24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(z plísně Cephalosporinum)</a:t>
            </a:r>
          </a:p>
          <a:p>
            <a:pPr marL="0" marR="0">
              <a:lnSpc>
                <a:spcPts val="3430"/>
              </a:lnSpc>
              <a:spcBef>
                <a:spcPts val="78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stejný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MÚ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28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penciliny</a:t>
            </a:r>
          </a:p>
          <a:p>
            <a:pPr marL="0" marR="0">
              <a:lnSpc>
                <a:spcPts val="3430"/>
              </a:lnSpc>
              <a:spcBef>
                <a:spcPts val="67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vysokých</a:t>
            </a:r>
            <a:r>
              <a:rPr sz="28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koncentracích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působí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baktericidně</a:t>
            </a:r>
          </a:p>
          <a:p>
            <a:pPr marL="0" marR="0">
              <a:lnSpc>
                <a:spcPts val="3427"/>
              </a:lnSpc>
              <a:spcBef>
                <a:spcPts val="77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rozkládány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B-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laktamázou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2564" y="3244261"/>
            <a:ext cx="6536722" cy="1931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spektrum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účinku:</a:t>
            </a:r>
          </a:p>
          <a:p>
            <a:pPr marL="0" marR="0">
              <a:lnSpc>
                <a:spcPts val="3430"/>
              </a:lnSpc>
              <a:spcBef>
                <a:spcPts val="67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G+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obdobné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28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 oxacilinu,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nutné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vyšší</a:t>
            </a:r>
          </a:p>
          <a:p>
            <a:pPr marL="341375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koncentrace</a:t>
            </a:r>
          </a:p>
          <a:p>
            <a:pPr marL="0" marR="0">
              <a:lnSpc>
                <a:spcPts val="3427"/>
              </a:lnSpc>
              <a:spcBef>
                <a:spcPts val="679"/>
              </a:spcBef>
              <a:spcAft>
                <a:spcPts val="0"/>
              </a:spcAft>
            </a:pP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G-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-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srovnatelné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s ampicilinem,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některé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další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3939" y="5128270"/>
            <a:ext cx="1513334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patogeny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63777" y="848089"/>
            <a:ext cx="8184192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9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272" dirty="0">
                <a:solidFill>
                  <a:srgbClr val="000000"/>
                </a:solidFill>
                <a:cs typeface="Arial"/>
              </a:rPr>
              <a:t>Spektrum</a:t>
            </a:r>
            <a:r>
              <a:rPr lang="cs-CZ" sz="4400" b="1" spc="-272" dirty="0">
                <a:solidFill>
                  <a:srgbClr val="000000"/>
                </a:solidFill>
                <a:cs typeface="Arial"/>
              </a:rPr>
              <a:t> </a:t>
            </a:r>
            <a:r>
              <a:rPr sz="4400" b="1" spc="-279" dirty="0" err="1">
                <a:solidFill>
                  <a:srgbClr val="000000"/>
                </a:solidFill>
                <a:cs typeface="Arial"/>
              </a:rPr>
              <a:t>účinku</a:t>
            </a:r>
            <a:r>
              <a:rPr lang="cs-CZ" sz="4400" b="1" spc="-279" dirty="0">
                <a:solidFill>
                  <a:srgbClr val="000000"/>
                </a:solidFill>
                <a:cs typeface="Arial"/>
              </a:rPr>
              <a:t> </a:t>
            </a:r>
            <a:r>
              <a:rPr sz="4400" b="1" spc="-311" dirty="0" err="1">
                <a:solidFill>
                  <a:srgbClr val="000000"/>
                </a:solidFill>
                <a:cs typeface="Arial"/>
              </a:rPr>
              <a:t>cefalosporinu</a:t>
            </a:r>
            <a:endParaRPr sz="4400" b="1" spc="-31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460" y="2035958"/>
            <a:ext cx="567896" cy="37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83" dirty="0">
                <a:solidFill>
                  <a:srgbClr val="000000"/>
                </a:solidFill>
                <a:latin typeface="Arial"/>
                <a:cs typeface="Arial"/>
              </a:rPr>
              <a:t>G+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22919" y="2035958"/>
            <a:ext cx="491322" cy="37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spc="-355" dirty="0">
                <a:solidFill>
                  <a:srgbClr val="000000"/>
                </a:solidFill>
                <a:latin typeface="Arial"/>
                <a:cs typeface="Arial"/>
              </a:rPr>
              <a:t>G-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10817" y="2829070"/>
            <a:ext cx="1574060" cy="775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99"/>
              </a:lnSpc>
              <a:spcBef>
                <a:spcPts val="0"/>
              </a:spcBef>
              <a:spcAft>
                <a:spcPts val="0"/>
              </a:spcAft>
            </a:pPr>
            <a:r>
              <a:rPr sz="1500" spc="-45" dirty="0">
                <a:solidFill>
                  <a:srgbClr val="000000"/>
                </a:solidFill>
                <a:latin typeface="Arial"/>
                <a:cs typeface="Arial"/>
              </a:rPr>
              <a:t>1.</a:t>
            </a:r>
            <a:r>
              <a:rPr sz="1600" spc="-96" dirty="0">
                <a:solidFill>
                  <a:srgbClr val="000000"/>
                </a:solidFill>
                <a:latin typeface="Arial"/>
                <a:cs typeface="Arial"/>
              </a:rPr>
              <a:t>generace</a:t>
            </a:r>
          </a:p>
          <a:p>
            <a:pPr marL="506348" marR="0">
              <a:lnSpc>
                <a:spcPts val="1796"/>
              </a:lnSpc>
              <a:spcBef>
                <a:spcPts val="2213"/>
              </a:spcBef>
              <a:spcAft>
                <a:spcPts val="0"/>
              </a:spcAft>
            </a:pPr>
            <a:r>
              <a:rPr sz="1500" spc="-69" dirty="0">
                <a:solidFill>
                  <a:srgbClr val="000000"/>
                </a:solidFill>
                <a:latin typeface="Arial"/>
                <a:cs typeface="Arial"/>
              </a:rPr>
              <a:t>2.</a:t>
            </a:r>
            <a:r>
              <a:rPr sz="1600" spc="-99" dirty="0">
                <a:solidFill>
                  <a:srgbClr val="000000"/>
                </a:solidFill>
                <a:latin typeface="Arial"/>
                <a:cs typeface="Arial"/>
              </a:rPr>
              <a:t>generace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01335" y="3982633"/>
            <a:ext cx="1164110" cy="266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96"/>
              </a:lnSpc>
              <a:spcBef>
                <a:spcPts val="0"/>
              </a:spcBef>
              <a:spcAft>
                <a:spcPts val="0"/>
              </a:spcAft>
            </a:pPr>
            <a:r>
              <a:rPr sz="1500" spc="-69" dirty="0">
                <a:solidFill>
                  <a:srgbClr val="000000"/>
                </a:solidFill>
                <a:latin typeface="Arial"/>
                <a:cs typeface="Arial"/>
              </a:rPr>
              <a:t>3.</a:t>
            </a:r>
            <a:r>
              <a:rPr sz="1600" spc="-92" dirty="0">
                <a:solidFill>
                  <a:srgbClr val="000000"/>
                </a:solidFill>
                <a:latin typeface="Arial"/>
                <a:cs typeface="Arial"/>
              </a:rPr>
              <a:t>generace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65218" y="4720631"/>
            <a:ext cx="1164110" cy="266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96"/>
              </a:lnSpc>
              <a:spcBef>
                <a:spcPts val="0"/>
              </a:spcBef>
              <a:spcAft>
                <a:spcPts val="0"/>
              </a:spcAft>
            </a:pPr>
            <a:r>
              <a:rPr sz="1500" spc="-45" dirty="0">
                <a:solidFill>
                  <a:srgbClr val="000000"/>
                </a:solidFill>
                <a:latin typeface="Arial"/>
                <a:cs typeface="Arial"/>
              </a:rPr>
              <a:t>4.</a:t>
            </a:r>
            <a:r>
              <a:rPr sz="1600" spc="-94" dirty="0">
                <a:solidFill>
                  <a:srgbClr val="000000"/>
                </a:solidFill>
                <a:latin typeface="Arial"/>
                <a:cs typeface="Arial"/>
              </a:rPr>
              <a:t>generace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BFE93-FA12-7016-4A17-662C73368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27735"/>
            <a:ext cx="6564098" cy="369332"/>
          </a:xfrm>
        </p:spPr>
        <p:txBody>
          <a:bodyPr/>
          <a:lstStyle/>
          <a:p>
            <a:pPr algn="ctr"/>
            <a:r>
              <a:rPr lang="cs-CZ" sz="2400" b="1" dirty="0"/>
              <a:t>DEZINFICIENCIA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7814A9-B1F2-B233-01C3-6F4A3221E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6852130" cy="49244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j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ako </a:t>
            </a:r>
            <a:r>
              <a:rPr lang="cs-CZ" sz="2000" b="1" i="0" u="none" strike="noStrike" baseline="0" dirty="0">
                <a:solidFill>
                  <a:srgbClr val="000000"/>
                </a:solidFill>
              </a:rPr>
              <a:t>sterilizaci 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označujeme proces, který vede k úplné likvidaci všech forem mikroorganismů (sterilní musí být např. lékařské nástroje nebo pomůcky pro přípravu očních a parenterálních léčivých přípravků)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0000"/>
                </a:solidFill>
              </a:rPr>
              <a:t>d</a:t>
            </a:r>
            <a:r>
              <a:rPr lang="cs-CZ" sz="2000" b="1" i="0" u="none" strike="noStrike" baseline="0" dirty="0">
                <a:solidFill>
                  <a:srgbClr val="000000"/>
                </a:solidFill>
              </a:rPr>
              <a:t>ezinfekce - 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usmrcení všech patogenních mikroorganismů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l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átky usmrcující mikroorganismy určené k ošetření ovzduší, podlah, nábytku a nástrojů – </a:t>
            </a:r>
            <a:r>
              <a:rPr lang="cs-CZ" sz="2000" b="1" i="0" u="none" strike="noStrike" baseline="0" dirty="0" err="1">
                <a:solidFill>
                  <a:srgbClr val="000000"/>
                </a:solidFill>
              </a:rPr>
              <a:t>dezinficiencia</a:t>
            </a:r>
            <a:endParaRPr lang="cs-CZ" sz="2000" b="1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l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ikvidace pato</a:t>
            </a:r>
            <a:r>
              <a:rPr lang="cs-CZ" sz="2000" dirty="0">
                <a:solidFill>
                  <a:srgbClr val="000000"/>
                </a:solidFill>
              </a:rPr>
              <a:t>genních mikroorganismů na povrchu lidského těla (i sliznicích, kůže, oko, GIT) – </a:t>
            </a:r>
            <a:r>
              <a:rPr lang="cs-CZ" sz="2000" b="1" i="0" u="none" strike="noStrike" baseline="0" dirty="0">
                <a:solidFill>
                  <a:srgbClr val="000000"/>
                </a:solidFill>
              </a:rPr>
              <a:t>antiseptika</a:t>
            </a:r>
            <a:endParaRPr lang="cs-CZ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0" i="0" u="none" strike="noStrike" baseline="0" dirty="0">
                <a:solidFill>
                  <a:srgbClr val="000000"/>
                </a:solidFill>
              </a:rPr>
              <a:t>Vlastnosti antiseptik - širokospektrální, silně účinné, nevstřebávají se, minimální systémová toxicita a dobrou lokální snášenlivost v místě aplikace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Různé skupiny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: těžké kovy a jejich sloučeniny, oxidanty, ozon a peroxidy, </a:t>
            </a:r>
            <a:r>
              <a:rPr lang="pl-PL" sz="2000" b="0" i="0" u="none" strike="noStrike" baseline="0" dirty="0">
                <a:solidFill>
                  <a:srgbClr val="000000"/>
                </a:solidFill>
              </a:rPr>
              <a:t>halogeny a jejich sloučeniny, 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alkoholy a fenoly, kvartérní amoniové soli </a:t>
            </a:r>
          </a:p>
        </p:txBody>
      </p:sp>
    </p:spTree>
    <p:extLst>
      <p:ext uri="{BB962C8B-B14F-4D97-AF65-F5344CB8AC3E}">
        <p14:creationId xmlns:p14="http://schemas.microsoft.com/office/powerpoint/2010/main" val="1812504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21406" y="456119"/>
            <a:ext cx="3548535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000" b="1" spc="-307" dirty="0">
                <a:solidFill>
                  <a:srgbClr val="000000"/>
                </a:solidFill>
                <a:latin typeface="+mj-lt"/>
                <a:cs typeface="Arial"/>
              </a:rPr>
              <a:t>1. B Cefalosporiny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2564" y="1141232"/>
            <a:ext cx="7857801" cy="2876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jsou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odolné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vůči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kyselému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prostředí, dostatečně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vstřebávají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jen 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některé</a:t>
            </a:r>
          </a:p>
          <a:p>
            <a:pPr marL="0" marR="0">
              <a:lnSpc>
                <a:spcPts val="3427"/>
              </a:lnSpc>
              <a:spcBef>
                <a:spcPts val="68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alergické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reakce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(kožní</a:t>
            </a:r>
            <a:r>
              <a:rPr sz="28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projevy,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leukopenie,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trombocytopenie,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anafylaktický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šok)</a:t>
            </a:r>
          </a:p>
          <a:p>
            <a:pPr marL="0" marR="0">
              <a:lnSpc>
                <a:spcPts val="3427"/>
              </a:lnSpc>
              <a:spcBef>
                <a:spcPts val="654"/>
              </a:spcBef>
              <a:spcAft>
                <a:spcPts val="0"/>
              </a:spcAft>
            </a:pP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možná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zkřížená</a:t>
            </a:r>
            <a:r>
              <a:rPr sz="28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alergická</a:t>
            </a:r>
            <a:r>
              <a:rPr sz="2800" b="1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14" dirty="0">
                <a:solidFill>
                  <a:srgbClr val="000000"/>
                </a:solidFill>
                <a:latin typeface="Calibri"/>
                <a:cs typeface="Calibri"/>
              </a:rPr>
              <a:t>reakce</a:t>
            </a:r>
            <a:r>
              <a:rPr sz="2800" b="1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peniciliny (5-10%)</a:t>
            </a:r>
          </a:p>
          <a:p>
            <a:pPr marL="0" marR="0">
              <a:lnSpc>
                <a:spcPts val="3427"/>
              </a:lnSpc>
              <a:spcBef>
                <a:spcPts val="68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GI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poruchy,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bolestivost</a:t>
            </a:r>
            <a:r>
              <a:rPr sz="28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poškození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tkání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(i.m.),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3939" y="3970919"/>
            <a:ext cx="5106183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tromboflebitida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47" dirty="0">
                <a:solidFill>
                  <a:srgbClr val="000000"/>
                </a:solidFill>
                <a:latin typeface="Calibri"/>
                <a:cs typeface="Calibri"/>
              </a:rPr>
              <a:t>(i.v.),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nefrotoxicita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2564" y="5002068"/>
            <a:ext cx="7684952" cy="900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distribuce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 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většiny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tkání, minimálně do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CNS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(při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meningitidě více),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prostup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přes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placentu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27784" y="44893"/>
            <a:ext cx="4043681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000" b="1" spc="-307" dirty="0">
                <a:solidFill>
                  <a:srgbClr val="000000"/>
                </a:solidFill>
                <a:latin typeface="+mj-lt"/>
                <a:cs typeface="Arial"/>
              </a:rPr>
              <a:t>1. B </a:t>
            </a:r>
            <a:r>
              <a:rPr sz="4000" b="1" spc="-307" dirty="0" err="1">
                <a:solidFill>
                  <a:srgbClr val="000000"/>
                </a:solidFill>
                <a:latin typeface="+mj-lt"/>
                <a:cs typeface="Arial"/>
              </a:rPr>
              <a:t>Cefalosporiny</a:t>
            </a:r>
            <a:endParaRPr sz="4000" b="1" spc="-307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5411" y="811043"/>
            <a:ext cx="7580810" cy="1110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1.</a:t>
            </a:r>
            <a:r>
              <a:rPr sz="2400" b="1" u="sng" spc="1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generace</a:t>
            </a:r>
            <a:r>
              <a:rPr sz="2400" b="1" spc="15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400" spc="14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účinné</a:t>
            </a:r>
            <a:r>
              <a:rPr sz="2400" spc="15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sz="2400" spc="15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G+,</a:t>
            </a:r>
            <a:r>
              <a:rPr sz="2400" spc="15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méně</a:t>
            </a:r>
            <a:r>
              <a:rPr sz="2400" spc="15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sz="2400" spc="14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G-</a:t>
            </a:r>
          </a:p>
          <a:p>
            <a:pPr marL="344728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(Escherichia</a:t>
            </a:r>
            <a:r>
              <a:rPr sz="2400" spc="5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coli,</a:t>
            </a:r>
            <a:r>
              <a:rPr sz="2400" spc="17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Proteus</a:t>
            </a:r>
            <a:r>
              <a:rPr sz="2400" spc="5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mirabilis),</a:t>
            </a:r>
            <a:r>
              <a:rPr sz="2400" spc="5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neúčinné</a:t>
            </a:r>
            <a:r>
              <a:rPr sz="2400" spc="5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na</a:t>
            </a:r>
          </a:p>
          <a:p>
            <a:pPr marL="344728" marR="0">
              <a:lnSpc>
                <a:spcPts val="2683"/>
              </a:lnSpc>
              <a:spcBef>
                <a:spcPts val="146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Pseudomonas</a:t>
            </a:r>
            <a:r>
              <a:rPr sz="2400" spc="-4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aeruginosa</a:t>
            </a:r>
            <a:r>
              <a:rPr sz="2400" spc="67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(Ps.A)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5411" y="1985158"/>
            <a:ext cx="4103365" cy="821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nestabilní</a:t>
            </a:r>
            <a:r>
              <a:rPr sz="24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vůči</a:t>
            </a:r>
            <a:r>
              <a:rPr sz="24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spc="23" dirty="0">
                <a:solidFill>
                  <a:srgbClr val="000000"/>
                </a:solidFill>
                <a:latin typeface="Arial"/>
                <a:cs typeface="Arial"/>
              </a:rPr>
              <a:t>ß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-laktamázám</a:t>
            </a:r>
          </a:p>
          <a:p>
            <a:pPr marL="0" marR="0">
              <a:lnSpc>
                <a:spcPts val="2681"/>
              </a:lnSpc>
              <a:spcBef>
                <a:spcPts val="80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p.o.</a:t>
            </a:r>
            <a:r>
              <a:rPr sz="24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cefadroxil</a:t>
            </a:r>
            <a:r>
              <a:rPr sz="2400" i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(Duracef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®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5411" y="2869332"/>
            <a:ext cx="7434704" cy="1110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inj.</a:t>
            </a:r>
            <a:r>
              <a:rPr sz="2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cefazolin</a:t>
            </a:r>
            <a:r>
              <a:rPr sz="2400" i="1" spc="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(Vulmizolin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®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sz="24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(léčivo</a:t>
            </a:r>
            <a:r>
              <a:rPr sz="2400" spc="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první</a:t>
            </a:r>
            <a:r>
              <a:rPr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volby</a:t>
            </a:r>
            <a:r>
              <a:rPr sz="2400" b="1" spc="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pro</a:t>
            </a:r>
          </a:p>
          <a:p>
            <a:pPr marL="344728" marR="0">
              <a:lnSpc>
                <a:spcPts val="2681"/>
              </a:lnSpc>
              <a:spcBef>
                <a:spcPts val="20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profylaxi</a:t>
            </a:r>
            <a:r>
              <a:rPr sz="2400" b="1" spc="70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infekcí</a:t>
            </a:r>
            <a:r>
              <a:rPr sz="2400" b="1" spc="-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ran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v rámci</a:t>
            </a:r>
            <a:r>
              <a:rPr sz="24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chirurgických</a:t>
            </a:r>
            <a:r>
              <a:rPr sz="2400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výkonů</a:t>
            </a:r>
          </a:p>
          <a:p>
            <a:pPr marL="344728" marR="0">
              <a:lnSpc>
                <a:spcPts val="2683"/>
              </a:lnSpc>
              <a:spcBef>
                <a:spcPts val="14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24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rizikových</a:t>
            </a:r>
            <a:r>
              <a:rPr sz="2400" spc="7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pacientů)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5411" y="4043723"/>
            <a:ext cx="7429500" cy="1110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2.</a:t>
            </a:r>
            <a:r>
              <a:rPr sz="2400" b="1" u="sng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generace</a:t>
            </a:r>
            <a:r>
              <a:rPr sz="2400" b="1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400" spc="34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nižší</a:t>
            </a:r>
            <a:r>
              <a:rPr sz="24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aktivita</a:t>
            </a:r>
            <a:r>
              <a:rPr sz="2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vůči</a:t>
            </a:r>
            <a:r>
              <a:rPr sz="24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G+ mikrobům</a:t>
            </a:r>
            <a:r>
              <a:rPr sz="24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</a:p>
          <a:p>
            <a:pPr marL="344728" marR="0">
              <a:lnSpc>
                <a:spcPts val="2681"/>
              </a:lnSpc>
              <a:spcBef>
                <a:spcPts val="20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rozšířeným</a:t>
            </a:r>
            <a:r>
              <a:rPr sz="2400" spc="7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spektrem</a:t>
            </a:r>
            <a:r>
              <a:rPr sz="24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sz="24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spc="34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- mikroby</a:t>
            </a:r>
            <a:r>
              <a:rPr sz="2400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(Enterobacter,</a:t>
            </a:r>
          </a:p>
          <a:p>
            <a:pPr marL="344728" marR="0">
              <a:lnSpc>
                <a:spcPts val="2683"/>
              </a:lnSpc>
              <a:spcBef>
                <a:spcPts val="14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Klebsiella,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0140" y="5141639"/>
            <a:ext cx="581250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Proteus,</a:t>
            </a:r>
            <a:r>
              <a:rPr sz="2400" spc="-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H. influenzae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neúčinné</a:t>
            </a:r>
            <a:r>
              <a:rPr sz="2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na</a:t>
            </a:r>
            <a:r>
              <a:rPr sz="2400" spc="-1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Ps.A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5411" y="5583272"/>
            <a:ext cx="4393112" cy="37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stabilní</a:t>
            </a:r>
            <a:r>
              <a:rPr sz="24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vůči</a:t>
            </a:r>
            <a:r>
              <a:rPr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většině </a:t>
            </a:r>
            <a:r>
              <a:rPr sz="2400" spc="22" dirty="0">
                <a:solidFill>
                  <a:srgbClr val="000000"/>
                </a:solidFill>
                <a:latin typeface="Arial"/>
                <a:cs typeface="Arial"/>
              </a:rPr>
              <a:t>ß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-laktamáz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5411" y="6013620"/>
            <a:ext cx="5650179" cy="823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p.o.</a:t>
            </a:r>
            <a:r>
              <a:rPr sz="24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cefuroxim-axetil</a:t>
            </a:r>
            <a:r>
              <a:rPr sz="2400" i="1" spc="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(Zinnat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®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),</a:t>
            </a:r>
            <a:r>
              <a:rPr sz="2400" spc="-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cefprozil</a:t>
            </a:r>
          </a:p>
          <a:p>
            <a:pPr marL="0" marR="0">
              <a:lnSpc>
                <a:spcPts val="2681"/>
              </a:lnSpc>
              <a:spcBef>
                <a:spcPts val="82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(Cefzil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®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sz="2400" spc="6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inj.</a:t>
            </a:r>
            <a:r>
              <a:rPr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cefuroxim</a:t>
            </a:r>
            <a:r>
              <a:rPr sz="2400" i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(Axetine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®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6730" y="44893"/>
            <a:ext cx="3548535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000" b="1" spc="-307" dirty="0">
                <a:solidFill>
                  <a:srgbClr val="000000"/>
                </a:solidFill>
                <a:latin typeface="+mj-lt"/>
                <a:cs typeface="Arial"/>
              </a:rPr>
              <a:t>1. B Cefalosporiny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656890"/>
            <a:ext cx="7204497" cy="255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3. generace</a:t>
            </a:r>
            <a:r>
              <a:rPr sz="2800" b="1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široké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antibakteriální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spektrum,</a:t>
            </a:r>
          </a:p>
          <a:p>
            <a:pPr marL="344728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významný účinek 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mikroby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(Enterobacter,</a:t>
            </a:r>
          </a:p>
          <a:p>
            <a:pPr marL="344728" marR="0">
              <a:lnSpc>
                <a:spcPts val="3025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Citrobacter,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Providencia,…),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12" dirty="0">
                <a:solidFill>
                  <a:srgbClr val="FF0000"/>
                </a:solidFill>
                <a:latin typeface="Calibri"/>
                <a:cs typeface="Calibri"/>
              </a:rPr>
              <a:t>některá</a:t>
            </a:r>
            <a:r>
              <a:rPr sz="2800" b="1" spc="1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účinné</a:t>
            </a:r>
            <a:r>
              <a:rPr sz="2800" b="1" spc="-4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na</a:t>
            </a:r>
          </a:p>
          <a:p>
            <a:pPr marL="344728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PsA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stabilní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vůči působení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většiny</a:t>
            </a:r>
            <a:r>
              <a:rPr sz="2800" spc="14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-laktamáz</a:t>
            </a:r>
          </a:p>
          <a:p>
            <a:pPr marL="0" marR="0">
              <a:lnSpc>
                <a:spcPts val="3427"/>
              </a:lnSpc>
              <a:spcBef>
                <a:spcPts val="29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přechází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CNS, léčba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těžších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infekcí</a:t>
            </a:r>
          </a:p>
          <a:p>
            <a:pPr marL="0" marR="0">
              <a:lnSpc>
                <a:spcPts val="3427"/>
              </a:lnSpc>
              <a:spcBef>
                <a:spcPts val="22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p.o.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cefixim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3184281"/>
            <a:ext cx="7055812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inj.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cefotaxim</a:t>
            </a:r>
            <a:r>
              <a:rPr sz="2800" i="1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(Sefotak</a:t>
            </a:r>
            <a:r>
              <a:rPr sz="2800" spc="3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),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ceftazidim</a:t>
            </a:r>
            <a:r>
              <a:rPr sz="2800" i="1" spc="-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(Fortum</a:t>
            </a:r>
            <a:r>
              <a:rPr sz="2800" spc="3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43705" y="3209217"/>
            <a:ext cx="271352" cy="324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55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65746" y="3209217"/>
            <a:ext cx="271352" cy="324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55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1664" y="3590209"/>
            <a:ext cx="5131895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ceftriaxon,</a:t>
            </a:r>
            <a:r>
              <a:rPr sz="2800" i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cefoperazon</a:t>
            </a:r>
            <a:r>
              <a:rPr sz="2800" i="1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(Cefobid</a:t>
            </a:r>
            <a:r>
              <a:rPr sz="2800" baseline="25714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6935" y="4062359"/>
            <a:ext cx="6571383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u="sng" dirty="0">
                <a:solidFill>
                  <a:srgbClr val="000000"/>
                </a:solidFill>
                <a:latin typeface="Calibri"/>
                <a:cs typeface="Calibri"/>
              </a:rPr>
              <a:t>4. generace</a:t>
            </a:r>
            <a:r>
              <a:rPr sz="2800" b="1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velmi</a:t>
            </a:r>
            <a:r>
              <a:rPr sz="2800" spc="-2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FF0000"/>
                </a:solidFill>
                <a:latin typeface="Calibri"/>
                <a:cs typeface="Calibri"/>
              </a:rPr>
              <a:t>dobrá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účinnost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na </a:t>
            </a:r>
            <a:r>
              <a:rPr sz="2800" spc="27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-,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G+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1664" y="4444030"/>
            <a:ext cx="2474689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bakterie,</a:t>
            </a:r>
            <a:r>
              <a:rPr sz="2800" spc="-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na</a:t>
            </a:r>
            <a:r>
              <a:rPr sz="2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FF0000"/>
                </a:solidFill>
                <a:latin typeface="Calibri"/>
                <a:cs typeface="Calibri"/>
              </a:rPr>
              <a:t>PsA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6935" y="4907580"/>
            <a:ext cx="5020421" cy="14033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stabilní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vůči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ß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-laktamázam</a:t>
            </a:r>
          </a:p>
          <a:p>
            <a:pPr marL="0" marR="0">
              <a:lnSpc>
                <a:spcPts val="3430"/>
              </a:lnSpc>
              <a:spcBef>
                <a:spcPts val="29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7" dirty="0">
                <a:solidFill>
                  <a:srgbClr val="FF0000"/>
                </a:solidFill>
                <a:latin typeface="Calibri"/>
                <a:cs typeface="Calibri"/>
              </a:rPr>
              <a:t>závažných</a:t>
            </a:r>
            <a:r>
              <a:rPr sz="2800" spc="1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smíšených 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infekcí</a:t>
            </a:r>
          </a:p>
          <a:p>
            <a:pPr marL="0" marR="0">
              <a:lnSpc>
                <a:spcPts val="3427"/>
              </a:lnSpc>
              <a:spcBef>
                <a:spcPts val="272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cefepim</a:t>
            </a:r>
            <a:r>
              <a:rPr sz="28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(Maxipim</a:t>
            </a:r>
            <a:r>
              <a:rPr sz="2800" baseline="25714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76626" y="848089"/>
            <a:ext cx="3873718" cy="581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b="1" spc="-307" dirty="0">
                <a:solidFill>
                  <a:srgbClr val="000000"/>
                </a:solidFill>
                <a:latin typeface="+mj-lt"/>
                <a:cs typeface="Arial"/>
              </a:rPr>
              <a:t>1. B Cefalosporiny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2026537"/>
            <a:ext cx="599521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u="sng" dirty="0">
                <a:solidFill>
                  <a:srgbClr val="000000"/>
                </a:solidFill>
                <a:latin typeface="Arial"/>
                <a:cs typeface="Arial"/>
              </a:rPr>
              <a:t>5.</a:t>
            </a:r>
            <a:r>
              <a:rPr sz="2800" b="1" u="sng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u="sng" dirty="0" err="1">
                <a:solidFill>
                  <a:srgbClr val="000000"/>
                </a:solidFill>
                <a:latin typeface="Arial"/>
                <a:cs typeface="Arial"/>
              </a:rPr>
              <a:t>generace</a:t>
            </a:r>
            <a:r>
              <a:rPr lang="cs-CZ" sz="2800" b="1" u="sng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800" b="1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širokospektré</a:t>
            </a:r>
            <a:r>
              <a:rPr sz="2800" spc="-2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70" dirty="0">
                <a:solidFill>
                  <a:srgbClr val="000000"/>
                </a:solidFill>
                <a:latin typeface="Arial"/>
                <a:cs typeface="Arial"/>
              </a:rPr>
              <a:t>ATB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2544422"/>
            <a:ext cx="6650236" cy="1290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G-,</a:t>
            </a:r>
            <a:r>
              <a:rPr sz="2800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E.</a:t>
            </a:r>
            <a:r>
              <a:rPr sz="28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coli, Kl.</a:t>
            </a:r>
            <a:r>
              <a:rPr sz="2800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pneumoniae,</a:t>
            </a:r>
            <a:r>
              <a:rPr sz="28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Morganela</a:t>
            </a:r>
          </a:p>
          <a:p>
            <a:pPr marL="344728" marR="0">
              <a:lnSpc>
                <a:spcPts val="3139"/>
              </a:lnSpc>
              <a:spcBef>
                <a:spcPts val="27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morgani,</a:t>
            </a:r>
            <a:r>
              <a:rPr sz="28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G+</a:t>
            </a:r>
            <a:r>
              <a:rPr sz="2800" spc="7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včetně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MRSA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28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penicilin</a:t>
            </a:r>
          </a:p>
          <a:p>
            <a:pPr marL="344728" marR="0">
              <a:lnSpc>
                <a:spcPts val="3137"/>
              </a:lnSpc>
              <a:spcBef>
                <a:spcPts val="27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rezistentní</a:t>
            </a:r>
            <a:r>
              <a:rPr sz="2800" spc="-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Streptococcus</a:t>
            </a:r>
            <a:r>
              <a:rPr sz="2800" spc="7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pneumoniae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6935" y="3913609"/>
            <a:ext cx="2064721" cy="436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ne</a:t>
            </a:r>
            <a:r>
              <a:rPr sz="2800" b="1" spc="1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na </a:t>
            </a:r>
            <a:r>
              <a:rPr sz="2800" b="1" spc="-14" dirty="0">
                <a:solidFill>
                  <a:srgbClr val="FF0000"/>
                </a:solidFill>
                <a:latin typeface="Arial"/>
                <a:cs typeface="Arial"/>
              </a:rPr>
              <a:t>Ps.A,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6935" y="4428975"/>
            <a:ext cx="7183606" cy="863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komplikované</a:t>
            </a:r>
            <a:r>
              <a:rPr sz="28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infekce</a:t>
            </a:r>
            <a:r>
              <a:rPr sz="28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kůže</a:t>
            </a:r>
            <a:r>
              <a:rPr sz="2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sz="2800" spc="10" dirty="0">
                <a:solidFill>
                  <a:srgbClr val="000000"/>
                </a:solidFill>
                <a:latin typeface="Arial"/>
                <a:cs typeface="Arial"/>
              </a:rPr>
              <a:t>měkkých</a:t>
            </a:r>
            <a:r>
              <a:rPr sz="2800" spc="-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tkání,</a:t>
            </a:r>
          </a:p>
          <a:p>
            <a:pPr marL="0" marR="0">
              <a:lnSpc>
                <a:spcPts val="3137"/>
              </a:lnSpc>
              <a:spcBef>
                <a:spcPts val="27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komunitní</a:t>
            </a:r>
            <a:r>
              <a:rPr sz="2800" spc="-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pneumonie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6935" y="5435751"/>
            <a:ext cx="3913066" cy="436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7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Arial"/>
                <a:cs typeface="Arial"/>
              </a:rPr>
              <a:t>ceftarolin</a:t>
            </a:r>
            <a:r>
              <a:rPr sz="2800" i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(Zinforo</a:t>
            </a:r>
            <a:r>
              <a:rPr sz="1850" dirty="0">
                <a:solidFill>
                  <a:srgbClr val="000000"/>
                </a:solidFill>
                <a:latin typeface="Arial"/>
                <a:cs typeface="Arial"/>
              </a:rPr>
              <a:t>®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) p.o.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5411" y="220733"/>
            <a:ext cx="5931120" cy="15656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81276" marR="0">
              <a:lnSpc>
                <a:spcPts val="4913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55" dirty="0" err="1">
                <a:solidFill>
                  <a:srgbClr val="000000"/>
                </a:solidFill>
                <a:latin typeface="Arial"/>
                <a:cs typeface="Arial"/>
              </a:rPr>
              <a:t>Atypické</a:t>
            </a:r>
            <a:r>
              <a:rPr lang="cs-CZ" sz="4000" b="1" spc="-2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spc="-155" dirty="0">
                <a:solidFill>
                  <a:srgbClr val="000000"/>
                </a:solidFill>
                <a:latin typeface="WSAHKL+Symbol"/>
                <a:cs typeface="WSAHKL+Symbol"/>
              </a:rPr>
              <a:t></a:t>
            </a:r>
            <a:r>
              <a:rPr sz="4000" b="1" spc="-187" dirty="0">
                <a:solidFill>
                  <a:srgbClr val="000000"/>
                </a:solidFill>
                <a:latin typeface="Arial"/>
                <a:cs typeface="Arial"/>
              </a:rPr>
              <a:t>-laktamy</a:t>
            </a:r>
          </a:p>
          <a:p>
            <a:pPr marL="0" marR="0">
              <a:lnSpc>
                <a:spcPts val="2929"/>
              </a:lnSpc>
              <a:spcBef>
                <a:spcPts val="79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cs-CZ" sz="2400" spc="1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dirty="0" err="1">
                <a:solidFill>
                  <a:srgbClr val="000000"/>
                </a:solidFill>
                <a:latin typeface="Calibri"/>
                <a:cs typeface="Calibri"/>
              </a:rPr>
              <a:t>Karbapenemy</a:t>
            </a:r>
            <a:endParaRPr lang="cs-CZ" sz="24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2929"/>
              </a:lnSpc>
              <a:spcBef>
                <a:spcPts val="790"/>
              </a:spcBef>
              <a:spcAft>
                <a:spcPts val="0"/>
              </a:spcAft>
            </a:pPr>
            <a:endParaRPr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5411" y="1304234"/>
            <a:ext cx="6388877" cy="360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spc="-16" dirty="0">
                <a:solidFill>
                  <a:srgbClr val="000000"/>
                </a:solidFill>
                <a:latin typeface="Calibri"/>
                <a:cs typeface="Calibri"/>
              </a:rPr>
              <a:t>MU – buněčná stěna</a:t>
            </a:r>
            <a:endParaRPr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5411" y="1679682"/>
            <a:ext cx="7351973" cy="360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imipenem</a:t>
            </a:r>
            <a:r>
              <a:rPr sz="2400" i="1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(Tienam®)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400" i="1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působí</a:t>
            </a:r>
            <a:r>
              <a:rPr sz="2400" spc="-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baktericidně,</a:t>
            </a:r>
            <a:r>
              <a:rPr sz="24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má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mimořádně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0140" y="1971999"/>
            <a:ext cx="2135528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široké</a:t>
            </a:r>
            <a:r>
              <a:rPr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spektrum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5411" y="2341479"/>
            <a:ext cx="7529015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může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vyvinout</a:t>
            </a:r>
            <a:r>
              <a:rPr sz="24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rezistence –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cenné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rezervní</a:t>
            </a:r>
            <a:r>
              <a:rPr sz="24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antibiotikum</a:t>
            </a:r>
            <a:r>
              <a:rPr sz="2400" spc="-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0140" y="2630748"/>
            <a:ext cx="1467215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při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sepsích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5411" y="3000101"/>
            <a:ext cx="7472601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štěpí</a:t>
            </a:r>
            <a:r>
              <a:rPr sz="24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24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renálních</a:t>
            </a:r>
            <a:r>
              <a:rPr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tubulech</a:t>
            </a:r>
            <a:r>
              <a:rPr sz="24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kombinace</a:t>
            </a:r>
            <a:r>
              <a:rPr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cilastatinem</a:t>
            </a:r>
            <a:r>
              <a:rPr sz="2400" spc="-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při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0140" y="3292418"/>
            <a:ext cx="3121973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infekcích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močových</a:t>
            </a:r>
            <a:r>
              <a:rPr sz="24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cest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5411" y="3661771"/>
            <a:ext cx="6736758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meropenem</a:t>
            </a:r>
            <a:r>
              <a:rPr sz="2400" i="1" spc="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(Meronem®)</a:t>
            </a:r>
            <a:r>
              <a:rPr sz="2400" spc="-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má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nižší</a:t>
            </a:r>
            <a:r>
              <a:rPr sz="24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neurotoxicitu</a:t>
            </a:r>
            <a:r>
              <a:rPr sz="24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20140" y="3954089"/>
            <a:ext cx="1627471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meningitidy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75411" y="4314424"/>
            <a:ext cx="4876709" cy="73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ertapenem</a:t>
            </a:r>
            <a:r>
              <a:rPr sz="2400" i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400" dirty="0" err="1">
                <a:solidFill>
                  <a:srgbClr val="000000"/>
                </a:solidFill>
                <a:latin typeface="Calibri"/>
                <a:cs typeface="Calibri"/>
              </a:rPr>
              <a:t>Invanz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®)</a:t>
            </a:r>
            <a:endParaRPr lang="cs-CZ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>
                <a:solidFill>
                  <a:srgbClr val="000000"/>
                </a:solidFill>
                <a:latin typeface="Calibri"/>
                <a:cs typeface="Calibri"/>
              </a:rPr>
              <a:t>Interakce s </a:t>
            </a:r>
            <a:r>
              <a:rPr lang="cs-CZ" sz="2400" dirty="0" err="1">
                <a:solidFill>
                  <a:srgbClr val="000000"/>
                </a:solidFill>
                <a:latin typeface="Calibri"/>
                <a:cs typeface="Calibri"/>
              </a:rPr>
              <a:t>kys.valproovou</a:t>
            </a:r>
            <a:endParaRPr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5411" y="5061438"/>
            <a:ext cx="5370008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Monobaktamy</a:t>
            </a:r>
            <a:r>
              <a:rPr sz="2400" b="1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aztreonam</a:t>
            </a:r>
            <a:r>
              <a:rPr sz="2400" i="1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(Cayston®)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75411" y="5436077"/>
            <a:ext cx="6752862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působí</a:t>
            </a:r>
            <a:r>
              <a:rPr sz="24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a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Ps.A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4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obolný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vůči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B-laktamáze,</a:t>
            </a:r>
            <a:r>
              <a:rPr sz="2400" spc="-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musí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20140" y="5729280"/>
            <a:ext cx="2859406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podávat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parenterálně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75411" y="6085606"/>
            <a:ext cx="3811284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sepse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, život</a:t>
            </a:r>
            <a:r>
              <a:rPr sz="24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ohrožující</a:t>
            </a:r>
            <a:r>
              <a:rPr sz="24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2" dirty="0">
                <a:solidFill>
                  <a:srgbClr val="000000"/>
                </a:solidFill>
                <a:latin typeface="Calibri"/>
                <a:cs typeface="Calibri"/>
              </a:rPr>
              <a:t>infekce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5DC5F65A-B081-1740-E8C7-834C07CF2E27}"/>
              </a:ext>
            </a:extLst>
          </p:cNvPr>
          <p:cNvCxnSpPr/>
          <p:nvPr/>
        </p:nvCxnSpPr>
        <p:spPr>
          <a:xfrm>
            <a:off x="899592" y="4724594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161030" y="267143"/>
            <a:ext cx="3378678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66" dirty="0">
                <a:solidFill>
                  <a:srgbClr val="000000"/>
                </a:solidFill>
                <a:cs typeface="Arial"/>
              </a:rPr>
              <a:t>Glykopeptidy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411" y="1141729"/>
            <a:ext cx="365237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cs typeface="Arial"/>
              </a:rPr>
              <a:t> </a:t>
            </a:r>
            <a:r>
              <a:rPr sz="2800" i="1" spc="-120" dirty="0">
                <a:solidFill>
                  <a:srgbClr val="000000"/>
                </a:solidFill>
                <a:cs typeface="Arial"/>
              </a:rPr>
              <a:t>vankomycin</a:t>
            </a:r>
            <a:r>
              <a:rPr sz="2800" i="1" spc="426" dirty="0">
                <a:solidFill>
                  <a:srgbClr val="000000"/>
                </a:solidFill>
                <a:cs typeface="Arial"/>
              </a:rPr>
              <a:t> </a:t>
            </a:r>
            <a:r>
              <a:rPr sz="2800" spc="-188" dirty="0">
                <a:solidFill>
                  <a:srgbClr val="000000"/>
                </a:solidFill>
                <a:cs typeface="Arial"/>
              </a:rPr>
              <a:t>(Edicin®)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5411" y="1659613"/>
            <a:ext cx="6803833" cy="863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9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9" dirty="0">
                <a:solidFill>
                  <a:srgbClr val="000000"/>
                </a:solidFill>
                <a:cs typeface="Arial"/>
              </a:rPr>
              <a:t>úč</a:t>
            </a:r>
            <a:r>
              <a:rPr sz="2800" spc="-86" dirty="0">
                <a:solidFill>
                  <a:srgbClr val="000000"/>
                </a:solidFill>
                <a:cs typeface="Arial"/>
              </a:rPr>
              <a:t>inn</a:t>
            </a:r>
            <a:r>
              <a:rPr sz="2800" dirty="0">
                <a:solidFill>
                  <a:srgbClr val="000000"/>
                </a:solidFill>
                <a:cs typeface="Arial"/>
              </a:rPr>
              <a:t>ý</a:t>
            </a:r>
            <a:r>
              <a:rPr sz="2800" spc="366" dirty="0">
                <a:solidFill>
                  <a:srgbClr val="000000"/>
                </a:solidFill>
                <a:cs typeface="Arial"/>
              </a:rPr>
              <a:t> </a:t>
            </a:r>
            <a:r>
              <a:rPr sz="2800" spc="-108" dirty="0">
                <a:solidFill>
                  <a:srgbClr val="000000"/>
                </a:solidFill>
                <a:cs typeface="Arial"/>
              </a:rPr>
              <a:t>pouze</a:t>
            </a:r>
            <a:r>
              <a:rPr sz="2800" spc="-328" dirty="0">
                <a:solidFill>
                  <a:srgbClr val="000000"/>
                </a:solidFill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cs typeface="Arial"/>
              </a:rPr>
              <a:t>proti</a:t>
            </a:r>
            <a:r>
              <a:rPr sz="2800" spc="-109" dirty="0">
                <a:solidFill>
                  <a:srgbClr val="000000"/>
                </a:solidFill>
                <a:cs typeface="Arial"/>
              </a:rPr>
              <a:t> </a:t>
            </a:r>
            <a:r>
              <a:rPr sz="2800" b="1" spc="-177" dirty="0">
                <a:solidFill>
                  <a:srgbClr val="000000"/>
                </a:solidFill>
                <a:cs typeface="Arial"/>
              </a:rPr>
              <a:t>G+</a:t>
            </a:r>
            <a:r>
              <a:rPr sz="2800" b="1" spc="-419" dirty="0">
                <a:solidFill>
                  <a:srgbClr val="000000"/>
                </a:solidFill>
                <a:cs typeface="Arial"/>
              </a:rPr>
              <a:t> </a:t>
            </a:r>
            <a:r>
              <a:rPr sz="2800" b="1" spc="-120" dirty="0">
                <a:solidFill>
                  <a:srgbClr val="000000"/>
                </a:solidFill>
                <a:cs typeface="Arial"/>
              </a:rPr>
              <a:t>bakteri</a:t>
            </a:r>
            <a:r>
              <a:rPr sz="2800" b="1" spc="-65" dirty="0">
                <a:solidFill>
                  <a:srgbClr val="000000"/>
                </a:solidFill>
                <a:cs typeface="Arial"/>
              </a:rPr>
              <a:t>ím</a:t>
            </a:r>
            <a:r>
              <a:rPr sz="2800" dirty="0">
                <a:solidFill>
                  <a:srgbClr val="000000"/>
                </a:solidFill>
                <a:cs typeface="Arial"/>
              </a:rPr>
              <a:t>-</a:t>
            </a:r>
            <a:r>
              <a:rPr sz="2800" spc="524" dirty="0">
                <a:solidFill>
                  <a:srgbClr val="000000"/>
                </a:solidFill>
                <a:cs typeface="Arial"/>
              </a:rPr>
              <a:t> </a:t>
            </a:r>
            <a:r>
              <a:rPr sz="2800" spc="-21" dirty="0">
                <a:solidFill>
                  <a:srgbClr val="000000"/>
                </a:solidFill>
                <a:cs typeface="Arial"/>
              </a:rPr>
              <a:t>př</a:t>
            </a:r>
            <a:r>
              <a:rPr sz="2800" spc="-149" dirty="0">
                <a:solidFill>
                  <a:srgbClr val="000000"/>
                </a:solidFill>
                <a:cs typeface="Arial"/>
              </a:rPr>
              <a:t>edev</a:t>
            </a:r>
            <a:r>
              <a:rPr sz="2800" spc="-136" dirty="0">
                <a:solidFill>
                  <a:srgbClr val="000000"/>
                </a:solidFill>
                <a:cs typeface="Arial"/>
              </a:rPr>
              <a:t>ší</a:t>
            </a:r>
            <a:r>
              <a:rPr sz="2800" dirty="0">
                <a:solidFill>
                  <a:srgbClr val="000000"/>
                </a:solidFill>
                <a:cs typeface="Arial"/>
              </a:rPr>
              <a:t>m</a:t>
            </a:r>
          </a:p>
          <a:p>
            <a:pPr marL="344728" marR="0">
              <a:lnSpc>
                <a:spcPts val="3139"/>
              </a:lnSpc>
              <a:spcBef>
                <a:spcPts val="272"/>
              </a:spcBef>
              <a:spcAft>
                <a:spcPts val="0"/>
              </a:spcAft>
            </a:pPr>
            <a:r>
              <a:rPr sz="2800" spc="-90" dirty="0">
                <a:solidFill>
                  <a:srgbClr val="000000"/>
                </a:solidFill>
                <a:cs typeface="Arial"/>
              </a:rPr>
              <a:t>stafylokoky</a:t>
            </a:r>
            <a:r>
              <a:rPr sz="2800" spc="-149" dirty="0">
                <a:solidFill>
                  <a:srgbClr val="000000"/>
                </a:solidFill>
                <a:cs typeface="Arial"/>
              </a:rPr>
              <a:t> </a:t>
            </a:r>
            <a:r>
              <a:rPr sz="2800" spc="-93" dirty="0">
                <a:solidFill>
                  <a:srgbClr val="000000"/>
                </a:solidFill>
                <a:cs typeface="Arial"/>
              </a:rPr>
              <a:t>včetně</a:t>
            </a:r>
            <a:r>
              <a:rPr sz="2800" spc="-163" dirty="0">
                <a:solidFill>
                  <a:srgbClr val="000000"/>
                </a:solidFill>
                <a:cs typeface="Arial"/>
              </a:rPr>
              <a:t> </a:t>
            </a:r>
            <a:r>
              <a:rPr sz="2800" spc="-84" dirty="0">
                <a:solidFill>
                  <a:srgbClr val="000000"/>
                </a:solidFill>
                <a:cs typeface="Arial"/>
              </a:rPr>
              <a:t>rezistentních</a:t>
            </a:r>
            <a:r>
              <a:rPr sz="2800" spc="-197" dirty="0">
                <a:solidFill>
                  <a:srgbClr val="000000"/>
                </a:solidFill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cs typeface="Arial"/>
              </a:rPr>
              <a:t>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0140" y="2513964"/>
            <a:ext cx="6236812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49" dirty="0">
                <a:solidFill>
                  <a:srgbClr val="000000"/>
                </a:solidFill>
                <a:cs typeface="Arial"/>
              </a:rPr>
              <a:t>meticilinu/oxacilinu</a:t>
            </a:r>
            <a:r>
              <a:rPr sz="2800" spc="-109" dirty="0">
                <a:solidFill>
                  <a:srgbClr val="000000"/>
                </a:solidFill>
                <a:cs typeface="Arial"/>
              </a:rPr>
              <a:t> </a:t>
            </a:r>
            <a:r>
              <a:rPr sz="2800" spc="-185" dirty="0">
                <a:solidFill>
                  <a:srgbClr val="000000"/>
                </a:solidFill>
                <a:cs typeface="Arial"/>
              </a:rPr>
              <a:t>(MRSA),</a:t>
            </a:r>
            <a:r>
              <a:rPr sz="2800" spc="-400" dirty="0">
                <a:solidFill>
                  <a:srgbClr val="000000"/>
                </a:solidFill>
                <a:cs typeface="Arial"/>
              </a:rPr>
              <a:t> </a:t>
            </a:r>
            <a:r>
              <a:rPr sz="2800" spc="-81" dirty="0">
                <a:solidFill>
                  <a:srgbClr val="000000"/>
                </a:solidFill>
                <a:cs typeface="Arial"/>
              </a:rPr>
              <a:t>enterokoky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5411" y="3028800"/>
            <a:ext cx="3445552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9"/>
              </a:lnSpc>
              <a:spcBef>
                <a:spcPts val="0"/>
              </a:spcBef>
              <a:spcAft>
                <a:spcPts val="0"/>
              </a:spcAft>
            </a:pPr>
            <a:r>
              <a:rPr sz="2800" spc="-71" dirty="0">
                <a:solidFill>
                  <a:srgbClr val="000000"/>
                </a:solidFill>
                <a:cs typeface="Arial"/>
              </a:rPr>
              <a:t>eliminuje</a:t>
            </a:r>
            <a:r>
              <a:rPr sz="2800" spc="73" dirty="0">
                <a:solidFill>
                  <a:srgbClr val="000000"/>
                </a:solidFill>
                <a:cs typeface="Arial"/>
              </a:rPr>
              <a:t> </a:t>
            </a:r>
            <a:r>
              <a:rPr sz="2800" spc="-112" dirty="0">
                <a:solidFill>
                  <a:srgbClr val="000000"/>
                </a:solidFill>
                <a:cs typeface="Arial"/>
              </a:rPr>
              <a:t>se</a:t>
            </a:r>
            <a:r>
              <a:rPr sz="2800" spc="-463" dirty="0">
                <a:solidFill>
                  <a:srgbClr val="000000"/>
                </a:solidFill>
                <a:cs typeface="Arial"/>
              </a:rPr>
              <a:t> </a:t>
            </a:r>
            <a:r>
              <a:rPr sz="2800" spc="-87" dirty="0">
                <a:solidFill>
                  <a:srgbClr val="000000"/>
                </a:solidFill>
                <a:cs typeface="Arial"/>
              </a:rPr>
              <a:t>ledvinami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5411" y="3544166"/>
            <a:ext cx="6342744" cy="863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9"/>
              </a:lnSpc>
              <a:spcBef>
                <a:spcPts val="0"/>
              </a:spcBef>
              <a:spcAft>
                <a:spcPts val="0"/>
              </a:spcAft>
            </a:pPr>
            <a:r>
              <a:rPr sz="2800" spc="-93" dirty="0">
                <a:solidFill>
                  <a:srgbClr val="000000"/>
                </a:solidFill>
                <a:cs typeface="Arial"/>
              </a:rPr>
              <a:t>po</a:t>
            </a:r>
            <a:r>
              <a:rPr sz="2800" spc="-79" dirty="0">
                <a:solidFill>
                  <a:srgbClr val="000000"/>
                </a:solidFill>
                <a:cs typeface="Arial"/>
              </a:rPr>
              <a:t> </a:t>
            </a:r>
            <a:r>
              <a:rPr sz="2800" spc="-89" dirty="0" err="1">
                <a:solidFill>
                  <a:srgbClr val="000000"/>
                </a:solidFill>
                <a:cs typeface="Arial"/>
              </a:rPr>
              <a:t>p.o.</a:t>
            </a:r>
            <a:r>
              <a:rPr sz="2800" spc="-52" dirty="0">
                <a:solidFill>
                  <a:srgbClr val="000000"/>
                </a:solidFill>
                <a:cs typeface="Arial"/>
              </a:rPr>
              <a:t> </a:t>
            </a:r>
            <a:r>
              <a:rPr sz="2800" spc="-111" dirty="0">
                <a:solidFill>
                  <a:srgbClr val="000000"/>
                </a:solidFill>
                <a:cs typeface="Arial"/>
              </a:rPr>
              <a:t>se</a:t>
            </a:r>
            <a:r>
              <a:rPr lang="cs-CZ" sz="2800" spc="-111" dirty="0">
                <a:solidFill>
                  <a:srgbClr val="000000"/>
                </a:solidFill>
                <a:cs typeface="Arial"/>
              </a:rPr>
              <a:t> </a:t>
            </a:r>
            <a:r>
              <a:rPr sz="2800" b="1" spc="-194" dirty="0" err="1">
                <a:solidFill>
                  <a:srgbClr val="000000"/>
                </a:solidFill>
                <a:cs typeface="Arial"/>
              </a:rPr>
              <a:t>nevstřebává</a:t>
            </a:r>
            <a:r>
              <a:rPr sz="2800" b="1" spc="-99" dirty="0">
                <a:solidFill>
                  <a:srgbClr val="000000"/>
                </a:solidFill>
                <a:cs typeface="Arial"/>
              </a:rPr>
              <a:t> </a:t>
            </a:r>
            <a:r>
              <a:rPr sz="2800" spc="459" dirty="0">
                <a:solidFill>
                  <a:srgbClr val="000000"/>
                </a:solidFill>
                <a:cs typeface="Arial"/>
              </a:rPr>
              <a:t>–</a:t>
            </a:r>
            <a:r>
              <a:rPr sz="2800" spc="-68" dirty="0">
                <a:solidFill>
                  <a:srgbClr val="000000"/>
                </a:solidFill>
                <a:cs typeface="Arial"/>
              </a:rPr>
              <a:t>terapie</a:t>
            </a:r>
            <a:r>
              <a:rPr sz="2800" dirty="0">
                <a:solidFill>
                  <a:srgbClr val="000000"/>
                </a:solidFill>
                <a:cs typeface="Arial"/>
              </a:rPr>
              <a:t> </a:t>
            </a:r>
            <a:r>
              <a:rPr sz="2800" i="1" spc="-159" dirty="0">
                <a:solidFill>
                  <a:srgbClr val="000000"/>
                </a:solidFill>
                <a:cs typeface="Arial"/>
              </a:rPr>
              <a:t>C.</a:t>
            </a:r>
            <a:r>
              <a:rPr sz="2800" i="1" spc="-450" dirty="0">
                <a:solidFill>
                  <a:srgbClr val="000000"/>
                </a:solidFill>
                <a:cs typeface="Arial"/>
              </a:rPr>
              <a:t> </a:t>
            </a:r>
            <a:r>
              <a:rPr sz="2800" i="1" spc="-36" dirty="0">
                <a:solidFill>
                  <a:srgbClr val="000000"/>
                </a:solidFill>
                <a:cs typeface="Arial"/>
              </a:rPr>
              <a:t>difficile</a:t>
            </a:r>
          </a:p>
          <a:p>
            <a:pPr marL="344728" marR="0">
              <a:lnSpc>
                <a:spcPts val="3137"/>
              </a:lnSpc>
              <a:spcBef>
                <a:spcPts val="275"/>
              </a:spcBef>
              <a:spcAft>
                <a:spcPts val="0"/>
              </a:spcAft>
            </a:pPr>
            <a:r>
              <a:rPr sz="2800" spc="-114" dirty="0">
                <a:solidFill>
                  <a:srgbClr val="000000"/>
                </a:solidFill>
                <a:cs typeface="Arial"/>
              </a:rPr>
              <a:t>(pseudomembranózní</a:t>
            </a:r>
            <a:r>
              <a:rPr sz="2800" spc="-43" dirty="0">
                <a:solidFill>
                  <a:srgbClr val="000000"/>
                </a:solidFill>
                <a:cs typeface="Arial"/>
              </a:rPr>
              <a:t>kolitida)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5411" y="4486379"/>
            <a:ext cx="7670917" cy="1290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9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73" dirty="0">
                <a:solidFill>
                  <a:srgbClr val="000000"/>
                </a:solidFill>
                <a:cs typeface="Arial"/>
              </a:rPr>
              <a:t>NÚ:</a:t>
            </a:r>
            <a:r>
              <a:rPr sz="2800" spc="-111" dirty="0">
                <a:solidFill>
                  <a:srgbClr val="000000"/>
                </a:solidFill>
                <a:cs typeface="Arial"/>
              </a:rPr>
              <a:t> </a:t>
            </a:r>
            <a:r>
              <a:rPr sz="2800" spc="-44" dirty="0">
                <a:solidFill>
                  <a:srgbClr val="000000"/>
                </a:solidFill>
                <a:cs typeface="Arial"/>
              </a:rPr>
              <a:t>ototoxicita,</a:t>
            </a:r>
            <a:r>
              <a:rPr sz="2800" spc="-47" dirty="0">
                <a:solidFill>
                  <a:srgbClr val="000000"/>
                </a:solidFill>
                <a:cs typeface="Arial"/>
              </a:rPr>
              <a:t> </a:t>
            </a:r>
            <a:r>
              <a:rPr sz="2800" spc="-115" dirty="0">
                <a:solidFill>
                  <a:srgbClr val="000000"/>
                </a:solidFill>
                <a:cs typeface="Arial"/>
              </a:rPr>
              <a:t>alergické</a:t>
            </a:r>
            <a:r>
              <a:rPr sz="2800" spc="-147" dirty="0">
                <a:solidFill>
                  <a:srgbClr val="000000"/>
                </a:solidFill>
                <a:cs typeface="Arial"/>
              </a:rPr>
              <a:t> </a:t>
            </a:r>
            <a:r>
              <a:rPr sz="2800" spc="-136" dirty="0">
                <a:solidFill>
                  <a:srgbClr val="000000"/>
                </a:solidFill>
                <a:cs typeface="Arial"/>
              </a:rPr>
              <a:t>reakce,</a:t>
            </a:r>
            <a:r>
              <a:rPr sz="2800" spc="-101" dirty="0">
                <a:solidFill>
                  <a:srgbClr val="000000"/>
                </a:solidFill>
                <a:cs typeface="Arial"/>
              </a:rPr>
              <a:t> </a:t>
            </a:r>
            <a:r>
              <a:rPr sz="2800" spc="-119" dirty="0">
                <a:solidFill>
                  <a:srgbClr val="000000"/>
                </a:solidFill>
                <a:cs typeface="Arial"/>
              </a:rPr>
              <a:t>syndrom</a:t>
            </a:r>
            <a:r>
              <a:rPr sz="2800" spc="-188" dirty="0">
                <a:solidFill>
                  <a:srgbClr val="000000"/>
                </a:solidFill>
                <a:cs typeface="Arial"/>
              </a:rPr>
              <a:t> </a:t>
            </a:r>
            <a:r>
              <a:rPr sz="2800" spc="-45" dirty="0">
                <a:solidFill>
                  <a:srgbClr val="000000"/>
                </a:solidFill>
                <a:cs typeface="Arial"/>
              </a:rPr>
              <a:t>„rudého</a:t>
            </a:r>
          </a:p>
          <a:p>
            <a:pPr marL="344728" marR="0">
              <a:lnSpc>
                <a:spcPts val="3139"/>
              </a:lnSpc>
              <a:spcBef>
                <a:spcPts val="272"/>
              </a:spcBef>
              <a:spcAft>
                <a:spcPts val="0"/>
              </a:spcAft>
            </a:pPr>
            <a:r>
              <a:rPr sz="2800" spc="-92" dirty="0">
                <a:solidFill>
                  <a:srgbClr val="000000"/>
                </a:solidFill>
                <a:cs typeface="Arial"/>
              </a:rPr>
              <a:t>muže“</a:t>
            </a:r>
            <a:r>
              <a:rPr sz="2800" spc="-34" dirty="0">
                <a:solidFill>
                  <a:srgbClr val="000000"/>
                </a:solidFill>
                <a:cs typeface="Arial"/>
              </a:rPr>
              <a:t> </a:t>
            </a:r>
            <a:r>
              <a:rPr sz="2800" spc="-90" dirty="0">
                <a:solidFill>
                  <a:srgbClr val="000000"/>
                </a:solidFill>
                <a:cs typeface="Arial"/>
              </a:rPr>
              <a:t>(zarudnutí</a:t>
            </a:r>
            <a:r>
              <a:rPr sz="2800" spc="-123" dirty="0">
                <a:solidFill>
                  <a:srgbClr val="000000"/>
                </a:solidFill>
                <a:cs typeface="Arial"/>
              </a:rPr>
              <a:t> </a:t>
            </a:r>
            <a:r>
              <a:rPr sz="2800" spc="-91" dirty="0">
                <a:solidFill>
                  <a:srgbClr val="000000"/>
                </a:solidFill>
                <a:cs typeface="Arial"/>
              </a:rPr>
              <a:t>obličeje</a:t>
            </a:r>
            <a:r>
              <a:rPr sz="2800" spc="15" dirty="0">
                <a:solidFill>
                  <a:srgbClr val="000000"/>
                </a:solidFill>
                <a:cs typeface="Arial"/>
              </a:rPr>
              <a:t> </a:t>
            </a:r>
            <a:r>
              <a:rPr sz="2800" spc="-83" dirty="0">
                <a:solidFill>
                  <a:srgbClr val="000000"/>
                </a:solidFill>
                <a:cs typeface="Arial"/>
              </a:rPr>
              <a:t>na</a:t>
            </a:r>
            <a:r>
              <a:rPr sz="2800" spc="-319" dirty="0">
                <a:solidFill>
                  <a:srgbClr val="000000"/>
                </a:solidFill>
                <a:cs typeface="Arial"/>
              </a:rPr>
              <a:t> </a:t>
            </a:r>
            <a:r>
              <a:rPr sz="2800" spc="-51" dirty="0">
                <a:solidFill>
                  <a:srgbClr val="000000"/>
                </a:solidFill>
                <a:cs typeface="Arial"/>
              </a:rPr>
              <a:t>krku,</a:t>
            </a:r>
            <a:r>
              <a:rPr sz="2800" spc="-155" dirty="0">
                <a:solidFill>
                  <a:srgbClr val="000000"/>
                </a:solidFill>
                <a:cs typeface="Arial"/>
              </a:rPr>
              <a:t> </a:t>
            </a:r>
            <a:r>
              <a:rPr sz="2800" spc="-42" dirty="0">
                <a:solidFill>
                  <a:srgbClr val="000000"/>
                </a:solidFill>
                <a:cs typeface="Arial"/>
              </a:rPr>
              <a:t>pruritus,</a:t>
            </a:r>
          </a:p>
          <a:p>
            <a:pPr marL="344728" marR="0">
              <a:lnSpc>
                <a:spcPts val="3137"/>
              </a:lnSpc>
              <a:spcBef>
                <a:spcPts val="274"/>
              </a:spcBef>
              <a:spcAft>
                <a:spcPts val="0"/>
              </a:spcAft>
            </a:pPr>
            <a:r>
              <a:rPr sz="2800" spc="-117" dirty="0">
                <a:solidFill>
                  <a:srgbClr val="000000"/>
                </a:solidFill>
                <a:cs typeface="Arial"/>
              </a:rPr>
              <a:t>hypotenze</a:t>
            </a:r>
            <a:r>
              <a:rPr sz="2800" spc="-57" dirty="0">
                <a:solidFill>
                  <a:srgbClr val="000000"/>
                </a:solidFill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cs typeface="Arial"/>
              </a:rPr>
              <a:t>–</a:t>
            </a:r>
            <a:r>
              <a:rPr sz="2800" spc="-316" dirty="0">
                <a:solidFill>
                  <a:srgbClr val="000000"/>
                </a:solidFill>
                <a:cs typeface="Arial"/>
              </a:rPr>
              <a:t> </a:t>
            </a:r>
            <a:r>
              <a:rPr sz="2800" spc="-121" dirty="0">
                <a:solidFill>
                  <a:srgbClr val="000000"/>
                </a:solidFill>
                <a:cs typeface="Arial"/>
              </a:rPr>
              <a:t>zejména</a:t>
            </a:r>
            <a:r>
              <a:rPr sz="2800" spc="-316" dirty="0">
                <a:solidFill>
                  <a:srgbClr val="000000"/>
                </a:solidFill>
                <a:cs typeface="Arial"/>
              </a:rPr>
              <a:t> </a:t>
            </a:r>
            <a:r>
              <a:rPr sz="2800" spc="-14" dirty="0">
                <a:solidFill>
                  <a:srgbClr val="000000"/>
                </a:solidFill>
                <a:cs typeface="Arial"/>
              </a:rPr>
              <a:t>při</a:t>
            </a:r>
            <a:r>
              <a:rPr sz="2800" dirty="0">
                <a:solidFill>
                  <a:srgbClr val="000000"/>
                </a:solidFill>
                <a:cs typeface="Arial"/>
              </a:rPr>
              <a:t> </a:t>
            </a:r>
            <a:r>
              <a:rPr sz="2800" spc="-65" dirty="0">
                <a:solidFill>
                  <a:srgbClr val="000000"/>
                </a:solidFill>
                <a:cs typeface="Arial"/>
              </a:rPr>
              <a:t>příliš</a:t>
            </a:r>
            <a:r>
              <a:rPr sz="2800" spc="-177" dirty="0">
                <a:solidFill>
                  <a:srgbClr val="000000"/>
                </a:solidFill>
                <a:cs typeface="Arial"/>
              </a:rPr>
              <a:t> </a:t>
            </a:r>
            <a:r>
              <a:rPr sz="2800" spc="-82" dirty="0">
                <a:solidFill>
                  <a:srgbClr val="000000"/>
                </a:solidFill>
                <a:cs typeface="Arial"/>
              </a:rPr>
              <a:t>rychlé</a:t>
            </a:r>
            <a:r>
              <a:rPr sz="2800" spc="-41" dirty="0">
                <a:solidFill>
                  <a:srgbClr val="000000"/>
                </a:solidFill>
                <a:cs typeface="Arial"/>
              </a:rPr>
              <a:t>inf.),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9210" y="229043"/>
            <a:ext cx="4680083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50" dirty="0" err="1">
                <a:solidFill>
                  <a:srgbClr val="000000"/>
                </a:solidFill>
                <a:latin typeface="+mj-lt"/>
                <a:cs typeface="Arial"/>
              </a:rPr>
              <a:t>Polypeptidová</a:t>
            </a:r>
            <a:r>
              <a:rPr lang="cs-CZ" sz="4000" b="1" spc="-250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  <a:r>
              <a:rPr sz="4000" b="1" spc="-516" dirty="0">
                <a:solidFill>
                  <a:srgbClr val="000000"/>
                </a:solidFill>
                <a:latin typeface="+mj-lt"/>
                <a:cs typeface="Arial"/>
              </a:rPr>
              <a:t>ATB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899992"/>
            <a:ext cx="5885640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bakteri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cidní</a:t>
            </a:r>
            <a:r>
              <a:rPr sz="2400" b="1" spc="-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62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  <a:r>
              <a:rPr sz="24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poškození</a:t>
            </a:r>
            <a:r>
              <a:rPr sz="2400" spc="-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buněčné</a:t>
            </a:r>
            <a:r>
              <a:rPr sz="24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stěny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1306048"/>
            <a:ext cx="7650092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2" dirty="0">
                <a:solidFill>
                  <a:srgbClr val="000000"/>
                </a:solidFill>
                <a:latin typeface="Calibri"/>
                <a:cs typeface="Calibri"/>
              </a:rPr>
              <a:t>úzké</a:t>
            </a:r>
            <a:r>
              <a:rPr sz="24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antibakteriální</a:t>
            </a:r>
            <a:r>
              <a:rPr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spektrum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zejména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pro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Calibri"/>
                <a:cs typeface="Calibri"/>
              </a:rPr>
              <a:t>těžké</a:t>
            </a:r>
            <a:r>
              <a:rPr sz="24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2" dirty="0">
                <a:solidFill>
                  <a:srgbClr val="000000"/>
                </a:solidFill>
                <a:latin typeface="Calibri"/>
                <a:cs typeface="Calibri"/>
              </a:rPr>
              <a:t>infekce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1664" y="1634941"/>
            <a:ext cx="5074304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vyvolané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G-,</a:t>
            </a:r>
            <a:r>
              <a:rPr sz="24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Pseudomonas</a:t>
            </a:r>
            <a:r>
              <a:rPr sz="2400" b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aeruginosa,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6935" y="2043918"/>
            <a:ext cx="7562803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pouze</a:t>
            </a:r>
            <a:r>
              <a:rPr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parenterální</a:t>
            </a:r>
            <a:r>
              <a:rPr sz="2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aplikace</a:t>
            </a:r>
            <a:r>
              <a:rPr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(dobrý</a:t>
            </a:r>
            <a:r>
              <a:rPr sz="24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průnik</a:t>
            </a:r>
            <a:r>
              <a:rPr sz="2400" spc="-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tkání,</a:t>
            </a:r>
            <a:r>
              <a:rPr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1664" y="2372811"/>
            <a:ext cx="5783471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CNS),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neresorbuje</a:t>
            </a:r>
            <a:r>
              <a:rPr sz="2400" b="1" spc="-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se z GIT</a:t>
            </a:r>
            <a:r>
              <a:rPr sz="2400" b="1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sterilizace 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střeva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6935" y="2754483"/>
            <a:ext cx="7151898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vylučováno</a:t>
            </a:r>
            <a:r>
              <a:rPr sz="2400" b="1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převážně</a:t>
            </a:r>
            <a:r>
              <a:rPr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 nezměněné</a:t>
            </a:r>
            <a:r>
              <a:rPr sz="24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formě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ledvinami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1664" y="3095568"/>
            <a:ext cx="4690407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7" dirty="0">
                <a:solidFill>
                  <a:srgbClr val="000000"/>
                </a:solidFill>
                <a:latin typeface="Calibri"/>
                <a:cs typeface="Calibri"/>
              </a:rPr>
              <a:t>úprava</a:t>
            </a:r>
            <a:r>
              <a:rPr sz="2400" b="1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dávky při</a:t>
            </a:r>
            <a:r>
              <a:rPr sz="2400" b="1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renální</a:t>
            </a:r>
            <a:r>
              <a:rPr sz="2400" b="1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insuficienci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6935" y="3501497"/>
            <a:ext cx="7633851" cy="770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nefrotoxicita,</a:t>
            </a:r>
            <a:r>
              <a:rPr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neurotoxicita</a:t>
            </a:r>
          </a:p>
          <a:p>
            <a:pPr marL="0" marR="0">
              <a:lnSpc>
                <a:spcPts val="2929"/>
              </a:lnSpc>
              <a:spcBef>
                <a:spcPts val="26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zástupce:</a:t>
            </a:r>
            <a:r>
              <a:rPr sz="24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i="1" spc="-14" dirty="0" err="1">
                <a:solidFill>
                  <a:srgbClr val="000000"/>
                </a:solidFill>
                <a:latin typeface="Calibri"/>
                <a:cs typeface="Calibri"/>
              </a:rPr>
              <a:t>kolistin</a:t>
            </a:r>
            <a:r>
              <a:rPr lang="cs-CZ" sz="2400" b="1" i="1" spc="-14" dirty="0">
                <a:solidFill>
                  <a:srgbClr val="000000"/>
                </a:solidFill>
                <a:latin typeface="Calibri"/>
                <a:cs typeface="Calibri"/>
              </a:rPr>
              <a:t> – rezervní ATB</a:t>
            </a:r>
            <a:endParaRPr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3991" y="4365104"/>
            <a:ext cx="6969421" cy="73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>
                <a:solidFill>
                  <a:srgbClr val="000000"/>
                </a:solidFill>
                <a:latin typeface="Calibri"/>
                <a:cs typeface="Calibri"/>
              </a:rPr>
              <a:t>pouze</a:t>
            </a:r>
            <a:r>
              <a:rPr lang="cs-CZ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alibri"/>
                <a:cs typeface="Calibri"/>
              </a:rPr>
              <a:t>lokální </a:t>
            </a:r>
            <a:r>
              <a:rPr lang="cs-CZ" sz="2400" spc="10" dirty="0">
                <a:solidFill>
                  <a:srgbClr val="000000"/>
                </a:solidFill>
                <a:latin typeface="Calibri"/>
                <a:cs typeface="Calibri"/>
              </a:rPr>
              <a:t>použití</a:t>
            </a:r>
            <a:r>
              <a:rPr lang="cs-CZ" sz="240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lang="cs-CZ" sz="2400" spc="-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polymyxin</a:t>
            </a:r>
            <a:r>
              <a:rPr sz="2400" i="1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2400" i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jde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 </a:t>
            </a:r>
            <a:r>
              <a:rPr sz="2400" spc="-25" dirty="0" err="1">
                <a:solidFill>
                  <a:srgbClr val="000000"/>
                </a:solidFill>
                <a:latin typeface="Calibri"/>
                <a:cs typeface="Calibri"/>
              </a:rPr>
              <a:t>toxické</a:t>
            </a:r>
            <a:r>
              <a:rPr sz="24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63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  <a:r>
              <a:rPr sz="24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pro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lokální </a:t>
            </a:r>
            <a:r>
              <a:rPr sz="2400" dirty="0" err="1">
                <a:solidFill>
                  <a:srgbClr val="000000"/>
                </a:solidFill>
                <a:latin typeface="Calibri"/>
                <a:cs typeface="Calibri"/>
              </a:rPr>
              <a:t>užití</a:t>
            </a:r>
            <a:r>
              <a:rPr sz="2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cs-CZ" sz="2400" dirty="0">
                <a:solidFill>
                  <a:srgbClr val="000000"/>
                </a:solidFill>
                <a:latin typeface="Calibri"/>
                <a:cs typeface="Calibri"/>
              </a:rPr>
              <a:t> očních </a:t>
            </a:r>
            <a:r>
              <a:rPr lang="cs-CZ" sz="2400" spc="-22" dirty="0">
                <a:solidFill>
                  <a:srgbClr val="000000"/>
                </a:solidFill>
                <a:latin typeface="Calibri"/>
                <a:cs typeface="Calibri"/>
              </a:rPr>
              <a:t>infekcí</a:t>
            </a:r>
            <a:r>
              <a:rPr lang="cs-CZ" sz="2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cs-CZ"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alibri"/>
                <a:cs typeface="Calibri"/>
              </a:rPr>
              <a:t>v ORL</a:t>
            </a:r>
            <a:endParaRPr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1171" y="5355595"/>
            <a:ext cx="7633851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bacitracin</a:t>
            </a:r>
            <a:r>
              <a:rPr sz="2400" i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baktericidní</a:t>
            </a:r>
            <a:r>
              <a:rPr sz="2400" spc="-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G+</a:t>
            </a:r>
          </a:p>
          <a:p>
            <a:pPr marL="277672" marR="0">
              <a:lnSpc>
                <a:spcPts val="2616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6" dirty="0">
                <a:solidFill>
                  <a:srgbClr val="000000"/>
                </a:solidFill>
                <a:latin typeface="Calibri"/>
                <a:cs typeface="Calibri"/>
              </a:rPr>
              <a:t>koky</a:t>
            </a:r>
            <a:r>
              <a:rPr sz="24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tyčky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(častá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kombinace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 </a:t>
            </a:r>
            <a:r>
              <a:rPr sz="2400" dirty="0" err="1">
                <a:solidFill>
                  <a:srgbClr val="000000"/>
                </a:solidFill>
                <a:latin typeface="Calibri"/>
                <a:cs typeface="Calibri"/>
              </a:rPr>
              <a:t>neomycinem</a:t>
            </a:r>
            <a:r>
              <a:rPr sz="2400" spc="-13" dirty="0" err="1">
                <a:solidFill>
                  <a:srgbClr val="000000"/>
                </a:solidFill>
                <a:latin typeface="Calibri"/>
                <a:cs typeface="Calibri"/>
              </a:rPr>
              <a:t>→Pamycon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®)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7855" y="383221"/>
            <a:ext cx="9068746" cy="554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209" dirty="0" err="1">
                <a:solidFill>
                  <a:srgbClr val="000000"/>
                </a:solidFill>
                <a:latin typeface="+mj-lt"/>
                <a:cs typeface="Arial"/>
              </a:rPr>
              <a:t>Inhibice</a:t>
            </a:r>
            <a:r>
              <a:rPr lang="cs-CZ" sz="3600" b="1" spc="-209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  <a:r>
              <a:rPr sz="3600" b="1" spc="-269" dirty="0" err="1">
                <a:solidFill>
                  <a:srgbClr val="000000"/>
                </a:solidFill>
                <a:latin typeface="+mj-lt"/>
                <a:cs typeface="Arial"/>
              </a:rPr>
              <a:t>syntézy</a:t>
            </a:r>
            <a:r>
              <a:rPr lang="cs-CZ" sz="3600" b="1" spc="-269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  <a:r>
              <a:rPr sz="3600" b="1" spc="-352" dirty="0" err="1">
                <a:solidFill>
                  <a:srgbClr val="000000"/>
                </a:solidFill>
                <a:latin typeface="+mj-lt"/>
                <a:cs typeface="Arial"/>
              </a:rPr>
              <a:t>kys</a:t>
            </a:r>
            <a:r>
              <a:rPr sz="3600" b="1" spc="-352" dirty="0">
                <a:solidFill>
                  <a:srgbClr val="000000"/>
                </a:solidFill>
                <a:latin typeface="+mj-lt"/>
                <a:cs typeface="Arial"/>
              </a:rPr>
              <a:t>.</a:t>
            </a:r>
            <a:r>
              <a:rPr sz="3600" b="1" spc="50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  <a:r>
              <a:rPr sz="3600" b="1" spc="-218" dirty="0">
                <a:solidFill>
                  <a:srgbClr val="000000"/>
                </a:solidFill>
                <a:latin typeface="+mj-lt"/>
                <a:cs typeface="Arial"/>
              </a:rPr>
              <a:t>tetrahydrolistové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411" y="1170097"/>
            <a:ext cx="2350687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Sulfonamidy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5411" y="1614815"/>
            <a:ext cx="7329005" cy="3639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bakterio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statický</a:t>
            </a:r>
            <a:r>
              <a:rPr sz="2800" b="1" spc="-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 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bakterie,</a:t>
            </a:r>
          </a:p>
          <a:p>
            <a:pPr marL="344728" marR="0">
              <a:lnSpc>
                <a:spcPts val="319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tvořící/potřebující kys. listovou - </a:t>
            </a:r>
            <a:r>
              <a:rPr sz="2800" i="1" spc="-26" dirty="0">
                <a:solidFill>
                  <a:srgbClr val="000000"/>
                </a:solidFill>
                <a:latin typeface="Calibri"/>
                <a:cs typeface="Calibri"/>
              </a:rPr>
              <a:t>streptokoky,</a:t>
            </a:r>
          </a:p>
          <a:p>
            <a:pPr marL="344728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800" i="1" spc="-14" dirty="0">
                <a:solidFill>
                  <a:srgbClr val="000000"/>
                </a:solidFill>
                <a:latin typeface="Calibri"/>
                <a:cs typeface="Calibri"/>
              </a:rPr>
              <a:t>hemofily,</a:t>
            </a:r>
            <a:r>
              <a:rPr sz="2800" i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chlamydie,</a:t>
            </a:r>
            <a:r>
              <a:rPr sz="2800" i="1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toxoplasma,</a:t>
            </a:r>
            <a:r>
              <a:rPr sz="2800" i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pneumocystis</a:t>
            </a:r>
          </a:p>
          <a:p>
            <a:pPr marL="344728" marR="0">
              <a:lnSpc>
                <a:spcPts val="3002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carini…</a:t>
            </a:r>
          </a:p>
          <a:p>
            <a:pPr marL="0" marR="0">
              <a:lnSpc>
                <a:spcPts val="3427"/>
              </a:lnSpc>
              <a:spcBef>
                <a:spcPts val="29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MÚ: jsou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strukturální analogy</a:t>
            </a:r>
            <a:r>
              <a:rPr sz="28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kys.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para-</a:t>
            </a:r>
          </a:p>
          <a:p>
            <a:pPr marL="344728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aminobenzoové</a:t>
            </a:r>
            <a:r>
              <a:rPr sz="2800" spc="7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(PABA)</a:t>
            </a:r>
            <a:r>
              <a:rPr sz="28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brání</a:t>
            </a:r>
            <a:r>
              <a:rPr sz="2800" b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0000"/>
                </a:solidFill>
                <a:latin typeface="Calibri"/>
                <a:cs typeface="Calibri"/>
              </a:rPr>
              <a:t>syntéze</a:t>
            </a:r>
          </a:p>
          <a:p>
            <a:pPr marL="344728" marR="0">
              <a:lnSpc>
                <a:spcPts val="3003"/>
              </a:lnSpc>
              <a:spcBef>
                <a:spcPts val="5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bakteriálního</a:t>
            </a:r>
            <a:r>
              <a:rPr sz="2800" b="1" spc="-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růstového</a:t>
            </a:r>
            <a:r>
              <a:rPr sz="2800" b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faktoru</a:t>
            </a:r>
            <a:r>
              <a:rPr sz="2800" b="1" spc="-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kys.</a:t>
            </a:r>
            <a:r>
              <a:rPr sz="2800" b="1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listové</a:t>
            </a:r>
            <a:r>
              <a:rPr sz="2800" b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  <a:p>
            <a:pPr marL="344728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inkorporací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analoga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000000"/>
                </a:solidFill>
                <a:latin typeface="Calibri"/>
                <a:cs typeface="Calibri"/>
              </a:rPr>
              <a:t>PABA</a:t>
            </a:r>
            <a:r>
              <a:rPr sz="28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syntézy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kys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listové</a:t>
            </a:r>
          </a:p>
          <a:p>
            <a:pPr marL="344728" marR="0">
              <a:lnSpc>
                <a:spcPts val="316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vznikají</a:t>
            </a:r>
            <a:r>
              <a:rPr sz="2800" b="1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její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nefunkční</a:t>
            </a:r>
            <a:r>
              <a:rPr sz="2800" b="1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analoga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5411" y="5249580"/>
            <a:ext cx="6791354" cy="1236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poškození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ledvin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(tvorba krystalů),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játrový</a:t>
            </a:r>
          </a:p>
          <a:p>
            <a:pPr marL="344728" marR="0">
              <a:lnSpc>
                <a:spcPts val="3002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ikterus, přecitlivělost</a:t>
            </a:r>
            <a:r>
              <a:rPr sz="2800" spc="-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(leukopenie,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anémie,</a:t>
            </a:r>
          </a:p>
          <a:p>
            <a:pPr marL="344728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exantém)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16834" y="848089"/>
            <a:ext cx="3501205" cy="661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9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312" dirty="0">
                <a:solidFill>
                  <a:srgbClr val="000000"/>
                </a:solidFill>
                <a:latin typeface="Arial"/>
                <a:cs typeface="Arial"/>
              </a:rPr>
              <a:t>Sulfonamidy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997629"/>
            <a:ext cx="7301181" cy="988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KI: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poslední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týdny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gravidity,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kojení,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novorozenci</a:t>
            </a:r>
          </a:p>
          <a:p>
            <a:pPr marL="0" marR="0">
              <a:lnSpc>
                <a:spcPts val="3430"/>
              </a:lnSpc>
              <a:spcBef>
                <a:spcPts val="67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LI: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71" dirty="0">
                <a:solidFill>
                  <a:srgbClr val="000000"/>
                </a:solidFill>
                <a:latin typeface="Calibri"/>
                <a:cs typeface="Calibri"/>
              </a:rPr>
              <a:t>PAD</a:t>
            </a:r>
            <a:r>
              <a:rPr sz="28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zvýšení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účinků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3030992"/>
            <a:ext cx="7238257" cy="3048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už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jen v 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kombinaci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spc="6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trimetoprimem</a:t>
            </a:r>
          </a:p>
          <a:p>
            <a:pPr marL="344728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(inhib.synt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tetrahydrofolátu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2800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6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spc="-11" dirty="0">
                <a:solidFill>
                  <a:srgbClr val="000000"/>
                </a:solidFill>
                <a:latin typeface="Calibri"/>
                <a:cs typeface="Calibri"/>
              </a:rPr>
              <a:t>cotrimoxazol</a:t>
            </a:r>
          </a:p>
          <a:p>
            <a:pPr marL="344728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(trimetoprim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+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sulfametoxazol)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6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nejstarší</a:t>
            </a:r>
          </a:p>
          <a:p>
            <a:pPr marL="344728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kombinace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(Biseptol®)</a:t>
            </a:r>
          </a:p>
          <a:p>
            <a:pPr marL="0" marR="0">
              <a:lnSpc>
                <a:spcPts val="3427"/>
              </a:lnSpc>
              <a:spcBef>
                <a:spcPts val="48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sulfasalazin</a:t>
            </a:r>
            <a:r>
              <a:rPr sz="2800" i="1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30%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 absorbuje, 70% působí</a:t>
            </a:r>
            <a:r>
              <a:rPr sz="24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lokálně</a:t>
            </a:r>
          </a:p>
          <a:p>
            <a:pPr marL="341680" marR="0">
              <a:lnSpc>
                <a:spcPts val="2932"/>
              </a:lnSpc>
              <a:spcBef>
                <a:spcPts val="29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I:</a:t>
            </a:r>
            <a:r>
              <a:rPr sz="24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ulcerózní</a:t>
            </a:r>
            <a:r>
              <a:rPr sz="24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kolitida,</a:t>
            </a:r>
            <a:r>
              <a:rPr sz="24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Crohnova</a:t>
            </a:r>
            <a:r>
              <a:rPr sz="2400" spc="1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nemoc</a:t>
            </a:r>
            <a:r>
              <a:rPr sz="2400" spc="1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(protizánětlivý</a:t>
            </a:r>
            <a:r>
              <a:rPr sz="24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1680" marR="0">
              <a:lnSpc>
                <a:spcPts val="2929"/>
              </a:lnSpc>
              <a:spcBef>
                <a:spcPts val="21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imunosupresivní</a:t>
            </a:r>
            <a:r>
              <a:rPr sz="2400" spc="-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účinek) (Salazopyrin</a:t>
            </a:r>
            <a:r>
              <a:rPr sz="2400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®)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92906" y="70994"/>
            <a:ext cx="2387277" cy="5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279" dirty="0">
                <a:solidFill>
                  <a:srgbClr val="000000"/>
                </a:solidFill>
                <a:latin typeface="Arial"/>
                <a:cs typeface="Arial"/>
              </a:rPr>
              <a:t>Chinolony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734868"/>
            <a:ext cx="7670323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cidní</a:t>
            </a:r>
            <a:r>
              <a:rPr sz="2800" b="1" spc="-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chemoterapeutika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gyrázy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1207562"/>
            <a:ext cx="7384840" cy="2010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nejčastěji GIT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obtíže,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 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hlavy,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možnost</a:t>
            </a:r>
          </a:p>
          <a:p>
            <a:pPr marL="344728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vzniku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křečí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(hlavně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disponovaných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osob),</a:t>
            </a:r>
          </a:p>
          <a:p>
            <a:pPr marL="344728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fotosenzitivita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poškození</a:t>
            </a:r>
            <a:r>
              <a:rPr sz="28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svalových</a:t>
            </a:r>
            <a:r>
              <a:rPr sz="2800" b="1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šlach</a:t>
            </a:r>
          </a:p>
          <a:p>
            <a:pPr marL="344728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(vyloučit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fyzickou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námahu,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kombinaci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  <a:p>
            <a:pPr marL="344728" marR="0">
              <a:lnSpc>
                <a:spcPts val="3025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kortikoidy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- dlouhodobě)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6935" y="3217210"/>
            <a:ext cx="7201828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LI: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antacida obsah.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Al,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Mg,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Ca - snižují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absorpci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1664" y="3597920"/>
            <a:ext cx="1593676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chinolonů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6935" y="4061760"/>
            <a:ext cx="7229502" cy="939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KI: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těhotenství, laktace,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děti,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rostoucí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mladiství</a:t>
            </a:r>
          </a:p>
          <a:p>
            <a:pPr marL="0" marR="0">
              <a:lnSpc>
                <a:spcPts val="3430"/>
              </a:lnSpc>
              <a:spcBef>
                <a:spcPts val="29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2. generace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6935" y="4997460"/>
            <a:ext cx="7351487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 hlavně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bakterie,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léčba urogenitálních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1664" y="5379106"/>
            <a:ext cx="1102621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infekcí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6935" y="5842112"/>
            <a:ext cx="3093855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zástupci: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norfloxacin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B5CEB-836C-AC3F-4B67-F92EAB7D1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369332"/>
          </a:xfrm>
        </p:spPr>
        <p:txBody>
          <a:bodyPr/>
          <a:lstStyle/>
          <a:p>
            <a:pPr algn="ctr"/>
            <a:r>
              <a:rPr lang="cs-CZ" sz="2400" b="1" dirty="0"/>
              <a:t>ANTISEPTIKA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50F3BE-9B11-7B8F-113E-D918FFAEC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7590080" cy="3323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i="0" u="none" strike="noStrike" baseline="0" dirty="0">
                <a:solidFill>
                  <a:srgbClr val="000000"/>
                </a:solidFill>
              </a:rPr>
              <a:t>těžké kovy a jejich sloučeniny – </a:t>
            </a:r>
            <a:r>
              <a:rPr lang="cs-CZ" sz="2400" i="0" u="none" strike="noStrike" baseline="0" dirty="0" err="1">
                <a:solidFill>
                  <a:srgbClr val="000000"/>
                </a:solidFill>
              </a:rPr>
              <a:t>Ag</a:t>
            </a:r>
            <a:r>
              <a:rPr lang="cs-CZ" sz="240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cs-CZ" sz="2400" i="0" u="none" strike="noStrike" baseline="0" dirty="0" err="1">
                <a:solidFill>
                  <a:srgbClr val="000000"/>
                </a:solidFill>
              </a:rPr>
              <a:t>Bi</a:t>
            </a:r>
            <a:r>
              <a:rPr lang="cs-CZ" sz="2400" i="0" u="none" strike="noStrike" baseline="0" dirty="0">
                <a:solidFill>
                  <a:srgbClr val="000000"/>
                </a:solidFill>
              </a:rPr>
              <a:t> (</a:t>
            </a:r>
            <a:r>
              <a:rPr lang="cs-CZ" sz="2400" i="0" u="none" strike="noStrike" baseline="0" dirty="0" err="1">
                <a:solidFill>
                  <a:srgbClr val="000000"/>
                </a:solidFill>
              </a:rPr>
              <a:t>galan</a:t>
            </a:r>
            <a:r>
              <a:rPr lang="cs-CZ" sz="2400" i="0" u="none" strike="noStrike" baseline="0" dirty="0">
                <a:solidFill>
                  <a:srgbClr val="000000"/>
                </a:solidFill>
              </a:rPr>
              <a:t> bismutitý)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i="0" u="none" strike="noStrike" baseline="0" dirty="0">
                <a:solidFill>
                  <a:srgbClr val="000000"/>
                </a:solidFill>
              </a:rPr>
              <a:t>ozon a peroxidy – peroxid vodíku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i="0" u="none" strike="noStrike" baseline="0" dirty="0">
                <a:solidFill>
                  <a:srgbClr val="000000"/>
                </a:solidFill>
              </a:rPr>
              <a:t>halogeny a jejich sloučeniny – jodová tinktura, jodpovidon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a</a:t>
            </a:r>
            <a:r>
              <a:rPr lang="cs-CZ" sz="2400" i="0" u="none" strike="noStrike" baseline="0" dirty="0">
                <a:solidFill>
                  <a:srgbClr val="000000"/>
                </a:solidFill>
              </a:rPr>
              <a:t>ldehydy – </a:t>
            </a:r>
            <a:r>
              <a:rPr lang="cs-CZ" sz="2400" i="0" u="none" strike="noStrike" baseline="0" dirty="0" err="1">
                <a:solidFill>
                  <a:srgbClr val="000000"/>
                </a:solidFill>
              </a:rPr>
              <a:t>gargarisma</a:t>
            </a:r>
            <a:r>
              <a:rPr lang="cs-CZ" sz="2400" i="0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2400" i="0" u="none" strike="noStrike" baseline="0" dirty="0" err="1">
                <a:solidFill>
                  <a:srgbClr val="000000"/>
                </a:solidFill>
              </a:rPr>
              <a:t>kutvirt</a:t>
            </a:r>
            <a:r>
              <a:rPr lang="cs-CZ" sz="2400" i="0" u="none" strike="noStrike" baseline="0" dirty="0">
                <a:solidFill>
                  <a:srgbClr val="000000"/>
                </a:solidFill>
              </a:rPr>
              <a:t> – formaldehyd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kyselina boritá a boritany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kvartérní amoniové soli - </a:t>
            </a:r>
            <a:r>
              <a:rPr lang="cs-CZ" sz="2400" i="0" u="none" strike="noStrike" baseline="0" dirty="0" err="1">
                <a:solidFill>
                  <a:srgbClr val="000000"/>
                </a:solidFill>
              </a:rPr>
              <a:t>Karbethopendeciniumbromid</a:t>
            </a:r>
            <a:r>
              <a:rPr lang="cs-CZ" sz="2400" i="0" u="none" strike="noStrike" baseline="0" dirty="0">
                <a:solidFill>
                  <a:srgbClr val="000000"/>
                </a:solidFill>
              </a:rPr>
              <a:t> Septonex, </a:t>
            </a:r>
            <a:r>
              <a:rPr lang="cs-CZ" sz="2400" i="0" u="none" strike="noStrike" baseline="0" dirty="0" err="1">
                <a:solidFill>
                  <a:srgbClr val="000000"/>
                </a:solidFill>
              </a:rPr>
              <a:t>oktenidin</a:t>
            </a:r>
            <a:endParaRPr lang="cs-CZ" sz="240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Další – chlorhexidin, </a:t>
            </a:r>
            <a:r>
              <a:rPr lang="cs-CZ" sz="2400" dirty="0" err="1">
                <a:solidFill>
                  <a:srgbClr val="000000"/>
                </a:solidFill>
              </a:rPr>
              <a:t>benzydamin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05778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64306" y="43667"/>
            <a:ext cx="2388767" cy="549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281" dirty="0">
                <a:solidFill>
                  <a:srgbClr val="000000"/>
                </a:solidFill>
                <a:latin typeface="Arial"/>
                <a:cs typeface="Arial"/>
              </a:rPr>
              <a:t>Chinolony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0735" y="701340"/>
            <a:ext cx="7677145" cy="5269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3. generace</a:t>
            </a:r>
          </a:p>
          <a:p>
            <a:pPr marL="0" marR="0">
              <a:lnSpc>
                <a:spcPts val="3430"/>
              </a:lnSpc>
              <a:spcBef>
                <a:spcPts val="675"/>
              </a:spcBef>
              <a:spcAft>
                <a:spcPts val="0"/>
              </a:spcAft>
            </a:pP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široké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spektrum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účinku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G+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 </a:t>
            </a:r>
            <a:r>
              <a:rPr sz="2800" spc="32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bakterie, chlamydie,</a:t>
            </a:r>
          </a:p>
          <a:p>
            <a:pPr marL="344424" marR="0">
              <a:lnSpc>
                <a:spcPts val="3362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mykoplazmata,…</a:t>
            </a:r>
          </a:p>
          <a:p>
            <a:pPr marL="0" marR="0">
              <a:lnSpc>
                <a:spcPts val="3427"/>
              </a:lnSpc>
              <a:spcBef>
                <a:spcPts val="393"/>
              </a:spcBef>
              <a:spcAft>
                <a:spcPts val="0"/>
              </a:spcAft>
            </a:pP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terapie</a:t>
            </a:r>
            <a:r>
              <a:rPr sz="2800" spc="7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systémových</a:t>
            </a:r>
            <a:r>
              <a:rPr sz="28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infekcí,</a:t>
            </a:r>
            <a:r>
              <a:rPr sz="28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průnik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 do CNS</a:t>
            </a:r>
          </a:p>
          <a:p>
            <a:pPr marL="0" marR="0">
              <a:lnSpc>
                <a:spcPts val="3430"/>
              </a:lnSpc>
              <a:spcBef>
                <a:spcPts val="651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zástupci: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ciprofloxacin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(Ciplox®),</a:t>
            </a:r>
            <a:r>
              <a:rPr sz="2800" spc="-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ofloxacin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pefloxacin</a:t>
            </a:r>
          </a:p>
          <a:p>
            <a:pPr marL="344424" marR="0">
              <a:lnSpc>
                <a:spcPts val="3427"/>
              </a:lnSpc>
              <a:spcBef>
                <a:spcPts val="19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(Abaktal®)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sz="2800" i="1" spc="-10" dirty="0">
                <a:solidFill>
                  <a:srgbClr val="000000"/>
                </a:solidFill>
                <a:latin typeface="Calibri"/>
                <a:cs typeface="Calibri"/>
              </a:rPr>
              <a:t>levofloxacin</a:t>
            </a:r>
          </a:p>
          <a:p>
            <a:pPr marL="0" marR="0">
              <a:lnSpc>
                <a:spcPts val="3427"/>
              </a:lnSpc>
              <a:spcBef>
                <a:spcPts val="65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4. generace</a:t>
            </a:r>
          </a:p>
          <a:p>
            <a:pPr marL="0" marR="0">
              <a:lnSpc>
                <a:spcPts val="3430"/>
              </a:lnSpc>
              <a:spcBef>
                <a:spcPts val="625"/>
              </a:spcBef>
              <a:spcAft>
                <a:spcPts val="0"/>
              </a:spcAft>
            </a:pP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široké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spektrum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účinku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G+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 </a:t>
            </a:r>
            <a:r>
              <a:rPr sz="2800" spc="32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bakterie, chlamydie,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mykoplazmata,…</a:t>
            </a:r>
          </a:p>
          <a:p>
            <a:pPr marL="0" marR="0">
              <a:lnSpc>
                <a:spcPts val="3427"/>
              </a:lnSpc>
              <a:spcBef>
                <a:spcPts val="62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Působí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 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řadu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rezistentních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bakterií, 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28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Strept.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pneumoniae</a:t>
            </a:r>
            <a:r>
              <a:rPr sz="2800" i="1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nebo</a:t>
            </a:r>
            <a:r>
              <a:rPr sz="28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stafylokoků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0735" y="6012800"/>
            <a:ext cx="4818865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zástupce: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spc="-13" dirty="0">
                <a:solidFill>
                  <a:srgbClr val="000000"/>
                </a:solidFill>
                <a:latin typeface="Calibri"/>
                <a:cs typeface="Calibri"/>
              </a:rPr>
              <a:t>moxifloxacin</a:t>
            </a:r>
            <a:r>
              <a:rPr sz="28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(Avelox®)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78021" y="381443"/>
            <a:ext cx="2473192" cy="607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45" dirty="0">
                <a:solidFill>
                  <a:srgbClr val="000000"/>
                </a:solidFill>
                <a:latin typeface="Arial"/>
                <a:cs typeface="Arial"/>
              </a:rPr>
              <a:t>Imidazoly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246678"/>
            <a:ext cx="6977609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cidní</a:t>
            </a:r>
            <a:r>
              <a:rPr sz="28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  <a:r>
              <a:rPr sz="28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váží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 na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bakteriální 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DNA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1716324"/>
            <a:ext cx="7736136" cy="2504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účinná</a:t>
            </a:r>
            <a:r>
              <a:rPr sz="2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 </a:t>
            </a: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protozoa</a:t>
            </a:r>
            <a:r>
              <a:rPr sz="2800" b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(Trichomonas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vaginalis,</a:t>
            </a:r>
          </a:p>
          <a:p>
            <a:pPr marL="344728" marR="0">
              <a:lnSpc>
                <a:spcPts val="32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Entamoeba histolytica)</a:t>
            </a:r>
            <a:r>
              <a:rPr sz="2800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anaeroby</a:t>
            </a:r>
            <a:r>
              <a:rPr sz="2800" b="1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72" dirty="0">
                <a:solidFill>
                  <a:srgbClr val="000000"/>
                </a:solidFill>
                <a:latin typeface="Calibri"/>
                <a:cs typeface="Calibri"/>
              </a:rPr>
              <a:t>(př.</a:t>
            </a:r>
          </a:p>
          <a:p>
            <a:pPr marL="344728" marR="0">
              <a:lnSpc>
                <a:spcPts val="3002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Clostridim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difficile)</a:t>
            </a:r>
          </a:p>
          <a:p>
            <a:pPr marL="79248" marR="0">
              <a:lnSpc>
                <a:spcPts val="3430"/>
              </a:lnSpc>
              <a:spcBef>
                <a:spcPts val="289"/>
              </a:spcBef>
              <a:spcAft>
                <a:spcPts val="0"/>
              </a:spcAft>
            </a:pP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GIT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obtíže,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stomatitida,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kovová</a:t>
            </a:r>
            <a:r>
              <a:rPr sz="28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pachuť,</a:t>
            </a:r>
            <a:r>
              <a:rPr sz="28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poruchy</a:t>
            </a:r>
          </a:p>
          <a:p>
            <a:pPr marL="344728" marR="0">
              <a:lnSpc>
                <a:spcPts val="300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CNS (bolest 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hlavy,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poruchy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spánku,..), 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kožní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alerg.</a:t>
            </a:r>
          </a:p>
          <a:p>
            <a:pPr marL="344728" marR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projevy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00328" y="4210187"/>
            <a:ext cx="3897388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červenohnědá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barva moči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6935" y="4689394"/>
            <a:ext cx="7674453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KI: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trimestr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gravidity,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laktace,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alkohol→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disulfiramová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1664" y="5085913"/>
            <a:ext cx="1352281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5" dirty="0">
                <a:solidFill>
                  <a:srgbClr val="000000"/>
                </a:solidFill>
                <a:latin typeface="Calibri"/>
                <a:cs typeface="Calibri"/>
              </a:rPr>
              <a:t>reakce</a:t>
            </a:r>
            <a:r>
              <a:rPr sz="2400" b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11" dirty="0">
                <a:solidFill>
                  <a:srgbClr val="000000"/>
                </a:solidFill>
                <a:latin typeface="Calibri"/>
                <a:cs typeface="Calibri"/>
              </a:rPr>
              <a:t>!!!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6935" y="5487934"/>
            <a:ext cx="4860988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Zástupci: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metronidazol</a:t>
            </a:r>
            <a:r>
              <a:rPr sz="28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(Entizol®)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90546" y="384491"/>
            <a:ext cx="4538328" cy="607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14" dirty="0">
                <a:solidFill>
                  <a:srgbClr val="000000"/>
                </a:solidFill>
                <a:latin typeface="Arial"/>
                <a:cs typeface="Arial"/>
              </a:rPr>
              <a:t>Nitrofuranová</a:t>
            </a:r>
            <a:r>
              <a:rPr sz="4000" b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516" dirty="0">
                <a:solidFill>
                  <a:srgbClr val="000000"/>
                </a:solidFill>
                <a:latin typeface="Arial"/>
                <a:cs typeface="Arial"/>
              </a:rPr>
              <a:t>ATB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185857"/>
            <a:ext cx="7447868" cy="4360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3200" spc="3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bakterio</a:t>
            </a:r>
            <a:r>
              <a:rPr sz="3200" b="1" spc="-21" dirty="0">
                <a:solidFill>
                  <a:srgbClr val="000000"/>
                </a:solidFill>
                <a:latin typeface="Calibri"/>
                <a:cs typeface="Calibri"/>
              </a:rPr>
              <a:t>statická</a:t>
            </a:r>
            <a:r>
              <a:rPr sz="3200" b="1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82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</a:p>
          <a:p>
            <a:pPr marL="0" marR="0">
              <a:lnSpc>
                <a:spcPts val="3899"/>
              </a:lnSpc>
              <a:spcBef>
                <a:spcPts val="39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3200" spc="3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účinný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3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2" dirty="0">
                <a:solidFill>
                  <a:srgbClr val="000000"/>
                </a:solidFill>
                <a:latin typeface="Calibri"/>
                <a:cs typeface="Calibri"/>
              </a:rPr>
              <a:t>některé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G+</a:t>
            </a:r>
            <a:r>
              <a:rPr sz="3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 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bakterie</a:t>
            </a:r>
            <a:r>
              <a:rPr sz="3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  <a:p>
            <a:pPr marL="344728" marR="0">
              <a:lnSpc>
                <a:spcPts val="3505"/>
              </a:lnSpc>
              <a:spcBef>
                <a:spcPts val="0"/>
              </a:spcBef>
              <a:spcAft>
                <a:spcPts val="0"/>
              </a:spcAft>
            </a:pPr>
            <a:r>
              <a:rPr sz="3200" spc="-30" dirty="0">
                <a:solidFill>
                  <a:srgbClr val="000000"/>
                </a:solidFill>
                <a:latin typeface="Calibri"/>
                <a:cs typeface="Calibri"/>
              </a:rPr>
              <a:t>protozoa</a:t>
            </a:r>
            <a:r>
              <a:rPr sz="3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nifuratel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0" marR="0">
              <a:lnSpc>
                <a:spcPts val="3896"/>
              </a:lnSpc>
              <a:spcBef>
                <a:spcPts val="401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3200" spc="3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9" dirty="0">
                <a:solidFill>
                  <a:srgbClr val="000000"/>
                </a:solidFill>
                <a:latin typeface="Calibri"/>
                <a:cs typeface="Calibri"/>
              </a:rPr>
              <a:t>profylaxe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terapie</a:t>
            </a:r>
            <a:r>
              <a:rPr sz="3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00000"/>
                </a:solidFill>
                <a:latin typeface="Calibri"/>
                <a:cs typeface="Calibri"/>
              </a:rPr>
              <a:t>infekcí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dolních </a:t>
            </a:r>
            <a:r>
              <a:rPr sz="3200" spc="-23" dirty="0">
                <a:solidFill>
                  <a:srgbClr val="000000"/>
                </a:solidFill>
                <a:latin typeface="Calibri"/>
                <a:cs typeface="Calibri"/>
              </a:rPr>
              <a:t>cest</a:t>
            </a:r>
          </a:p>
          <a:p>
            <a:pPr marL="344728" marR="0">
              <a:lnSpc>
                <a:spcPts val="3503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močových,</a:t>
            </a:r>
            <a:r>
              <a:rPr sz="3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2" dirty="0">
                <a:solidFill>
                  <a:srgbClr val="000000"/>
                </a:solidFill>
                <a:latin typeface="Calibri"/>
                <a:cs typeface="Calibri"/>
              </a:rPr>
              <a:t>gynekologické</a:t>
            </a:r>
            <a:r>
              <a:rPr sz="3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00000"/>
                </a:solidFill>
                <a:latin typeface="Calibri"/>
                <a:cs typeface="Calibri"/>
              </a:rPr>
              <a:t>infekce</a:t>
            </a:r>
          </a:p>
          <a:p>
            <a:pPr marL="0" marR="0">
              <a:lnSpc>
                <a:spcPts val="3896"/>
              </a:lnSpc>
              <a:spcBef>
                <a:spcPts val="257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3200" spc="3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GIT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obtíže,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poruchy</a:t>
            </a:r>
            <a:r>
              <a:rPr sz="3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5" dirty="0">
                <a:solidFill>
                  <a:srgbClr val="000000"/>
                </a:solidFill>
                <a:latin typeface="Calibri"/>
                <a:cs typeface="Calibri"/>
              </a:rPr>
              <a:t>krvetvorby,</a:t>
            </a:r>
          </a:p>
          <a:p>
            <a:pPr marL="344728" marR="0">
              <a:lnSpc>
                <a:spcPts val="3457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neurolog.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41" dirty="0">
                <a:solidFill>
                  <a:srgbClr val="000000"/>
                </a:solidFill>
                <a:latin typeface="Calibri"/>
                <a:cs typeface="Calibri"/>
              </a:rPr>
              <a:t>projevy,</a:t>
            </a:r>
            <a:r>
              <a:rPr sz="3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hypersensitivní</a:t>
            </a:r>
            <a:r>
              <a:rPr sz="3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1" dirty="0">
                <a:solidFill>
                  <a:srgbClr val="000000"/>
                </a:solidFill>
                <a:latin typeface="Calibri"/>
                <a:cs typeface="Calibri"/>
              </a:rPr>
              <a:t>reakce</a:t>
            </a:r>
            <a:r>
              <a:rPr sz="3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  <a:p>
            <a:pPr marL="344728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hepatopatie,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plicní </a:t>
            </a:r>
            <a:r>
              <a:rPr sz="3200" spc="-23" dirty="0">
                <a:solidFill>
                  <a:srgbClr val="000000"/>
                </a:solidFill>
                <a:latin typeface="Calibri"/>
                <a:cs typeface="Calibri"/>
              </a:rPr>
              <a:t>komplikace</a:t>
            </a:r>
            <a:r>
              <a:rPr sz="3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po</a:t>
            </a:r>
          </a:p>
          <a:p>
            <a:pPr marL="344728" marR="0">
              <a:lnSpc>
                <a:spcPts val="3459"/>
              </a:lnSpc>
              <a:spcBef>
                <a:spcPts val="0"/>
              </a:spcBef>
              <a:spcAft>
                <a:spcPts val="0"/>
              </a:spcAft>
            </a:pP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nitrofurantoinu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5534754"/>
            <a:ext cx="6707710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3200" spc="3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Z: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nitrofurantoin</a:t>
            </a:r>
            <a:r>
              <a:rPr sz="3200" i="1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(Furolin®)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i="1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nifurantel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1664" y="6003856"/>
            <a:ext cx="2230762" cy="533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(Macmiror®)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28314" y="692279"/>
            <a:ext cx="2286595" cy="5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86" dirty="0">
                <a:solidFill>
                  <a:srgbClr val="000000"/>
                </a:solidFill>
                <a:latin typeface="Arial"/>
                <a:cs typeface="Arial"/>
              </a:rPr>
              <a:t>Makrolidy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411" y="1746550"/>
            <a:ext cx="7088934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bakterio</a:t>
            </a:r>
            <a:r>
              <a:rPr sz="2800" b="1" spc="-13" dirty="0">
                <a:solidFill>
                  <a:srgbClr val="000000"/>
                </a:solidFill>
                <a:latin typeface="Calibri"/>
                <a:cs typeface="Calibri"/>
              </a:rPr>
              <a:t>statické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67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  <a:r>
              <a:rPr sz="2800" spc="6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(inhibice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proteosyntézy)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5411" y="2216196"/>
            <a:ext cx="7354498" cy="1235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středně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široké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antimikrobní spektrum</a:t>
            </a:r>
            <a:r>
              <a:rPr sz="28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G+, 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G-</a:t>
            </a:r>
          </a:p>
          <a:p>
            <a:pPr marL="344728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bakterie,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anaeroby,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intracelulární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patogeny:</a:t>
            </a:r>
          </a:p>
          <a:p>
            <a:pPr marL="344728" marR="0">
              <a:lnSpc>
                <a:spcPts val="3002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mykoplasmata,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chlamydie, 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spirochety,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legionela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5411" y="3444504"/>
            <a:ext cx="4686744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rezistence: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narůstá (zkřížená)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5411" y="3914277"/>
            <a:ext cx="7682143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dobrý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průnik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 tělních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tekutin,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intracelulárně,</a:t>
            </a:r>
            <a:r>
              <a:rPr sz="28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0140" y="4295821"/>
            <a:ext cx="1190677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5411" y="4764923"/>
            <a:ext cx="6915128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GIT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obtíže,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alergické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reakce</a:t>
            </a:r>
            <a:r>
              <a:rPr sz="28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reverzibilní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0140" y="5146595"/>
            <a:ext cx="5299518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ztráta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sluchu</a:t>
            </a:r>
            <a:r>
              <a:rPr sz="28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(po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vysokých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dávkách)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01465" y="692279"/>
            <a:ext cx="2286595" cy="5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86" dirty="0">
                <a:solidFill>
                  <a:srgbClr val="000000"/>
                </a:solidFill>
                <a:latin typeface="Arial"/>
                <a:cs typeface="Arial"/>
              </a:rPr>
              <a:t>Makrolidy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0936" y="1530360"/>
            <a:ext cx="7161160" cy="2565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LI: četné,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metabolizace</a:t>
            </a:r>
            <a:r>
              <a:rPr sz="28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v játrech</a:t>
            </a:r>
            <a:r>
              <a:rPr sz="28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CYP</a:t>
            </a:r>
            <a:r>
              <a:rPr sz="2800" b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450</a:t>
            </a:r>
          </a:p>
          <a:p>
            <a:pPr marL="0" marR="0">
              <a:lnSpc>
                <a:spcPts val="3427"/>
              </a:lnSpc>
              <a:spcBef>
                <a:spcPts val="29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starší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generace: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spiramycin</a:t>
            </a:r>
            <a:r>
              <a:rPr sz="2800" i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(Rovamycin®)</a:t>
            </a:r>
          </a:p>
          <a:p>
            <a:pPr marL="0" marR="0">
              <a:lnSpc>
                <a:spcPts val="3430"/>
              </a:lnSpc>
              <a:spcBef>
                <a:spcPts val="28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novější generace:</a:t>
            </a:r>
            <a:r>
              <a:rPr sz="28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klaritromycin</a:t>
            </a:r>
            <a:r>
              <a:rPr sz="2800" i="1" spc="-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(lék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volby 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pro</a:t>
            </a:r>
          </a:p>
          <a:p>
            <a:pPr marL="344424" marR="0">
              <a:lnSpc>
                <a:spcPts val="3026"/>
              </a:lnSpc>
              <a:spcBef>
                <a:spcPts val="5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eradikaci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H. pylori),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roxitromycin,</a:t>
            </a:r>
            <a:r>
              <a:rPr sz="2800" i="1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telitromycin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  <a:p>
            <a:pPr marL="344424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azitromycin</a:t>
            </a:r>
            <a:r>
              <a:rPr sz="2800" i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(ukládá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 do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tkání</a:t>
            </a:r>
            <a:r>
              <a:rPr sz="28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pro</a:t>
            </a:r>
            <a:r>
              <a:rPr sz="28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14-denní</a:t>
            </a:r>
          </a:p>
          <a:p>
            <a:pPr marL="344424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stačí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podávat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3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dny)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6935" y="481646"/>
            <a:ext cx="7683672" cy="3464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7285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340" dirty="0">
                <a:solidFill>
                  <a:srgbClr val="000000"/>
                </a:solidFill>
                <a:latin typeface="Arial"/>
                <a:cs typeface="Arial"/>
              </a:rPr>
              <a:t>Linkosamidy</a:t>
            </a:r>
          </a:p>
          <a:p>
            <a:pPr marL="0" marR="0">
              <a:lnSpc>
                <a:spcPts val="3430"/>
              </a:lnSpc>
              <a:spcBef>
                <a:spcPts val="89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bakterio</a:t>
            </a:r>
            <a:r>
              <a:rPr sz="2800" b="1" spc="-12" dirty="0">
                <a:solidFill>
                  <a:srgbClr val="000000"/>
                </a:solidFill>
                <a:latin typeface="Calibri"/>
                <a:cs typeface="Calibri"/>
              </a:rPr>
              <a:t>statické </a:t>
            </a:r>
            <a:r>
              <a:rPr sz="2800" spc="-66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</a:p>
          <a:p>
            <a:pPr marL="0" marR="0">
              <a:lnSpc>
                <a:spcPts val="3427"/>
              </a:lnSpc>
              <a:spcBef>
                <a:spcPts val="62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podávají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se nemocným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infekcemi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vyvolanými</a:t>
            </a:r>
            <a:r>
              <a:rPr sz="28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G+</a:t>
            </a:r>
          </a:p>
          <a:p>
            <a:pPr marL="344728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koky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některé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anaeroby</a:t>
            </a:r>
          </a:p>
          <a:p>
            <a:pPr marL="0" marR="0">
              <a:lnSpc>
                <a:spcPts val="3430"/>
              </a:lnSpc>
              <a:spcBef>
                <a:spcPts val="69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dobře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penetrují</a:t>
            </a:r>
            <a:r>
              <a:rPr sz="28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do </a:t>
            </a:r>
            <a:r>
              <a:rPr sz="2800" b="1" spc="-14" dirty="0">
                <a:solidFill>
                  <a:srgbClr val="000000"/>
                </a:solidFill>
                <a:latin typeface="Calibri"/>
                <a:cs typeface="Calibri"/>
              </a:rPr>
              <a:t>kostní</a:t>
            </a:r>
            <a:r>
              <a:rPr sz="2800" b="1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tkáně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šlach a kloubů,</a:t>
            </a:r>
          </a:p>
          <a:p>
            <a:pPr marL="344728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jsou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vhodné u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infekcí</a:t>
            </a:r>
            <a:r>
              <a:rPr sz="28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kostí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a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měkkých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tkání</a:t>
            </a:r>
          </a:p>
          <a:p>
            <a:pPr marL="344728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(stafylokoková</a:t>
            </a:r>
            <a:r>
              <a:rPr sz="28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osteomyelitida),</a:t>
            </a:r>
            <a:r>
              <a:rPr sz="2800" spc="-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3960632"/>
            <a:ext cx="7459068" cy="900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GIT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obtíže;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změny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krevního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obrazu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alergické</a:t>
            </a:r>
          </a:p>
          <a:p>
            <a:pPr marL="344728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reakce,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možnost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superinfekce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4942886"/>
            <a:ext cx="5123011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Zástupci: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klindamycin</a:t>
            </a:r>
            <a:r>
              <a:rPr sz="2800" i="1" spc="-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(Dalacin®)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76144" y="79967"/>
            <a:ext cx="4451696" cy="606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77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63" dirty="0">
                <a:solidFill>
                  <a:srgbClr val="000000"/>
                </a:solidFill>
                <a:latin typeface="Arial"/>
                <a:cs typeface="Arial"/>
              </a:rPr>
              <a:t>Tetracykliny</a:t>
            </a:r>
            <a:r>
              <a:rPr sz="4000" b="1" spc="-1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374" dirty="0">
                <a:solidFill>
                  <a:srgbClr val="000000"/>
                </a:solidFill>
                <a:latin typeface="Arial"/>
                <a:cs typeface="Arial"/>
              </a:rPr>
              <a:t>(TTC)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2564" y="859770"/>
            <a:ext cx="7821958" cy="481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bakterios</a:t>
            </a:r>
            <a:r>
              <a:rPr sz="2400" b="1" spc="-17" dirty="0">
                <a:solidFill>
                  <a:srgbClr val="000000"/>
                </a:solidFill>
                <a:latin typeface="Calibri"/>
                <a:cs typeface="Calibri"/>
              </a:rPr>
              <a:t>tatické</a:t>
            </a:r>
            <a:r>
              <a:rPr sz="2400" b="1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63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  <a:r>
              <a:rPr sz="24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širokým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spektrem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G+,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G- bakterie,</a:t>
            </a:r>
          </a:p>
          <a:p>
            <a:pPr marL="344424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9" dirty="0">
                <a:solidFill>
                  <a:srgbClr val="000000"/>
                </a:solidFill>
                <a:latin typeface="Calibri"/>
                <a:cs typeface="Calibri"/>
              </a:rPr>
              <a:t>anaeroby,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mykoplasmata,</a:t>
            </a:r>
            <a:r>
              <a:rPr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chlamydie, 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brucelózy,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yersinie, ..</a:t>
            </a:r>
          </a:p>
          <a:p>
            <a:pPr marL="0" marR="0">
              <a:lnSpc>
                <a:spcPts val="2929"/>
              </a:lnSpc>
              <a:spcBef>
                <a:spcPts val="553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rezistence:</a:t>
            </a:r>
            <a:r>
              <a:rPr sz="2400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dnes 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častá</a:t>
            </a:r>
          </a:p>
          <a:p>
            <a:pPr marL="0" marR="0">
              <a:lnSpc>
                <a:spcPts val="2932"/>
              </a:lnSpc>
              <a:spcBef>
                <a:spcPts val="5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distribuce</a:t>
            </a:r>
            <a:r>
              <a:rPr sz="2400" spc="-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většiny</a:t>
            </a:r>
            <a:r>
              <a:rPr sz="24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tkání,</a:t>
            </a:r>
            <a:r>
              <a:rPr sz="24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intracelulárně,</a:t>
            </a:r>
            <a:r>
              <a:rPr sz="2400" spc="-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přes placentu</a:t>
            </a:r>
            <a:r>
              <a:rPr sz="24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1375" marR="0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mléka,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vazba v</a:t>
            </a:r>
            <a:r>
              <a:rPr sz="2400" b="1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-19" dirty="0">
                <a:solidFill>
                  <a:srgbClr val="000000"/>
                </a:solidFill>
                <a:latin typeface="Calibri"/>
                <a:cs typeface="Calibri"/>
              </a:rPr>
              <a:t>kostech</a:t>
            </a:r>
            <a:r>
              <a:rPr sz="2400" b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a zubech</a:t>
            </a:r>
          </a:p>
          <a:p>
            <a:pPr marL="0" marR="0">
              <a:lnSpc>
                <a:spcPts val="2932"/>
              </a:lnSpc>
              <a:spcBef>
                <a:spcPts val="54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LI: antacida,</a:t>
            </a:r>
            <a:r>
              <a:rPr sz="24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18" dirty="0">
                <a:solidFill>
                  <a:srgbClr val="000000"/>
                </a:solidFill>
                <a:latin typeface="Calibri"/>
                <a:cs typeface="Calibri"/>
              </a:rPr>
              <a:t>Mg,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Ca,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Al, Fe,..., mléčné produkty</a:t>
            </a:r>
            <a:r>
              <a:rPr sz="2400" spc="-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tvorba</a:t>
            </a:r>
          </a:p>
          <a:p>
            <a:pPr marL="344424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nevstřebatelných</a:t>
            </a:r>
            <a:r>
              <a:rPr sz="2400" spc="-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komplexů!!!!!!</a:t>
            </a:r>
          </a:p>
          <a:p>
            <a:pPr marL="0" marR="0">
              <a:lnSpc>
                <a:spcPts val="2929"/>
              </a:lnSpc>
              <a:spcBef>
                <a:spcPts val="553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relativně</a:t>
            </a:r>
            <a:r>
              <a:rPr sz="24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časté</a:t>
            </a:r>
          </a:p>
          <a:p>
            <a:pPr marL="0" marR="0">
              <a:lnSpc>
                <a:spcPts val="2932"/>
              </a:lnSpc>
              <a:spcBef>
                <a:spcPts val="5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GIT obtíže,</a:t>
            </a:r>
            <a:r>
              <a:rPr sz="2400" spc="-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změna</a:t>
            </a:r>
            <a:r>
              <a:rPr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mikroflóry,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GIT</a:t>
            </a:r>
            <a:r>
              <a:rPr sz="24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superinfekce, zbarvení</a:t>
            </a:r>
            <a:r>
              <a:rPr sz="24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1375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vyšší</a:t>
            </a:r>
            <a:r>
              <a:rPr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kazivost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zubů,</a:t>
            </a:r>
            <a:r>
              <a:rPr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někdy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kostní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deformity</a:t>
            </a:r>
            <a:r>
              <a:rPr sz="2400" spc="-1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4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hlavně u</a:t>
            </a:r>
          </a:p>
          <a:p>
            <a:pPr marL="341375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rostoucích</a:t>
            </a:r>
            <a:r>
              <a:rPr sz="24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dětí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KI do 8 let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gravidita,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laktace),</a:t>
            </a:r>
            <a:r>
              <a:rPr sz="24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hepatopatie,</a:t>
            </a:r>
          </a:p>
          <a:p>
            <a:pPr marL="341375" marR="0">
              <a:lnSpc>
                <a:spcPts val="288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fotosenzitivita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4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deficit</a:t>
            </a:r>
            <a:r>
              <a:rPr sz="24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vit.</a:t>
            </a:r>
            <a:r>
              <a:rPr sz="24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2564" y="5707654"/>
            <a:ext cx="5004411" cy="73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doxycyklin</a:t>
            </a:r>
            <a:r>
              <a:rPr sz="2400" i="1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(Doxybene®,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 err="1">
                <a:solidFill>
                  <a:srgbClr val="000000"/>
                </a:solidFill>
                <a:latin typeface="Calibri"/>
                <a:cs typeface="Calibri"/>
              </a:rPr>
              <a:t>DoxyHexal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®)</a:t>
            </a:r>
            <a:r>
              <a:rPr lang="cs-CZ" sz="2400" spc="-15" dirty="0">
                <a:solidFill>
                  <a:srgbClr val="000000"/>
                </a:solidFill>
                <a:latin typeface="Calibri"/>
                <a:cs typeface="Calibri"/>
              </a:rPr>
              <a:t> – léčba boreliózy</a:t>
            </a:r>
            <a:endParaRPr sz="2400" spc="-15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39442" y="267143"/>
            <a:ext cx="5613672" cy="607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309" dirty="0">
                <a:solidFill>
                  <a:srgbClr val="000000"/>
                </a:solidFill>
                <a:latin typeface="Arial"/>
                <a:cs typeface="Arial"/>
              </a:rPr>
              <a:t>Aminoglykosidy</a:t>
            </a:r>
            <a:r>
              <a:rPr sz="4000" b="1" spc="-4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163" dirty="0">
                <a:solidFill>
                  <a:srgbClr val="000000"/>
                </a:solidFill>
                <a:latin typeface="Arial"/>
                <a:cs typeface="Arial"/>
              </a:rPr>
              <a:t>(AMG)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411" y="953780"/>
            <a:ext cx="7134555" cy="2178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cidní</a:t>
            </a:r>
            <a:r>
              <a:rPr sz="2800" b="1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7" dirty="0">
                <a:solidFill>
                  <a:srgbClr val="000000"/>
                </a:solidFill>
                <a:latin typeface="Calibri"/>
                <a:cs typeface="Calibri"/>
              </a:rPr>
              <a:t>ATB,</a:t>
            </a:r>
            <a:r>
              <a:rPr sz="28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účinné</a:t>
            </a:r>
            <a:r>
              <a:rPr sz="28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hl. na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bakterie</a:t>
            </a:r>
          </a:p>
          <a:p>
            <a:pPr marL="0" marR="0">
              <a:lnSpc>
                <a:spcPts val="3430"/>
              </a:lnSpc>
              <a:spcBef>
                <a:spcPts val="7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p.o. podání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 špatně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vstřebávají</a:t>
            </a:r>
            <a:r>
              <a:rPr sz="28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1" spc="-6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98" dirty="0">
                <a:solidFill>
                  <a:srgbClr val="000000"/>
                </a:solidFill>
                <a:latin typeface="Calibri"/>
                <a:cs typeface="Calibri"/>
              </a:rPr>
              <a:t>.v.</a:t>
            </a:r>
            <a:r>
              <a:rPr sz="2800" b="1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11" dirty="0">
                <a:solidFill>
                  <a:srgbClr val="000000"/>
                </a:solidFill>
                <a:latin typeface="Calibri"/>
                <a:cs typeface="Calibri"/>
              </a:rPr>
              <a:t>příp.</a:t>
            </a:r>
          </a:p>
          <a:p>
            <a:pPr marL="344728" marR="0">
              <a:lnSpc>
                <a:spcPts val="319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i.m. podání</a:t>
            </a:r>
          </a:p>
          <a:p>
            <a:pPr marL="0" marR="0">
              <a:lnSpc>
                <a:spcPts val="3430"/>
              </a:lnSpc>
              <a:spcBef>
                <a:spcPts val="33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špatný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průnik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tkání,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minimální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přes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HEB,</a:t>
            </a:r>
          </a:p>
          <a:p>
            <a:pPr marL="344728" marR="0">
              <a:lnSpc>
                <a:spcPts val="300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pronikají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přes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placentu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5411" y="3128437"/>
            <a:ext cx="5984610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závažná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nefrotoxicita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ototoxicita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0140" y="3509147"/>
            <a:ext cx="7275323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neurotoxicita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neuromuskulární blokáda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vzácně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5411" y="3979210"/>
            <a:ext cx="6275455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KI: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těhotenství,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choroby</a:t>
            </a:r>
            <a:r>
              <a:rPr sz="2800" b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vnitřního</a:t>
            </a:r>
            <a:r>
              <a:rPr sz="28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12" dirty="0">
                <a:solidFill>
                  <a:srgbClr val="000000"/>
                </a:solidFill>
                <a:latin typeface="Calibri"/>
                <a:cs typeface="Calibri"/>
              </a:rPr>
              <a:t>ucha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0140" y="4359920"/>
            <a:ext cx="2727266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myasthenia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gravis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5411" y="4820422"/>
            <a:ext cx="7423888" cy="1242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kvůli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snížení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nový přístup v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dávkování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AMG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  <a:p>
            <a:pPr marL="344728" marR="0">
              <a:lnSpc>
                <a:spcPts val="3026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podání</a:t>
            </a:r>
            <a:r>
              <a:rPr sz="28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vyšších</a:t>
            </a:r>
            <a:r>
              <a:rPr sz="28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13" dirty="0">
                <a:solidFill>
                  <a:srgbClr val="000000"/>
                </a:solidFill>
                <a:latin typeface="Calibri"/>
                <a:cs typeface="Calibri"/>
              </a:rPr>
              <a:t>dávek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 1x</a:t>
            </a:r>
            <a:r>
              <a:rPr sz="2800" b="1" spc="11" dirty="0">
                <a:solidFill>
                  <a:srgbClr val="000000"/>
                </a:solidFill>
                <a:latin typeface="Calibri"/>
                <a:cs typeface="Calibri"/>
              </a:rPr>
              <a:t> denně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(původně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2-3x</a:t>
            </a:r>
          </a:p>
          <a:p>
            <a:pPr marL="344728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denně)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umožněno</a:t>
            </a:r>
            <a:r>
              <a:rPr sz="28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post</a:t>
            </a:r>
            <a:r>
              <a:rPr sz="2800" spc="-47" dirty="0">
                <a:solidFill>
                  <a:srgbClr val="000000"/>
                </a:solidFill>
                <a:latin typeface="Calibri"/>
                <a:cs typeface="Calibri"/>
              </a:rPr>
              <a:t>-ATB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efektem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AMG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92806" y="527747"/>
            <a:ext cx="4086206" cy="607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333" dirty="0">
                <a:solidFill>
                  <a:srgbClr val="000000"/>
                </a:solidFill>
                <a:latin typeface="Arial"/>
                <a:cs typeface="Arial"/>
              </a:rPr>
              <a:t>Aminoglykosidy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411" y="1230447"/>
            <a:ext cx="7662761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hydrofilní</a:t>
            </a:r>
            <a:r>
              <a:rPr sz="24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látky - vylučují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 v</a:t>
            </a:r>
            <a:r>
              <a:rPr sz="24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nezměněné</a:t>
            </a:r>
            <a:r>
              <a:rPr sz="24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formě</a:t>
            </a:r>
            <a:r>
              <a:rPr sz="24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ledvinami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0140" y="1575415"/>
            <a:ext cx="4785205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úprava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dávky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při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renální</a:t>
            </a:r>
            <a:r>
              <a:rPr sz="24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insuficienci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5411" y="1980509"/>
            <a:ext cx="7616398" cy="2206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nefrotoxicita</a:t>
            </a:r>
            <a:r>
              <a:rPr sz="24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ototoxicita</a:t>
            </a:r>
            <a:r>
              <a:rPr sz="2400" b="1" spc="-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AMG</a:t>
            </a:r>
            <a:r>
              <a:rPr sz="24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zvyšuje při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současném</a:t>
            </a:r>
          </a:p>
          <a:p>
            <a:pPr marL="344728" marR="0">
              <a:lnSpc>
                <a:spcPts val="259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nebo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následném</a:t>
            </a:r>
            <a:r>
              <a:rPr sz="2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podávaní</a:t>
            </a:r>
            <a:r>
              <a:rPr sz="24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nefrotoxických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ototoxických</a:t>
            </a:r>
          </a:p>
          <a:p>
            <a:pPr marL="344728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4" dirty="0">
                <a:solidFill>
                  <a:srgbClr val="000000"/>
                </a:solidFill>
                <a:latin typeface="Calibri"/>
                <a:cs typeface="Calibri"/>
              </a:rPr>
              <a:t>LČ</a:t>
            </a:r>
            <a:r>
              <a:rPr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400" spc="-62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  <a:r>
              <a:rPr sz="24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látek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vancomycin,</a:t>
            </a:r>
            <a:r>
              <a:rPr sz="2400" i="1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polymyxin</a:t>
            </a:r>
            <a:r>
              <a:rPr sz="2400" i="1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spc="-32" dirty="0">
                <a:solidFill>
                  <a:srgbClr val="000000"/>
                </a:solidFill>
                <a:latin typeface="Calibri"/>
                <a:cs typeface="Calibri"/>
              </a:rPr>
              <a:t>B,</a:t>
            </a:r>
            <a:r>
              <a:rPr sz="2400" i="1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colistin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), diuretik</a:t>
            </a:r>
          </a:p>
          <a:p>
            <a:pPr marL="344728" marR="0">
              <a:lnSpc>
                <a:spcPts val="259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furosemid,</a:t>
            </a:r>
            <a:r>
              <a:rPr sz="2400" i="1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etakrynová</a:t>
            </a:r>
            <a:r>
              <a:rPr sz="2400" i="1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kys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.),</a:t>
            </a:r>
            <a:r>
              <a:rPr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amfotericin</a:t>
            </a:r>
            <a:r>
              <a:rPr sz="2400" spc="-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</a:p>
          <a:p>
            <a:pPr marL="0" marR="0">
              <a:lnSpc>
                <a:spcPts val="2932"/>
              </a:lnSpc>
              <a:spcBef>
                <a:spcPts val="28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Z: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gentamicin,</a:t>
            </a:r>
            <a:r>
              <a:rPr sz="2400" i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spc="-12" dirty="0">
                <a:solidFill>
                  <a:srgbClr val="000000"/>
                </a:solidFill>
                <a:latin typeface="Calibri"/>
                <a:cs typeface="Calibri"/>
              </a:rPr>
              <a:t>amikacin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4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tobramycin</a:t>
            </a:r>
          </a:p>
          <a:p>
            <a:pPr marL="0" marR="0">
              <a:lnSpc>
                <a:spcPts val="2929"/>
              </a:lnSpc>
              <a:spcBef>
                <a:spcPts val="26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neomycin</a:t>
            </a:r>
            <a:r>
              <a:rPr sz="2400" i="1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(Framykoin®)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jen lokálně, silně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nefrotoxický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5411" y="5018131"/>
            <a:ext cx="4018811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Názvosloví:</a:t>
            </a:r>
            <a:r>
              <a:rPr sz="2400" spc="5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mycin</a:t>
            </a:r>
            <a:r>
              <a:rPr sz="2400" i="1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micin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90116" y="5475660"/>
            <a:ext cx="6002122" cy="701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2000" spc="-56" dirty="0">
                <a:solidFill>
                  <a:srgbClr val="000000"/>
                </a:solidFill>
                <a:latin typeface="Calibri"/>
                <a:cs typeface="Calibri"/>
              </a:rPr>
              <a:t>ATB,</a:t>
            </a:r>
            <a:r>
              <a:rPr sz="2000" spc="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0000"/>
                </a:solidFill>
                <a:latin typeface="Calibri"/>
                <a:cs typeface="Calibri"/>
              </a:rPr>
              <a:t>která</a:t>
            </a:r>
            <a:r>
              <a:rPr sz="20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jsou</a:t>
            </a:r>
            <a:r>
              <a:rPr sz="20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produktem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rodu</a:t>
            </a:r>
            <a:r>
              <a:rPr sz="20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libri"/>
                <a:cs typeface="Calibri"/>
              </a:rPr>
              <a:t>Streptomyces:</a:t>
            </a:r>
            <a:r>
              <a:rPr sz="2000" i="1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000000"/>
                </a:solidFill>
                <a:latin typeface="Calibri"/>
                <a:cs typeface="Calibri"/>
              </a:rPr>
              <a:t>-mycin</a:t>
            </a:r>
          </a:p>
          <a:p>
            <a:pPr marL="0" marR="0">
              <a:lnSpc>
                <a:spcPts val="2431"/>
              </a:lnSpc>
              <a:spcBef>
                <a:spcPts val="354"/>
              </a:spcBef>
              <a:spcAft>
                <a:spcPts val="0"/>
              </a:spcAft>
            </a:pPr>
            <a:r>
              <a:rPr sz="2000" spc="-55" dirty="0">
                <a:solidFill>
                  <a:srgbClr val="000000"/>
                </a:solidFill>
                <a:latin typeface="Calibri"/>
                <a:cs typeface="Calibri"/>
              </a:rPr>
              <a:t>ATB,</a:t>
            </a:r>
            <a:r>
              <a:rPr sz="20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0000"/>
                </a:solidFill>
                <a:latin typeface="Calibri"/>
                <a:cs typeface="Calibri"/>
              </a:rPr>
              <a:t>která</a:t>
            </a:r>
            <a:r>
              <a:rPr sz="20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jsou produktem</a:t>
            </a:r>
            <a:r>
              <a:rPr sz="20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rodu</a:t>
            </a:r>
            <a:r>
              <a:rPr sz="20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libri"/>
                <a:cs typeface="Calibri"/>
              </a:rPr>
              <a:t>Micromonospora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sz="2000" spc="-12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000" i="1" dirty="0">
                <a:solidFill>
                  <a:srgbClr val="000000"/>
                </a:solidFill>
                <a:latin typeface="Calibri"/>
                <a:cs typeface="Calibri"/>
              </a:rPr>
              <a:t>micin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13786" y="70994"/>
            <a:ext cx="3480271" cy="5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240" dirty="0">
                <a:solidFill>
                  <a:srgbClr val="000000"/>
                </a:solidFill>
                <a:latin typeface="Arial"/>
                <a:cs typeface="Arial"/>
              </a:rPr>
              <a:t>Chloramfenikol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0735" y="823792"/>
            <a:ext cx="5805348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širokospektré</a:t>
            </a:r>
            <a:r>
              <a:rPr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60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  <a:r>
              <a:rPr sz="24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bakterio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statický</a:t>
            </a:r>
            <a:r>
              <a:rPr sz="2400" b="1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0735" y="1229848"/>
            <a:ext cx="6123589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rezervován</a:t>
            </a:r>
            <a:r>
              <a:rPr sz="24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pro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závažné</a:t>
            </a:r>
            <a:r>
              <a:rPr sz="24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infekce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(salmonelóza,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5159" y="1558741"/>
            <a:ext cx="1730470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meningitida)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0735" y="1952478"/>
            <a:ext cx="7499780" cy="3008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účinný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G+, hlavně na </a:t>
            </a:r>
            <a:r>
              <a:rPr sz="2400" spc="-41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-,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anaerobní</a:t>
            </a:r>
          </a:p>
          <a:p>
            <a:pPr marL="0" marR="0">
              <a:lnSpc>
                <a:spcPts val="2932"/>
              </a:lnSpc>
              <a:spcBef>
                <a:spcPts val="26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rychle</a:t>
            </a:r>
            <a:r>
              <a:rPr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 distribuuje</a:t>
            </a:r>
            <a:r>
              <a:rPr sz="2400" spc="-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všech tkání a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tělesných</a:t>
            </a:r>
            <a:r>
              <a:rPr sz="24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tekutin,</a:t>
            </a:r>
          </a:p>
          <a:p>
            <a:pPr marL="344424" marR="0">
              <a:lnSpc>
                <a:spcPts val="2594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proniká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přes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HEB,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placentu</a:t>
            </a:r>
            <a:r>
              <a:rPr sz="24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 do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mléka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 intracelulárně</a:t>
            </a:r>
          </a:p>
          <a:p>
            <a:pPr marL="0" marR="0">
              <a:lnSpc>
                <a:spcPts val="2932"/>
              </a:lnSpc>
              <a:spcBef>
                <a:spcPts val="26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LI: působí</a:t>
            </a:r>
            <a:r>
              <a:rPr sz="24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24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enzymový</a:t>
            </a:r>
            <a:r>
              <a:rPr sz="2400" spc="-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inhibitor</a:t>
            </a:r>
          </a:p>
          <a:p>
            <a:pPr marL="0" marR="0">
              <a:lnSpc>
                <a:spcPts val="2929"/>
              </a:lnSpc>
              <a:spcBef>
                <a:spcPts val="28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závažné</a:t>
            </a:r>
            <a:r>
              <a:rPr sz="24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Herxheimerovy</a:t>
            </a:r>
            <a:r>
              <a:rPr sz="24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reakce</a:t>
            </a:r>
          </a:p>
          <a:p>
            <a:pPr marL="0" marR="0">
              <a:lnSpc>
                <a:spcPts val="2929"/>
              </a:lnSpc>
              <a:spcBef>
                <a:spcPts val="7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šedý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syndrom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(grey</a:t>
            </a:r>
            <a:r>
              <a:rPr sz="24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baby)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KI </a:t>
            </a:r>
            <a:r>
              <a:rPr sz="2400" spc="13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4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3 let</a:t>
            </a:r>
            <a:r>
              <a:rPr sz="2400" spc="6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selhání</a:t>
            </a:r>
            <a:r>
              <a:rPr sz="24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oběhu,</a:t>
            </a:r>
          </a:p>
          <a:p>
            <a:pPr marL="344424" marR="0">
              <a:lnSpc>
                <a:spcPts val="2616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cyanóza,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zvracení, </a:t>
            </a:r>
            <a:r>
              <a:rPr sz="2400" spc="-27" dirty="0">
                <a:solidFill>
                  <a:srgbClr val="000000"/>
                </a:solidFill>
                <a:latin typeface="Calibri"/>
                <a:cs typeface="Calibri"/>
              </a:rPr>
              <a:t>průjmy,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poruchy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dýchání,</a:t>
            </a:r>
            <a:r>
              <a:rPr sz="24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hypotermie;</a:t>
            </a:r>
          </a:p>
          <a:p>
            <a:pPr marL="344424" marR="0">
              <a:lnSpc>
                <a:spcPts val="269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u 40%</a:t>
            </a:r>
            <a:r>
              <a:rPr sz="24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smrt</a:t>
            </a:r>
            <a:r>
              <a:rPr sz="24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2 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dnů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0735" y="4955738"/>
            <a:ext cx="5557525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GIT obtíže,</a:t>
            </a:r>
            <a:r>
              <a:rPr sz="2400" spc="-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kožní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reakce,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poruchy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mikroflóry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0735" y="5361691"/>
            <a:ext cx="7021543" cy="1071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vzácně: útlum</a:t>
            </a:r>
            <a:r>
              <a:rPr sz="2400" spc="-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erytropoézy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(závisí</a:t>
            </a:r>
            <a:r>
              <a:rPr sz="24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dávce),</a:t>
            </a:r>
            <a:r>
              <a:rPr sz="24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aplastická</a:t>
            </a:r>
          </a:p>
          <a:p>
            <a:pPr marL="344424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anémie,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agranulocytóza</a:t>
            </a:r>
            <a:r>
              <a:rPr sz="2400" spc="-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(na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dávce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nezávislá)</a:t>
            </a:r>
            <a:r>
              <a:rPr sz="2400" spc="-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vysoká</a:t>
            </a:r>
          </a:p>
          <a:p>
            <a:pPr marL="344424" marR="0">
              <a:lnSpc>
                <a:spcPts val="2618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mortalita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03450" y="848089"/>
            <a:ext cx="5300823" cy="59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9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202" dirty="0">
                <a:solidFill>
                  <a:srgbClr val="000000"/>
                </a:solidFill>
                <a:latin typeface="+mj-lt"/>
                <a:cs typeface="Arial"/>
              </a:rPr>
              <a:t>Antibakteriální</a:t>
            </a:r>
            <a:r>
              <a:rPr sz="3600" b="1" spc="-523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  <a:r>
              <a:rPr sz="3600" b="1" spc="-171" dirty="0">
                <a:solidFill>
                  <a:srgbClr val="000000"/>
                </a:solidFill>
                <a:latin typeface="+mj-lt"/>
                <a:cs typeface="Arial"/>
              </a:rPr>
              <a:t>látky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997629"/>
            <a:ext cx="7639346" cy="2836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bakterio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statický</a:t>
            </a:r>
            <a:r>
              <a:rPr sz="2800" b="1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</a:p>
          <a:p>
            <a:pPr marL="0" marR="0">
              <a:lnSpc>
                <a:spcPts val="3430"/>
              </a:lnSpc>
              <a:spcBef>
                <a:spcPts val="67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cidní</a:t>
            </a:r>
            <a:r>
              <a:rPr sz="2800" b="1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</a:p>
          <a:p>
            <a:pPr marL="0" marR="0">
              <a:lnSpc>
                <a:spcPts val="3430"/>
              </a:lnSpc>
              <a:spcBef>
                <a:spcPts val="65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postantibiotický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efekt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doba,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kterou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přetrvává</a:t>
            </a:r>
          </a:p>
          <a:p>
            <a:pPr marL="344728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zástava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množení</a:t>
            </a:r>
            <a:r>
              <a:rPr sz="28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bakterií </a:t>
            </a:r>
            <a:r>
              <a:rPr sz="2800" spc="-50" dirty="0">
                <a:solidFill>
                  <a:srgbClr val="000000"/>
                </a:solidFill>
                <a:latin typeface="Calibri"/>
                <a:cs typeface="Calibri"/>
              </a:rPr>
              <a:t>za</a:t>
            </a:r>
            <a:r>
              <a:rPr sz="2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podmínek, </a:t>
            </a:r>
            <a:r>
              <a:rPr sz="2800" spc="-41" dirty="0">
                <a:solidFill>
                  <a:srgbClr val="000000"/>
                </a:solidFill>
                <a:latin typeface="Calibri"/>
                <a:cs typeface="Calibri"/>
              </a:rPr>
              <a:t>kdy</a:t>
            </a:r>
          </a:p>
          <a:p>
            <a:pPr marL="344728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bakterie už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nejsou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vystaveny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účinkům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antibiotika</a:t>
            </a:r>
          </a:p>
          <a:p>
            <a:pPr marL="344728" marR="0">
              <a:lnSpc>
                <a:spcPts val="3430"/>
              </a:lnSpc>
              <a:spcBef>
                <a:spcPts val="315"/>
              </a:spcBef>
              <a:spcAft>
                <a:spcPts val="0"/>
              </a:spcAft>
            </a:pP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(koncentrace</a:t>
            </a:r>
            <a:r>
              <a:rPr sz="28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antibiotika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klesla pod MIC)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6934" y="185018"/>
            <a:ext cx="6747393" cy="40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932"/>
              </a:lnSpc>
              <a:spcBef>
                <a:spcPts val="455"/>
              </a:spcBef>
              <a:spcAft>
                <a:spcPts val="0"/>
              </a:spcAft>
            </a:pPr>
            <a:r>
              <a:rPr sz="3600" b="1" spc="-18" dirty="0">
                <a:solidFill>
                  <a:srgbClr val="000000"/>
                </a:solidFill>
                <a:latin typeface="Calibri"/>
                <a:cs typeface="Calibri"/>
              </a:rPr>
              <a:t>OXAZOLIDINONY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150600"/>
            <a:ext cx="6277948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linezolid</a:t>
            </a:r>
            <a:r>
              <a:rPr sz="2400" b="1" i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inj,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tbl.</a:t>
            </a:r>
            <a:r>
              <a:rPr sz="24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(Zyvoxid®)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–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bakterio</a:t>
            </a:r>
            <a:r>
              <a:rPr sz="2400" b="1" spc="-17" dirty="0">
                <a:solidFill>
                  <a:srgbClr val="000000"/>
                </a:solidFill>
                <a:latin typeface="Calibri"/>
                <a:cs typeface="Calibri"/>
              </a:rPr>
              <a:t>statické</a:t>
            </a:r>
            <a:r>
              <a:rPr sz="2400" b="1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63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1555693"/>
            <a:ext cx="7053733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Úzké</a:t>
            </a:r>
            <a:r>
              <a:rPr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spektrum:</a:t>
            </a:r>
            <a:r>
              <a:rPr sz="24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pouze</a:t>
            </a:r>
            <a:r>
              <a:rPr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G+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aerobní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bakterie - účinný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31" dirty="0">
                <a:solidFill>
                  <a:srgbClr val="000000"/>
                </a:solidFill>
                <a:latin typeface="Calibri"/>
                <a:cs typeface="Calibri"/>
              </a:rPr>
              <a:t>také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1664" y="1888470"/>
            <a:ext cx="5980919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proti</a:t>
            </a:r>
            <a:r>
              <a:rPr sz="24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rezistentním</a:t>
            </a:r>
            <a:r>
              <a:rPr sz="2400" spc="-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kmenům</a:t>
            </a:r>
            <a:r>
              <a:rPr sz="24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MRSA, VRE,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VRSA,..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6935" y="2269179"/>
            <a:ext cx="7383020" cy="2807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0000"/>
                </a:solidFill>
                <a:latin typeface="Calibri"/>
                <a:cs typeface="Calibri"/>
              </a:rPr>
              <a:t>indikace: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nosokomiální</a:t>
            </a:r>
            <a:r>
              <a:rPr sz="2400" spc="-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komunitní</a:t>
            </a:r>
            <a:r>
              <a:rPr sz="2400" spc="-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pneumonie,</a:t>
            </a:r>
          </a:p>
          <a:p>
            <a:pPr marL="344728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komplikované</a:t>
            </a:r>
            <a:r>
              <a:rPr sz="24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2" dirty="0">
                <a:solidFill>
                  <a:srgbClr val="000000"/>
                </a:solidFill>
                <a:latin typeface="Calibri"/>
                <a:cs typeface="Calibri"/>
              </a:rPr>
              <a:t>infekce</a:t>
            </a:r>
            <a:r>
              <a:rPr sz="24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kůže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a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měkkých</a:t>
            </a:r>
            <a:r>
              <a:rPr sz="24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tkání, dobře</a:t>
            </a:r>
          </a:p>
          <a:p>
            <a:pPr marL="344728" marR="0">
              <a:lnSpc>
                <a:spcPts val="2615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proniká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do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CNS</a:t>
            </a:r>
          </a:p>
          <a:p>
            <a:pPr marL="0" marR="0">
              <a:lnSpc>
                <a:spcPts val="2929"/>
              </a:lnSpc>
              <a:spcBef>
                <a:spcPts val="16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myelosuprese</a:t>
            </a:r>
            <a:r>
              <a:rPr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(anémie,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leukopenie,</a:t>
            </a:r>
            <a:r>
              <a:rPr sz="24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trombocytopenie,</a:t>
            </a:r>
          </a:p>
          <a:p>
            <a:pPr marL="344728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až pancytopenie),</a:t>
            </a:r>
            <a:r>
              <a:rPr sz="24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periferní</a:t>
            </a:r>
            <a:r>
              <a:rPr sz="24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neuropatie</a:t>
            </a:r>
            <a:r>
              <a:rPr sz="2400" spc="-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 optická</a:t>
            </a:r>
          </a:p>
          <a:p>
            <a:pPr marL="344728" marR="0">
              <a:lnSpc>
                <a:spcPts val="259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neuropatie</a:t>
            </a:r>
            <a:r>
              <a:rPr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progredující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někdy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až </a:t>
            </a:r>
            <a:r>
              <a:rPr sz="2400" spc="-83" dirty="0">
                <a:solidFill>
                  <a:srgbClr val="000000"/>
                </a:solidFill>
                <a:latin typeface="Calibri"/>
                <a:cs typeface="Calibri"/>
              </a:rPr>
              <a:t>ke</a:t>
            </a:r>
            <a:r>
              <a:rPr sz="24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ztrátě</a:t>
            </a:r>
            <a:r>
              <a:rPr sz="2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vidění</a:t>
            </a:r>
            <a:r>
              <a:rPr sz="24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  <a:p>
            <a:pPr marL="344728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souvisejí hlavně s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délkou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léčby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víc než 28</a:t>
            </a:r>
            <a:r>
              <a:rPr sz="24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dní,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průjem,</a:t>
            </a:r>
          </a:p>
          <a:p>
            <a:pPr marL="344728" marR="0">
              <a:lnSpc>
                <a:spcPts val="259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nauzea,</a:t>
            </a:r>
            <a:r>
              <a:rPr sz="24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bolest</a:t>
            </a:r>
            <a:r>
              <a:rPr sz="2400" spc="-27" dirty="0">
                <a:solidFill>
                  <a:srgbClr val="000000"/>
                </a:solidFill>
                <a:latin typeface="Calibri"/>
                <a:cs typeface="Calibri"/>
              </a:rPr>
              <a:t> hlavy,…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6935" y="5071562"/>
            <a:ext cx="7344748" cy="1069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linezolid</a:t>
            </a:r>
            <a:r>
              <a:rPr sz="2400" b="1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je</a:t>
            </a:r>
            <a:r>
              <a:rPr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reverzibilní</a:t>
            </a:r>
            <a:r>
              <a:rPr sz="2400" b="1" spc="-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IMAO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nedoporučuje</a:t>
            </a:r>
            <a:r>
              <a:rPr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podávat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  <a:p>
            <a:pPr marL="344728" marR="0">
              <a:lnSpc>
                <a:spcPts val="259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dalšími</a:t>
            </a:r>
            <a:r>
              <a:rPr sz="24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IMAO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(selegilin a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moklobemid)</a:t>
            </a:r>
            <a:r>
              <a:rPr sz="2400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konzumovat</a:t>
            </a:r>
          </a:p>
          <a:p>
            <a:pPr marL="344728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nadměrné</a:t>
            </a:r>
            <a:r>
              <a:rPr sz="24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množství</a:t>
            </a:r>
            <a:r>
              <a:rPr sz="2400" spc="-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potravin</a:t>
            </a:r>
            <a:r>
              <a:rPr sz="24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obsahujících</a:t>
            </a:r>
            <a:r>
              <a:rPr sz="2400" spc="-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tyramin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6935" y="6136188"/>
            <a:ext cx="6335118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nedoporučuje</a:t>
            </a:r>
            <a:r>
              <a:rPr sz="2400" spc="-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kombinovat</a:t>
            </a:r>
            <a:r>
              <a:rPr sz="2400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 SSRI,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TCA, </a:t>
            </a:r>
            <a:r>
              <a:rPr sz="2400" spc="-22" dirty="0">
                <a:solidFill>
                  <a:srgbClr val="000000"/>
                </a:solidFill>
                <a:latin typeface="Calibri"/>
                <a:cs typeface="Calibri"/>
              </a:rPr>
              <a:t>triptany,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1664" y="6465081"/>
            <a:ext cx="4641468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sympatomimetiky</a:t>
            </a:r>
            <a:r>
              <a:rPr sz="2400" spc="1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serotoninový</a:t>
            </a:r>
            <a:r>
              <a:rPr sz="2400" b="1" spc="-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-65" dirty="0">
                <a:solidFill>
                  <a:srgbClr val="000000"/>
                </a:solidFill>
                <a:latin typeface="Calibri"/>
                <a:cs typeface="Calibri"/>
              </a:rPr>
              <a:t>sy.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61362" y="848089"/>
            <a:ext cx="5176288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9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b="1" spc="-235" dirty="0">
                <a:solidFill>
                  <a:srgbClr val="000000"/>
                </a:solidFill>
                <a:latin typeface="Arial"/>
                <a:cs typeface="Arial"/>
              </a:rPr>
              <a:t>Rezervní ATB</a:t>
            </a:r>
            <a:endParaRPr sz="4400" b="1" spc="-239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6935" y="1997339"/>
            <a:ext cx="7576588" cy="2852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Tigecyklin</a:t>
            </a:r>
            <a:r>
              <a:rPr sz="2800" b="1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inj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(Tygacil®)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je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semisyntetický derivát</a:t>
            </a:r>
          </a:p>
          <a:p>
            <a:pPr marL="344728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tetracyklinů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4" dirty="0">
                <a:solidFill>
                  <a:srgbClr val="000000"/>
                </a:solidFill>
                <a:latin typeface="Calibri"/>
                <a:cs typeface="Calibri"/>
              </a:rPr>
              <a:t>(tzv.</a:t>
            </a:r>
            <a:r>
              <a:rPr sz="28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glycylcyklin)</a:t>
            </a:r>
          </a:p>
          <a:p>
            <a:pPr marL="0" marR="0">
              <a:lnSpc>
                <a:spcPts val="3427"/>
              </a:lnSpc>
              <a:spcBef>
                <a:spcPts val="68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široké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antibakteriální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spektrum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G+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G-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bakterie</a:t>
            </a:r>
          </a:p>
          <a:p>
            <a:pPr marL="0" marR="0">
              <a:lnSpc>
                <a:spcPts val="3430"/>
              </a:lnSpc>
              <a:spcBef>
                <a:spcPts val="52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dobře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proniká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do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tkání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sekretů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včetně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CNS</a:t>
            </a:r>
          </a:p>
          <a:p>
            <a:pPr marL="0" marR="0">
              <a:lnSpc>
                <a:spcPts val="3430"/>
              </a:lnSpc>
              <a:spcBef>
                <a:spcPts val="55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indikace: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komplikované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infekce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kůže</a:t>
            </a:r>
            <a:r>
              <a:rPr sz="28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měkkých</a:t>
            </a:r>
          </a:p>
          <a:p>
            <a:pPr marL="344728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tkaní,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komplikované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intra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abdominální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infekce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9231" y="4891705"/>
            <a:ext cx="3646465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obdobné 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 TTC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82240" y="299319"/>
            <a:ext cx="4270836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spc="-217" dirty="0">
                <a:solidFill>
                  <a:srgbClr val="000000"/>
                </a:solidFill>
                <a:latin typeface="Arial"/>
                <a:cs typeface="Arial"/>
              </a:rPr>
              <a:t>Rezervní ATB</a:t>
            </a:r>
            <a:endParaRPr sz="3600" b="1" spc="-202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6935" y="1246678"/>
            <a:ext cx="6255588" cy="1412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Daptomycin</a:t>
            </a:r>
            <a:r>
              <a:rPr sz="2800" b="1" spc="-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inj</a:t>
            </a:r>
            <a:r>
              <a:rPr sz="2800" spc="24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(Cubicin®)</a:t>
            </a:r>
          </a:p>
          <a:p>
            <a:pPr marL="0" marR="0">
              <a:lnSpc>
                <a:spcPts val="3427"/>
              </a:lnSpc>
              <a:spcBef>
                <a:spcPts val="27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cidní</a:t>
            </a:r>
            <a:r>
              <a:rPr sz="28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67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</a:p>
          <a:p>
            <a:pPr marL="0" marR="0">
              <a:lnSpc>
                <a:spcPts val="3430"/>
              </a:lnSpc>
              <a:spcBef>
                <a:spcPts val="265"/>
              </a:spcBef>
              <a:spcAft>
                <a:spcPts val="0"/>
              </a:spcAft>
            </a:pP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úzké</a:t>
            </a:r>
            <a:r>
              <a:rPr sz="2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spektrum:</a:t>
            </a:r>
            <a:r>
              <a:rPr sz="28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pouze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G+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aerobní bakterie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2655362"/>
            <a:ext cx="7683250" cy="3647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indikace: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infekce</a:t>
            </a:r>
            <a:r>
              <a:rPr sz="28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kůže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měkkých</a:t>
            </a:r>
            <a:r>
              <a:rPr sz="2800" spc="9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tkání,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sepse a</a:t>
            </a:r>
          </a:p>
          <a:p>
            <a:pPr marL="344728" marR="0">
              <a:lnSpc>
                <a:spcPts val="326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endokarditidy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stafylokokového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původu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(včetně</a:t>
            </a:r>
          </a:p>
          <a:p>
            <a:pPr marL="344728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MRSA)</a:t>
            </a:r>
          </a:p>
          <a:p>
            <a:pPr marL="0" marR="0">
              <a:lnSpc>
                <a:spcPts val="3427"/>
              </a:lnSpc>
              <a:spcBef>
                <a:spcPts val="19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zaznamenané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případy zvýšení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hladiny kreatin-</a:t>
            </a:r>
          </a:p>
          <a:p>
            <a:pPr marL="344728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fosfokinázy</a:t>
            </a:r>
            <a:r>
              <a:rPr sz="28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plazmě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 bolestmi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a/nebo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slabostí</a:t>
            </a:r>
          </a:p>
          <a:p>
            <a:pPr marL="344728" marR="0">
              <a:lnSpc>
                <a:spcPts val="3027"/>
              </a:lnSpc>
              <a:spcBef>
                <a:spcPts val="50"/>
              </a:spcBef>
              <a:spcAft>
                <a:spcPts val="0"/>
              </a:spcAft>
            </a:pP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svalů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a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případy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myozitidy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až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rabdomyolýzy</a:t>
            </a:r>
            <a:r>
              <a:rPr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pozor</a:t>
            </a:r>
          </a:p>
          <a:p>
            <a:pPr marL="344728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současné podání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dalšími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léčivy,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které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mohou</a:t>
            </a:r>
          </a:p>
          <a:p>
            <a:pPr marL="344728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tyto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vyvolávat</a:t>
            </a:r>
            <a:r>
              <a:rPr sz="2800" spc="-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(inhibitory 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HMG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-CoA</a:t>
            </a:r>
          </a:p>
          <a:p>
            <a:pPr marL="344728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reduktázy)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65246" y="859011"/>
            <a:ext cx="2664072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9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235" dirty="0" err="1">
                <a:solidFill>
                  <a:srgbClr val="000000"/>
                </a:solidFill>
                <a:latin typeface="Arial"/>
                <a:cs typeface="Arial"/>
              </a:rPr>
              <a:t>Nová</a:t>
            </a:r>
            <a:r>
              <a:rPr lang="cs-CZ" sz="4400" b="1" spc="-2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spc="-579" dirty="0">
                <a:solidFill>
                  <a:srgbClr val="000000"/>
                </a:solidFill>
                <a:latin typeface="Arial"/>
                <a:cs typeface="Arial"/>
              </a:rPr>
              <a:t>ATB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997339"/>
            <a:ext cx="6849758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Fidaxomicin</a:t>
            </a:r>
            <a:r>
              <a:rPr sz="2800" b="1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(Dificlir)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makrocyklická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látka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1664" y="2424730"/>
            <a:ext cx="6196408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baktericidním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účinkem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(interferuje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RNA)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6935" y="2940096"/>
            <a:ext cx="5753397" cy="2022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lokální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C. difficile</a:t>
            </a:r>
          </a:p>
          <a:p>
            <a:pPr marL="0" marR="0">
              <a:lnSpc>
                <a:spcPts val="3430"/>
              </a:lnSpc>
              <a:spcBef>
                <a:spcPts val="69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krátký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poločas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dávkování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2x denně</a:t>
            </a:r>
          </a:p>
          <a:p>
            <a:pPr marL="0" marR="0">
              <a:lnSpc>
                <a:spcPts val="3430"/>
              </a:lnSpc>
              <a:spcBef>
                <a:spcPts val="67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zkřížená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alergie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 makrolidy</a:t>
            </a:r>
          </a:p>
          <a:p>
            <a:pPr marL="0" marR="0">
              <a:lnSpc>
                <a:spcPts val="3427"/>
              </a:lnSpc>
              <a:spcBef>
                <a:spcPts val="63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Cena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cca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30 tis.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08AE9-4E18-9367-56C9-8EE6F9DD3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88640"/>
            <a:ext cx="6492090" cy="736147"/>
          </a:xfrm>
        </p:spPr>
        <p:txBody>
          <a:bodyPr/>
          <a:lstStyle/>
          <a:p>
            <a:pPr algn="ctr"/>
            <a:r>
              <a:rPr lang="cs-CZ" sz="4400" b="1" dirty="0"/>
              <a:t>Nová ATB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56FFD86-0381-AC81-FD19-1E63F996A6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77666" y="924787"/>
            <a:ext cx="757871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Zerbaxa</a:t>
            </a:r>
            <a:r>
              <a:rPr kumimoji="0" lang="cs-CZ" altLang="cs-CZ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</a:t>
            </a:r>
            <a:r>
              <a:rPr kumimoji="0" lang="cs-CZ" altLang="cs-CZ" sz="1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ceftolozan</a:t>
            </a:r>
            <a:r>
              <a:rPr kumimoji="0" lang="cs-CZ" altLang="cs-CZ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/</a:t>
            </a:r>
            <a:r>
              <a:rPr kumimoji="0" lang="cs-CZ" altLang="cs-CZ" sz="1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tazobaktam</a:t>
            </a:r>
            <a:r>
              <a:rPr kumimoji="0" lang="cs-CZ" altLang="cs-CZ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  <a:endParaRPr kumimoji="0" lang="cs-CZ" altLang="cs-CZ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Kombinace: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Cefalosporin 5. generace + inhibitor beta-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laktamáz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Indikace: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Komplikované infekce močových cest (včetně pyelonefritidy).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Komplikované nitrobřišní infekce (v kombinaci s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metronidazolem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Pneumonie spojená s ventilací nebo nozokomiální pneumonie.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Výhoda: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Účinný proti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Pseudomonas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aeruginosa, včetně rezistentních kmenů.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Zinforo</a:t>
            </a:r>
            <a:r>
              <a:rPr kumimoji="0" lang="cs-CZ" altLang="cs-CZ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</a:t>
            </a:r>
            <a:r>
              <a:rPr kumimoji="0" lang="cs-CZ" altLang="cs-CZ" sz="1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ceftarolin</a:t>
            </a:r>
            <a:r>
              <a:rPr kumimoji="0" lang="cs-CZ" altLang="cs-CZ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fosamil</a:t>
            </a:r>
            <a:r>
              <a:rPr kumimoji="0" lang="cs-CZ" altLang="cs-CZ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  <a:endParaRPr kumimoji="0" lang="cs-CZ" altLang="cs-CZ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Cefalosporin 5. generace: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Schopnost účinku proti 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MRSA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Indikace: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Komunitní pneumonie.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Komplikované infekce kůže a měkkých tkání.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Výhoda: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Vysoká bezpečnostní profil, vhodný i u kriticky nemocných.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cs-CZ" b="1" u="sng" dirty="0" err="1"/>
              <a:t>Fetcroja</a:t>
            </a:r>
            <a:r>
              <a:rPr lang="cs-CZ" b="1" u="sng" dirty="0"/>
              <a:t> (</a:t>
            </a:r>
            <a:r>
              <a:rPr lang="cs-CZ" b="1" u="sng" dirty="0" err="1"/>
              <a:t>cefiderocol</a:t>
            </a:r>
            <a:r>
              <a:rPr lang="cs-CZ" b="1" u="sng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Mechanismus: </a:t>
            </a:r>
            <a:r>
              <a:rPr lang="cs-CZ" dirty="0" err="1"/>
              <a:t>Sidroforový</a:t>
            </a:r>
            <a:r>
              <a:rPr lang="cs-CZ" dirty="0"/>
              <a:t> cefalosporin – využívá železo ke vstupu do bakteriální buňky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Indikace: Těžké infekce způsobené gramnegativními patogeny, včetně CRAB (</a:t>
            </a:r>
            <a:r>
              <a:rPr lang="cs-CZ" i="1" dirty="0" err="1"/>
              <a:t>Acinetobacter</a:t>
            </a:r>
            <a:r>
              <a:rPr lang="cs-CZ" i="1" dirty="0"/>
              <a:t> </a:t>
            </a:r>
            <a:r>
              <a:rPr lang="cs-CZ" i="1" dirty="0" err="1"/>
              <a:t>baumanii</a:t>
            </a:r>
            <a:r>
              <a:rPr lang="cs-CZ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845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09774" y="51312"/>
            <a:ext cx="4738866" cy="661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6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190" dirty="0">
                <a:solidFill>
                  <a:srgbClr val="000000"/>
                </a:solidFill>
                <a:latin typeface="Arial"/>
                <a:cs typeface="Arial"/>
              </a:rPr>
              <a:t>Antitu</a:t>
            </a:r>
            <a:r>
              <a:rPr sz="4400" b="1" spc="-13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spc="-225" dirty="0">
                <a:solidFill>
                  <a:srgbClr val="000000"/>
                </a:solidFill>
                <a:latin typeface="Arial"/>
                <a:cs typeface="Arial"/>
              </a:rPr>
              <a:t>berkulot</a:t>
            </a:r>
            <a:r>
              <a:rPr sz="4400" b="1" spc="-13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4400" b="1" spc="-13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4400" b="1" spc="-13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053064"/>
            <a:ext cx="5095681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původce:</a:t>
            </a:r>
            <a:r>
              <a:rPr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Mycobaterium</a:t>
            </a:r>
            <a:r>
              <a:rPr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tuberculosis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1458158"/>
            <a:ext cx="7060052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kombinovaná</a:t>
            </a:r>
            <a:r>
              <a:rPr sz="2400" spc="-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chemoterapie</a:t>
            </a:r>
            <a:r>
              <a:rPr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 důvodu</a:t>
            </a:r>
            <a:r>
              <a:rPr sz="24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snížení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výskytu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1664" y="1787886"/>
            <a:ext cx="1414313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rezistence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6935" y="2186884"/>
            <a:ext cx="7254409" cy="3081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•základní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antituberkulotikum:</a:t>
            </a:r>
            <a:r>
              <a:rPr sz="2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isoniazid</a:t>
            </a:r>
            <a:r>
              <a:rPr sz="2400" i="1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(Nidrazid®)</a:t>
            </a:r>
          </a:p>
          <a:p>
            <a:pPr marL="0" marR="0">
              <a:lnSpc>
                <a:spcPts val="2929"/>
              </a:lnSpc>
              <a:spcBef>
                <a:spcPts val="26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bakteri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cidní</a:t>
            </a:r>
            <a:r>
              <a:rPr sz="24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účinek,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podávat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nalačno</a:t>
            </a:r>
          </a:p>
          <a:p>
            <a:pPr marL="0" marR="0">
              <a:lnSpc>
                <a:spcPts val="2932"/>
              </a:lnSpc>
              <a:spcBef>
                <a:spcPts val="262"/>
              </a:spcBef>
              <a:spcAft>
                <a:spcPts val="0"/>
              </a:spcAft>
            </a:pP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proniká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do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všech tělních</a:t>
            </a:r>
            <a:r>
              <a:rPr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tekutin</a:t>
            </a:r>
          </a:p>
          <a:p>
            <a:pPr marL="0" marR="0">
              <a:lnSpc>
                <a:spcPts val="2929"/>
              </a:lnSpc>
              <a:spcBef>
                <a:spcPts val="28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nejvýznamnější</a:t>
            </a:r>
            <a:r>
              <a:rPr sz="24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  <a:r>
              <a:rPr sz="24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je periferní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neuropatie –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profylaktické</a:t>
            </a:r>
          </a:p>
          <a:p>
            <a:pPr marL="344728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podávání</a:t>
            </a:r>
            <a:r>
              <a:rPr sz="24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pyridoxinu,</a:t>
            </a:r>
            <a:r>
              <a:rPr sz="24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dále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hepatotoxicita</a:t>
            </a:r>
          </a:p>
          <a:p>
            <a:pPr marL="0" marR="0">
              <a:lnSpc>
                <a:spcPts val="2929"/>
              </a:lnSpc>
              <a:spcBef>
                <a:spcPts val="28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KI: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jaterní</a:t>
            </a:r>
            <a:r>
              <a:rPr sz="2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onemocnění,</a:t>
            </a:r>
            <a:r>
              <a:rPr sz="2400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31" dirty="0">
                <a:solidFill>
                  <a:srgbClr val="000000"/>
                </a:solidFill>
                <a:latin typeface="Calibri"/>
                <a:cs typeface="Calibri"/>
              </a:rPr>
              <a:t>psychózy,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epilepsie</a:t>
            </a:r>
          </a:p>
          <a:p>
            <a:pPr marL="0" marR="0">
              <a:lnSpc>
                <a:spcPts val="2932"/>
              </a:lnSpc>
              <a:spcBef>
                <a:spcPts val="6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ostatní</a:t>
            </a:r>
            <a:r>
              <a:rPr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antituberkulotika:</a:t>
            </a:r>
            <a:r>
              <a:rPr sz="2400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pyrazinamid,</a:t>
            </a:r>
            <a:r>
              <a:rPr sz="2400" i="1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rifampicin</a:t>
            </a:r>
          </a:p>
          <a:p>
            <a:pPr marL="356920" marR="0">
              <a:lnSpc>
                <a:spcPts val="271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(Benemicin®)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(i lepra)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400" i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ethambutol</a:t>
            </a:r>
            <a:r>
              <a:rPr sz="2400" i="1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(Sural®)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6935" y="5681441"/>
            <a:ext cx="6018763" cy="360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Antileprotika</a:t>
            </a:r>
            <a:r>
              <a:rPr sz="2400" b="1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- dapson,</a:t>
            </a:r>
            <a:r>
              <a:rPr sz="2400" i="1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klofazimin</a:t>
            </a:r>
            <a:r>
              <a:rPr sz="2400" i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(Lamprene®)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338DB-C3B6-5C60-EC2A-AE48FEB9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188641"/>
            <a:ext cx="6797992" cy="720079"/>
          </a:xfrm>
        </p:spPr>
        <p:txBody>
          <a:bodyPr/>
          <a:lstStyle/>
          <a:p>
            <a:pPr algn="ctr"/>
            <a:r>
              <a:rPr lang="cs-CZ" sz="4000" b="1" dirty="0" err="1"/>
              <a:t>Rifampicin</a:t>
            </a:r>
            <a:endParaRPr lang="cs-CZ" sz="4000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46A0D62-101E-21FA-2EB5-ADB277FFE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636687"/>
            <a:ext cx="8064896" cy="72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inhibuje bakteriální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RNA polymerázu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(blokuje syntézu RNA)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Působí baktericidně, zejména proti: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Mycobacterium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tuberculosis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(klíčové v léčbě TBC).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Staphylococcus aureus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(včetně MRSA)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Tuberkulóza (TBC)V kombinaci s dalšími </a:t>
            </a:r>
            <a:r>
              <a:rPr kumimoji="0" lang="cs-CZ" altLang="cs-CZ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antituberkulotiky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</a:t>
            </a:r>
            <a:r>
              <a:rPr kumimoji="0" lang="cs-CZ" altLang="cs-CZ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isoniazid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cs-CZ" altLang="cs-CZ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pyrazinamid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Lepra (</a:t>
            </a:r>
            <a:r>
              <a:rPr kumimoji="0" lang="cs-CZ" altLang="cs-CZ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Hansenova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nemoc).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Závažné stafylokokové infekce: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Např. osteomyelitida, endokarditida (v kombinaci s dalšími ATB).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Eradikace nosičství </a:t>
            </a:r>
            <a:r>
              <a:rPr kumimoji="0" lang="cs-CZ" altLang="cs-CZ" sz="18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Neisseria</a:t>
            </a:r>
            <a:r>
              <a:rPr kumimoji="0" lang="cs-CZ" altLang="cs-CZ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8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meningitidis</a:t>
            </a:r>
            <a:endParaRPr lang="cs-CZ" altLang="cs-CZ" dirty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dirty="0">
                <a:solidFill>
                  <a:schemeClr val="tx1"/>
                </a:solidFill>
              </a:rPr>
              <a:t>NÚ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Silný induktor cytochromu P450 (CYP3A4):</a:t>
            </a:r>
          </a:p>
          <a:p>
            <a:pPr lvl="1"/>
            <a:r>
              <a:rPr lang="cs-CZ" dirty="0"/>
              <a:t>	Snižuje účinnost řady léčiv (perorální antikoncepce, </a:t>
            </a:r>
            <a:r>
              <a:rPr lang="cs-CZ" dirty="0" err="1"/>
              <a:t>warfarinu</a:t>
            </a:r>
            <a:r>
              <a:rPr lang="cs-CZ" dirty="0"/>
              <a:t> atd.)</a:t>
            </a:r>
          </a:p>
          <a:p>
            <a:r>
              <a:rPr lang="cs-CZ" dirty="0"/>
              <a:t>	Interakce s </a:t>
            </a:r>
            <a:r>
              <a:rPr lang="cs-CZ" dirty="0" err="1"/>
              <a:t>antiretrovirotiky</a:t>
            </a:r>
            <a:r>
              <a:rPr lang="cs-CZ" dirty="0"/>
              <a:t> (HIV léčba):</a:t>
            </a:r>
          </a:p>
          <a:p>
            <a:pPr lvl="1"/>
            <a:r>
              <a:rPr lang="cs-CZ" dirty="0"/>
              <a:t>Nutná úprava dávkování</a:t>
            </a:r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Hepatotoxicita</a:t>
            </a:r>
            <a:endParaRPr lang="cs-CZ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barví tělní tekutiny (moč, slzy) do oranžova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cs-CZ" altLang="cs-CZ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394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75560" y="1792268"/>
            <a:ext cx="4460655" cy="804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5"/>
              </a:lnSpc>
              <a:spcBef>
                <a:spcPts val="0"/>
              </a:spcBef>
              <a:spcAft>
                <a:spcPts val="0"/>
              </a:spcAft>
            </a:pPr>
            <a:r>
              <a:rPr sz="5400" b="1" spc="-308" dirty="0">
                <a:solidFill>
                  <a:srgbClr val="000000"/>
                </a:solidFill>
                <a:latin typeface="Arial"/>
                <a:cs typeface="Arial"/>
              </a:rPr>
              <a:t>Antimykotika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00376" y="3334619"/>
            <a:ext cx="3431403" cy="1274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spc="-157" dirty="0">
                <a:solidFill>
                  <a:srgbClr val="92D050"/>
                </a:solidFill>
                <a:latin typeface="Arial"/>
                <a:cs typeface="Arial"/>
              </a:rPr>
              <a:t>polyenová</a:t>
            </a:r>
          </a:p>
          <a:p>
            <a:pPr marL="1872107" marR="0">
              <a:lnSpc>
                <a:spcPts val="4024"/>
              </a:lnSpc>
              <a:spcBef>
                <a:spcPts val="1689"/>
              </a:spcBef>
              <a:spcAft>
                <a:spcPts val="0"/>
              </a:spcAft>
            </a:pPr>
            <a:r>
              <a:rPr sz="3600" spc="-222" dirty="0">
                <a:solidFill>
                  <a:srgbClr val="92D050"/>
                </a:solidFill>
                <a:latin typeface="Arial"/>
                <a:cs typeface="Arial"/>
              </a:rPr>
              <a:t>azolová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87594" y="5003040"/>
            <a:ext cx="3075533" cy="5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spc="-149" dirty="0">
                <a:solidFill>
                  <a:srgbClr val="92D050"/>
                </a:solidFill>
                <a:latin typeface="Arial"/>
                <a:cs typeface="Arial"/>
              </a:rPr>
              <a:t>echinokandiny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73554" y="407523"/>
            <a:ext cx="5237672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244" dirty="0" err="1">
                <a:solidFill>
                  <a:srgbClr val="000000"/>
                </a:solidFill>
                <a:latin typeface="Arial"/>
                <a:cs typeface="Arial"/>
              </a:rPr>
              <a:t>Polyenová</a:t>
            </a:r>
            <a:r>
              <a:rPr lang="cs-CZ" sz="3600" b="1" spc="-2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94" dirty="0" err="1">
                <a:solidFill>
                  <a:srgbClr val="000000"/>
                </a:solidFill>
                <a:latin typeface="Arial"/>
                <a:cs typeface="Arial"/>
              </a:rPr>
              <a:t>antimykotika</a:t>
            </a:r>
            <a:endParaRPr sz="3600" b="1" spc="-194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564" y="1364304"/>
            <a:ext cx="7355501" cy="4606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vytvářejí v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buněčné</a:t>
            </a:r>
            <a:r>
              <a:rPr sz="24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stěně póry</a:t>
            </a:r>
          </a:p>
          <a:p>
            <a:pPr marL="0" marR="0">
              <a:lnSpc>
                <a:spcPts val="2932"/>
              </a:lnSpc>
              <a:spcBef>
                <a:spcPts val="59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sz="24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-17" dirty="0">
                <a:solidFill>
                  <a:srgbClr val="000000"/>
                </a:solidFill>
                <a:latin typeface="Calibri"/>
                <a:cs typeface="Calibri"/>
              </a:rPr>
              <a:t>systémová</a:t>
            </a:r>
          </a:p>
          <a:p>
            <a:pPr marL="0" marR="0">
              <a:lnSpc>
                <a:spcPts val="2929"/>
              </a:lnSpc>
              <a:spcBef>
                <a:spcPts val="55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zástupce:</a:t>
            </a:r>
            <a:r>
              <a:rPr sz="24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amfotericin B</a:t>
            </a:r>
            <a:r>
              <a:rPr sz="2400" i="1" spc="5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inj</a:t>
            </a:r>
          </a:p>
          <a:p>
            <a:pPr marL="0" marR="0">
              <a:lnSpc>
                <a:spcPts val="2932"/>
              </a:lnSpc>
              <a:spcBef>
                <a:spcPts val="5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nejúčinnější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antimykotikum</a:t>
            </a:r>
            <a:r>
              <a:rPr sz="2400" spc="-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 nejširším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spektrem</a:t>
            </a:r>
            <a:r>
              <a:rPr sz="2400" spc="-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účinku</a:t>
            </a:r>
            <a:r>
              <a:rPr sz="24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1375" marR="0">
              <a:lnSpc>
                <a:spcPts val="28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nejmenším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výskytem</a:t>
            </a:r>
            <a:r>
              <a:rPr sz="24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rezistence</a:t>
            </a:r>
          </a:p>
          <a:p>
            <a:pPr marL="0" marR="0">
              <a:lnSpc>
                <a:spcPts val="2929"/>
              </a:lnSpc>
              <a:spcBef>
                <a:spcPts val="50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400" spc="-5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99" dirty="0">
                <a:solidFill>
                  <a:srgbClr val="000000"/>
                </a:solidFill>
                <a:latin typeface="Calibri"/>
                <a:cs typeface="Calibri"/>
              </a:rPr>
              <a:t>.v.</a:t>
            </a:r>
            <a:r>
              <a:rPr sz="24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aplikace, po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p.o.</a:t>
            </a:r>
            <a:r>
              <a:rPr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systémově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neúčinný</a:t>
            </a:r>
          </a:p>
          <a:p>
            <a:pPr marL="0" marR="0">
              <a:lnSpc>
                <a:spcPts val="2932"/>
              </a:lnSpc>
              <a:spcBef>
                <a:spcPts val="57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fungicidní</a:t>
            </a:r>
            <a:r>
              <a:rPr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účinek -</a:t>
            </a:r>
            <a:r>
              <a:rPr sz="24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vazba</a:t>
            </a:r>
            <a:r>
              <a:rPr sz="2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ergosterol</a:t>
            </a:r>
            <a:r>
              <a:rPr sz="24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buněčné</a:t>
            </a:r>
            <a:r>
              <a:rPr sz="24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stěny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hub</a:t>
            </a:r>
          </a:p>
          <a:p>
            <a:pPr marL="0" marR="0">
              <a:lnSpc>
                <a:spcPts val="2929"/>
              </a:lnSpc>
              <a:spcBef>
                <a:spcPts val="57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působí</a:t>
            </a:r>
            <a:r>
              <a:rPr sz="24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kandidy,</a:t>
            </a:r>
            <a:r>
              <a:rPr sz="24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kryptokoky,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aspergily,…</a:t>
            </a:r>
          </a:p>
          <a:p>
            <a:pPr marL="0" marR="0">
              <a:lnSpc>
                <a:spcPts val="2932"/>
              </a:lnSpc>
              <a:spcBef>
                <a:spcPts val="57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akutní</a:t>
            </a:r>
            <a:r>
              <a:rPr sz="24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spojené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aplikací</a:t>
            </a:r>
            <a:r>
              <a:rPr sz="24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4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horečka, 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třesavka,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nauzea,</a:t>
            </a:r>
          </a:p>
          <a:p>
            <a:pPr marL="341375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zvracení, bolesti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svalstva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kloubů,</a:t>
            </a:r>
            <a:r>
              <a:rPr sz="24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alerg.</a:t>
            </a:r>
            <a:r>
              <a:rPr sz="24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(anafylaktická)</a:t>
            </a:r>
          </a:p>
          <a:p>
            <a:pPr marL="341375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reakce,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tromboflebitida</a:t>
            </a:r>
            <a:r>
              <a:rPr sz="24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místě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aplikace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73554" y="415523"/>
            <a:ext cx="5237672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244" dirty="0" err="1">
                <a:solidFill>
                  <a:srgbClr val="000000"/>
                </a:solidFill>
                <a:latin typeface="Arial"/>
                <a:cs typeface="Arial"/>
              </a:rPr>
              <a:t>Polyenová</a:t>
            </a:r>
            <a:r>
              <a:rPr lang="cs-CZ" sz="3600" b="1" spc="-2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94" dirty="0" err="1">
                <a:solidFill>
                  <a:srgbClr val="000000"/>
                </a:solidFill>
                <a:latin typeface="Arial"/>
                <a:cs typeface="Arial"/>
              </a:rPr>
              <a:t>antimykotika</a:t>
            </a:r>
            <a:endParaRPr sz="3600" b="1" spc="-194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6935" y="1470640"/>
            <a:ext cx="7354870" cy="1953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  <a:r>
              <a:rPr sz="24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chronické</a:t>
            </a:r>
            <a:r>
              <a:rPr sz="24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nefrotoxicita,</a:t>
            </a:r>
            <a:r>
              <a:rPr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neurotoxicita,</a:t>
            </a:r>
          </a:p>
          <a:p>
            <a:pPr marL="0" marR="0">
              <a:lnSpc>
                <a:spcPts val="2929"/>
              </a:lnSpc>
              <a:spcBef>
                <a:spcPts val="29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anémie (inhibice</a:t>
            </a:r>
            <a:r>
              <a:rPr sz="2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tvorby</a:t>
            </a:r>
            <a:r>
              <a:rPr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erytropoetinu),</a:t>
            </a:r>
            <a:r>
              <a:rPr sz="2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hypokalémie,…</a:t>
            </a:r>
          </a:p>
          <a:p>
            <a:pPr marL="0" marR="0">
              <a:lnSpc>
                <a:spcPts val="2932"/>
              </a:lnSpc>
              <a:spcBef>
                <a:spcPts val="26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LI: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potenciace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nefrotoxicity</a:t>
            </a:r>
            <a:r>
              <a:rPr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 kombinaci</a:t>
            </a:r>
            <a:r>
              <a:rPr sz="24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cyklosporinem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24" dirty="0">
                <a:solidFill>
                  <a:srgbClr val="000000"/>
                </a:solidFill>
                <a:latin typeface="Calibri"/>
                <a:cs typeface="Calibri"/>
              </a:rPr>
              <a:t>A,</a:t>
            </a:r>
          </a:p>
          <a:p>
            <a:pPr marL="344728" marR="0">
              <a:lnSpc>
                <a:spcPts val="261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AMG,...</a:t>
            </a:r>
          </a:p>
          <a:p>
            <a:pPr marL="0" marR="0">
              <a:lnSpc>
                <a:spcPts val="2932"/>
              </a:lnSpc>
              <a:spcBef>
                <a:spcPts val="28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dá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použít</a:t>
            </a:r>
            <a:r>
              <a:rPr sz="2400" spc="-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 lokálně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3836487"/>
            <a:ext cx="1646643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lokální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6935" y="4242415"/>
            <a:ext cx="7141658" cy="1193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-12" dirty="0">
                <a:solidFill>
                  <a:srgbClr val="000000"/>
                </a:solidFill>
                <a:latin typeface="Calibri"/>
                <a:cs typeface="Calibri"/>
              </a:rPr>
              <a:t>nystatin,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0000"/>
                </a:solidFill>
                <a:latin typeface="Calibri"/>
                <a:cs typeface="Calibri"/>
              </a:rPr>
              <a:t>natamycin</a:t>
            </a:r>
            <a:r>
              <a:rPr sz="2400" i="1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působí</a:t>
            </a:r>
            <a:r>
              <a:rPr sz="2400" spc="-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4" dirty="0">
                <a:solidFill>
                  <a:srgbClr val="000000"/>
                </a:solidFill>
                <a:latin typeface="Calibri"/>
                <a:cs typeface="Calibri"/>
              </a:rPr>
              <a:t>kvasinky,</a:t>
            </a:r>
            <a:r>
              <a:rPr sz="24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aspergily</a:t>
            </a:r>
          </a:p>
          <a:p>
            <a:pPr marL="0" marR="0">
              <a:lnSpc>
                <a:spcPts val="2929"/>
              </a:lnSpc>
              <a:spcBef>
                <a:spcPts val="73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lokální terapie</a:t>
            </a:r>
            <a:r>
              <a:rPr sz="24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nekomplikované</a:t>
            </a:r>
            <a:r>
              <a:rPr sz="240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vulvovaginální</a:t>
            </a:r>
            <a:r>
              <a:rPr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kandidózy</a:t>
            </a:r>
          </a:p>
          <a:p>
            <a:pPr marL="0" marR="0">
              <a:lnSpc>
                <a:spcPts val="2932"/>
              </a:lnSpc>
              <a:spcBef>
                <a:spcPts val="286"/>
              </a:spcBef>
              <a:spcAft>
                <a:spcPts val="0"/>
              </a:spcAft>
            </a:pPr>
            <a:r>
              <a:rPr sz="2400" spc="-27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24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formě</a:t>
            </a:r>
            <a:r>
              <a:rPr sz="24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aerosolu</a:t>
            </a:r>
            <a:r>
              <a:rPr sz="24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při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onemocnění</a:t>
            </a:r>
            <a:r>
              <a:rPr sz="24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sliznic</a:t>
            </a:r>
            <a:r>
              <a:rPr sz="24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65476" y="848089"/>
            <a:ext cx="4338883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9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b="1" spc="-252" dirty="0">
                <a:solidFill>
                  <a:srgbClr val="000000"/>
                </a:solidFill>
                <a:cs typeface="Arial"/>
              </a:rPr>
              <a:t>ATB léčba</a:t>
            </a:r>
            <a:endParaRPr sz="4400" b="1" spc="-335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1560" y="1476466"/>
            <a:ext cx="8064896" cy="627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EMPIRICKÁ</a:t>
            </a:r>
            <a:r>
              <a:rPr sz="3200" b="1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patogen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není</a:t>
            </a:r>
            <a:r>
              <a:rPr sz="3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znám,</a:t>
            </a:r>
            <a:r>
              <a:rPr sz="3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ale </a:t>
            </a:r>
            <a:r>
              <a:rPr sz="3200" spc="-85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</a:p>
          <a:p>
            <a:pPr marL="344728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terapii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je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nutné</a:t>
            </a:r>
            <a:r>
              <a:rPr sz="3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zahájit neprodleně</a:t>
            </a:r>
            <a:r>
              <a:rPr sz="32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  <a:p>
            <a:pPr marL="344728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spc="-28" dirty="0">
                <a:solidFill>
                  <a:srgbClr val="000000"/>
                </a:solidFill>
                <a:latin typeface="Calibri"/>
                <a:cs typeface="Calibri"/>
              </a:rPr>
              <a:t>širokospektrá</a:t>
            </a:r>
            <a:r>
              <a:rPr sz="3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83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</a:p>
          <a:p>
            <a:pPr marL="0" marR="0">
              <a:lnSpc>
                <a:spcPts val="3896"/>
              </a:lnSpc>
              <a:spcBef>
                <a:spcPts val="736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CÍLENÁ–</a:t>
            </a:r>
            <a:r>
              <a:rPr sz="3200" b="1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je </a:t>
            </a:r>
            <a:r>
              <a:rPr sz="3200" spc="-23" dirty="0">
                <a:solidFill>
                  <a:srgbClr val="000000"/>
                </a:solidFill>
                <a:latin typeface="Calibri"/>
                <a:cs typeface="Calibri"/>
              </a:rPr>
              <a:t>založena</a:t>
            </a:r>
            <a:r>
              <a:rPr sz="3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3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identifikaci</a:t>
            </a:r>
          </a:p>
          <a:p>
            <a:pPr marL="344728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původce</a:t>
            </a:r>
            <a:r>
              <a:rPr sz="3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5" dirty="0" err="1">
                <a:solidFill>
                  <a:srgbClr val="000000"/>
                </a:solidFill>
                <a:latin typeface="Calibri"/>
                <a:cs typeface="Calibri"/>
              </a:rPr>
              <a:t>úzkospektrá</a:t>
            </a:r>
            <a:r>
              <a:rPr sz="3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81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  <a:endParaRPr lang="cs-CZ" sz="3200" spc="-8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4728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lang="cs-CZ" sz="3200" spc="-81" dirty="0">
                <a:solidFill>
                  <a:srgbClr val="000000"/>
                </a:solidFill>
                <a:latin typeface="Calibri"/>
                <a:cs typeface="Calibri"/>
              </a:rPr>
              <a:t>Cílem je co nejdříve zahájit cílenou léčbu.</a:t>
            </a:r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i="0" u="none" strike="noStrike" baseline="0" dirty="0">
                <a:solidFill>
                  <a:srgbClr val="000000"/>
                </a:solidFill>
              </a:rPr>
              <a:t>vázaná antibiotika 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může lékař předepsat pouze po schválení antibiotickým střediskem (předcházení rezistence)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i="0" u="none" strike="noStrike" baseline="0" dirty="0">
                <a:solidFill>
                  <a:srgbClr val="000000"/>
                </a:solidFill>
              </a:rPr>
              <a:t>volná antibiotika, 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může lékař předepsat dle svého uvážení a dle případných preskripčních/indikačních omezení bez nutnosti konzultace </a:t>
            </a:r>
          </a:p>
          <a:p>
            <a:pPr marL="344728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endParaRPr sz="3200" spc="-8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3899"/>
              </a:lnSpc>
              <a:spcBef>
                <a:spcPts val="733"/>
              </a:spcBef>
              <a:spcAft>
                <a:spcPts val="0"/>
              </a:spcAft>
            </a:pPr>
            <a:endParaRPr sz="3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24202" y="243696"/>
            <a:ext cx="5703856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9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288" dirty="0" err="1">
                <a:solidFill>
                  <a:srgbClr val="000000"/>
                </a:solidFill>
                <a:latin typeface="Arial"/>
                <a:cs typeface="Arial"/>
              </a:rPr>
              <a:t>Azolová</a:t>
            </a:r>
            <a:r>
              <a:rPr lang="cs-CZ" sz="4400" b="1" spc="-2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spc="-236" dirty="0" err="1">
                <a:solidFill>
                  <a:srgbClr val="000000"/>
                </a:solidFill>
                <a:latin typeface="Arial"/>
                <a:cs typeface="Arial"/>
              </a:rPr>
              <a:t>antimykotika</a:t>
            </a:r>
            <a:endParaRPr sz="4400" b="1" spc="-23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6935" y="996452"/>
            <a:ext cx="7100355" cy="2876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nejčastěji používaná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antimykotika</a:t>
            </a:r>
          </a:p>
          <a:p>
            <a:pPr marL="0" marR="0">
              <a:lnSpc>
                <a:spcPts val="3427"/>
              </a:lnSpc>
              <a:spcBef>
                <a:spcPts val="67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Fungi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statická</a:t>
            </a:r>
            <a:r>
              <a:rPr sz="2800" b="1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antimykotika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- inhibují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syntézu</a:t>
            </a:r>
          </a:p>
          <a:p>
            <a:pPr marL="344728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ergosterolu</a:t>
            </a:r>
            <a:r>
              <a:rPr sz="28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 membráně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hub</a:t>
            </a:r>
          </a:p>
          <a:p>
            <a:pPr marL="0" marR="0">
              <a:lnSpc>
                <a:spcPts val="3430"/>
              </a:lnSpc>
              <a:spcBef>
                <a:spcPts val="65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antimikrobní spektrum</a:t>
            </a:r>
            <a:r>
              <a:rPr sz="2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kvasinky,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kryptokoky,</a:t>
            </a:r>
          </a:p>
          <a:p>
            <a:pPr marL="344728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některé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aspergily,..</a:t>
            </a:r>
          </a:p>
          <a:p>
            <a:pPr marL="0" marR="0">
              <a:lnSpc>
                <a:spcPts val="3427"/>
              </a:lnSpc>
              <a:spcBef>
                <a:spcPts val="68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systémové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podání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GIT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obtíže,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ojediněle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1664" y="3826139"/>
            <a:ext cx="6778252" cy="1416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alergické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reakce,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hepatopatie,...</a:t>
            </a:r>
          </a:p>
          <a:p>
            <a:pPr marL="545592" marR="0">
              <a:lnSpc>
                <a:spcPts val="3427"/>
              </a:lnSpc>
              <a:spcBef>
                <a:spcPts val="68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lokální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podání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lokální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dráždění,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kontaktní</a:t>
            </a:r>
          </a:p>
          <a:p>
            <a:pPr marL="0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alergie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6935" y="5283718"/>
            <a:ext cx="5438841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LI:</a:t>
            </a:r>
            <a:r>
              <a:rPr sz="2800" u="sng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početné</a:t>
            </a:r>
            <a:r>
              <a:rPr sz="2800" u="sng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u="sng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metabolizují se CYP 450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77517" y="237854"/>
            <a:ext cx="5703856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9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285" dirty="0" err="1">
                <a:solidFill>
                  <a:srgbClr val="000000"/>
                </a:solidFill>
                <a:latin typeface="Arial"/>
                <a:cs typeface="Arial"/>
              </a:rPr>
              <a:t>Azolová</a:t>
            </a:r>
            <a:r>
              <a:rPr lang="cs-CZ" sz="4400" b="1" spc="-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spc="-234" dirty="0" err="1">
                <a:solidFill>
                  <a:srgbClr val="000000"/>
                </a:solidFill>
                <a:latin typeface="Arial"/>
                <a:cs typeface="Arial"/>
              </a:rPr>
              <a:t>antimykotika</a:t>
            </a:r>
            <a:endParaRPr sz="4400" b="1" spc="-234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0735" y="1082050"/>
            <a:ext cx="7056240" cy="3901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fungistatický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</a:p>
          <a:p>
            <a:pPr marL="0" marR="0">
              <a:lnSpc>
                <a:spcPts val="3427"/>
              </a:lnSpc>
              <a:spcBef>
                <a:spcPts val="67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1. </a:t>
            </a:r>
            <a:r>
              <a:rPr sz="2800" b="1" spc="-14" dirty="0">
                <a:solidFill>
                  <a:srgbClr val="000000"/>
                </a:solidFill>
                <a:latin typeface="Calibri"/>
                <a:cs typeface="Calibri"/>
              </a:rPr>
              <a:t>systémová</a:t>
            </a:r>
          </a:p>
          <a:p>
            <a:pPr marL="0" marR="0">
              <a:lnSpc>
                <a:spcPts val="3430"/>
              </a:lnSpc>
              <a:spcBef>
                <a:spcPts val="387"/>
              </a:spcBef>
              <a:spcAft>
                <a:spcPts val="0"/>
              </a:spcAft>
            </a:pPr>
            <a:r>
              <a:rPr sz="2800" i="1" spc="-12" dirty="0">
                <a:solidFill>
                  <a:srgbClr val="000000"/>
                </a:solidFill>
                <a:latin typeface="Calibri"/>
                <a:cs typeface="Calibri"/>
              </a:rPr>
              <a:t>mikonazol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spc="-14" dirty="0">
                <a:solidFill>
                  <a:srgbClr val="000000"/>
                </a:solidFill>
                <a:latin typeface="Calibri"/>
                <a:cs typeface="Calibri"/>
              </a:rPr>
              <a:t>flukonazol</a:t>
            </a:r>
            <a:r>
              <a:rPr sz="28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(Diflucan), </a:t>
            </a:r>
            <a:r>
              <a:rPr sz="2800" i="1" spc="-12" dirty="0">
                <a:solidFill>
                  <a:srgbClr val="000000"/>
                </a:solidFill>
                <a:latin typeface="Calibri"/>
                <a:cs typeface="Calibri"/>
              </a:rPr>
              <a:t>itrakonazol,</a:t>
            </a:r>
          </a:p>
          <a:p>
            <a:pPr marL="0" marR="0">
              <a:lnSpc>
                <a:spcPts val="3430"/>
              </a:lnSpc>
              <a:spcBef>
                <a:spcPts val="604"/>
              </a:spcBef>
              <a:spcAft>
                <a:spcPts val="0"/>
              </a:spcAft>
            </a:pPr>
            <a:r>
              <a:rPr sz="2800" i="1" spc="-10" dirty="0">
                <a:solidFill>
                  <a:srgbClr val="000000"/>
                </a:solidFill>
                <a:latin typeface="Calibri"/>
                <a:cs typeface="Calibri"/>
              </a:rPr>
              <a:t>posakonazol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spc="-15" dirty="0">
                <a:solidFill>
                  <a:srgbClr val="000000"/>
                </a:solidFill>
                <a:latin typeface="Calibri"/>
                <a:cs typeface="Calibri"/>
              </a:rPr>
              <a:t>vorikonazol</a:t>
            </a:r>
            <a:r>
              <a:rPr sz="2800" i="1" spc="9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i="1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určen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pro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pacienty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  <a:p>
            <a:pPr marL="344424" marR="0">
              <a:lnSpc>
                <a:spcPts val="3427"/>
              </a:lnSpc>
              <a:spcBef>
                <a:spcPts val="19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progresivními,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potenciálně život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ohrožujícími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infekcemi,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pacienti s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febrilní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neutropénií</a:t>
            </a:r>
          </a:p>
          <a:p>
            <a:pPr marL="0" marR="0">
              <a:lnSpc>
                <a:spcPts val="3430"/>
              </a:lnSpc>
              <a:spcBef>
                <a:spcPts val="65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2. lokální</a:t>
            </a:r>
          </a:p>
          <a:p>
            <a:pPr marL="0" marR="0">
              <a:lnSpc>
                <a:spcPts val="3427"/>
              </a:lnSpc>
              <a:spcBef>
                <a:spcPts val="62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dermatologika,</a:t>
            </a:r>
            <a:r>
              <a:rPr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gynekologika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0735" y="5025182"/>
            <a:ext cx="6842042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i="1" spc="-16" dirty="0">
                <a:solidFill>
                  <a:srgbClr val="000000"/>
                </a:solidFill>
                <a:latin typeface="Calibri"/>
                <a:cs typeface="Calibri"/>
              </a:rPr>
              <a:t>ekonazol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klotrimazol</a:t>
            </a:r>
            <a:r>
              <a:rPr sz="2800" i="1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(Canesten),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spc="-15" dirty="0">
                <a:solidFill>
                  <a:srgbClr val="000000"/>
                </a:solidFill>
                <a:latin typeface="Calibri"/>
                <a:cs typeface="Calibri"/>
              </a:rPr>
              <a:t>fentikonazol,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5159" y="5451663"/>
            <a:ext cx="1724210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i="1" spc="-11" dirty="0">
                <a:solidFill>
                  <a:srgbClr val="000000"/>
                </a:solidFill>
                <a:latin typeface="Calibri"/>
                <a:cs typeface="Calibri"/>
              </a:rPr>
              <a:t>mikonazol,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76042" y="619764"/>
            <a:ext cx="4119529" cy="661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6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349" dirty="0">
                <a:solidFill>
                  <a:srgbClr val="000000"/>
                </a:solidFill>
                <a:latin typeface="Arial"/>
                <a:cs typeface="Arial"/>
              </a:rPr>
              <a:t>Echinokandi</a:t>
            </a:r>
            <a:r>
              <a:rPr sz="4400" b="1" spc="-14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spc="-168" dirty="0">
                <a:solidFill>
                  <a:srgbClr val="000000"/>
                </a:solidFill>
                <a:latin typeface="Arial"/>
                <a:cs typeface="Arial"/>
              </a:rPr>
              <a:t>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0735" y="1644617"/>
            <a:ext cx="7162856" cy="20606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3200" spc="3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nejnovější</a:t>
            </a:r>
            <a:r>
              <a:rPr sz="3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skupina</a:t>
            </a:r>
            <a:r>
              <a:rPr sz="3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antimykotik</a:t>
            </a:r>
          </a:p>
          <a:p>
            <a:pPr marL="0" marR="0">
              <a:lnSpc>
                <a:spcPts val="3899"/>
              </a:lnSpc>
              <a:spcBef>
                <a:spcPts val="32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3200" spc="3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relativně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3" dirty="0">
                <a:solidFill>
                  <a:srgbClr val="000000"/>
                </a:solidFill>
                <a:latin typeface="Calibri"/>
                <a:cs typeface="Calibri"/>
              </a:rPr>
              <a:t>široké</a:t>
            </a:r>
            <a:r>
              <a:rPr sz="3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antifungální spektrum</a:t>
            </a:r>
          </a:p>
          <a:p>
            <a:pPr marL="0" marR="0">
              <a:lnSpc>
                <a:spcPts val="3899"/>
              </a:lnSpc>
              <a:spcBef>
                <a:spcPts val="422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3200" spc="3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indikace:</a:t>
            </a:r>
            <a:r>
              <a:rPr sz="3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terapie</a:t>
            </a:r>
            <a:r>
              <a:rPr sz="3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nejtěžších </a:t>
            </a:r>
            <a:r>
              <a:rPr sz="3200" spc="-22" dirty="0">
                <a:solidFill>
                  <a:srgbClr val="000000"/>
                </a:solidFill>
                <a:latin typeface="Calibri"/>
                <a:cs typeface="Calibri"/>
              </a:rPr>
              <a:t>systémových</a:t>
            </a:r>
          </a:p>
          <a:p>
            <a:pPr marL="344424" marR="0">
              <a:lnSpc>
                <a:spcPts val="348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62" dirty="0">
                <a:solidFill>
                  <a:srgbClr val="000000"/>
                </a:solidFill>
                <a:latin typeface="Calibri"/>
                <a:cs typeface="Calibri"/>
              </a:rPr>
              <a:t>mykóz</a:t>
            </a:r>
            <a:r>
              <a:rPr sz="3200" spc="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kandidózy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aspergilózy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0735" y="3720650"/>
            <a:ext cx="6174669" cy="533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3200" spc="3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zástupci:</a:t>
            </a:r>
            <a:r>
              <a:rPr sz="3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spc="-17" dirty="0">
                <a:solidFill>
                  <a:srgbClr val="000000"/>
                </a:solidFill>
                <a:latin typeface="Calibri"/>
                <a:cs typeface="Calibri"/>
              </a:rPr>
              <a:t>kaspofungin,</a:t>
            </a:r>
            <a:r>
              <a:rPr sz="3200" i="1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micafungin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5159" y="4162864"/>
            <a:ext cx="2433247" cy="533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anidulafungin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7686" y="299319"/>
            <a:ext cx="4525279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85" dirty="0" err="1">
                <a:solidFill>
                  <a:srgbClr val="000000"/>
                </a:solidFill>
                <a:latin typeface="Arial"/>
                <a:cs typeface="Arial"/>
              </a:rPr>
              <a:t>Ostatní</a:t>
            </a:r>
            <a:r>
              <a:rPr lang="cs-CZ" sz="3600" b="1" spc="-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94" dirty="0" err="1">
                <a:solidFill>
                  <a:srgbClr val="000000"/>
                </a:solidFill>
                <a:latin typeface="Arial"/>
                <a:cs typeface="Arial"/>
              </a:rPr>
              <a:t>antimykotika</a:t>
            </a:r>
            <a:endParaRPr sz="3600" b="1" spc="-194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6935" y="923300"/>
            <a:ext cx="7472125" cy="4709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1. </a:t>
            </a:r>
            <a:r>
              <a:rPr sz="2800" b="1" spc="-15" dirty="0">
                <a:solidFill>
                  <a:srgbClr val="000000"/>
                </a:solidFill>
                <a:latin typeface="Calibri"/>
                <a:cs typeface="Calibri"/>
              </a:rPr>
              <a:t>systémová</a:t>
            </a:r>
          </a:p>
          <a:p>
            <a:pPr marL="0" marR="0">
              <a:lnSpc>
                <a:spcPts val="3430"/>
              </a:lnSpc>
              <a:spcBef>
                <a:spcPts val="67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griseofulvin</a:t>
            </a:r>
          </a:p>
          <a:p>
            <a:pPr marL="0" marR="0">
              <a:lnSpc>
                <a:spcPts val="3427"/>
              </a:lnSpc>
              <a:spcBef>
                <a:spcPts val="65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fungistatický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úzkým antimikrobním</a:t>
            </a:r>
          </a:p>
          <a:p>
            <a:pPr marL="344728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spektrem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účinný</a:t>
            </a:r>
            <a:r>
              <a:rPr sz="28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pouze</a:t>
            </a:r>
            <a:r>
              <a:rPr sz="28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 dermatofyty</a:t>
            </a:r>
          </a:p>
          <a:p>
            <a:pPr marL="0" marR="0">
              <a:lnSpc>
                <a:spcPts val="3430"/>
              </a:lnSpc>
              <a:spcBef>
                <a:spcPts val="67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vykazuje zkříženou alergii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 PEN</a:t>
            </a:r>
          </a:p>
          <a:p>
            <a:pPr marL="0" marR="0">
              <a:lnSpc>
                <a:spcPts val="3427"/>
              </a:lnSpc>
              <a:spcBef>
                <a:spcPts val="629"/>
              </a:spcBef>
              <a:spcAft>
                <a:spcPts val="0"/>
              </a:spcAft>
            </a:pP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hlavy,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GIT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obtíže,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neurologické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projevy,</a:t>
            </a:r>
          </a:p>
          <a:p>
            <a:pPr marL="344728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fotosenzibilizace,</a:t>
            </a:r>
            <a:r>
              <a:rPr sz="28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změny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krevního</a:t>
            </a:r>
            <a:r>
              <a:rPr sz="28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obrazu,...</a:t>
            </a:r>
          </a:p>
          <a:p>
            <a:pPr marL="0" marR="0">
              <a:lnSpc>
                <a:spcPts val="3430"/>
              </a:lnSpc>
              <a:spcBef>
                <a:spcPts val="26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terbinafin</a:t>
            </a:r>
          </a:p>
          <a:p>
            <a:pPr marL="0" marR="0">
              <a:lnSpc>
                <a:spcPts val="3427"/>
              </a:lnSpc>
              <a:spcBef>
                <a:spcPts val="29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fungicidní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účinek, působí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dermatofyty,</a:t>
            </a:r>
            <a:r>
              <a:rPr sz="28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kvasinky,</a:t>
            </a:r>
          </a:p>
          <a:p>
            <a:pPr marL="344728" marR="0">
              <a:lnSpc>
                <a:spcPts val="299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plísně,…,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některé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parazity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5622351"/>
            <a:ext cx="7156431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GIT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obtíže,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alerg.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kožní</a:t>
            </a:r>
            <a:r>
              <a:rPr sz="28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exantém,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ztráta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chuti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24202" y="848089"/>
            <a:ext cx="5486670" cy="661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9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267" dirty="0">
                <a:solidFill>
                  <a:srgbClr val="000000"/>
                </a:solidFill>
                <a:latin typeface="Arial"/>
                <a:cs typeface="Arial"/>
              </a:rPr>
              <a:t>Ostatní</a:t>
            </a:r>
            <a:r>
              <a:rPr sz="4400" b="1" spc="-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spc="-234" dirty="0">
                <a:solidFill>
                  <a:srgbClr val="000000"/>
                </a:solidFill>
                <a:latin typeface="Arial"/>
                <a:cs typeface="Arial"/>
              </a:rPr>
              <a:t>antimykotika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997514"/>
            <a:ext cx="7133117" cy="2161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spc="-15" dirty="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sz="3200" b="1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lokální</a:t>
            </a:r>
          </a:p>
          <a:p>
            <a:pPr marL="0" marR="0">
              <a:lnSpc>
                <a:spcPts val="3899"/>
              </a:lnSpc>
              <a:spcBef>
                <a:spcPts val="73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i="1" spc="-13" dirty="0">
                <a:solidFill>
                  <a:srgbClr val="000000"/>
                </a:solidFill>
                <a:latin typeface="Calibri"/>
                <a:cs typeface="Calibri"/>
              </a:rPr>
              <a:t>ciklopiroxolamin</a:t>
            </a:r>
          </a:p>
          <a:p>
            <a:pPr marL="0" marR="0">
              <a:lnSpc>
                <a:spcPts val="3896"/>
              </a:lnSpc>
              <a:spcBef>
                <a:spcPts val="498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působí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fungicidně,</a:t>
            </a:r>
            <a:r>
              <a:rPr sz="3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účinkuje</a:t>
            </a:r>
            <a:r>
              <a:rPr sz="3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četné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G+</a:t>
            </a:r>
          </a:p>
          <a:p>
            <a:pPr marL="344728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baktérie,</a:t>
            </a:r>
            <a:r>
              <a:rPr sz="3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4" dirty="0">
                <a:solidFill>
                  <a:srgbClr val="000000"/>
                </a:solidFill>
                <a:latin typeface="Calibri"/>
                <a:cs typeface="Calibri"/>
              </a:rPr>
              <a:t>mykoplazmata</a:t>
            </a:r>
            <a:r>
              <a:rPr sz="3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trichomonády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4235762"/>
            <a:ext cx="5556511" cy="1118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dermatologikum,</a:t>
            </a:r>
            <a:r>
              <a:rPr sz="3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gynekologikum</a:t>
            </a:r>
          </a:p>
          <a:p>
            <a:pPr marL="0" marR="0">
              <a:lnSpc>
                <a:spcPts val="3899"/>
              </a:lnSpc>
              <a:spcBef>
                <a:spcPts val="710"/>
              </a:spcBef>
              <a:spcAft>
                <a:spcPts val="0"/>
              </a:spcAft>
            </a:pPr>
            <a:r>
              <a:rPr sz="3200" spc="-24" dirty="0">
                <a:solidFill>
                  <a:srgbClr val="000000"/>
                </a:solidFill>
                <a:latin typeface="Calibri"/>
                <a:cs typeface="Calibri"/>
              </a:rPr>
              <a:t>(Batrafen,</a:t>
            </a:r>
            <a:r>
              <a:rPr sz="3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Dafnegin)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59710" y="787764"/>
            <a:ext cx="4308635" cy="661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9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238" dirty="0">
                <a:solidFill>
                  <a:srgbClr val="000000"/>
                </a:solidFill>
                <a:latin typeface="Arial"/>
                <a:cs typeface="Arial"/>
              </a:rPr>
              <a:t>Antivirová</a:t>
            </a:r>
            <a:r>
              <a:rPr sz="4400" b="1" spc="-5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spc="-248" dirty="0">
                <a:solidFill>
                  <a:srgbClr val="000000"/>
                </a:solidFill>
                <a:latin typeface="Arial"/>
                <a:cs typeface="Arial"/>
              </a:rPr>
              <a:t>léčba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3C65FA-7CB1-A33D-8A27-9D3D67E85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639700"/>
            <a:ext cx="6368638" cy="3680276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71500" y="261095"/>
            <a:ext cx="7853292" cy="661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9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Prof.</a:t>
            </a:r>
            <a:r>
              <a:rPr sz="4400" b="1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Antonín</a:t>
            </a:r>
            <a:r>
              <a:rPr sz="4400" b="1" spc="-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Holý</a:t>
            </a:r>
            <a:r>
              <a:rPr sz="4400" b="1" spc="-2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1936-2012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830" y="1821655"/>
            <a:ext cx="4758848" cy="836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6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Objevitel antivirotik</a:t>
            </a:r>
            <a:r>
              <a:rPr sz="26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používaných k</a:t>
            </a:r>
          </a:p>
          <a:p>
            <a:pPr marL="0" marR="0">
              <a:lnSpc>
                <a:spcPts val="3122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léčbě</a:t>
            </a:r>
            <a:r>
              <a:rPr sz="26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HIV</a:t>
            </a:r>
            <a:r>
              <a:rPr sz="26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6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hepatitid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830" y="3028422"/>
            <a:ext cx="5290913" cy="2971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cidofovir</a:t>
            </a:r>
            <a:r>
              <a:rPr sz="2400" b="1" i="1" spc="-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pásový</a:t>
            </a:r>
            <a:r>
              <a:rPr sz="2400" spc="-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39" dirty="0">
                <a:solidFill>
                  <a:srgbClr val="000000"/>
                </a:solidFill>
                <a:latin typeface="Calibri"/>
                <a:cs typeface="Calibri"/>
              </a:rPr>
              <a:t>opar,</a:t>
            </a:r>
            <a:r>
              <a:rPr sz="24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7" dirty="0">
                <a:solidFill>
                  <a:srgbClr val="000000"/>
                </a:solidFill>
                <a:latin typeface="Calibri"/>
                <a:cs typeface="Calibri"/>
              </a:rPr>
              <a:t>pravé</a:t>
            </a:r>
            <a:r>
              <a:rPr sz="24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neštovice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tenofovir</a:t>
            </a:r>
            <a:r>
              <a:rPr sz="2400" b="1" i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hepatitida</a:t>
            </a:r>
            <a:r>
              <a:rPr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</a:p>
          <a:p>
            <a:pPr marL="0" marR="0">
              <a:lnSpc>
                <a:spcPts val="288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adefovir</a:t>
            </a:r>
            <a:r>
              <a:rPr sz="2400" b="1" i="1" spc="-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hepatitida</a:t>
            </a:r>
            <a:r>
              <a:rPr sz="2400" spc="-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</a:p>
          <a:p>
            <a:pPr marL="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tenofovir</a:t>
            </a:r>
            <a:r>
              <a:rPr sz="2400" b="1" i="1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24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emtricitabin</a:t>
            </a:r>
            <a:r>
              <a:rPr sz="2400" b="1" i="1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AIDS,</a:t>
            </a:r>
            <a:r>
              <a:rPr sz="24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prevence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nákazy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HIV</a:t>
            </a:r>
          </a:p>
          <a:p>
            <a:pPr marL="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tenofovir</a:t>
            </a:r>
            <a:r>
              <a:rPr sz="2400" b="1" i="1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24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emtricitabin</a:t>
            </a:r>
            <a:r>
              <a:rPr sz="2400" b="1" i="1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2400" i="1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efavirenz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tenofovir</a:t>
            </a:r>
            <a:r>
              <a:rPr sz="2400" b="1" i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24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emtricitabin</a:t>
            </a:r>
            <a:r>
              <a:rPr sz="2400" b="1" i="1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2400" i="1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rilpivirin</a:t>
            </a:r>
          </a:p>
          <a:p>
            <a:pPr marL="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léčba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Calibri"/>
                <a:cs typeface="Calibri"/>
              </a:rPr>
              <a:t>HIV/AIDS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3CBA3EB-DC93-F4EE-50FE-B8773759F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023" y="1196752"/>
            <a:ext cx="3368611" cy="233843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6980" y="849505"/>
            <a:ext cx="8155632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88" dirty="0" err="1">
                <a:solidFill>
                  <a:srgbClr val="000000"/>
                </a:solidFill>
                <a:latin typeface="Arial"/>
                <a:cs typeface="Arial"/>
              </a:rPr>
              <a:t>Antivirotika</a:t>
            </a:r>
            <a:r>
              <a:rPr sz="3600" b="1" spc="-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240" dirty="0" err="1">
                <a:solidFill>
                  <a:srgbClr val="000000"/>
                </a:solidFill>
                <a:latin typeface="Arial"/>
                <a:cs typeface="Arial"/>
              </a:rPr>
              <a:t>používaná</a:t>
            </a:r>
            <a:r>
              <a:rPr lang="cs-CZ" sz="3600" b="1" spc="-2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3600" b="1" spc="-5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26" dirty="0">
                <a:solidFill>
                  <a:srgbClr val="000000"/>
                </a:solidFill>
                <a:latin typeface="Arial"/>
                <a:cs typeface="Arial"/>
              </a:rPr>
              <a:t>terapii</a:t>
            </a:r>
            <a:r>
              <a:rPr sz="3600" b="1" spc="-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265" dirty="0">
                <a:solidFill>
                  <a:srgbClr val="000000"/>
                </a:solidFill>
                <a:latin typeface="Arial"/>
                <a:cs typeface="Arial"/>
              </a:rPr>
              <a:t>chřipky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411" y="1932188"/>
            <a:ext cx="7913900" cy="321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chřipka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onemocnění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způsobené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RNA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viry</a:t>
            </a:r>
            <a:r>
              <a:rPr sz="28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čeledi</a:t>
            </a:r>
          </a:p>
          <a:p>
            <a:pPr marL="344728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Orthomyxoviridae</a:t>
            </a:r>
          </a:p>
          <a:p>
            <a:pPr marL="0" marR="0">
              <a:lnSpc>
                <a:spcPts val="3430"/>
              </a:lnSpc>
              <a:spcBef>
                <a:spcPts val="62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hlavní typy</a:t>
            </a:r>
            <a:r>
              <a:rPr sz="28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viru</a:t>
            </a:r>
            <a:r>
              <a:rPr sz="28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chřipky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32" dirty="0">
                <a:solidFill>
                  <a:srgbClr val="000000"/>
                </a:solidFill>
                <a:latin typeface="Calibri"/>
                <a:cs typeface="Calibri"/>
              </a:rPr>
              <a:t>A,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B,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 (nejlehčí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průběh)</a:t>
            </a:r>
          </a:p>
          <a:p>
            <a:pPr marL="0" marR="0">
              <a:lnSpc>
                <a:spcPts val="3430"/>
              </a:lnSpc>
              <a:spcBef>
                <a:spcPts val="65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virus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chřipky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typu A se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každoročně</a:t>
            </a:r>
            <a:r>
              <a:rPr sz="28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mění a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 jeho</a:t>
            </a:r>
          </a:p>
          <a:p>
            <a:pPr marL="344728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přesnější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klasifikaci</a:t>
            </a:r>
            <a:r>
              <a:rPr sz="2800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slouží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virové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kapsidové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proteiny</a:t>
            </a:r>
          </a:p>
          <a:p>
            <a:pPr marL="344728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hemaglutinin (H) a neuraminidáza (N)</a:t>
            </a:r>
            <a:r>
              <a:rPr sz="28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podtypy</a:t>
            </a:r>
          </a:p>
          <a:p>
            <a:pPr marL="344728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8" dirty="0">
                <a:solidFill>
                  <a:srgbClr val="000000"/>
                </a:solidFill>
                <a:latin typeface="Calibri"/>
                <a:cs typeface="Calibri"/>
              </a:rPr>
              <a:t>např.</a:t>
            </a:r>
            <a:r>
              <a:rPr sz="28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H5N1,…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809" y="909830"/>
            <a:ext cx="8155632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88" dirty="0" err="1">
                <a:solidFill>
                  <a:srgbClr val="000000"/>
                </a:solidFill>
                <a:latin typeface="Arial"/>
                <a:cs typeface="Arial"/>
              </a:rPr>
              <a:t>Antivirotika</a:t>
            </a:r>
            <a:r>
              <a:rPr sz="3600" b="1" spc="-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240" dirty="0" err="1">
                <a:solidFill>
                  <a:srgbClr val="000000"/>
                </a:solidFill>
                <a:latin typeface="Arial"/>
                <a:cs typeface="Arial"/>
              </a:rPr>
              <a:t>používaná</a:t>
            </a:r>
            <a:r>
              <a:rPr lang="cs-CZ" sz="3600" b="1" spc="-2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3600" b="1" spc="-5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26" dirty="0">
                <a:solidFill>
                  <a:srgbClr val="000000"/>
                </a:solidFill>
                <a:latin typeface="Arial"/>
                <a:cs typeface="Arial"/>
              </a:rPr>
              <a:t>terapii</a:t>
            </a:r>
            <a:r>
              <a:rPr sz="3600" b="1" spc="-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265" dirty="0">
                <a:solidFill>
                  <a:srgbClr val="000000"/>
                </a:solidFill>
                <a:latin typeface="Arial"/>
                <a:cs typeface="Arial"/>
              </a:rPr>
              <a:t>chřipky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997629"/>
            <a:ext cx="6285390" cy="988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nejúčinnější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profylaxe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–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očkování</a:t>
            </a:r>
          </a:p>
          <a:p>
            <a:pPr marL="0" marR="0">
              <a:lnSpc>
                <a:spcPts val="3430"/>
              </a:lnSpc>
              <a:spcBef>
                <a:spcPts val="67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antivirotika:</a:t>
            </a:r>
            <a:r>
              <a:rPr sz="28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amantandin</a:t>
            </a:r>
            <a:r>
              <a:rPr sz="2800" i="1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(vysoký</a:t>
            </a:r>
            <a:r>
              <a:rPr sz="28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stupeň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6183" y="2939842"/>
            <a:ext cx="7057309" cy="2603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48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rezistence,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i profylaxe)</a:t>
            </a:r>
          </a:p>
          <a:p>
            <a:pPr marL="265480" marR="0">
              <a:lnSpc>
                <a:spcPts val="3427"/>
              </a:lnSpc>
              <a:spcBef>
                <a:spcPts val="654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oseltamivir</a:t>
            </a:r>
            <a:r>
              <a:rPr sz="2800" i="1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(Tamiflu)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zanamivir</a:t>
            </a:r>
            <a:r>
              <a:rPr sz="2800" i="1" spc="-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(Relenza)</a:t>
            </a:r>
          </a:p>
          <a:p>
            <a:pPr marL="0" marR="0">
              <a:lnSpc>
                <a:spcPts val="3430"/>
              </a:lnSpc>
              <a:spcBef>
                <a:spcPts val="675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i="1" spc="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působí</a:t>
            </a:r>
            <a:r>
              <a:rPr sz="28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typ</a:t>
            </a:r>
            <a:r>
              <a:rPr sz="28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A,</a:t>
            </a:r>
            <a:r>
              <a:rPr sz="28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28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28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neuraminidázy</a:t>
            </a:r>
          </a:p>
          <a:p>
            <a:pPr marL="26548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(enzym,</a:t>
            </a:r>
            <a:r>
              <a:rPr sz="2400" spc="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který</a:t>
            </a:r>
            <a:r>
              <a:rPr sz="2400" spc="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ukončuje</a:t>
            </a:r>
            <a:r>
              <a:rPr sz="24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replikaci</a:t>
            </a:r>
            <a:r>
              <a:rPr sz="24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viru,</a:t>
            </a:r>
            <a:r>
              <a:rPr sz="2400" spc="1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jeho</a:t>
            </a:r>
            <a:r>
              <a:rPr sz="2400" spc="1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inhibicí</a:t>
            </a:r>
            <a:r>
              <a:rPr sz="2400" spc="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</a:p>
          <a:p>
            <a:pPr marL="265480" marR="0">
              <a:lnSpc>
                <a:spcPts val="28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zamezí</a:t>
            </a:r>
            <a:r>
              <a:rPr sz="24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výstupu</a:t>
            </a:r>
            <a:r>
              <a:rPr sz="24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viru</a:t>
            </a:r>
            <a:r>
              <a:rPr sz="24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</a:t>
            </a:r>
            <a:r>
              <a:rPr sz="24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infikované</a:t>
            </a:r>
            <a:r>
              <a:rPr sz="24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buňky</a:t>
            </a:r>
            <a:r>
              <a:rPr sz="24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následnému</a:t>
            </a:r>
          </a:p>
          <a:p>
            <a:pPr marL="26548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šíření</a:t>
            </a:r>
            <a:r>
              <a:rPr sz="24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 dýchacích cestách)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1EDF6BD-CA05-317C-1963-BCE7E221A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5108170"/>
            <a:ext cx="2871755" cy="1665057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21050" y="848089"/>
            <a:ext cx="3037675" cy="661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9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311" dirty="0">
                <a:solidFill>
                  <a:srgbClr val="000000"/>
                </a:solidFill>
                <a:latin typeface="Arial"/>
                <a:cs typeface="Arial"/>
              </a:rPr>
              <a:t>Herpesviry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4847" y="2008213"/>
            <a:ext cx="2722055" cy="347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1"/>
              </a:lnSpc>
              <a:spcBef>
                <a:spcPts val="0"/>
              </a:spcBef>
              <a:spcAft>
                <a:spcPts val="0"/>
              </a:spcAft>
            </a:pPr>
            <a:r>
              <a:rPr sz="2000" u="sng" spc="-12" dirty="0">
                <a:solidFill>
                  <a:srgbClr val="000000"/>
                </a:solidFill>
                <a:latin typeface="Calibri"/>
                <a:cs typeface="Calibri"/>
              </a:rPr>
              <a:t>široká</a:t>
            </a:r>
            <a:r>
              <a:rPr sz="2000" u="sng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Calibri"/>
                <a:cs typeface="Calibri"/>
              </a:rPr>
              <a:t>skupina DNA</a:t>
            </a:r>
            <a:r>
              <a:rPr sz="2000" u="sng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Calibri"/>
                <a:cs typeface="Calibri"/>
              </a:rPr>
              <a:t>- viru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2378242"/>
            <a:ext cx="5853765" cy="1819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000" spc="14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herpes simplex virus</a:t>
            </a:r>
            <a:r>
              <a:rPr sz="2000" b="1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typu</a:t>
            </a:r>
            <a:r>
              <a:rPr sz="2000" b="1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1 a 2</a:t>
            </a:r>
            <a:r>
              <a:rPr sz="20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2" dirty="0">
                <a:solidFill>
                  <a:srgbClr val="000000"/>
                </a:solidFill>
                <a:latin typeface="Calibri"/>
                <a:cs typeface="Calibri"/>
              </a:rPr>
              <a:t>(HSV</a:t>
            </a:r>
            <a:r>
              <a:rPr sz="20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1, 2)</a:t>
            </a:r>
          </a:p>
          <a:p>
            <a:pPr marL="0" marR="0">
              <a:lnSpc>
                <a:spcPts val="2434"/>
              </a:lnSpc>
              <a:spcBef>
                <a:spcPts val="47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000" spc="14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varicella</a:t>
            </a:r>
            <a:r>
              <a:rPr sz="2000" b="1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spc="-16" dirty="0">
                <a:solidFill>
                  <a:srgbClr val="000000"/>
                </a:solidFill>
                <a:latin typeface="Calibri"/>
                <a:cs typeface="Calibri"/>
              </a:rPr>
              <a:t>zoster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 virus</a:t>
            </a:r>
            <a:r>
              <a:rPr sz="2000" b="1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(VZV)</a:t>
            </a:r>
            <a:r>
              <a:rPr sz="20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– </a:t>
            </a:r>
            <a:r>
              <a:rPr sz="2000" spc="-11" dirty="0">
                <a:solidFill>
                  <a:srgbClr val="000000"/>
                </a:solidFill>
                <a:latin typeface="Calibri"/>
                <a:cs typeface="Calibri"/>
              </a:rPr>
              <a:t>neštovice,</a:t>
            </a:r>
            <a:r>
              <a:rPr sz="20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pásový</a:t>
            </a:r>
            <a:r>
              <a:rPr sz="20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opar</a:t>
            </a:r>
          </a:p>
          <a:p>
            <a:pPr marL="0" marR="0">
              <a:lnSpc>
                <a:spcPts val="2431"/>
              </a:lnSpc>
              <a:spcBef>
                <a:spcPts val="47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000" spc="14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cytomegalovirus</a:t>
            </a:r>
            <a:r>
              <a:rPr sz="2000" b="1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(CMV)</a:t>
            </a:r>
          </a:p>
          <a:p>
            <a:pPr marL="0" marR="0">
              <a:lnSpc>
                <a:spcPts val="2434"/>
              </a:lnSpc>
              <a:spcBef>
                <a:spcPts val="49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000" spc="14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Epstein-Barrové</a:t>
            </a:r>
            <a:r>
              <a:rPr sz="2000" b="1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virus</a:t>
            </a:r>
            <a:r>
              <a:rPr sz="2000" b="1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42" dirty="0">
                <a:solidFill>
                  <a:srgbClr val="000000"/>
                </a:solidFill>
                <a:latin typeface="Calibri"/>
                <a:cs typeface="Calibri"/>
              </a:rPr>
              <a:t>(EBV,</a:t>
            </a:r>
            <a:r>
              <a:rPr sz="20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HHV 4)</a:t>
            </a:r>
          </a:p>
          <a:p>
            <a:pPr marL="0" marR="0">
              <a:lnSpc>
                <a:spcPts val="2431"/>
              </a:lnSpc>
              <a:spcBef>
                <a:spcPts val="47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000" spc="14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spc="-13" dirty="0">
                <a:solidFill>
                  <a:srgbClr val="000000"/>
                </a:solidFill>
                <a:latin typeface="Calibri"/>
                <a:cs typeface="Calibri"/>
              </a:rPr>
              <a:t>Lidské</a:t>
            </a:r>
            <a:r>
              <a:rPr sz="2000" b="1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herpes</a:t>
            </a:r>
            <a:r>
              <a:rPr sz="20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viry</a:t>
            </a:r>
            <a:r>
              <a:rPr sz="2000" b="1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(HHV 6, 7, 8)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BC50015-669B-945A-3BB7-C35E2AA65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356992"/>
            <a:ext cx="2690474" cy="19033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751F7C-5D72-E4D3-E88E-B1B5540B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27735"/>
            <a:ext cx="6564098" cy="553998"/>
          </a:xfrm>
        </p:spPr>
        <p:txBody>
          <a:bodyPr/>
          <a:lstStyle/>
          <a:p>
            <a:pPr algn="ctr"/>
            <a:r>
              <a:rPr lang="cs-CZ" sz="3600" b="1" dirty="0"/>
              <a:t>ATB léčba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FE043F-4B18-1EE8-9B78-3D1FD8C0C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797068"/>
            <a:ext cx="6852130" cy="4678204"/>
          </a:xfrm>
        </p:spPr>
        <p:txBody>
          <a:bodyPr/>
          <a:lstStyle/>
          <a:p>
            <a:endParaRPr lang="cs-CZ" sz="2000" b="0" i="0" u="none" strike="noStrike" baseline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i="0" u="none" strike="noStrike" baseline="0" dirty="0">
                <a:solidFill>
                  <a:srgbClr val="000000"/>
                </a:solidFill>
              </a:rPr>
              <a:t>minimální inhibiční koncentrace 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(MIC) - nejnižší koncentrace antibiotika, která inhibuje růst sledované bakterie</a:t>
            </a:r>
          </a:p>
          <a:p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b="0" i="0" u="none" strike="noStrike" baseline="0" dirty="0">
                <a:solidFill>
                  <a:srgbClr val="000000"/>
                </a:solidFill>
              </a:rPr>
              <a:t>ATB se mohou dělit podle závislosti účinku na: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č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ase kdy, je plazmatická koncentrace nad MIC (tzv. </a:t>
            </a:r>
            <a:r>
              <a:rPr lang="cs-CZ" sz="2400" b="1" i="0" u="none" strike="noStrike" baseline="0" dirty="0">
                <a:solidFill>
                  <a:srgbClr val="000000"/>
                </a:solidFill>
              </a:rPr>
              <a:t>časově závislý účinek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, např. u penicilinů), často nutné častější podávání, popř. prodloužené infuze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0" i="0" u="none" strike="noStrike" baseline="0" dirty="0">
                <a:solidFill>
                  <a:srgbClr val="000000"/>
                </a:solidFill>
              </a:rPr>
              <a:t>koncentraci léčiva (tzv. </a:t>
            </a:r>
            <a:r>
              <a:rPr lang="cs-CZ" sz="2400" b="1" i="0" u="none" strike="noStrike" baseline="0" dirty="0">
                <a:solidFill>
                  <a:srgbClr val="000000"/>
                </a:solidFill>
              </a:rPr>
              <a:t>koncentračně závislý účinek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, např. u aminoglykosidů), intervaly mezi dávkami i dávky jsou větší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284586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5969" y="219455"/>
            <a:ext cx="7940837" cy="863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146" dirty="0">
                <a:solidFill>
                  <a:srgbClr val="000000"/>
                </a:solidFill>
                <a:latin typeface="Arial"/>
                <a:cs typeface="Arial"/>
              </a:rPr>
              <a:t>Antivirotika</a:t>
            </a:r>
            <a:r>
              <a:rPr sz="2800" b="1" spc="-1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211" dirty="0">
                <a:solidFill>
                  <a:srgbClr val="000000"/>
                </a:solidFill>
                <a:latin typeface="Arial"/>
                <a:cs typeface="Arial"/>
              </a:rPr>
              <a:t>používaná</a:t>
            </a:r>
            <a:r>
              <a:rPr sz="2800" b="1" spc="-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2800" b="1" spc="-4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98" dirty="0">
                <a:solidFill>
                  <a:srgbClr val="000000"/>
                </a:solidFill>
                <a:latin typeface="Arial"/>
                <a:cs typeface="Arial"/>
              </a:rPr>
              <a:t>terapii</a:t>
            </a:r>
            <a:r>
              <a:rPr sz="2800" b="1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800" b="1" spc="-3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52" dirty="0">
                <a:solidFill>
                  <a:srgbClr val="000000"/>
                </a:solidFill>
                <a:latin typeface="Arial"/>
                <a:cs typeface="Arial"/>
              </a:rPr>
              <a:t>profylaxi</a:t>
            </a:r>
            <a:r>
              <a:rPr sz="2800" b="1" spc="-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64" dirty="0">
                <a:solidFill>
                  <a:srgbClr val="000000"/>
                </a:solidFill>
                <a:latin typeface="Arial"/>
                <a:cs typeface="Arial"/>
              </a:rPr>
              <a:t>infekcí</a:t>
            </a:r>
          </a:p>
          <a:p>
            <a:pPr marL="1515516" marR="0">
              <a:lnSpc>
                <a:spcPts val="3139"/>
              </a:lnSpc>
              <a:spcBef>
                <a:spcPts val="270"/>
              </a:spcBef>
              <a:spcAft>
                <a:spcPts val="0"/>
              </a:spcAft>
            </a:pPr>
            <a:r>
              <a:rPr sz="2800" b="1" spc="-211" dirty="0">
                <a:solidFill>
                  <a:srgbClr val="000000"/>
                </a:solidFill>
                <a:latin typeface="Arial"/>
                <a:cs typeface="Arial"/>
              </a:rPr>
              <a:t>vyvolaných</a:t>
            </a:r>
            <a:r>
              <a:rPr sz="2800" b="1" spc="-3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51" dirty="0">
                <a:solidFill>
                  <a:srgbClr val="000000"/>
                </a:solidFill>
                <a:latin typeface="Arial"/>
                <a:cs typeface="Arial"/>
              </a:rPr>
              <a:t>herpetickými</a:t>
            </a:r>
            <a:r>
              <a:rPr sz="2800" b="1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65" dirty="0">
                <a:solidFill>
                  <a:srgbClr val="000000"/>
                </a:solidFill>
                <a:latin typeface="Arial"/>
                <a:cs typeface="Arial"/>
              </a:rPr>
              <a:t>viry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2564" y="1327638"/>
            <a:ext cx="6561305" cy="1133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Calibri"/>
                <a:cs typeface="Calibri"/>
              </a:rPr>
              <a:t>herpes</a:t>
            </a:r>
            <a:r>
              <a:rPr sz="2400" b="1" u="sng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000000"/>
                </a:solidFill>
                <a:latin typeface="Calibri"/>
                <a:cs typeface="Calibri"/>
              </a:rPr>
              <a:t>simplex typu 1 a 2, varicella-zoster</a:t>
            </a:r>
          </a:p>
          <a:p>
            <a:pPr marL="0" marR="0">
              <a:lnSpc>
                <a:spcPts val="2929"/>
              </a:lnSpc>
              <a:spcBef>
                <a:spcPts val="7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Z: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aciclovir</a:t>
            </a:r>
            <a:r>
              <a:rPr sz="2400" i="1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(Zovirax,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Herpesin)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400" i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valaciclovir 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(Valtrex)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  <a:p>
            <a:pPr marL="341375" marR="0">
              <a:lnSpc>
                <a:spcPts val="2689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penciklovir</a:t>
            </a:r>
            <a:r>
              <a:rPr sz="24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9" dirty="0">
                <a:solidFill>
                  <a:srgbClr val="000000"/>
                </a:solidFill>
                <a:latin typeface="Calibri"/>
                <a:cs typeface="Calibri"/>
              </a:rPr>
              <a:t>(Vectavir)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, brivudin</a:t>
            </a:r>
            <a:r>
              <a:rPr sz="2400" i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Zostevir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2564" y="2455742"/>
            <a:ext cx="6990374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Jedná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4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 málo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toxická</a:t>
            </a:r>
            <a:r>
              <a:rPr sz="24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léčiva s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dobrou</a:t>
            </a:r>
            <a:r>
              <a:rPr sz="24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tolerancí</a:t>
            </a:r>
            <a:r>
              <a:rPr sz="24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bez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6988" y="2788519"/>
            <a:ext cx="6214965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významných</a:t>
            </a:r>
            <a:r>
              <a:rPr sz="24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lékových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interakcí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(kromě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brivudinu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2564" y="3642340"/>
            <a:ext cx="7509161" cy="2026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Calibri"/>
                <a:cs typeface="Calibri"/>
              </a:rPr>
              <a:t>herpetické</a:t>
            </a:r>
            <a:r>
              <a:rPr sz="2400" b="1" u="sng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000000"/>
                </a:solidFill>
                <a:latin typeface="Calibri"/>
                <a:cs typeface="Calibri"/>
              </a:rPr>
              <a:t>viry typu 5 (cytomegaloviry</a:t>
            </a:r>
            <a:r>
              <a:rPr sz="2400" b="1" u="sng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000000"/>
                </a:solidFill>
                <a:latin typeface="Calibri"/>
                <a:cs typeface="Calibri"/>
              </a:rPr>
              <a:t>- CMV),</a:t>
            </a:r>
            <a:r>
              <a:rPr sz="2400" b="1" u="sng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000000"/>
                </a:solidFill>
                <a:latin typeface="Calibri"/>
                <a:cs typeface="Calibri"/>
              </a:rPr>
              <a:t>6 a 7 (HHV)</a:t>
            </a:r>
          </a:p>
          <a:p>
            <a:pPr marL="0" marR="0">
              <a:lnSpc>
                <a:spcPts val="2932"/>
              </a:lnSpc>
              <a:spcBef>
                <a:spcPts val="5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Z: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ganciclovir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(Cymevene)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400" i="1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valganciclovir</a:t>
            </a:r>
            <a:r>
              <a:rPr sz="2400" spc="-19" dirty="0">
                <a:solidFill>
                  <a:srgbClr val="000000"/>
                </a:solidFill>
                <a:latin typeface="Calibri"/>
                <a:cs typeface="Calibri"/>
              </a:rPr>
              <a:t>(Valcyte)</a:t>
            </a:r>
          </a:p>
          <a:p>
            <a:pPr marL="0" marR="0">
              <a:lnSpc>
                <a:spcPts val="2929"/>
              </a:lnSpc>
              <a:spcBef>
                <a:spcPts val="55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Používají</a:t>
            </a:r>
            <a:r>
              <a:rPr sz="2400" spc="-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4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terapii</a:t>
            </a:r>
            <a:r>
              <a:rPr sz="24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nebo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profylaxi CMV 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infekcí,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kterými</a:t>
            </a:r>
          </a:p>
          <a:p>
            <a:pPr marL="344424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jsou ohroženi</a:t>
            </a:r>
            <a:r>
              <a:rPr sz="2400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zejména</a:t>
            </a:r>
            <a:r>
              <a:rPr sz="24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imunodeficientní</a:t>
            </a:r>
            <a:r>
              <a:rPr sz="2400" b="1" spc="-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pacienti</a:t>
            </a:r>
          </a:p>
          <a:p>
            <a:pPr marL="34442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(účinnost</a:t>
            </a:r>
            <a:r>
              <a:rPr sz="2400" spc="-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8" dirty="0">
                <a:solidFill>
                  <a:srgbClr val="000000"/>
                </a:solidFill>
                <a:latin typeface="Calibri"/>
                <a:cs typeface="Calibri"/>
              </a:rPr>
              <a:t>také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valacicloviru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3939" y="5700629"/>
            <a:ext cx="4900768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myelotoxicita,</a:t>
            </a:r>
            <a:r>
              <a:rPr sz="2400" spc="-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deprese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krvetvorby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12697" y="358501"/>
            <a:ext cx="6533562" cy="1098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89" dirty="0" err="1">
                <a:solidFill>
                  <a:srgbClr val="000000"/>
                </a:solidFill>
                <a:latin typeface="Arial"/>
                <a:cs typeface="Arial"/>
              </a:rPr>
              <a:t>Antivirotika</a:t>
            </a:r>
            <a:r>
              <a:rPr sz="3600" b="1" spc="-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239" dirty="0" err="1">
                <a:solidFill>
                  <a:srgbClr val="000000"/>
                </a:solidFill>
                <a:latin typeface="Arial"/>
                <a:cs typeface="Arial"/>
              </a:rPr>
              <a:t>používaná</a:t>
            </a:r>
            <a:r>
              <a:rPr lang="cs-CZ" sz="3600" b="1" spc="-2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3600" b="1" spc="-5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25" dirty="0">
                <a:solidFill>
                  <a:srgbClr val="000000"/>
                </a:solidFill>
                <a:latin typeface="Arial"/>
                <a:cs typeface="Arial"/>
              </a:rPr>
              <a:t>terapii</a:t>
            </a:r>
          </a:p>
          <a:p>
            <a:pPr marL="1265301" marR="0">
              <a:lnSpc>
                <a:spcPts val="4024"/>
              </a:lnSpc>
              <a:spcBef>
                <a:spcPts val="297"/>
              </a:spcBef>
              <a:spcAft>
                <a:spcPts val="0"/>
              </a:spcAft>
            </a:pPr>
            <a:r>
              <a:rPr sz="3600" b="1" spc="-288" dirty="0">
                <a:solidFill>
                  <a:srgbClr val="000000"/>
                </a:solidFill>
                <a:latin typeface="Arial"/>
                <a:cs typeface="Arial"/>
              </a:rPr>
              <a:t>virových</a:t>
            </a:r>
            <a:r>
              <a:rPr sz="3600" b="1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42" dirty="0">
                <a:solidFill>
                  <a:srgbClr val="000000"/>
                </a:solidFill>
                <a:latin typeface="Arial"/>
                <a:cs typeface="Arial"/>
              </a:rPr>
              <a:t>hepatitid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411" y="1790698"/>
            <a:ext cx="4347581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viry</a:t>
            </a:r>
            <a:r>
              <a:rPr sz="28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hepatitidy 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A,</a:t>
            </a:r>
            <a:r>
              <a:rPr sz="28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B,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C,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60" dirty="0">
                <a:solidFill>
                  <a:srgbClr val="000000"/>
                </a:solidFill>
                <a:latin typeface="Calibri"/>
                <a:cs typeface="Calibri"/>
              </a:rPr>
              <a:t>D,</a:t>
            </a:r>
            <a:r>
              <a:rPr sz="28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E, 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5411" y="2304552"/>
            <a:ext cx="7728881" cy="2876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28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ČR</a:t>
            </a:r>
            <a:r>
              <a:rPr sz="28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výskyt</a:t>
            </a:r>
            <a:r>
              <a:rPr sz="28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zejména</a:t>
            </a:r>
            <a:r>
              <a:rPr sz="28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virus</a:t>
            </a:r>
            <a:r>
              <a:rPr sz="28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hepatitidy</a:t>
            </a:r>
            <a:r>
              <a:rPr sz="2800" b="1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1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(charakter</a:t>
            </a:r>
          </a:p>
          <a:p>
            <a:pPr marL="344728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akutního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onemocnění),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2800" b="1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800" b="1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(tendence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přecházet</a:t>
            </a:r>
          </a:p>
          <a:p>
            <a:pPr marL="344728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chronického</a:t>
            </a:r>
            <a:r>
              <a:rPr sz="28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stadia)</a:t>
            </a:r>
          </a:p>
          <a:p>
            <a:pPr marL="0" marR="0">
              <a:lnSpc>
                <a:spcPts val="3430"/>
              </a:lnSpc>
              <a:spcBef>
                <a:spcPts val="64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preventivní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očkování</a:t>
            </a:r>
            <a:r>
              <a:rPr sz="28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pouze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hepatitida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32" dirty="0">
                <a:solidFill>
                  <a:srgbClr val="000000"/>
                </a:solidFill>
                <a:latin typeface="Calibri"/>
                <a:cs typeface="Calibri"/>
              </a:rPr>
              <a:t>A,</a:t>
            </a:r>
            <a:r>
              <a:rPr sz="28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</a:p>
          <a:p>
            <a:pPr marL="0" marR="0">
              <a:lnSpc>
                <a:spcPts val="3430"/>
              </a:lnSpc>
              <a:spcBef>
                <a:spcPts val="67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přenos: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fekálně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-orální</a:t>
            </a:r>
            <a:r>
              <a:rPr sz="280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cestou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a E</a:t>
            </a:r>
          </a:p>
          <a:p>
            <a:pPr marL="1829358" marR="0">
              <a:lnSpc>
                <a:spcPts val="3427"/>
              </a:lnSpc>
              <a:spcBef>
                <a:spcPts val="67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krví,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pohl.stykem: 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B,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C,</a:t>
            </a:r>
            <a:r>
              <a:rPr sz="2800" spc="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66" dirty="0">
                <a:solidFill>
                  <a:srgbClr val="000000"/>
                </a:solidFill>
                <a:latin typeface="Calibri"/>
                <a:cs typeface="Calibri"/>
              </a:rPr>
              <a:t>D,</a:t>
            </a:r>
            <a:r>
              <a:rPr sz="28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87373" y="651744"/>
            <a:ext cx="6533562" cy="1098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89" dirty="0" err="1">
                <a:solidFill>
                  <a:srgbClr val="000000"/>
                </a:solidFill>
                <a:latin typeface="Arial"/>
                <a:cs typeface="Arial"/>
              </a:rPr>
              <a:t>Antivirotika</a:t>
            </a:r>
            <a:r>
              <a:rPr sz="3600" b="1" spc="-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239" dirty="0" err="1">
                <a:solidFill>
                  <a:srgbClr val="000000"/>
                </a:solidFill>
                <a:latin typeface="Arial"/>
                <a:cs typeface="Arial"/>
              </a:rPr>
              <a:t>používaná</a:t>
            </a:r>
            <a:r>
              <a:rPr lang="cs-CZ" sz="3600" b="1" spc="-2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3600" b="1" spc="-5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25" dirty="0" err="1">
                <a:solidFill>
                  <a:srgbClr val="000000"/>
                </a:solidFill>
                <a:latin typeface="Arial"/>
                <a:cs typeface="Arial"/>
              </a:rPr>
              <a:t>terapii</a:t>
            </a:r>
            <a:endParaRPr sz="3600" b="1" spc="-125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65301" marR="0">
              <a:lnSpc>
                <a:spcPts val="4024"/>
              </a:lnSpc>
              <a:spcBef>
                <a:spcPts val="297"/>
              </a:spcBef>
              <a:spcAft>
                <a:spcPts val="0"/>
              </a:spcAft>
            </a:pPr>
            <a:r>
              <a:rPr sz="3600" b="1" spc="-288" dirty="0">
                <a:solidFill>
                  <a:srgbClr val="000000"/>
                </a:solidFill>
                <a:latin typeface="Arial"/>
                <a:cs typeface="Arial"/>
              </a:rPr>
              <a:t>virových</a:t>
            </a:r>
            <a:r>
              <a:rPr sz="3600" b="1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42" dirty="0">
                <a:solidFill>
                  <a:srgbClr val="000000"/>
                </a:solidFill>
                <a:latin typeface="Arial"/>
                <a:cs typeface="Arial"/>
              </a:rPr>
              <a:t>hepatitid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997085"/>
            <a:ext cx="3525612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terapie</a:t>
            </a:r>
            <a:r>
              <a:rPr sz="2800" b="1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hepatitidy</a:t>
            </a:r>
            <a:r>
              <a:rPr sz="2800" b="1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27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1664" y="2512741"/>
            <a:ext cx="6707491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interferon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inhibice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virové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repikace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(Pegasys)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1664" y="3019090"/>
            <a:ext cx="6147618" cy="1327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nukleosidová analoga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(inhibitory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reverzní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transkriptázy→potlačení</a:t>
            </a:r>
            <a:r>
              <a:rPr sz="28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replikace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viru) -</a:t>
            </a:r>
          </a:p>
          <a:p>
            <a:pPr marL="0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entecavir</a:t>
            </a:r>
            <a:r>
              <a:rPr sz="2800" b="1" i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(Baraclude)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i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telbivudin</a:t>
            </a:r>
            <a:r>
              <a:rPr sz="2800" b="1" i="1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(Sebivo)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1664" y="4388151"/>
            <a:ext cx="6245111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nukleotidová analoga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adefovir</a:t>
            </a:r>
            <a:r>
              <a:rPr sz="28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(Hepsera)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87373" y="651744"/>
            <a:ext cx="6533562" cy="1098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89" dirty="0" err="1">
                <a:solidFill>
                  <a:srgbClr val="000000"/>
                </a:solidFill>
                <a:latin typeface="Arial"/>
                <a:cs typeface="Arial"/>
              </a:rPr>
              <a:t>Antivirotika</a:t>
            </a:r>
            <a:r>
              <a:rPr sz="3600" b="1" spc="-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239" dirty="0" err="1">
                <a:solidFill>
                  <a:srgbClr val="000000"/>
                </a:solidFill>
                <a:latin typeface="Arial"/>
                <a:cs typeface="Arial"/>
              </a:rPr>
              <a:t>používaná</a:t>
            </a:r>
            <a:r>
              <a:rPr lang="cs-CZ" sz="3600" b="1" spc="-2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3600" b="1" spc="-5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25" dirty="0">
                <a:solidFill>
                  <a:srgbClr val="000000"/>
                </a:solidFill>
                <a:latin typeface="Arial"/>
                <a:cs typeface="Arial"/>
              </a:rPr>
              <a:t>terapii</a:t>
            </a:r>
          </a:p>
          <a:p>
            <a:pPr marL="1265301" marR="0">
              <a:lnSpc>
                <a:spcPts val="4024"/>
              </a:lnSpc>
              <a:spcBef>
                <a:spcPts val="297"/>
              </a:spcBef>
              <a:spcAft>
                <a:spcPts val="0"/>
              </a:spcAft>
            </a:pPr>
            <a:r>
              <a:rPr sz="3600" b="1" spc="-288" dirty="0">
                <a:solidFill>
                  <a:srgbClr val="000000"/>
                </a:solidFill>
                <a:latin typeface="Arial"/>
                <a:cs typeface="Arial"/>
              </a:rPr>
              <a:t>virových</a:t>
            </a:r>
            <a:r>
              <a:rPr sz="3600" b="1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42" dirty="0">
                <a:solidFill>
                  <a:srgbClr val="000000"/>
                </a:solidFill>
                <a:latin typeface="Arial"/>
                <a:cs typeface="Arial"/>
              </a:rPr>
              <a:t>hepatitid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411" y="1877578"/>
            <a:ext cx="7179926" cy="891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terapie</a:t>
            </a:r>
            <a:r>
              <a:rPr sz="2800" b="1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hepatitidy</a:t>
            </a:r>
            <a:r>
              <a:rPr sz="2800" b="1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19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interferon</a:t>
            </a:r>
            <a:r>
              <a:rPr sz="2800" i="1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i="1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nukleosidové</a:t>
            </a:r>
          </a:p>
          <a:p>
            <a:pPr marL="344728" marR="0">
              <a:lnSpc>
                <a:spcPts val="328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antivirotikum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ribavirin</a:t>
            </a:r>
            <a:r>
              <a:rPr sz="2800" i="1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(Rebetol)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0140" y="2799967"/>
            <a:ext cx="4672282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DAA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(direct-acting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antivirotics):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5411" y="3313821"/>
            <a:ext cx="7623226" cy="2361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-inihibitory</a:t>
            </a:r>
            <a:r>
              <a:rPr sz="28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NS3/4A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serinové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transferázy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telaprevir</a:t>
            </a:r>
          </a:p>
          <a:p>
            <a:pPr marL="515416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(Incivo)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, boceprevir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(Victrelis)-cena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 balení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cca</a:t>
            </a:r>
          </a:p>
          <a:p>
            <a:pPr marL="515416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60tis,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simeprevir</a:t>
            </a:r>
            <a:r>
              <a:rPr sz="2800" i="1" spc="-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(Olysio)</a:t>
            </a:r>
            <a:r>
              <a:rPr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cena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160-200tis</a:t>
            </a:r>
          </a:p>
          <a:p>
            <a:pPr marL="0" marR="0">
              <a:lnSpc>
                <a:spcPts val="3430"/>
              </a:lnSpc>
              <a:spcBef>
                <a:spcPts val="60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-inhibitor NS5B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polymerázy</a:t>
            </a:r>
            <a:r>
              <a:rPr sz="28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ofosbuvir</a:t>
            </a:r>
          </a:p>
          <a:p>
            <a:pPr marL="0" marR="0">
              <a:lnSpc>
                <a:spcPts val="3427"/>
              </a:lnSpc>
              <a:spcBef>
                <a:spcPts val="67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-inhibitor NS5A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polymerázy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daclatasvir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5411" y="5717129"/>
            <a:ext cx="7250058" cy="857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kombinace: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ledipasvir</a:t>
            </a:r>
            <a:r>
              <a:rPr sz="2800" i="1" spc="-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+ sofosbuvir</a:t>
            </a:r>
            <a:r>
              <a:rPr sz="2800" i="1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(Harvoni)</a:t>
            </a:r>
            <a:r>
              <a:rPr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400-</a:t>
            </a:r>
          </a:p>
          <a:p>
            <a:pPr marL="344728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500tis(28tbl)</a:t>
            </a:r>
            <a:r>
              <a:rPr sz="28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délka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léčby: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12-24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týdnů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(3mil)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87373" y="651744"/>
            <a:ext cx="6533562" cy="1098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89" dirty="0">
                <a:solidFill>
                  <a:srgbClr val="000000"/>
                </a:solidFill>
                <a:latin typeface="Arial"/>
                <a:cs typeface="Arial"/>
              </a:rPr>
              <a:t>Antivirotika</a:t>
            </a:r>
            <a:r>
              <a:rPr sz="3600" b="1" spc="-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239" dirty="0">
                <a:solidFill>
                  <a:srgbClr val="000000"/>
                </a:solidFill>
                <a:latin typeface="Arial"/>
                <a:cs typeface="Arial"/>
              </a:rPr>
              <a:t>používaná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3600" b="1" spc="-5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25" dirty="0">
                <a:solidFill>
                  <a:srgbClr val="000000"/>
                </a:solidFill>
                <a:latin typeface="Arial"/>
                <a:cs typeface="Arial"/>
              </a:rPr>
              <a:t>terapii</a:t>
            </a:r>
          </a:p>
          <a:p>
            <a:pPr marL="1265301" marR="0">
              <a:lnSpc>
                <a:spcPts val="4024"/>
              </a:lnSpc>
              <a:spcBef>
                <a:spcPts val="297"/>
              </a:spcBef>
              <a:spcAft>
                <a:spcPts val="0"/>
              </a:spcAft>
            </a:pPr>
            <a:r>
              <a:rPr sz="3600" b="1" spc="-288" dirty="0">
                <a:solidFill>
                  <a:srgbClr val="000000"/>
                </a:solidFill>
                <a:latin typeface="Arial"/>
                <a:cs typeface="Arial"/>
              </a:rPr>
              <a:t>virových</a:t>
            </a:r>
            <a:r>
              <a:rPr sz="3600" b="1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42" dirty="0">
                <a:solidFill>
                  <a:srgbClr val="000000"/>
                </a:solidFill>
                <a:latin typeface="Arial"/>
                <a:cs typeface="Arial"/>
              </a:rPr>
              <a:t>hepatitid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997339"/>
            <a:ext cx="7527604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spc="-11" dirty="0">
                <a:solidFill>
                  <a:srgbClr val="000000"/>
                </a:solidFill>
                <a:latin typeface="Calibri"/>
                <a:cs typeface="Calibri"/>
              </a:rPr>
              <a:t>interferony</a:t>
            </a:r>
            <a:r>
              <a:rPr sz="2800" i="1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častý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výskyt</a:t>
            </a:r>
            <a:r>
              <a:rPr sz="28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(flu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like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syndrom,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1664" y="2424730"/>
            <a:ext cx="7201526" cy="3007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neurotoxicita,</a:t>
            </a:r>
            <a:r>
              <a:rPr sz="2800" spc="-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myelotoxicita),</a:t>
            </a:r>
          </a:p>
          <a:p>
            <a:pPr marL="0" marR="0">
              <a:lnSpc>
                <a:spcPts val="3427"/>
              </a:lnSpc>
              <a:spcBef>
                <a:spcPts val="68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adefovir</a:t>
            </a:r>
            <a:r>
              <a:rPr sz="2800" i="1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+ tenofovir</a:t>
            </a:r>
            <a:r>
              <a:rPr sz="2800" i="1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nefrotoxicita</a:t>
            </a:r>
          </a:p>
          <a:p>
            <a:pPr marL="0" marR="0">
              <a:lnSpc>
                <a:spcPts val="3430"/>
              </a:lnSpc>
              <a:spcBef>
                <a:spcPts val="699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ribavirin</a:t>
            </a:r>
            <a:r>
              <a:rPr sz="28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anémie</a:t>
            </a:r>
          </a:p>
          <a:p>
            <a:pPr marL="0" marR="0">
              <a:lnSpc>
                <a:spcPts val="3430"/>
              </a:lnSpc>
              <a:spcBef>
                <a:spcPts val="31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inihibitory</a:t>
            </a:r>
            <a:r>
              <a:rPr sz="28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NS3/4A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serinové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transferázy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anémie</a:t>
            </a:r>
          </a:p>
          <a:p>
            <a:pPr marL="0" marR="0">
              <a:lnSpc>
                <a:spcPts val="3427"/>
              </a:lnSpc>
              <a:spcBef>
                <a:spcPts val="606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telaprevir</a:t>
            </a:r>
            <a:r>
              <a:rPr sz="2800" i="1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(exantém,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pruritus,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anorektální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4" dirty="0">
                <a:solidFill>
                  <a:srgbClr val="000000"/>
                </a:solidFill>
                <a:latin typeface="Calibri"/>
                <a:cs typeface="Calibri"/>
              </a:rPr>
              <a:t>sy.)</a:t>
            </a:r>
          </a:p>
          <a:p>
            <a:pPr marL="0" marR="0">
              <a:lnSpc>
                <a:spcPts val="3427"/>
              </a:lnSpc>
              <a:spcBef>
                <a:spcPts val="656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boceprevir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(dysgeusie)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84325" y="651744"/>
            <a:ext cx="6533562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89" dirty="0" err="1">
                <a:solidFill>
                  <a:srgbClr val="000000"/>
                </a:solidFill>
                <a:latin typeface="Arial"/>
                <a:cs typeface="Arial"/>
              </a:rPr>
              <a:t>Antivirotika</a:t>
            </a:r>
            <a:r>
              <a:rPr sz="3600" b="1" spc="-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239" dirty="0" err="1">
                <a:solidFill>
                  <a:srgbClr val="000000"/>
                </a:solidFill>
                <a:latin typeface="Arial"/>
                <a:cs typeface="Arial"/>
              </a:rPr>
              <a:t>používaná</a:t>
            </a:r>
            <a:r>
              <a:rPr lang="cs-CZ" sz="3600" b="1" spc="-2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3600" b="1" spc="-5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25" dirty="0">
                <a:solidFill>
                  <a:srgbClr val="000000"/>
                </a:solidFill>
                <a:latin typeface="Arial"/>
                <a:cs typeface="Arial"/>
              </a:rPr>
              <a:t>terapii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81984" y="1200638"/>
            <a:ext cx="2135218" cy="549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204" dirty="0">
                <a:solidFill>
                  <a:srgbClr val="000000"/>
                </a:solidFill>
                <a:latin typeface="Arial"/>
                <a:cs typeface="Arial"/>
              </a:rPr>
              <a:t>HIV/AIDS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7849" y="1997629"/>
            <a:ext cx="5664759" cy="1508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8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kombinační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28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vznik rezistence</a:t>
            </a:r>
          </a:p>
          <a:p>
            <a:pPr marL="0" marR="0">
              <a:lnSpc>
                <a:spcPts val="3430"/>
              </a:lnSpc>
              <a:spcBef>
                <a:spcPts val="67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8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zidovudin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sz="28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LČ</a:t>
            </a:r>
          </a:p>
          <a:p>
            <a:pPr marL="0" marR="0">
              <a:lnSpc>
                <a:spcPts val="3430"/>
              </a:lnSpc>
              <a:spcBef>
                <a:spcPts val="65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2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reverzní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transkriptázy: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7849" y="3546648"/>
            <a:ext cx="3018031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analogy</a:t>
            </a:r>
            <a:r>
              <a:rPr sz="28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nukleosidů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17036" y="3691756"/>
            <a:ext cx="4415474" cy="287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(adenosin,</a:t>
            </a:r>
            <a:r>
              <a:rPr sz="16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guanosin,</a:t>
            </a:r>
            <a:r>
              <a:rPr sz="16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5-methyluridin,</a:t>
            </a:r>
            <a:r>
              <a:rPr sz="16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uridin, cytidin)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28178" y="3546648"/>
            <a:ext cx="330011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40561" y="3973078"/>
            <a:ext cx="6891730" cy="900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fyziologická</a:t>
            </a:r>
            <a:r>
              <a:rPr sz="2800" spc="-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báze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+ pozměněný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cukr:</a:t>
            </a:r>
            <a:r>
              <a:rPr sz="28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zidovudin</a:t>
            </a:r>
          </a:p>
          <a:p>
            <a:pPr marL="0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(Retrovir)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i="1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lamivudin</a:t>
            </a:r>
            <a:r>
              <a:rPr sz="2800" i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(Epivir),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abakavir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(Ziagen)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7849" y="4915835"/>
            <a:ext cx="2999844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analogy</a:t>
            </a:r>
            <a:r>
              <a:rPr sz="28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nukleotidů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98748" y="5060943"/>
            <a:ext cx="3552934" cy="287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(adenin, guanin,</a:t>
            </a:r>
            <a:r>
              <a:rPr sz="16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thymin,</a:t>
            </a:r>
            <a:r>
              <a:rPr sz="16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uracil,</a:t>
            </a:r>
            <a:r>
              <a:rPr sz="16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cytosin)</a:t>
            </a:r>
            <a:r>
              <a:rPr sz="16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40561" y="5342240"/>
            <a:ext cx="7406734" cy="900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nevirapin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(Viramune)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i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efavirenz</a:t>
            </a:r>
            <a:r>
              <a:rPr sz="2800" i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(Sustiva)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i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etravirin,</a:t>
            </a:r>
          </a:p>
          <a:p>
            <a:pPr marL="0" marR="0">
              <a:lnSpc>
                <a:spcPts val="3362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rilpivirin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87373" y="651744"/>
            <a:ext cx="6533562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89" dirty="0" err="1">
                <a:solidFill>
                  <a:srgbClr val="000000"/>
                </a:solidFill>
                <a:latin typeface="Arial"/>
                <a:cs typeface="Arial"/>
              </a:rPr>
              <a:t>Antivirotika</a:t>
            </a:r>
            <a:r>
              <a:rPr sz="3600" b="1" spc="-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239" dirty="0" err="1">
                <a:solidFill>
                  <a:srgbClr val="000000"/>
                </a:solidFill>
                <a:latin typeface="Arial"/>
                <a:cs typeface="Arial"/>
              </a:rPr>
              <a:t>používaná</a:t>
            </a:r>
            <a:r>
              <a:rPr lang="cs-CZ" sz="3600" b="1" spc="-2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3600" b="1" spc="-5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25" dirty="0">
                <a:solidFill>
                  <a:srgbClr val="000000"/>
                </a:solidFill>
                <a:latin typeface="Arial"/>
                <a:cs typeface="Arial"/>
              </a:rPr>
              <a:t>terapii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81984" y="1200638"/>
            <a:ext cx="2135218" cy="549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204" dirty="0">
                <a:solidFill>
                  <a:srgbClr val="000000"/>
                </a:solidFill>
                <a:latin typeface="Arial"/>
                <a:cs typeface="Arial"/>
              </a:rPr>
              <a:t>HIV/AIDS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1933331"/>
            <a:ext cx="7185113" cy="1413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8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HIV-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proteázy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(potlačují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zrání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viru):</a:t>
            </a:r>
          </a:p>
          <a:p>
            <a:pPr marL="363016" marR="0">
              <a:lnSpc>
                <a:spcPts val="3430"/>
              </a:lnSpc>
              <a:spcBef>
                <a:spcPts val="258"/>
              </a:spcBef>
              <a:spcAft>
                <a:spcPts val="0"/>
              </a:spcAft>
            </a:pPr>
            <a:r>
              <a:rPr sz="2800" i="1" spc="-23" dirty="0">
                <a:solidFill>
                  <a:srgbClr val="000000"/>
                </a:solidFill>
                <a:latin typeface="Calibri"/>
                <a:cs typeface="Calibri"/>
              </a:rPr>
              <a:t>ritonavir,</a:t>
            </a:r>
            <a:r>
              <a:rPr sz="2800" i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spc="-15" dirty="0">
                <a:solidFill>
                  <a:srgbClr val="000000"/>
                </a:solidFill>
                <a:latin typeface="Calibri"/>
                <a:cs typeface="Calibri"/>
              </a:rPr>
              <a:t>fosamprenavir,</a:t>
            </a:r>
            <a:r>
              <a:rPr sz="2800" i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spc="-28" dirty="0">
                <a:solidFill>
                  <a:srgbClr val="000000"/>
                </a:solidFill>
                <a:latin typeface="Calibri"/>
                <a:cs typeface="Calibri"/>
              </a:rPr>
              <a:t>atazanavir,</a:t>
            </a:r>
            <a:r>
              <a:rPr sz="2800" i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darunavir</a:t>
            </a:r>
          </a:p>
          <a:p>
            <a:pPr marL="363016" marR="0">
              <a:lnSpc>
                <a:spcPts val="3427"/>
              </a:lnSpc>
              <a:spcBef>
                <a:spcPts val="26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metabolizace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přes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86" dirty="0">
                <a:solidFill>
                  <a:srgbClr val="000000"/>
                </a:solidFill>
                <a:latin typeface="Calibri"/>
                <a:cs typeface="Calibri"/>
              </a:rPr>
              <a:t>CYP,</a:t>
            </a:r>
            <a:r>
              <a:rPr sz="28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zejména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3A4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6935" y="3854460"/>
            <a:ext cx="5193335" cy="1403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2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28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vstupu</a:t>
            </a:r>
            <a:r>
              <a:rPr sz="28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viru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buňky:</a:t>
            </a:r>
          </a:p>
          <a:p>
            <a:pPr marL="0" marR="0">
              <a:lnSpc>
                <a:spcPts val="3427"/>
              </a:lnSpc>
              <a:spcBef>
                <a:spcPts val="28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a)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CCR5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maravirok</a:t>
            </a:r>
          </a:p>
          <a:p>
            <a:pPr marL="0" marR="0">
              <a:lnSpc>
                <a:spcPts val="3430"/>
              </a:lnSpc>
              <a:spcBef>
                <a:spcPts val="21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b)</a:t>
            </a:r>
            <a:r>
              <a:rPr sz="2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inhibitor 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fúze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enfuvirtid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6935" y="5745475"/>
            <a:ext cx="4022440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8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HIV-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integrázy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9952" y="6211530"/>
            <a:ext cx="3448482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i="1" spc="-19" dirty="0">
                <a:solidFill>
                  <a:srgbClr val="000000"/>
                </a:solidFill>
                <a:latin typeface="Calibri"/>
                <a:cs typeface="Calibri"/>
              </a:rPr>
              <a:t>raltegravir,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 elvitegravir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94206" y="651744"/>
            <a:ext cx="6886396" cy="549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3" dirty="0">
                <a:solidFill>
                  <a:srgbClr val="000000"/>
                </a:solidFill>
                <a:latin typeface="Arial"/>
                <a:cs typeface="Arial"/>
              </a:rPr>
              <a:t>Antivirotika</a:t>
            </a:r>
            <a:r>
              <a:rPr sz="3600" b="1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používaná</a:t>
            </a:r>
            <a:r>
              <a:rPr sz="3600" b="1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3600" b="1" spc="-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terapii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81400" y="1200638"/>
            <a:ext cx="2135218" cy="549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3" dirty="0">
                <a:solidFill>
                  <a:srgbClr val="000000"/>
                </a:solidFill>
                <a:latin typeface="Arial"/>
                <a:cs typeface="Arial"/>
              </a:rPr>
              <a:t>HIV/AIDS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7039" y="1861104"/>
            <a:ext cx="7629691" cy="1506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Kombinované přípravky:</a:t>
            </a:r>
          </a:p>
          <a:p>
            <a:pPr marL="0" marR="0">
              <a:lnSpc>
                <a:spcPts val="3430"/>
              </a:lnSpc>
              <a:spcBef>
                <a:spcPts val="67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Stribild: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emtricitabin/tenofovir/elvitegravir/kobocostat</a:t>
            </a:r>
          </a:p>
          <a:p>
            <a:pPr marL="0" marR="0">
              <a:lnSpc>
                <a:spcPts val="3427"/>
              </a:lnSpc>
              <a:spcBef>
                <a:spcPts val="65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Genvoya: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emtricitabin/tenofovir/elvitegravir/kobocostat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7039" y="3410123"/>
            <a:ext cx="5603703" cy="838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Atripla: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emtricitabin/tenofovir/efavirenz</a:t>
            </a:r>
          </a:p>
          <a:p>
            <a:pPr marL="0" marR="0">
              <a:lnSpc>
                <a:spcPts val="2434"/>
              </a:lnSpc>
              <a:spcBef>
                <a:spcPts val="492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7039" y="4828078"/>
            <a:ext cx="7212027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poruchy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GIT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(nevolnost,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průjem),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periferní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91768" y="5254457"/>
            <a:ext cx="4910710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neuropatie, hypertriglyceridemie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FB49B-68A4-6EB5-69BE-84F3ABD1D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553998"/>
          </a:xfrm>
        </p:spPr>
        <p:txBody>
          <a:bodyPr/>
          <a:lstStyle/>
          <a:p>
            <a:pPr algn="ctr"/>
            <a:r>
              <a:rPr lang="cs-CZ" sz="3600" b="1" dirty="0"/>
              <a:t>COVID–19 léčba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9B0641-DE04-B649-86FF-B82FE337A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8496944" cy="5816977"/>
          </a:xfrm>
        </p:spPr>
        <p:txBody>
          <a:bodyPr/>
          <a:lstStyle/>
          <a:p>
            <a:r>
              <a:rPr lang="cs-CZ" b="1" u="sng" dirty="0"/>
              <a:t>1. Antivirotika</a:t>
            </a:r>
            <a:endParaRPr lang="cs-CZ" u="sng" dirty="0"/>
          </a:p>
          <a:p>
            <a:r>
              <a:rPr lang="cs-CZ" b="1" dirty="0"/>
              <a:t>Remdesivir</a:t>
            </a:r>
            <a:endParaRPr lang="cs-CZ" dirty="0"/>
          </a:p>
          <a:p>
            <a:pPr lvl="1"/>
            <a:r>
              <a:rPr lang="cs-CZ" dirty="0"/>
              <a:t>Nukleotidový analog, který inhibuje RNA-dependentní RNA polymerázu viru.</a:t>
            </a:r>
          </a:p>
          <a:p>
            <a:pPr lvl="1"/>
            <a:r>
              <a:rPr lang="cs-CZ" dirty="0"/>
              <a:t>Použití: U hospitalizovaných pacientů s těžkým průběhem.</a:t>
            </a:r>
          </a:p>
          <a:p>
            <a:r>
              <a:rPr lang="cs-CZ" b="1" dirty="0" err="1"/>
              <a:t>Molnupiravir</a:t>
            </a:r>
            <a:r>
              <a:rPr lang="cs-CZ" b="1" dirty="0"/>
              <a:t> a </a:t>
            </a:r>
            <a:r>
              <a:rPr lang="cs-CZ" b="1" dirty="0" err="1"/>
              <a:t>Paxlovid</a:t>
            </a:r>
            <a:r>
              <a:rPr lang="cs-CZ" b="1" dirty="0"/>
              <a:t> (</a:t>
            </a:r>
            <a:r>
              <a:rPr lang="cs-CZ" b="1" dirty="0" err="1"/>
              <a:t>nirmatrelvir</a:t>
            </a:r>
            <a:r>
              <a:rPr lang="cs-CZ" b="1" dirty="0"/>
              <a:t> + ritonavir)</a:t>
            </a:r>
            <a:endParaRPr lang="cs-CZ" dirty="0"/>
          </a:p>
          <a:p>
            <a:pPr lvl="1"/>
            <a:r>
              <a:rPr lang="cs-CZ" dirty="0" err="1"/>
              <a:t>Molnupiravir</a:t>
            </a:r>
            <a:r>
              <a:rPr lang="cs-CZ" dirty="0"/>
              <a:t>: Způsobuje chybné párování bází během replikace viru.</a:t>
            </a:r>
          </a:p>
          <a:p>
            <a:pPr lvl="1"/>
            <a:r>
              <a:rPr lang="cs-CZ" dirty="0" err="1"/>
              <a:t>Paxlovid</a:t>
            </a:r>
            <a:r>
              <a:rPr lang="cs-CZ" dirty="0"/>
              <a:t>: Kombinace antivirotik, která inhibují proteázy viru SARS-CoV-2.</a:t>
            </a:r>
          </a:p>
          <a:p>
            <a:pPr lvl="1"/>
            <a:r>
              <a:rPr lang="cs-CZ" dirty="0"/>
              <a:t>Vhodné zejména v časných stadiích nemoci.</a:t>
            </a:r>
          </a:p>
          <a:p>
            <a:r>
              <a:rPr lang="cs-CZ" b="1" u="sng" dirty="0"/>
              <a:t>2. Kortikosteroidy</a:t>
            </a:r>
            <a:endParaRPr lang="cs-CZ" u="sng" dirty="0"/>
          </a:p>
          <a:p>
            <a:r>
              <a:rPr lang="cs-CZ" b="1" dirty="0" err="1"/>
              <a:t>Dexametazon</a:t>
            </a:r>
            <a:endParaRPr lang="cs-CZ" dirty="0"/>
          </a:p>
          <a:p>
            <a:pPr lvl="1"/>
            <a:r>
              <a:rPr lang="cs-CZ" dirty="0"/>
              <a:t>Použití: U pacientů s těžkým průběhem vyžadujících kyslíkovou terapii.</a:t>
            </a:r>
          </a:p>
          <a:p>
            <a:pPr lvl="1"/>
            <a:r>
              <a:rPr lang="cs-CZ" dirty="0"/>
              <a:t>Snižuje zánětlivou odpověď a riziko cytokinové bouře.</a:t>
            </a:r>
          </a:p>
          <a:p>
            <a:r>
              <a:rPr lang="cs-CZ" b="1" u="sng" dirty="0"/>
              <a:t>3. Monoklonální protilátky</a:t>
            </a:r>
            <a:endParaRPr lang="cs-CZ" u="sng" dirty="0"/>
          </a:p>
          <a:p>
            <a:r>
              <a:rPr lang="cs-CZ" dirty="0" err="1"/>
              <a:t>Casirivimab</a:t>
            </a:r>
            <a:r>
              <a:rPr lang="cs-CZ" dirty="0"/>
              <a:t> + </a:t>
            </a:r>
            <a:r>
              <a:rPr lang="cs-CZ" dirty="0" err="1"/>
              <a:t>imdevimab</a:t>
            </a:r>
            <a:r>
              <a:rPr lang="cs-CZ" dirty="0"/>
              <a:t> nebo </a:t>
            </a:r>
            <a:r>
              <a:rPr lang="cs-CZ" dirty="0" err="1"/>
              <a:t>sotrovimab</a:t>
            </a:r>
            <a:r>
              <a:rPr lang="cs-CZ" dirty="0"/>
              <a:t> (omezené použití při vzniku rezistentních variant).</a:t>
            </a:r>
          </a:p>
          <a:p>
            <a:r>
              <a:rPr lang="cs-CZ" dirty="0"/>
              <a:t>Neutralizují virus vazbou na S-protein, čímž brání vstupu viru do buněk.</a:t>
            </a:r>
          </a:p>
          <a:p>
            <a:r>
              <a:rPr lang="cs-CZ" b="1" u="sng" dirty="0"/>
              <a:t>4. </a:t>
            </a:r>
            <a:r>
              <a:rPr lang="cs-CZ" b="1" u="sng" dirty="0" err="1"/>
              <a:t>Imunomodulátory</a:t>
            </a:r>
            <a:endParaRPr lang="cs-CZ" u="sng" dirty="0"/>
          </a:p>
          <a:p>
            <a:r>
              <a:rPr lang="cs-CZ" b="1" dirty="0"/>
              <a:t>Tocilizumab</a:t>
            </a:r>
            <a:r>
              <a:rPr lang="cs-CZ" dirty="0"/>
              <a:t> a </a:t>
            </a:r>
            <a:r>
              <a:rPr lang="cs-CZ" b="1" dirty="0" err="1"/>
              <a:t>baricitinib</a:t>
            </a:r>
            <a:endParaRPr lang="cs-CZ" dirty="0"/>
          </a:p>
          <a:p>
            <a:pPr lvl="1"/>
            <a:r>
              <a:rPr lang="cs-CZ" dirty="0"/>
              <a:t>Inhibitory IL-6 receptoru a Janusových kináz (JAK), které tlumí hyperaktivní imunitní odpověď.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34211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98F3DC-6A57-E69F-573A-C5D095053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27735"/>
            <a:ext cx="7272808" cy="553998"/>
          </a:xfrm>
        </p:spPr>
        <p:txBody>
          <a:bodyPr/>
          <a:lstStyle/>
          <a:p>
            <a:pPr algn="ctr"/>
            <a:r>
              <a:rPr lang="cs-CZ" sz="3600" b="1" dirty="0"/>
              <a:t>COVID–19 očkování</a:t>
            </a:r>
            <a:endParaRPr lang="cs-CZ" sz="36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B029A7-4056-8A09-3524-8DEBF7BDC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7848872" cy="4308872"/>
          </a:xfrm>
        </p:spPr>
        <p:txBody>
          <a:bodyPr/>
          <a:lstStyle/>
          <a:p>
            <a:r>
              <a:rPr lang="cs-CZ" sz="2000" b="1" dirty="0"/>
              <a:t>1. Typy vakcín</a:t>
            </a:r>
            <a:endParaRPr lang="cs-CZ" sz="2000" dirty="0"/>
          </a:p>
          <a:p>
            <a:r>
              <a:rPr lang="cs-CZ" sz="2000" b="1" dirty="0"/>
              <a:t>mRNA vakcíny (Pfizer-BioNTech, Moderna):</a:t>
            </a:r>
            <a:endParaRPr lang="cs-CZ" sz="2000" dirty="0"/>
          </a:p>
          <a:p>
            <a:pPr lvl="1"/>
            <a:r>
              <a:rPr lang="cs-CZ" sz="2000" dirty="0"/>
              <a:t>Kódují S-protein viru, na který imunitní systém vytváří protilátky.</a:t>
            </a:r>
          </a:p>
          <a:p>
            <a:r>
              <a:rPr lang="cs-CZ" sz="2000" b="1" dirty="0"/>
              <a:t>Vektorové vakcíny (AstraZeneca, Johnson &amp; Johnson):</a:t>
            </a:r>
            <a:endParaRPr lang="cs-CZ" sz="2000" dirty="0"/>
          </a:p>
          <a:p>
            <a:pPr lvl="1"/>
            <a:r>
              <a:rPr lang="cs-CZ" sz="2000" dirty="0"/>
              <a:t>Používají neškodný adenovirus jako nosič genetické informace pro S-protein.</a:t>
            </a:r>
          </a:p>
          <a:p>
            <a:r>
              <a:rPr lang="cs-CZ" sz="2000" b="1" dirty="0"/>
              <a:t>Proteinové vakcíny (Novavax):</a:t>
            </a:r>
            <a:endParaRPr lang="cs-CZ" sz="2000" dirty="0"/>
          </a:p>
          <a:p>
            <a:pPr lvl="1"/>
            <a:r>
              <a:rPr lang="cs-CZ" sz="2000" dirty="0"/>
              <a:t>Obsahují přímo virový protein a adjuvans ke stimulaci imunitní odpovědi.</a:t>
            </a:r>
          </a:p>
          <a:p>
            <a:pPr lvl="1"/>
            <a:endParaRPr lang="cs-CZ" sz="2000" dirty="0"/>
          </a:p>
          <a:p>
            <a:r>
              <a:rPr lang="cs-CZ" sz="2000" b="1" dirty="0"/>
              <a:t>2. Dávkovací schéma</a:t>
            </a:r>
            <a:endParaRPr lang="cs-CZ" sz="2000" dirty="0"/>
          </a:p>
          <a:p>
            <a:r>
              <a:rPr lang="cs-CZ" sz="2000" dirty="0"/>
              <a:t>Základní očkování (2 dávky u většiny vakcín, 1 dávka u Johnson &amp; Johnson).</a:t>
            </a:r>
          </a:p>
          <a:p>
            <a:r>
              <a:rPr lang="cs-CZ" sz="2000" dirty="0"/>
              <a:t>Posilovací dávky (booster) k udržení ochrany proti těžkému průběhu.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0919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09570" y="468650"/>
            <a:ext cx="347765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000000"/>
                </a:solidFill>
                <a:latin typeface="Calibri"/>
                <a:cs typeface="Calibri"/>
              </a:rPr>
              <a:t>Rozdělení</a:t>
            </a:r>
            <a:r>
              <a:rPr sz="4400" b="1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6460" y="1620536"/>
            <a:ext cx="1790849" cy="640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37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u="sng" dirty="0">
                <a:solidFill>
                  <a:srgbClr val="000000"/>
                </a:solidFill>
                <a:latin typeface="Calibri"/>
                <a:cs typeface="Calibri"/>
              </a:rPr>
              <a:t>Bakteriostatická</a:t>
            </a:r>
          </a:p>
          <a:p>
            <a:pPr marL="0" marR="0">
              <a:lnSpc>
                <a:spcPts val="2200"/>
              </a:lnSpc>
              <a:spcBef>
                <a:spcPts val="34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1800" spc="14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Makrolidy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69309" y="1642507"/>
            <a:ext cx="3193337" cy="64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255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u="sng" dirty="0">
                <a:solidFill>
                  <a:srgbClr val="000000"/>
                </a:solidFill>
                <a:latin typeface="Calibri"/>
                <a:cs typeface="Calibri"/>
              </a:rPr>
              <a:t>Baktericidní</a:t>
            </a:r>
          </a:p>
          <a:p>
            <a:pPr marL="0" marR="0">
              <a:lnSpc>
                <a:spcPts val="2434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000" spc="1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Betalaktamová</a:t>
            </a:r>
            <a:r>
              <a:rPr sz="20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antibiotika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6460" y="2269760"/>
            <a:ext cx="1892768" cy="1942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1800" spc="14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23" dirty="0">
                <a:solidFill>
                  <a:srgbClr val="000000"/>
                </a:solidFill>
                <a:latin typeface="Calibri"/>
                <a:cs typeface="Calibri"/>
              </a:rPr>
              <a:t>Tetracykliny</a:t>
            </a:r>
          </a:p>
          <a:p>
            <a:pPr marL="0" marR="0">
              <a:lnSpc>
                <a:spcPts val="2197"/>
              </a:lnSpc>
              <a:spcBef>
                <a:spcPts val="37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1800" spc="14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4" dirty="0">
                <a:solidFill>
                  <a:srgbClr val="000000"/>
                </a:solidFill>
                <a:latin typeface="Calibri"/>
                <a:cs typeface="Calibri"/>
              </a:rPr>
              <a:t>Chloramfenikol</a:t>
            </a:r>
          </a:p>
          <a:p>
            <a:pPr marL="0" marR="0">
              <a:lnSpc>
                <a:spcPts val="2197"/>
              </a:lnSpc>
              <a:spcBef>
                <a:spcPts val="34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1800" spc="14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Sulfonamidy</a:t>
            </a:r>
          </a:p>
          <a:p>
            <a:pPr marL="0" marR="0">
              <a:lnSpc>
                <a:spcPts val="2197"/>
              </a:lnSpc>
              <a:spcBef>
                <a:spcPts val="37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1800" spc="14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3" dirty="0">
                <a:solidFill>
                  <a:srgbClr val="000000"/>
                </a:solidFill>
                <a:latin typeface="Calibri"/>
                <a:cs typeface="Calibri"/>
              </a:rPr>
              <a:t>Trimethoprim</a:t>
            </a:r>
          </a:p>
          <a:p>
            <a:pPr marL="0" marR="0">
              <a:lnSpc>
                <a:spcPts val="2197"/>
              </a:lnSpc>
              <a:spcBef>
                <a:spcPts val="37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1800" spc="14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Linkosamidy</a:t>
            </a:r>
          </a:p>
          <a:p>
            <a:pPr marL="0" marR="0">
              <a:lnSpc>
                <a:spcPts val="2197"/>
              </a:lnSpc>
              <a:spcBef>
                <a:spcPts val="34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1800" spc="14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1" dirty="0">
                <a:solidFill>
                  <a:srgbClr val="000000"/>
                </a:solidFill>
                <a:latin typeface="Calibri"/>
                <a:cs typeface="Calibri"/>
              </a:rPr>
              <a:t>Nitrofurantoin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26764" y="2303923"/>
            <a:ext cx="4160865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1800" spc="9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22" dirty="0">
                <a:solidFill>
                  <a:srgbClr val="000000"/>
                </a:solidFill>
                <a:latin typeface="Calibri"/>
                <a:cs typeface="Calibri"/>
              </a:rPr>
              <a:t>Peniciliny,</a:t>
            </a:r>
            <a:r>
              <a:rPr sz="18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7" dirty="0">
                <a:solidFill>
                  <a:srgbClr val="000000"/>
                </a:solidFill>
                <a:latin typeface="Calibri"/>
                <a:cs typeface="Calibri"/>
              </a:rPr>
              <a:t>Cefalosporiny,</a:t>
            </a:r>
            <a:r>
              <a:rPr sz="1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Calibri"/>
                <a:cs typeface="Calibri"/>
              </a:rPr>
              <a:t>Monobaktamy,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69309" y="2577953"/>
            <a:ext cx="2786969" cy="2159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3966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Karbapenemy</a:t>
            </a:r>
          </a:p>
          <a:p>
            <a:pPr marL="0" marR="0">
              <a:lnSpc>
                <a:spcPts val="2431"/>
              </a:lnSpc>
              <a:spcBef>
                <a:spcPts val="47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000" spc="1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Aminoglykosidy</a:t>
            </a:r>
          </a:p>
          <a:p>
            <a:pPr marL="0" marR="0">
              <a:lnSpc>
                <a:spcPts val="2434"/>
              </a:lnSpc>
              <a:spcBef>
                <a:spcPts val="47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000" spc="1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Bacitracin,</a:t>
            </a:r>
            <a:r>
              <a:rPr sz="20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Isoniazid</a:t>
            </a:r>
          </a:p>
          <a:p>
            <a:pPr marL="0" marR="0">
              <a:lnSpc>
                <a:spcPts val="2431"/>
              </a:lnSpc>
              <a:spcBef>
                <a:spcPts val="47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000" spc="1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Metronidazol</a:t>
            </a:r>
          </a:p>
          <a:p>
            <a:pPr marL="0" marR="0">
              <a:lnSpc>
                <a:spcPts val="2434"/>
              </a:lnSpc>
              <a:spcBef>
                <a:spcPts val="49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000" spc="1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27" dirty="0">
                <a:solidFill>
                  <a:srgbClr val="000000"/>
                </a:solidFill>
                <a:latin typeface="Calibri"/>
                <a:cs typeface="Calibri"/>
              </a:rPr>
              <a:t>Polymyxiny,</a:t>
            </a:r>
            <a:r>
              <a:rPr sz="20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Chinolony</a:t>
            </a:r>
          </a:p>
          <a:p>
            <a:pPr marL="0" marR="0">
              <a:lnSpc>
                <a:spcPts val="2431"/>
              </a:lnSpc>
              <a:spcBef>
                <a:spcPts val="47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000" spc="1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Rifampicin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6460" y="4753881"/>
            <a:ext cx="2117051" cy="272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u="sng" dirty="0">
                <a:solidFill>
                  <a:srgbClr val="000000"/>
                </a:solidFill>
                <a:latin typeface="Calibri"/>
                <a:cs typeface="Calibri"/>
              </a:rPr>
              <a:t>ROZDĚLENÍ</a:t>
            </a:r>
            <a:r>
              <a:rPr sz="1800" b="1" u="sng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000000"/>
                </a:solidFill>
                <a:latin typeface="Calibri"/>
                <a:cs typeface="Calibri"/>
              </a:rPr>
              <a:t>DLE</a:t>
            </a:r>
            <a:r>
              <a:rPr sz="1800" b="1" u="sng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000000"/>
                </a:solidFill>
                <a:latin typeface="Calibri"/>
                <a:cs typeface="Calibri"/>
              </a:rPr>
              <a:t>MÚ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69309" y="4759329"/>
            <a:ext cx="3001442" cy="347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000" spc="1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26" dirty="0">
                <a:solidFill>
                  <a:srgbClr val="000000"/>
                </a:solidFill>
                <a:latin typeface="Calibri"/>
                <a:cs typeface="Calibri"/>
              </a:rPr>
              <a:t>Vankomycin,</a:t>
            </a:r>
            <a:r>
              <a:rPr sz="20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teikoplanin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6460" y="5197468"/>
            <a:ext cx="6209742" cy="287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2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Inhibice</a:t>
            </a:r>
            <a:r>
              <a:rPr sz="1600" b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syntézy buněčné</a:t>
            </a:r>
            <a:r>
              <a:rPr sz="16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stěny:</a:t>
            </a:r>
            <a:r>
              <a:rPr sz="16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Calibri"/>
                <a:cs typeface="Calibri"/>
              </a:rPr>
              <a:t>β-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laktámová</a:t>
            </a:r>
            <a:r>
              <a:rPr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600" spc="-3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0000"/>
                </a:solidFill>
                <a:latin typeface="Calibri"/>
                <a:cs typeface="Calibri"/>
              </a:rPr>
              <a:t>B,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13" dirty="0">
                <a:solidFill>
                  <a:srgbClr val="000000"/>
                </a:solidFill>
                <a:latin typeface="Calibri"/>
                <a:cs typeface="Calibri"/>
              </a:rPr>
              <a:t>vankomycin,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bacitracin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6460" y="5441018"/>
            <a:ext cx="7906648" cy="775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Porucha</a:t>
            </a:r>
            <a:r>
              <a:rPr sz="1600" b="1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funkce</a:t>
            </a:r>
            <a:r>
              <a:rPr sz="1600" b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cytoplazmatické</a:t>
            </a:r>
            <a:r>
              <a:rPr sz="1600" b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membrány:</a:t>
            </a:r>
            <a:r>
              <a:rPr sz="1600" b="1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Amfotericin </a:t>
            </a:r>
            <a:r>
              <a:rPr sz="1600" spc="-35" dirty="0">
                <a:solidFill>
                  <a:srgbClr val="000000"/>
                </a:solidFill>
                <a:latin typeface="Calibri"/>
                <a:cs typeface="Calibri"/>
              </a:rPr>
              <a:t>B,</a:t>
            </a:r>
            <a:r>
              <a:rPr sz="16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33" dirty="0">
                <a:solidFill>
                  <a:srgbClr val="000000"/>
                </a:solidFill>
                <a:latin typeface="Calibri"/>
                <a:cs typeface="Calibri"/>
              </a:rPr>
              <a:t>azoly,</a:t>
            </a:r>
            <a:r>
              <a:rPr sz="16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28" dirty="0">
                <a:solidFill>
                  <a:srgbClr val="000000"/>
                </a:solidFill>
                <a:latin typeface="Calibri"/>
                <a:cs typeface="Calibri"/>
              </a:rPr>
              <a:t>polyeny,</a:t>
            </a:r>
            <a:r>
              <a:rPr sz="16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polymyxiny</a:t>
            </a:r>
          </a:p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Inhibice</a:t>
            </a:r>
            <a:r>
              <a:rPr sz="1600" b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syntézy bílkovin: </a:t>
            </a:r>
            <a:r>
              <a:rPr sz="1600" spc="-13" dirty="0">
                <a:solidFill>
                  <a:srgbClr val="000000"/>
                </a:solidFill>
                <a:latin typeface="Calibri"/>
                <a:cs typeface="Calibri"/>
              </a:rPr>
              <a:t>Aminoglykosidy,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12" dirty="0">
                <a:solidFill>
                  <a:srgbClr val="000000"/>
                </a:solidFill>
                <a:latin typeface="Calibri"/>
                <a:cs typeface="Calibri"/>
              </a:rPr>
              <a:t>chloramfenikol,</a:t>
            </a:r>
            <a:r>
              <a:rPr sz="16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18" dirty="0">
                <a:solidFill>
                  <a:srgbClr val="000000"/>
                </a:solidFill>
                <a:latin typeface="Calibri"/>
                <a:cs typeface="Calibri"/>
              </a:rPr>
              <a:t>makrolidy,</a:t>
            </a:r>
            <a:r>
              <a:rPr sz="16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21" dirty="0">
                <a:solidFill>
                  <a:srgbClr val="000000"/>
                </a:solidFill>
                <a:latin typeface="Calibri"/>
                <a:cs typeface="Calibri"/>
              </a:rPr>
              <a:t>tetracykliny,</a:t>
            </a:r>
            <a:r>
              <a:rPr sz="16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linkosamidy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Inhibice</a:t>
            </a:r>
            <a:r>
              <a:rPr sz="1600" b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syntézy nukleových</a:t>
            </a:r>
            <a:r>
              <a:rPr sz="1600" b="1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kyselin</a:t>
            </a:r>
            <a:r>
              <a:rPr sz="1600" b="1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spc="13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1600" spc="-14" dirty="0">
                <a:solidFill>
                  <a:srgbClr val="000000"/>
                </a:solidFill>
                <a:latin typeface="Calibri"/>
                <a:cs typeface="Calibri"/>
              </a:rPr>
              <a:t>Sulfonamidy,</a:t>
            </a:r>
            <a:r>
              <a:rPr sz="16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trimetoprim,</a:t>
            </a:r>
            <a:r>
              <a:rPr sz="16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000000"/>
                </a:solidFill>
                <a:latin typeface="Calibri"/>
                <a:cs typeface="Calibri"/>
              </a:rPr>
              <a:t>chinolony,</a:t>
            </a:r>
            <a:r>
              <a:rPr sz="16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rifampicin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32DD72-61CE-1034-2BC3-C034318D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369332"/>
          </a:xfrm>
        </p:spPr>
        <p:txBody>
          <a:bodyPr/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zapamatovat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4D84FD-7342-310B-D477-8FA92FC1B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6996146" cy="38779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Základní pojmy – empirická, cílená </a:t>
            </a:r>
            <a:r>
              <a:rPr lang="cs-CZ" dirty="0" err="1"/>
              <a:t>atb</a:t>
            </a:r>
            <a:r>
              <a:rPr lang="cs-CZ" dirty="0"/>
              <a:t> terapie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Příklady MÚ ATB (není potřeba umět přesně zařadit všechna ATB)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Zástupci ATB – jednotlivé skupiny </a:t>
            </a:r>
            <a:r>
              <a:rPr lang="cs-CZ" dirty="0" err="1"/>
              <a:t>betalaktamových</a:t>
            </a:r>
            <a:r>
              <a:rPr lang="cs-CZ" dirty="0"/>
              <a:t> ATB, tam znát MÚ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Základní charakteristika penicilinů – bezpečné ATB, lze v těhotenství, riziko alergie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Cefalosporiny – základní zástupci (není třeba přesně znát dělení do generací)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Umět zařadit a znát základní </a:t>
            </a:r>
            <a:r>
              <a:rPr lang="cs-CZ" dirty="0" err="1"/>
              <a:t>info</a:t>
            </a:r>
            <a:r>
              <a:rPr lang="cs-CZ" dirty="0"/>
              <a:t>: oxacilin, ampicilin, amoxicilin + </a:t>
            </a:r>
            <a:r>
              <a:rPr lang="cs-CZ" dirty="0" err="1"/>
              <a:t>kys.klavulanová</a:t>
            </a:r>
            <a:r>
              <a:rPr lang="cs-CZ" dirty="0"/>
              <a:t>, </a:t>
            </a:r>
            <a:r>
              <a:rPr lang="cs-CZ" dirty="0" err="1"/>
              <a:t>meropenem</a:t>
            </a:r>
            <a:r>
              <a:rPr lang="cs-CZ" dirty="0"/>
              <a:t>, </a:t>
            </a:r>
            <a:r>
              <a:rPr lang="cs-CZ" dirty="0" err="1"/>
              <a:t>ciprofloxacin</a:t>
            </a:r>
            <a:r>
              <a:rPr lang="cs-CZ" dirty="0"/>
              <a:t>, </a:t>
            </a:r>
            <a:r>
              <a:rPr lang="cs-CZ" dirty="0" err="1"/>
              <a:t>klaritromycin</a:t>
            </a:r>
            <a:r>
              <a:rPr lang="cs-CZ" dirty="0"/>
              <a:t> (riziko interakcí), </a:t>
            </a:r>
            <a:r>
              <a:rPr lang="cs-CZ" dirty="0" err="1"/>
              <a:t>metronidazol</a:t>
            </a:r>
            <a:r>
              <a:rPr lang="cs-CZ" dirty="0"/>
              <a:t>, </a:t>
            </a:r>
            <a:r>
              <a:rPr lang="cs-CZ" dirty="0" err="1"/>
              <a:t>linezolid</a:t>
            </a:r>
            <a:r>
              <a:rPr lang="cs-CZ" dirty="0"/>
              <a:t>, </a:t>
            </a:r>
            <a:r>
              <a:rPr lang="cs-CZ" dirty="0" err="1"/>
              <a:t>gentamicin</a:t>
            </a:r>
            <a:r>
              <a:rPr lang="cs-CZ" dirty="0"/>
              <a:t>, amikacin, </a:t>
            </a:r>
            <a:r>
              <a:rPr lang="cs-CZ" dirty="0" err="1"/>
              <a:t>vankomycin</a:t>
            </a:r>
            <a:r>
              <a:rPr lang="cs-CZ" dirty="0"/>
              <a:t> (podání </a:t>
            </a:r>
            <a:r>
              <a:rPr lang="cs-CZ" dirty="0" err="1"/>
              <a:t>p.o</a:t>
            </a:r>
            <a:r>
              <a:rPr lang="cs-CZ" dirty="0"/>
              <a:t>. x </a:t>
            </a:r>
            <a:r>
              <a:rPr lang="cs-CZ" dirty="0" err="1"/>
              <a:t>i.v</a:t>
            </a:r>
            <a:r>
              <a:rPr lang="cs-CZ" dirty="0"/>
              <a:t>. jaké indikace?)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Antimykotika – základní informace (MÚ, NÚ, indikace) </a:t>
            </a:r>
            <a:r>
              <a:rPr lang="cs-CZ" dirty="0" err="1"/>
              <a:t>flukonazol</a:t>
            </a:r>
            <a:r>
              <a:rPr lang="cs-CZ" dirty="0"/>
              <a:t>, </a:t>
            </a:r>
            <a:r>
              <a:rPr lang="cs-CZ" dirty="0" err="1"/>
              <a:t>vorikonazol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Antivirotika – jaké jsou indikace (není třeba znát konkrétní zástupce)</a:t>
            </a:r>
          </a:p>
        </p:txBody>
      </p:sp>
    </p:spTree>
    <p:extLst>
      <p:ext uri="{BB962C8B-B14F-4D97-AF65-F5344CB8AC3E}">
        <p14:creationId xmlns:p14="http://schemas.microsoft.com/office/powerpoint/2010/main" val="837117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57376" y="370330"/>
            <a:ext cx="7802886" cy="436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7"/>
              </a:lnSpc>
              <a:spcBef>
                <a:spcPts val="0"/>
              </a:spcBef>
              <a:spcAft>
                <a:spcPts val="0"/>
              </a:spcAft>
            </a:pPr>
            <a:r>
              <a:rPr sz="2800" spc="10" dirty="0">
                <a:solidFill>
                  <a:srgbClr val="000000"/>
                </a:solidFill>
                <a:latin typeface="Arial"/>
                <a:cs typeface="Arial"/>
              </a:rPr>
              <a:t>Místa</a:t>
            </a:r>
            <a:r>
              <a:rPr sz="28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působení</a:t>
            </a:r>
            <a:r>
              <a:rPr sz="280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antibakteriálních</a:t>
            </a:r>
            <a:r>
              <a:rPr sz="2800" spc="-1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farmak v</a:t>
            </a:r>
            <a:r>
              <a:rPr sz="28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buňce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277A5D7-1104-3D21-46E7-1DF6B0B14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653" y="1491083"/>
            <a:ext cx="5769667" cy="40261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59205" y="848089"/>
            <a:ext cx="806101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9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b="1" spc="-228" dirty="0">
                <a:solidFill>
                  <a:srgbClr val="000000"/>
                </a:solidFill>
                <a:latin typeface="Arial"/>
                <a:cs typeface="Arial"/>
              </a:rPr>
              <a:t>1. </a:t>
            </a:r>
            <a:r>
              <a:rPr lang="cs-CZ" sz="4400" b="1" spc="-228" dirty="0" err="1">
                <a:solidFill>
                  <a:srgbClr val="000000"/>
                </a:solidFill>
                <a:latin typeface="Arial"/>
                <a:cs typeface="Arial"/>
              </a:rPr>
              <a:t>Betalaktamová</a:t>
            </a:r>
            <a:r>
              <a:rPr lang="cs-CZ" sz="4400" b="1" spc="-228" dirty="0">
                <a:solidFill>
                  <a:srgbClr val="000000"/>
                </a:solidFill>
                <a:latin typeface="Arial"/>
                <a:cs typeface="Arial"/>
              </a:rPr>
              <a:t> ATB</a:t>
            </a:r>
            <a:endParaRPr sz="4400" b="1" spc="-249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6935" y="2107357"/>
            <a:ext cx="2570929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000000"/>
                </a:solidFill>
                <a:latin typeface="Calibri"/>
                <a:cs typeface="Calibri"/>
              </a:rPr>
              <a:t>1.A. </a:t>
            </a:r>
            <a:r>
              <a:rPr sz="2800" b="1" dirty="0" err="1">
                <a:solidFill>
                  <a:srgbClr val="000000"/>
                </a:solidFill>
                <a:latin typeface="Calibri"/>
                <a:cs typeface="Calibri"/>
              </a:rPr>
              <a:t>Peniciliny</a:t>
            </a:r>
            <a:endParaRPr sz="28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6934" y="2585603"/>
            <a:ext cx="7395465" cy="3102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endParaRPr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3430"/>
              </a:lnSpc>
              <a:spcBef>
                <a:spcPts val="7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27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získává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se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kultivačního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média</a:t>
            </a:r>
          </a:p>
          <a:p>
            <a:pPr marL="609904" marR="0">
              <a:lnSpc>
                <a:spcPts val="319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kmenů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plísní (Penicilium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notatum)</a:t>
            </a:r>
          </a:p>
          <a:p>
            <a:pPr marL="0" marR="0">
              <a:lnSpc>
                <a:spcPts val="3430"/>
              </a:lnSpc>
              <a:spcBef>
                <a:spcPts val="33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30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inhibují</a:t>
            </a:r>
            <a:r>
              <a:rPr sz="2800" b="1" spc="-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16" dirty="0">
                <a:solidFill>
                  <a:srgbClr val="000000"/>
                </a:solidFill>
                <a:latin typeface="Calibri"/>
                <a:cs typeface="Calibri"/>
              </a:rPr>
              <a:t>syntézu</a:t>
            </a:r>
            <a:r>
              <a:rPr sz="2800" b="1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 err="1">
                <a:solidFill>
                  <a:srgbClr val="000000"/>
                </a:solidFill>
                <a:latin typeface="Calibri"/>
                <a:cs typeface="Calibri"/>
              </a:rPr>
              <a:t>buněčné</a:t>
            </a:r>
            <a:r>
              <a:rPr sz="2800" b="1" spc="-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13" dirty="0" err="1">
                <a:solidFill>
                  <a:srgbClr val="000000"/>
                </a:solidFill>
                <a:latin typeface="Calibri"/>
                <a:cs typeface="Calibri"/>
              </a:rPr>
              <a:t>stěny</a:t>
            </a:r>
            <a:r>
              <a:rPr lang="cs-CZ" sz="2800" b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 err="1">
                <a:solidFill>
                  <a:srgbClr val="000000"/>
                </a:solidFill>
                <a:latin typeface="Calibri"/>
                <a:cs typeface="Calibri"/>
              </a:rPr>
              <a:t>bakterií</a:t>
            </a:r>
            <a:r>
              <a:rPr sz="2800" b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(autolýza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buňky)</a:t>
            </a:r>
            <a:r>
              <a:rPr sz="28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bakteri</a:t>
            </a:r>
            <a:r>
              <a:rPr sz="2800" b="1" dirty="0" err="1">
                <a:solidFill>
                  <a:srgbClr val="000000"/>
                </a:solidFill>
                <a:latin typeface="Calibri"/>
                <a:cs typeface="Calibri"/>
              </a:rPr>
              <a:t>cidní</a:t>
            </a:r>
            <a:r>
              <a:rPr sz="2800" b="1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</a:p>
          <a:p>
            <a:pPr marL="0" marR="0">
              <a:lnSpc>
                <a:spcPts val="3430"/>
              </a:lnSpc>
              <a:spcBef>
                <a:spcPts val="29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27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mají výborný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bezpečnostní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profil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jsou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velmi málo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toxické,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nevýhodou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je </a:t>
            </a:r>
            <a:r>
              <a:rPr sz="2800" spc="-16" dirty="0" err="1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alergie</a:t>
            </a:r>
            <a:endParaRPr sz="2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4877</Words>
  <Application>Microsoft Office PowerPoint</Application>
  <PresentationFormat>Předvádění na obrazovce (4:3)</PresentationFormat>
  <Paragraphs>745</Paragraphs>
  <Slides>70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5" baseType="lpstr">
      <vt:lpstr>Calibri</vt:lpstr>
      <vt:lpstr>Arial</vt:lpstr>
      <vt:lpstr>Times New Roman</vt:lpstr>
      <vt:lpstr>WSAHKL+Symbol</vt:lpstr>
      <vt:lpstr>Theme Office</vt:lpstr>
      <vt:lpstr>Prezentace aplikace PowerPoint</vt:lpstr>
      <vt:lpstr>DEZINFICIENCIA</vt:lpstr>
      <vt:lpstr>ANTISEPTIKA</vt:lpstr>
      <vt:lpstr>Prezentace aplikace PowerPoint</vt:lpstr>
      <vt:lpstr>Prezentace aplikace PowerPoint</vt:lpstr>
      <vt:lpstr>ATB léčba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Nová ATB</vt:lpstr>
      <vt:lpstr>Prezentace aplikace PowerPoint</vt:lpstr>
      <vt:lpstr>Rifampicin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COVID–19 léčba</vt:lpstr>
      <vt:lpstr>COVID–19 očkování</vt:lpstr>
      <vt:lpstr>zapamatovat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Veronika Slováček Hagenová</cp:lastModifiedBy>
  <cp:revision>5</cp:revision>
  <dcterms:modified xsi:type="dcterms:W3CDTF">2024-12-12T08:56:23Z</dcterms:modified>
</cp:coreProperties>
</file>