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9"/>
  </p:notesMasterIdLst>
  <p:sldIdLst>
    <p:sldId id="257" r:id="rId2"/>
    <p:sldId id="256" r:id="rId3"/>
    <p:sldId id="295" r:id="rId4"/>
    <p:sldId id="296" r:id="rId5"/>
    <p:sldId id="258" r:id="rId6"/>
    <p:sldId id="297" r:id="rId7"/>
    <p:sldId id="260" r:id="rId8"/>
    <p:sldId id="294" r:id="rId9"/>
    <p:sldId id="261" r:id="rId10"/>
    <p:sldId id="262" r:id="rId11"/>
    <p:sldId id="263" r:id="rId12"/>
    <p:sldId id="264" r:id="rId13"/>
    <p:sldId id="265" r:id="rId14"/>
    <p:sldId id="266" r:id="rId15"/>
    <p:sldId id="268" r:id="rId16"/>
    <p:sldId id="267" r:id="rId17"/>
    <p:sldId id="269" r:id="rId18"/>
    <p:sldId id="270" r:id="rId19"/>
    <p:sldId id="300" r:id="rId20"/>
    <p:sldId id="271" r:id="rId21"/>
    <p:sldId id="272" r:id="rId22"/>
    <p:sldId id="273" r:id="rId23"/>
    <p:sldId id="274" r:id="rId24"/>
    <p:sldId id="301" r:id="rId25"/>
    <p:sldId id="275" r:id="rId26"/>
    <p:sldId id="276" r:id="rId27"/>
    <p:sldId id="277" r:id="rId28"/>
    <p:sldId id="278" r:id="rId29"/>
    <p:sldId id="302" r:id="rId30"/>
    <p:sldId id="279" r:id="rId31"/>
    <p:sldId id="280" r:id="rId32"/>
    <p:sldId id="282" r:id="rId33"/>
    <p:sldId id="281" r:id="rId34"/>
    <p:sldId id="283" r:id="rId35"/>
    <p:sldId id="284" r:id="rId36"/>
    <p:sldId id="286" r:id="rId37"/>
    <p:sldId id="285" r:id="rId38"/>
    <p:sldId id="303" r:id="rId39"/>
    <p:sldId id="298" r:id="rId40"/>
    <p:sldId id="287" r:id="rId41"/>
    <p:sldId id="288" r:id="rId42"/>
    <p:sldId id="289" r:id="rId43"/>
    <p:sldId id="299" r:id="rId44"/>
    <p:sldId id="290" r:id="rId45"/>
    <p:sldId id="291" r:id="rId46"/>
    <p:sldId id="292" r:id="rId47"/>
    <p:sldId id="293" r:id="rId48"/>
  </p:sldIdLst>
  <p:sldSz cx="9144000" cy="6858000" type="screen4x3"/>
  <p:notesSz cx="9144000" cy="6858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324" autoAdjust="0"/>
  </p:normalViewPr>
  <p:slideViewPr>
    <p:cSldViewPr>
      <p:cViewPr varScale="1">
        <p:scale>
          <a:sx n="139" d="100"/>
          <a:sy n="139" d="100"/>
        </p:scale>
        <p:origin x="2420" y="9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04B64B-8C55-4217-AC1F-3E2DEE2C9872}" type="datetimeFigureOut">
              <a:rPr lang="cs-CZ" smtClean="0"/>
              <a:t>15.11.2024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A60644-1F66-4DF7-8C23-63A6B3ACB7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1095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Somatické motorické nervy inervují příčně pruhované svalstvo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Eferentní část VNS se skládá ze dvou sériově uspořádaných neuronů : </a:t>
            </a:r>
            <a:r>
              <a:rPr lang="cs-CZ" dirty="0" err="1"/>
              <a:t>pregangliový</a:t>
            </a:r>
            <a:r>
              <a:rPr lang="cs-CZ" dirty="0"/>
              <a:t> neuron → vegetativní ganglia → </a:t>
            </a:r>
            <a:r>
              <a:rPr lang="cs-CZ" dirty="0" err="1"/>
              <a:t>postgangliový</a:t>
            </a:r>
            <a:r>
              <a:rPr lang="cs-CZ" dirty="0"/>
              <a:t> neuron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A60644-1F66-4DF7-8C23-63A6B3ACB729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36131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Eferentní část VNS se skládá ze dvou sériově uspořádaných neuronů : </a:t>
            </a:r>
            <a:r>
              <a:rPr lang="cs-CZ" dirty="0" err="1"/>
              <a:t>pregangliový</a:t>
            </a:r>
            <a:r>
              <a:rPr lang="cs-CZ" dirty="0"/>
              <a:t> neuron → vegetativní ganglia → </a:t>
            </a:r>
            <a:r>
              <a:rPr lang="cs-CZ" dirty="0" err="1"/>
              <a:t>postgangliový</a:t>
            </a:r>
            <a:r>
              <a:rPr lang="cs-CZ" dirty="0"/>
              <a:t> neuron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A60644-1F66-4DF7-8C23-63A6B3ACB729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47576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Katabolická funkce sympatiku není možná bez zásob nahromaděných za působení parasympatiku, a schopnost organismu kumulovat energetické zásoby, tedy funkce parasympatiku, je pro život nezbytná.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A60644-1F66-4DF7-8C23-63A6B3ACB729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91641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Eferentní část VNS se skládá ze dvou sériově uspořádaných neuronů : </a:t>
            </a:r>
            <a:r>
              <a:rPr lang="cs-CZ" dirty="0" err="1"/>
              <a:t>pregangliový</a:t>
            </a:r>
            <a:r>
              <a:rPr lang="cs-CZ" dirty="0"/>
              <a:t> neuron → vegetativní ganglia → </a:t>
            </a:r>
            <a:r>
              <a:rPr lang="cs-CZ" dirty="0" err="1"/>
              <a:t>postgangliový</a:t>
            </a:r>
            <a:r>
              <a:rPr lang="cs-CZ" dirty="0"/>
              <a:t> neuron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A60644-1F66-4DF7-8C23-63A6B3ACB729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05240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Příprava organismu k útoku nebo útěku (katabolická funkce)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A60644-1F66-4DF7-8C23-63A6B3ACB729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67551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Příprava organismu k útoku nebo útěku (katabolická funkce)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A60644-1F66-4DF7-8C23-63A6B3ACB729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92597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cs-CZ" b="1" i="0" dirty="0">
                <a:solidFill>
                  <a:srgbClr val="212529"/>
                </a:solidFill>
                <a:effectLst/>
                <a:latin typeface="+mn-lt"/>
              </a:rPr>
              <a:t>Námel</a:t>
            </a:r>
            <a:r>
              <a:rPr lang="cs-CZ" b="0" i="0" dirty="0">
                <a:solidFill>
                  <a:srgbClr val="212529"/>
                </a:solidFill>
                <a:effectLst/>
                <a:latin typeface="+mn-lt"/>
              </a:rPr>
              <a:t> neboli </a:t>
            </a:r>
            <a:r>
              <a:rPr lang="cs-CZ" b="1" i="0" dirty="0" err="1">
                <a:solidFill>
                  <a:srgbClr val="212529"/>
                </a:solidFill>
                <a:effectLst/>
                <a:latin typeface="+mn-lt"/>
              </a:rPr>
              <a:t>ergot</a:t>
            </a:r>
            <a:r>
              <a:rPr lang="cs-CZ" b="0" i="0" dirty="0">
                <a:solidFill>
                  <a:srgbClr val="212529"/>
                </a:solidFill>
                <a:effectLst/>
                <a:latin typeface="+mn-lt"/>
              </a:rPr>
              <a:t> jsou vřeckovýtrusé houby rodu </a:t>
            </a:r>
            <a:r>
              <a:rPr lang="cs-CZ" b="1" i="0" dirty="0">
                <a:solidFill>
                  <a:srgbClr val="212529"/>
                </a:solidFill>
                <a:effectLst/>
                <a:latin typeface="+mn-lt"/>
              </a:rPr>
              <a:t>Paličkovice</a:t>
            </a:r>
            <a:r>
              <a:rPr lang="cs-CZ" b="0" i="0" dirty="0">
                <a:solidFill>
                  <a:srgbClr val="212529"/>
                </a:solidFill>
                <a:effectLst/>
                <a:latin typeface="+mn-lt"/>
              </a:rPr>
              <a:t> </a:t>
            </a:r>
            <a:r>
              <a:rPr lang="cs-CZ" b="0" i="1" dirty="0">
                <a:solidFill>
                  <a:srgbClr val="212529"/>
                </a:solidFill>
                <a:effectLst/>
                <a:latin typeface="+mn-lt"/>
              </a:rPr>
              <a:t>(</a:t>
            </a:r>
            <a:r>
              <a:rPr lang="cs-CZ" b="0" i="1" dirty="0" err="1">
                <a:solidFill>
                  <a:srgbClr val="212529"/>
                </a:solidFill>
                <a:effectLst/>
                <a:latin typeface="+mn-lt"/>
              </a:rPr>
              <a:t>Claviceps</a:t>
            </a:r>
            <a:r>
              <a:rPr lang="cs-CZ" b="0" i="1" dirty="0">
                <a:solidFill>
                  <a:srgbClr val="212529"/>
                </a:solidFill>
                <a:effectLst/>
                <a:latin typeface="+mn-lt"/>
              </a:rPr>
              <a:t>)</a:t>
            </a:r>
            <a:r>
              <a:rPr lang="cs-CZ" b="0" i="0" dirty="0">
                <a:solidFill>
                  <a:srgbClr val="212529"/>
                </a:solidFill>
                <a:effectLst/>
                <a:latin typeface="+mn-lt"/>
              </a:rPr>
              <a:t>. Tento rod obsahuje přibližně 60 druhů, které jsou rozšířené po celém světě. Paličkovice produkují velké množství alkaloidů, které jsou toxikologicky významné.</a:t>
            </a:r>
          </a:p>
          <a:p>
            <a:pPr algn="l"/>
            <a:r>
              <a:rPr lang="cs-CZ" b="0" i="0" dirty="0" err="1">
                <a:solidFill>
                  <a:srgbClr val="212529"/>
                </a:solidFill>
                <a:effectLst/>
                <a:latin typeface="+mn-lt"/>
              </a:rPr>
              <a:t>Claviceps</a:t>
            </a:r>
            <a:r>
              <a:rPr lang="cs-CZ" b="0" i="0" dirty="0">
                <a:solidFill>
                  <a:srgbClr val="212529"/>
                </a:solidFill>
                <a:effectLst/>
                <a:latin typeface="+mn-lt"/>
              </a:rPr>
              <a:t> </a:t>
            </a:r>
            <a:r>
              <a:rPr lang="cs-CZ" b="0" i="0" dirty="0" err="1">
                <a:solidFill>
                  <a:srgbClr val="212529"/>
                </a:solidFill>
                <a:effectLst/>
                <a:latin typeface="+mn-lt"/>
              </a:rPr>
              <a:t>purpurea</a:t>
            </a:r>
            <a:r>
              <a:rPr lang="cs-CZ" b="0" i="0" dirty="0">
                <a:solidFill>
                  <a:srgbClr val="212529"/>
                </a:solidFill>
                <a:effectLst/>
                <a:latin typeface="+mn-lt"/>
              </a:rPr>
              <a:t>. Mezi nejznámější zástupce námelu patří </a:t>
            </a:r>
            <a:r>
              <a:rPr lang="cs-CZ" b="1" i="0" dirty="0">
                <a:solidFill>
                  <a:srgbClr val="212529"/>
                </a:solidFill>
                <a:effectLst/>
                <a:latin typeface="+mn-lt"/>
              </a:rPr>
              <a:t>Paličkovice nachová</a:t>
            </a:r>
            <a:r>
              <a:rPr lang="cs-CZ" b="0" i="0" dirty="0">
                <a:solidFill>
                  <a:srgbClr val="212529"/>
                </a:solidFill>
                <a:effectLst/>
                <a:latin typeface="+mn-lt"/>
              </a:rPr>
              <a:t> </a:t>
            </a:r>
            <a:r>
              <a:rPr lang="cs-CZ" b="0" i="1" dirty="0">
                <a:solidFill>
                  <a:srgbClr val="212529"/>
                </a:solidFill>
                <a:effectLst/>
                <a:latin typeface="+mn-lt"/>
              </a:rPr>
              <a:t>(</a:t>
            </a:r>
            <a:r>
              <a:rPr lang="cs-CZ" b="0" i="1" dirty="0" err="1">
                <a:solidFill>
                  <a:srgbClr val="212529"/>
                </a:solidFill>
                <a:effectLst/>
                <a:latin typeface="+mn-lt"/>
              </a:rPr>
              <a:t>Claviceps</a:t>
            </a:r>
            <a:r>
              <a:rPr lang="cs-CZ" b="0" i="1" dirty="0">
                <a:solidFill>
                  <a:srgbClr val="212529"/>
                </a:solidFill>
                <a:effectLst/>
                <a:latin typeface="+mn-lt"/>
              </a:rPr>
              <a:t> </a:t>
            </a:r>
            <a:r>
              <a:rPr lang="cs-CZ" b="0" i="1" dirty="0" err="1">
                <a:solidFill>
                  <a:srgbClr val="212529"/>
                </a:solidFill>
                <a:effectLst/>
                <a:latin typeface="+mn-lt"/>
              </a:rPr>
              <a:t>purpurea</a:t>
            </a:r>
            <a:r>
              <a:rPr lang="cs-CZ" b="0" i="1" dirty="0">
                <a:solidFill>
                  <a:srgbClr val="212529"/>
                </a:solidFill>
                <a:effectLst/>
                <a:latin typeface="+mn-lt"/>
              </a:rPr>
              <a:t>)</a:t>
            </a:r>
            <a:r>
              <a:rPr lang="cs-CZ" b="0" i="0" dirty="0">
                <a:solidFill>
                  <a:srgbClr val="212529"/>
                </a:solidFill>
                <a:effectLst/>
                <a:latin typeface="+mn-lt"/>
              </a:rPr>
              <a:t>, což je jedovatá vřeckovýtrusá houba. </a:t>
            </a:r>
          </a:p>
          <a:p>
            <a:endParaRPr lang="cs-CZ" dirty="0">
              <a:latin typeface="+mn-lt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A60644-1F66-4DF7-8C23-63A6B3ACB729}" type="slidenum">
              <a:rPr lang="cs-CZ" smtClean="0"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1631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 u="heavy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 u="heavy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 u="heavy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779269" y="499313"/>
            <a:ext cx="5585460" cy="6369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 u="heavy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5635" y="2063623"/>
            <a:ext cx="6265545" cy="1524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12800" y="3115132"/>
            <a:ext cx="7518400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61005" marR="5080" indent="-2948940" algn="ctr">
              <a:lnSpc>
                <a:spcPct val="100000"/>
              </a:lnSpc>
              <a:spcBef>
                <a:spcPts val="95"/>
              </a:spcBef>
            </a:pPr>
            <a:r>
              <a:rPr lang="cs-CZ" sz="4800" b="1" u="none" spc="-10" dirty="0">
                <a:latin typeface="Calibri"/>
                <a:cs typeface="Calibri"/>
              </a:rPr>
              <a:t>N</a:t>
            </a:r>
            <a:r>
              <a:rPr sz="4800" b="1" u="none" spc="-5" dirty="0" err="1">
                <a:latin typeface="Calibri"/>
                <a:cs typeface="Calibri"/>
              </a:rPr>
              <a:t>ervový</a:t>
            </a:r>
            <a:r>
              <a:rPr sz="4800" b="1" u="none" spc="-5" dirty="0">
                <a:latin typeface="Calibri"/>
                <a:cs typeface="Calibri"/>
              </a:rPr>
              <a:t> </a:t>
            </a:r>
            <a:r>
              <a:rPr sz="4800" b="1" u="none" spc="-980" dirty="0">
                <a:latin typeface="Calibri"/>
                <a:cs typeface="Calibri"/>
              </a:rPr>
              <a:t> </a:t>
            </a:r>
            <a:r>
              <a:rPr sz="4800" b="1" u="none" spc="-10" dirty="0">
                <a:latin typeface="Calibri"/>
                <a:cs typeface="Calibri"/>
              </a:rPr>
              <a:t>systém</a:t>
            </a:r>
            <a:endParaRPr sz="4800" b="1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13277" y="468883"/>
            <a:ext cx="2909570" cy="6270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0"/>
              </a:spcBef>
            </a:pPr>
            <a:r>
              <a:rPr u="none" spc="-10" dirty="0">
                <a:latin typeface="+mn-lt"/>
              </a:rPr>
              <a:t>S</a:t>
            </a:r>
            <a:r>
              <a:rPr u="none" spc="-20" dirty="0">
                <a:latin typeface="+mn-lt"/>
              </a:rPr>
              <a:t>y</a:t>
            </a:r>
            <a:r>
              <a:rPr u="none" spc="-5" dirty="0">
                <a:latin typeface="+mn-lt"/>
              </a:rPr>
              <a:t>mpat</a:t>
            </a:r>
            <a:r>
              <a:rPr u="none" dirty="0">
                <a:latin typeface="+mn-lt"/>
              </a:rPr>
              <a:t>i</a:t>
            </a:r>
            <a:r>
              <a:rPr u="none" spc="-5" dirty="0">
                <a:latin typeface="+mn-lt"/>
              </a:rPr>
              <a:t>k</a:t>
            </a:r>
            <a:r>
              <a:rPr u="none" spc="5" dirty="0">
                <a:latin typeface="+mn-lt"/>
              </a:rPr>
              <a:t>u</a:t>
            </a:r>
            <a:r>
              <a:rPr u="none" spc="-5" dirty="0">
                <a:latin typeface="+mn-lt"/>
              </a:rPr>
              <a:t>s</a:t>
            </a:r>
            <a:endParaRPr dirty="0">
              <a:latin typeface="+mn-l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635" y="1498992"/>
            <a:ext cx="7618095" cy="3059812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800"/>
              </a:spcBef>
              <a:buChar char="•"/>
              <a:tabLst>
                <a:tab pos="356870" algn="l"/>
                <a:tab pos="357505" algn="l"/>
              </a:tabLst>
            </a:pPr>
            <a:r>
              <a:rPr sz="2400" spc="-10" dirty="0">
                <a:latin typeface="Calibri"/>
                <a:cs typeface="Calibri"/>
              </a:rPr>
              <a:t>aktivován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spc="-5" dirty="0" err="1">
                <a:latin typeface="Calibri"/>
                <a:cs typeface="Calibri"/>
              </a:rPr>
              <a:t>při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stresu</a:t>
            </a:r>
            <a:endParaRPr lang="cs-CZ" sz="2400" spc="-10" dirty="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800"/>
              </a:spcBef>
              <a:buChar char="•"/>
              <a:tabLst>
                <a:tab pos="356870" algn="l"/>
                <a:tab pos="357505" algn="l"/>
              </a:tabLst>
            </a:pPr>
            <a:endParaRPr sz="2400" dirty="0">
              <a:latin typeface="Calibri"/>
              <a:cs typeface="Calibri"/>
            </a:endParaRPr>
          </a:p>
          <a:p>
            <a:pPr marL="356870" marR="652145" indent="-344805">
              <a:lnSpc>
                <a:spcPct val="100000"/>
              </a:lnSpc>
              <a:spcBef>
                <a:spcPts val="695"/>
              </a:spcBef>
              <a:buChar char="•"/>
              <a:tabLst>
                <a:tab pos="356870" algn="l"/>
                <a:tab pos="357505" algn="l"/>
              </a:tabLst>
            </a:pPr>
            <a:r>
              <a:rPr sz="2400" dirty="0">
                <a:latin typeface="Calibri"/>
                <a:cs typeface="Calibri"/>
              </a:rPr>
              <a:t>napomáhá</a:t>
            </a:r>
            <a:r>
              <a:rPr sz="2400" spc="-10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stimulací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cílových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orgánů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k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udržení </a:t>
            </a:r>
            <a:r>
              <a:rPr sz="2400" spc="-620" dirty="0">
                <a:latin typeface="Calibri"/>
                <a:cs typeface="Calibri"/>
              </a:rPr>
              <a:t> </a:t>
            </a:r>
            <a:r>
              <a:rPr sz="2400" spc="-15" dirty="0" err="1">
                <a:latin typeface="Calibri"/>
                <a:cs typeface="Calibri"/>
              </a:rPr>
              <a:t>homeostázy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15" dirty="0" err="1">
                <a:latin typeface="Calibri"/>
                <a:cs typeface="Calibri"/>
              </a:rPr>
              <a:t>organismu</a:t>
            </a:r>
            <a:endParaRPr lang="cs-CZ" sz="2400" spc="-15" dirty="0">
              <a:latin typeface="Calibri"/>
              <a:cs typeface="Calibri"/>
            </a:endParaRPr>
          </a:p>
          <a:p>
            <a:pPr marL="356870" marR="652145" indent="-344805">
              <a:lnSpc>
                <a:spcPct val="100000"/>
              </a:lnSpc>
              <a:spcBef>
                <a:spcPts val="695"/>
              </a:spcBef>
              <a:buChar char="•"/>
              <a:tabLst>
                <a:tab pos="356870" algn="l"/>
                <a:tab pos="357505" algn="l"/>
              </a:tabLst>
            </a:pPr>
            <a:endParaRPr sz="2400" dirty="0">
              <a:latin typeface="Calibri"/>
              <a:cs typeface="Calibri"/>
            </a:endParaRPr>
          </a:p>
          <a:p>
            <a:pPr marL="356870" marR="5080" indent="-344805">
              <a:lnSpc>
                <a:spcPct val="100000"/>
              </a:lnSpc>
              <a:spcBef>
                <a:spcPts val="725"/>
              </a:spcBef>
              <a:buChar char="•"/>
              <a:tabLst>
                <a:tab pos="356870" algn="l"/>
                <a:tab pos="357505" algn="l"/>
              </a:tabLst>
            </a:pPr>
            <a:r>
              <a:rPr sz="2400" dirty="0">
                <a:latin typeface="Calibri"/>
                <a:cs typeface="Calibri"/>
              </a:rPr>
              <a:t>při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dlouhodobé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stimulaci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rozvoj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patofyziologických </a:t>
            </a:r>
            <a:r>
              <a:rPr sz="2400" spc="-62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stavů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–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hypertenze,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poruchy</a:t>
            </a:r>
            <a:r>
              <a:rPr sz="2400" dirty="0">
                <a:latin typeface="Calibri"/>
                <a:cs typeface="Calibri"/>
              </a:rPr>
              <a:t> CNS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13277" y="468883"/>
            <a:ext cx="2909570" cy="6270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0"/>
              </a:spcBef>
            </a:pPr>
            <a:r>
              <a:rPr u="none" spc="-10" dirty="0">
                <a:latin typeface="+mn-lt"/>
              </a:rPr>
              <a:t>S</a:t>
            </a:r>
            <a:r>
              <a:rPr u="none" spc="-20" dirty="0">
                <a:latin typeface="+mn-lt"/>
              </a:rPr>
              <a:t>y</a:t>
            </a:r>
            <a:r>
              <a:rPr u="none" spc="-5" dirty="0">
                <a:latin typeface="+mn-lt"/>
              </a:rPr>
              <a:t>mpat</a:t>
            </a:r>
            <a:r>
              <a:rPr u="none" dirty="0">
                <a:latin typeface="+mn-lt"/>
              </a:rPr>
              <a:t>i</a:t>
            </a:r>
            <a:r>
              <a:rPr u="none" spc="-5" dirty="0">
                <a:latin typeface="+mn-lt"/>
              </a:rPr>
              <a:t>k</a:t>
            </a:r>
            <a:r>
              <a:rPr u="none" spc="5" dirty="0">
                <a:latin typeface="+mn-lt"/>
              </a:rPr>
              <a:t>u</a:t>
            </a:r>
            <a:r>
              <a:rPr u="none" spc="-5" dirty="0">
                <a:latin typeface="+mn-lt"/>
              </a:rPr>
              <a:t>s</a:t>
            </a:r>
            <a:endParaRPr dirty="0">
              <a:latin typeface="+mn-l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3443" y="1498992"/>
            <a:ext cx="8163357" cy="3867725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368935" indent="-344805">
              <a:lnSpc>
                <a:spcPct val="100000"/>
              </a:lnSpc>
              <a:spcBef>
                <a:spcPts val="800"/>
              </a:spcBef>
              <a:buChar char="•"/>
              <a:tabLst>
                <a:tab pos="368935" algn="l"/>
                <a:tab pos="369570" algn="l"/>
              </a:tabLst>
            </a:pPr>
            <a:r>
              <a:rPr sz="2400" spc="-5" dirty="0">
                <a:latin typeface="Calibri"/>
                <a:cs typeface="Calibri"/>
              </a:rPr>
              <a:t>hlavní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neurotransmiter</a:t>
            </a:r>
            <a:r>
              <a:rPr sz="2400" spc="-105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–</a:t>
            </a:r>
            <a:r>
              <a:rPr sz="2400" spc="50" dirty="0"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92D050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noradrenalin</a:t>
            </a:r>
            <a:r>
              <a:rPr sz="2400" b="1" spc="-90" dirty="0">
                <a:solidFill>
                  <a:srgbClr val="92D050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92D050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(</a:t>
            </a:r>
            <a:r>
              <a:rPr sz="2400" b="1" dirty="0" err="1">
                <a:solidFill>
                  <a:srgbClr val="92D050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NoA</a:t>
            </a:r>
            <a:r>
              <a:rPr sz="2400" b="1" dirty="0">
                <a:solidFill>
                  <a:srgbClr val="92D050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)</a:t>
            </a:r>
            <a:endParaRPr lang="cs-CZ" sz="2400" b="1" dirty="0">
              <a:solidFill>
                <a:srgbClr val="92D050"/>
              </a:solidFill>
              <a:uFill>
                <a:solidFill>
                  <a:srgbClr val="000000"/>
                </a:solidFill>
              </a:uFill>
              <a:latin typeface="Calibri"/>
              <a:cs typeface="Calibri"/>
            </a:endParaRPr>
          </a:p>
          <a:p>
            <a:pPr marL="24130">
              <a:lnSpc>
                <a:spcPct val="100000"/>
              </a:lnSpc>
              <a:spcBef>
                <a:spcPts val="800"/>
              </a:spcBef>
              <a:tabLst>
                <a:tab pos="368935" algn="l"/>
                <a:tab pos="369570" algn="l"/>
              </a:tabLst>
            </a:pPr>
            <a:r>
              <a:rPr lang="cs-CZ" sz="1600" dirty="0">
                <a:latin typeface="Calibri"/>
                <a:cs typeface="Calibri"/>
              </a:rPr>
              <a:t>        </a:t>
            </a:r>
            <a:endParaRPr sz="1600" dirty="0">
              <a:latin typeface="Calibri"/>
              <a:cs typeface="Calibri"/>
            </a:endParaRPr>
          </a:p>
          <a:p>
            <a:pPr marL="368935" indent="-344805">
              <a:lnSpc>
                <a:spcPct val="100000"/>
              </a:lnSpc>
              <a:spcBef>
                <a:spcPts val="695"/>
              </a:spcBef>
              <a:buChar char="•"/>
              <a:tabLst>
                <a:tab pos="368935" algn="l"/>
                <a:tab pos="369570" algn="l"/>
              </a:tabLst>
            </a:pPr>
            <a:r>
              <a:rPr sz="2400" spc="-5" dirty="0">
                <a:latin typeface="Calibri"/>
                <a:cs typeface="Calibri"/>
              </a:rPr>
              <a:t>dále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adrenalin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(NT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CNS</a:t>
            </a:r>
            <a:r>
              <a:rPr lang="cs-CZ" sz="2400" dirty="0">
                <a:latin typeface="Calibri"/>
                <a:cs typeface="Calibri"/>
              </a:rPr>
              <a:t>, stresový hormon</a:t>
            </a:r>
            <a:r>
              <a:rPr sz="2400" dirty="0">
                <a:latin typeface="Calibri"/>
                <a:cs typeface="Calibri"/>
              </a:rPr>
              <a:t>)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5" dirty="0">
                <a:latin typeface="Calibri"/>
                <a:cs typeface="Calibri"/>
              </a:rPr>
              <a:t> dopamin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(CNS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114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periferie</a:t>
            </a:r>
            <a:r>
              <a:rPr sz="2400" spc="-10" dirty="0">
                <a:latin typeface="Calibri"/>
                <a:cs typeface="Calibri"/>
              </a:rPr>
              <a:t>)</a:t>
            </a:r>
            <a:endParaRPr lang="cs-CZ" sz="2400" dirty="0">
              <a:latin typeface="Calibri"/>
              <a:cs typeface="Calibri"/>
            </a:endParaRPr>
          </a:p>
          <a:p>
            <a:pPr marL="368935" indent="-344805">
              <a:lnSpc>
                <a:spcPct val="100000"/>
              </a:lnSpc>
              <a:spcBef>
                <a:spcPts val="695"/>
              </a:spcBef>
              <a:buChar char="•"/>
              <a:tabLst>
                <a:tab pos="368935" algn="l"/>
                <a:tab pos="369570" algn="l"/>
              </a:tabLst>
            </a:pPr>
            <a:endParaRPr lang="cs-CZ" sz="2400" spc="-15" dirty="0">
              <a:latin typeface="Calibri"/>
              <a:cs typeface="Calibri"/>
            </a:endParaRPr>
          </a:p>
          <a:p>
            <a:pPr marL="368935" indent="-344805">
              <a:lnSpc>
                <a:spcPct val="100000"/>
              </a:lnSpc>
              <a:spcBef>
                <a:spcPts val="695"/>
              </a:spcBef>
              <a:buChar char="•"/>
              <a:tabLst>
                <a:tab pos="368935" algn="l"/>
                <a:tab pos="369570" algn="l"/>
              </a:tabLst>
            </a:pPr>
            <a:r>
              <a:rPr lang="cs-CZ" sz="2400" spc="-15" dirty="0">
                <a:latin typeface="Calibri"/>
                <a:cs typeface="Calibri"/>
              </a:rPr>
              <a:t>l</a:t>
            </a:r>
            <a:r>
              <a:rPr sz="2400" spc="-15" dirty="0" err="1">
                <a:latin typeface="Calibri"/>
                <a:cs typeface="Calibri"/>
              </a:rPr>
              <a:t>éčiva</a:t>
            </a:r>
            <a:r>
              <a:rPr sz="2400" spc="-15" dirty="0">
                <a:latin typeface="Calibri"/>
                <a:cs typeface="Calibri"/>
              </a:rPr>
              <a:t>:</a:t>
            </a:r>
            <a:endParaRPr sz="2400" dirty="0">
              <a:latin typeface="Calibri"/>
              <a:cs typeface="Calibri"/>
            </a:endParaRPr>
          </a:p>
          <a:p>
            <a:pPr marL="1740535" lvl="3" indent="-344805">
              <a:spcBef>
                <a:spcPts val="55"/>
              </a:spcBef>
              <a:buChar char="•"/>
              <a:tabLst>
                <a:tab pos="368935" algn="l"/>
                <a:tab pos="369570" algn="l"/>
              </a:tabLst>
            </a:pPr>
            <a:r>
              <a:rPr lang="cs-CZ" sz="2400" spc="-20" dirty="0">
                <a:latin typeface="Calibri"/>
                <a:cs typeface="Calibri"/>
              </a:rPr>
              <a:t>s</a:t>
            </a:r>
            <a:r>
              <a:rPr sz="2400" spc="-20" dirty="0" err="1">
                <a:latin typeface="Calibri"/>
                <a:cs typeface="Calibri"/>
              </a:rPr>
              <a:t>ympato</a:t>
            </a:r>
            <a:r>
              <a:rPr sz="2400" b="1" spc="-20" dirty="0" err="1">
                <a:latin typeface="Calibri"/>
                <a:cs typeface="Calibri"/>
              </a:rPr>
              <a:t>mimetika</a:t>
            </a:r>
            <a:r>
              <a:rPr lang="cs-CZ" sz="2400" b="1" spc="-20" dirty="0">
                <a:latin typeface="Calibri"/>
                <a:cs typeface="Calibri"/>
              </a:rPr>
              <a:t> </a:t>
            </a:r>
            <a:r>
              <a:rPr lang="cs-CZ" sz="2400" spc="-20" dirty="0">
                <a:latin typeface="Calibri"/>
                <a:cs typeface="Calibri"/>
              </a:rPr>
              <a:t>(stimulují adrenergní systém)</a:t>
            </a:r>
            <a:endParaRPr sz="2400" dirty="0">
              <a:latin typeface="Calibri"/>
              <a:cs typeface="Calibri"/>
            </a:endParaRPr>
          </a:p>
          <a:p>
            <a:pPr marL="1740535" lvl="3" indent="-344805">
              <a:spcBef>
                <a:spcPts val="725"/>
              </a:spcBef>
              <a:buFontTx/>
              <a:buChar char="•"/>
              <a:tabLst>
                <a:tab pos="368935" algn="l"/>
                <a:tab pos="369570" algn="l"/>
              </a:tabLst>
            </a:pPr>
            <a:r>
              <a:rPr lang="cs-CZ" sz="2400" spc="-15" dirty="0">
                <a:latin typeface="Calibri"/>
                <a:cs typeface="Calibri"/>
              </a:rPr>
              <a:t>s</a:t>
            </a:r>
            <a:r>
              <a:rPr sz="2400" spc="-15" dirty="0" err="1">
                <a:latin typeface="Calibri"/>
                <a:cs typeface="Calibri"/>
              </a:rPr>
              <a:t>ympato</a:t>
            </a:r>
            <a:r>
              <a:rPr sz="2400" b="1" spc="-15" dirty="0" err="1">
                <a:latin typeface="Calibri"/>
                <a:cs typeface="Calibri"/>
              </a:rPr>
              <a:t>lytika</a:t>
            </a:r>
            <a:r>
              <a:rPr lang="cs-CZ" sz="2400" b="1" spc="-15" dirty="0">
                <a:latin typeface="Calibri"/>
                <a:cs typeface="Calibri"/>
              </a:rPr>
              <a:t> </a:t>
            </a:r>
            <a:r>
              <a:rPr lang="cs-CZ" sz="2400" spc="-20" dirty="0">
                <a:latin typeface="Calibri"/>
                <a:cs typeface="Calibri"/>
              </a:rPr>
              <a:t>(antagonisté adrenergních receptorů)</a:t>
            </a:r>
            <a:endParaRPr lang="cs-CZ" sz="2400" dirty="0">
              <a:latin typeface="Calibri"/>
              <a:cs typeface="Calibri"/>
            </a:endParaRPr>
          </a:p>
          <a:p>
            <a:pPr marL="1395730" lvl="3">
              <a:spcBef>
                <a:spcPts val="725"/>
              </a:spcBef>
              <a:tabLst>
                <a:tab pos="368935" algn="l"/>
                <a:tab pos="369570" algn="l"/>
              </a:tabLst>
            </a:pP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7509" y="1508886"/>
            <a:ext cx="274320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1925" marR="5080" indent="-149860">
              <a:lnSpc>
                <a:spcPct val="100000"/>
              </a:lnSpc>
              <a:spcBef>
                <a:spcPts val="100"/>
              </a:spcBef>
            </a:pPr>
            <a:r>
              <a:rPr sz="2400" u="none" spc="-5" dirty="0">
                <a:latin typeface="Calibri"/>
                <a:cs typeface="Calibri"/>
              </a:rPr>
              <a:t>Sc</a:t>
            </a:r>
            <a:r>
              <a:rPr sz="2400" u="none" dirty="0">
                <a:latin typeface="Calibri"/>
                <a:cs typeface="Calibri"/>
              </a:rPr>
              <a:t>héma</a:t>
            </a:r>
            <a:r>
              <a:rPr sz="2400" u="none" spc="-170" dirty="0">
                <a:latin typeface="Calibri"/>
                <a:cs typeface="Calibri"/>
              </a:rPr>
              <a:t> </a:t>
            </a:r>
            <a:r>
              <a:rPr sz="2400" u="none" dirty="0">
                <a:latin typeface="Calibri"/>
                <a:cs typeface="Calibri"/>
              </a:rPr>
              <a:t>vege</a:t>
            </a:r>
            <a:r>
              <a:rPr sz="2400" u="none" spc="10" dirty="0">
                <a:latin typeface="Calibri"/>
                <a:cs typeface="Calibri"/>
              </a:rPr>
              <a:t>t</a:t>
            </a:r>
            <a:r>
              <a:rPr sz="2400" u="none" dirty="0">
                <a:latin typeface="Calibri"/>
                <a:cs typeface="Calibri"/>
              </a:rPr>
              <a:t>a</a:t>
            </a:r>
            <a:r>
              <a:rPr sz="2400" u="none" spc="10" dirty="0">
                <a:latin typeface="Calibri"/>
                <a:cs typeface="Calibri"/>
              </a:rPr>
              <a:t>t</a:t>
            </a:r>
            <a:r>
              <a:rPr sz="2400" u="none" dirty="0">
                <a:latin typeface="Calibri"/>
                <a:cs typeface="Calibri"/>
              </a:rPr>
              <a:t>iv</a:t>
            </a:r>
            <a:r>
              <a:rPr sz="2400" u="none" spc="5" dirty="0">
                <a:latin typeface="Calibri"/>
                <a:cs typeface="Calibri"/>
              </a:rPr>
              <a:t>n</a:t>
            </a:r>
            <a:r>
              <a:rPr sz="2400" u="none" dirty="0">
                <a:latin typeface="Calibri"/>
                <a:cs typeface="Calibri"/>
              </a:rPr>
              <a:t>í</a:t>
            </a:r>
            <a:r>
              <a:rPr sz="2400" u="none" spc="10" dirty="0">
                <a:latin typeface="Calibri"/>
                <a:cs typeface="Calibri"/>
              </a:rPr>
              <a:t>h</a:t>
            </a:r>
            <a:r>
              <a:rPr sz="2400" u="none" dirty="0">
                <a:latin typeface="Calibri"/>
                <a:cs typeface="Calibri"/>
              </a:rPr>
              <a:t>o  nervového</a:t>
            </a:r>
            <a:r>
              <a:rPr sz="2400" u="none" spc="-100" dirty="0">
                <a:latin typeface="Calibri"/>
                <a:cs typeface="Calibri"/>
              </a:rPr>
              <a:t> </a:t>
            </a:r>
            <a:r>
              <a:rPr sz="2400" u="none" spc="-5" dirty="0">
                <a:latin typeface="Calibri"/>
                <a:cs typeface="Calibri"/>
              </a:rPr>
              <a:t>systému</a:t>
            </a:r>
            <a:endParaRPr sz="2400" dirty="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28744" y="188976"/>
            <a:ext cx="4029455" cy="638251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2000" y="1524000"/>
            <a:ext cx="2484753" cy="38343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indent="295275">
              <a:lnSpc>
                <a:spcPct val="100000"/>
              </a:lnSpc>
              <a:spcBef>
                <a:spcPts val="110"/>
              </a:spcBef>
            </a:pPr>
            <a:r>
              <a:rPr sz="2400" u="none" spc="-5" dirty="0" err="1">
                <a:latin typeface="+mn-lt"/>
                <a:cs typeface="Arial"/>
              </a:rPr>
              <a:t>Účinky</a:t>
            </a:r>
            <a:r>
              <a:rPr sz="2400" u="none" spc="-5" dirty="0">
                <a:latin typeface="+mn-lt"/>
                <a:cs typeface="Arial"/>
              </a:rPr>
              <a:t> </a:t>
            </a:r>
            <a:r>
              <a:rPr sz="2400" u="none" dirty="0" err="1">
                <a:latin typeface="+mn-lt"/>
                <a:cs typeface="Arial"/>
              </a:rPr>
              <a:t>s</a:t>
            </a:r>
            <a:r>
              <a:rPr sz="2400" u="none" spc="-120" dirty="0" err="1">
                <a:latin typeface="+mn-lt"/>
                <a:cs typeface="Arial"/>
              </a:rPr>
              <a:t>y</a:t>
            </a:r>
            <a:r>
              <a:rPr sz="2400" u="none" spc="5" dirty="0" err="1">
                <a:latin typeface="+mn-lt"/>
                <a:cs typeface="Arial"/>
              </a:rPr>
              <a:t>m</a:t>
            </a:r>
            <a:r>
              <a:rPr sz="2400" u="none" spc="-15" dirty="0" err="1">
                <a:latin typeface="+mn-lt"/>
                <a:cs typeface="Arial"/>
              </a:rPr>
              <a:t>p</a:t>
            </a:r>
            <a:r>
              <a:rPr sz="2400" u="none" dirty="0" err="1">
                <a:latin typeface="+mn-lt"/>
                <a:cs typeface="Arial"/>
              </a:rPr>
              <a:t>at</a:t>
            </a:r>
            <a:r>
              <a:rPr sz="2400" u="none" spc="10" dirty="0" err="1">
                <a:latin typeface="+mn-lt"/>
                <a:cs typeface="Arial"/>
              </a:rPr>
              <a:t>i</a:t>
            </a:r>
            <a:r>
              <a:rPr sz="2400" u="none" dirty="0" err="1">
                <a:latin typeface="+mn-lt"/>
                <a:cs typeface="Arial"/>
              </a:rPr>
              <a:t>k</a:t>
            </a:r>
            <a:r>
              <a:rPr sz="2400" u="none" spc="5" dirty="0" err="1">
                <a:latin typeface="+mn-lt"/>
                <a:cs typeface="Arial"/>
              </a:rPr>
              <a:t>u</a:t>
            </a:r>
            <a:endParaRPr sz="2400" dirty="0">
              <a:latin typeface="+mn-lt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12335" y="259078"/>
            <a:ext cx="4462271" cy="651357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96539" y="40335"/>
            <a:ext cx="2570480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u="none" spc="-5" dirty="0">
                <a:latin typeface="+mn-lt"/>
              </a:rPr>
              <a:t>Rec</a:t>
            </a:r>
            <a:r>
              <a:rPr u="none" spc="5" dirty="0">
                <a:latin typeface="+mn-lt"/>
              </a:rPr>
              <a:t>e</a:t>
            </a:r>
            <a:r>
              <a:rPr u="none" spc="-5" dirty="0">
                <a:latin typeface="+mn-lt"/>
              </a:rPr>
              <a:t>ptory</a:t>
            </a:r>
            <a:endParaRPr dirty="0">
              <a:latin typeface="+mn-l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19200" y="668071"/>
            <a:ext cx="7037832" cy="590092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37054" y="468883"/>
            <a:ext cx="4457700" cy="6270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0"/>
              </a:spcBef>
            </a:pPr>
            <a:r>
              <a:rPr u="none" spc="-10" dirty="0">
                <a:latin typeface="+mn-lt"/>
              </a:rPr>
              <a:t>S</a:t>
            </a:r>
            <a:r>
              <a:rPr u="none" spc="-20" dirty="0">
                <a:latin typeface="+mn-lt"/>
              </a:rPr>
              <a:t>y</a:t>
            </a:r>
            <a:r>
              <a:rPr u="none" spc="-5" dirty="0">
                <a:latin typeface="+mn-lt"/>
              </a:rPr>
              <a:t>mpatomimet</a:t>
            </a:r>
            <a:r>
              <a:rPr u="none" spc="5" dirty="0">
                <a:latin typeface="+mn-lt"/>
              </a:rPr>
              <a:t>i</a:t>
            </a:r>
            <a:r>
              <a:rPr u="none" spc="-5" dirty="0">
                <a:latin typeface="+mn-lt"/>
              </a:rPr>
              <a:t>ka</a:t>
            </a:r>
            <a:endParaRPr dirty="0">
              <a:latin typeface="+mn-l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635" y="1586611"/>
            <a:ext cx="7868920" cy="407868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22300" indent="-610235">
              <a:lnSpc>
                <a:spcPct val="100000"/>
              </a:lnSpc>
              <a:spcBef>
                <a:spcPts val="105"/>
              </a:spcBef>
              <a:buFont typeface="Calibri"/>
              <a:buChar char="•"/>
              <a:tabLst>
                <a:tab pos="622300" algn="l"/>
                <a:tab pos="622935" algn="l"/>
              </a:tabLst>
            </a:pPr>
            <a:r>
              <a:rPr sz="2400" b="1" spc="5" dirty="0">
                <a:latin typeface="Calibri"/>
                <a:cs typeface="Calibri"/>
              </a:rPr>
              <a:t>přímo</a:t>
            </a:r>
            <a:r>
              <a:rPr sz="2400" b="1" spc="-11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působící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látky</a:t>
            </a:r>
            <a:r>
              <a:rPr sz="2400" b="1" spc="-10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–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5" dirty="0" err="1">
                <a:latin typeface="Calibri"/>
                <a:cs typeface="Calibri"/>
              </a:rPr>
              <a:t>působí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5" dirty="0" err="1">
                <a:latin typeface="Calibri"/>
                <a:cs typeface="Calibri"/>
              </a:rPr>
              <a:t>obsazením</a:t>
            </a:r>
            <a:r>
              <a:rPr lang="cs-CZ" sz="2400" dirty="0">
                <a:latin typeface="Calibri"/>
                <a:cs typeface="Calibri"/>
              </a:rPr>
              <a:t> r</a:t>
            </a:r>
            <a:r>
              <a:rPr sz="2400" spc="-15" dirty="0" err="1">
                <a:latin typeface="Calibri"/>
                <a:cs typeface="Calibri"/>
              </a:rPr>
              <a:t>eceptoru</a:t>
            </a:r>
            <a:r>
              <a:rPr lang="cs-CZ" sz="2400" spc="-15" dirty="0">
                <a:latin typeface="Calibri"/>
                <a:cs typeface="Calibri"/>
              </a:rPr>
              <a:t> </a:t>
            </a:r>
            <a:r>
              <a:rPr lang="cs-CZ" sz="2400" dirty="0">
                <a:latin typeface="Calibri"/>
                <a:cs typeface="Calibri"/>
              </a:rPr>
              <a:t>–</a:t>
            </a:r>
            <a:r>
              <a:rPr sz="2400" spc="-155" dirty="0">
                <a:latin typeface="Calibri"/>
                <a:cs typeface="Calibri"/>
              </a:rPr>
              <a:t> </a:t>
            </a:r>
            <a:r>
              <a:rPr sz="2400" spc="-15" dirty="0" err="1">
                <a:solidFill>
                  <a:srgbClr val="FF0000"/>
                </a:solidFill>
                <a:latin typeface="Calibri"/>
                <a:cs typeface="Calibri"/>
              </a:rPr>
              <a:t>agonisté</a:t>
            </a:r>
            <a:endParaRPr lang="cs-CZ" sz="2400" spc="-15" dirty="0">
              <a:solidFill>
                <a:srgbClr val="FF0000"/>
              </a:solidFill>
              <a:latin typeface="Calibri"/>
              <a:cs typeface="Calibri"/>
            </a:endParaRPr>
          </a:p>
          <a:p>
            <a:pPr marL="12065">
              <a:lnSpc>
                <a:spcPct val="100000"/>
              </a:lnSpc>
              <a:spcBef>
                <a:spcPts val="105"/>
              </a:spcBef>
              <a:tabLst>
                <a:tab pos="622300" algn="l"/>
                <a:tab pos="622935" algn="l"/>
              </a:tabLst>
            </a:pPr>
            <a:endParaRPr sz="2400" dirty="0">
              <a:latin typeface="Calibri"/>
              <a:cs typeface="Calibri"/>
            </a:endParaRPr>
          </a:p>
          <a:p>
            <a:pPr marL="622300" indent="-610235">
              <a:lnSpc>
                <a:spcPct val="100000"/>
              </a:lnSpc>
              <a:spcBef>
                <a:spcPts val="695"/>
              </a:spcBef>
              <a:buFont typeface="Calibri"/>
              <a:buChar char="•"/>
              <a:tabLst>
                <a:tab pos="622300" algn="l"/>
                <a:tab pos="622935" algn="l"/>
              </a:tabLst>
            </a:pPr>
            <a:r>
              <a:rPr sz="2400" b="1" spc="-5" dirty="0">
                <a:latin typeface="Calibri"/>
                <a:cs typeface="Calibri"/>
              </a:rPr>
              <a:t>nepřímo</a:t>
            </a:r>
            <a:r>
              <a:rPr sz="2400" b="1" spc="-8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působící</a:t>
            </a:r>
            <a:r>
              <a:rPr sz="2400" b="1" spc="-9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látky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–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působení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je</a:t>
            </a:r>
            <a:r>
              <a:rPr sz="2400" spc="-20" dirty="0">
                <a:latin typeface="Calibri"/>
                <a:cs typeface="Calibri"/>
              </a:rPr>
              <a:t> závislé</a:t>
            </a:r>
            <a:endParaRPr sz="2400" dirty="0">
              <a:latin typeface="Calibri"/>
              <a:cs typeface="Calibri"/>
            </a:endParaRPr>
          </a:p>
          <a:p>
            <a:pPr marL="622300" marR="1907539">
              <a:lnSpc>
                <a:spcPct val="100000"/>
              </a:lnSpc>
              <a:tabLst>
                <a:tab pos="1137285" algn="l"/>
              </a:tabLst>
            </a:pPr>
            <a:r>
              <a:rPr sz="2400" spc="-5" dirty="0">
                <a:latin typeface="Calibri"/>
                <a:cs typeface="Calibri"/>
              </a:rPr>
              <a:t>na	</a:t>
            </a:r>
            <a:r>
              <a:rPr sz="2400" spc="-10" dirty="0">
                <a:latin typeface="Calibri"/>
                <a:cs typeface="Calibri"/>
              </a:rPr>
              <a:t>zvýšení</a:t>
            </a:r>
            <a:r>
              <a:rPr sz="2400" spc="-120" dirty="0">
                <a:latin typeface="Calibri"/>
                <a:cs typeface="Calibri"/>
              </a:rPr>
              <a:t> </a:t>
            </a:r>
            <a:r>
              <a:rPr sz="2400" spc="-25" dirty="0" err="1">
                <a:latin typeface="Calibri"/>
                <a:cs typeface="Calibri"/>
              </a:rPr>
              <a:t>koncentrace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spc="-5" dirty="0" err="1">
                <a:latin typeface="Calibri"/>
                <a:cs typeface="Calibri"/>
              </a:rPr>
              <a:t>endogenních</a:t>
            </a:r>
            <a:r>
              <a:rPr lang="cs-CZ" sz="2400" spc="-5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katecholaminů</a:t>
            </a:r>
            <a:r>
              <a:rPr sz="2400" spc="-10" dirty="0">
                <a:latin typeface="Calibri"/>
                <a:cs typeface="Calibri"/>
              </a:rPr>
              <a:t>:</a:t>
            </a:r>
            <a:endParaRPr sz="2400" dirty="0">
              <a:latin typeface="Calibri"/>
              <a:cs typeface="Calibri"/>
            </a:endParaRPr>
          </a:p>
          <a:p>
            <a:pPr marL="1079500" lvl="1" indent="-610235">
              <a:lnSpc>
                <a:spcPct val="100000"/>
              </a:lnSpc>
              <a:spcBef>
                <a:spcPts val="725"/>
              </a:spcBef>
              <a:buAutoNum type="alphaLcParenR"/>
              <a:tabLst>
                <a:tab pos="1079500" algn="l"/>
                <a:tab pos="1080135" algn="l"/>
              </a:tabLst>
            </a:pPr>
            <a:r>
              <a:rPr sz="2400" spc="-10" dirty="0">
                <a:latin typeface="Calibri"/>
                <a:cs typeface="Calibri"/>
              </a:rPr>
              <a:t>uvolnění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katecholaminů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z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nervového</a:t>
            </a:r>
            <a:r>
              <a:rPr sz="2400" spc="3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zakončení</a:t>
            </a:r>
            <a:endParaRPr sz="2400" dirty="0">
              <a:latin typeface="Calibri"/>
              <a:cs typeface="Calibri"/>
            </a:endParaRPr>
          </a:p>
          <a:p>
            <a:pPr marL="1079500" lvl="1" indent="-610235">
              <a:lnSpc>
                <a:spcPct val="100000"/>
              </a:lnSpc>
              <a:spcBef>
                <a:spcPts val="695"/>
              </a:spcBef>
              <a:buAutoNum type="alphaLcParenR"/>
              <a:tabLst>
                <a:tab pos="1079500" algn="l"/>
                <a:tab pos="1080135" algn="l"/>
              </a:tabLst>
            </a:pPr>
            <a:r>
              <a:rPr sz="2400" spc="-5" dirty="0">
                <a:latin typeface="Calibri"/>
                <a:cs typeface="Calibri"/>
              </a:rPr>
              <a:t>inhibice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zpětného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20" dirty="0" err="1">
                <a:latin typeface="Calibri"/>
                <a:cs typeface="Calibri"/>
              </a:rPr>
              <a:t>vychytávání</a:t>
            </a:r>
            <a:endParaRPr lang="cs-CZ" sz="2400" spc="-20" dirty="0">
              <a:latin typeface="Calibri"/>
              <a:cs typeface="Calibri"/>
            </a:endParaRPr>
          </a:p>
          <a:p>
            <a:pPr marL="1079500" lvl="1" indent="-610235">
              <a:lnSpc>
                <a:spcPct val="100000"/>
              </a:lnSpc>
              <a:spcBef>
                <a:spcPts val="695"/>
              </a:spcBef>
              <a:buAutoNum type="alphaLcParenR"/>
              <a:tabLst>
                <a:tab pos="1079500" algn="l"/>
                <a:tab pos="1080135" algn="l"/>
              </a:tabLst>
            </a:pPr>
            <a:r>
              <a:rPr lang="cs-CZ" sz="2400" spc="-20" dirty="0">
                <a:latin typeface="Calibri"/>
                <a:cs typeface="Calibri"/>
              </a:rPr>
              <a:t>inhibice enzymů MAO, COMT (metabolická přeměna katecholaminů)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000" y="1143000"/>
            <a:ext cx="8580120" cy="4218432"/>
          </a:xfrm>
          <a:prstGeom prst="rect">
            <a:avLst/>
          </a:prstGeom>
        </p:spPr>
      </p:pic>
      <p:sp>
        <p:nvSpPr>
          <p:cNvPr id="5" name="Ovál 4">
            <a:extLst>
              <a:ext uri="{FF2B5EF4-FFF2-40B4-BE49-F238E27FC236}">
                <a16:creationId xmlns:a16="http://schemas.microsoft.com/office/drawing/2014/main" id="{EF5EF4C9-0AFB-386B-8D5C-FEDBACCA4529}"/>
              </a:ext>
            </a:extLst>
          </p:cNvPr>
          <p:cNvSpPr/>
          <p:nvPr/>
        </p:nvSpPr>
        <p:spPr>
          <a:xfrm>
            <a:off x="76200" y="2858678"/>
            <a:ext cx="17526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2187" y="224485"/>
            <a:ext cx="6871970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0"/>
              </a:spcBef>
            </a:pPr>
            <a:r>
              <a:rPr u="none" spc="-10" dirty="0">
                <a:latin typeface="+mn-lt"/>
              </a:rPr>
              <a:t>Neselektivní</a:t>
            </a:r>
            <a:r>
              <a:rPr u="none" spc="-135" dirty="0">
                <a:latin typeface="+mn-lt"/>
              </a:rPr>
              <a:t> </a:t>
            </a:r>
            <a:r>
              <a:rPr u="none" dirty="0">
                <a:latin typeface="+mn-lt"/>
              </a:rPr>
              <a:t>sympatomimetika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73760" y="1128691"/>
            <a:ext cx="8323580" cy="5244449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250"/>
              </a:spcBef>
              <a:buFont typeface="Calibri"/>
              <a:buChar char="•"/>
              <a:tabLst>
                <a:tab pos="356870" algn="l"/>
                <a:tab pos="357505" algn="l"/>
              </a:tabLst>
            </a:pPr>
            <a:r>
              <a:rPr lang="cs-CZ" sz="2400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tzn. působí na alfa i beta receptory</a:t>
            </a:r>
          </a:p>
          <a:p>
            <a:pPr marL="356870" indent="-344805">
              <a:lnSpc>
                <a:spcPct val="100000"/>
              </a:lnSpc>
              <a:spcBef>
                <a:spcPts val="250"/>
              </a:spcBef>
              <a:buFont typeface="Calibri"/>
              <a:buChar char="•"/>
              <a:tabLst>
                <a:tab pos="356870" algn="l"/>
                <a:tab pos="357505" algn="l"/>
              </a:tabLst>
            </a:pPr>
            <a:r>
              <a:rPr sz="2400" i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noradrenalin</a:t>
            </a:r>
            <a:r>
              <a:rPr sz="2400" i="1" spc="-7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–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90" dirty="0">
                <a:latin typeface="Calibri"/>
                <a:cs typeface="Calibri"/>
              </a:rPr>
              <a:t>NT,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stimulace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spc="-25" dirty="0" err="1">
                <a:latin typeface="Calibri"/>
                <a:cs typeface="Calibri"/>
              </a:rPr>
              <a:t>myokardu</a:t>
            </a:r>
            <a:r>
              <a:rPr lang="cs-CZ" sz="2400" spc="-25" dirty="0">
                <a:latin typeface="Calibri"/>
                <a:cs typeface="Calibri"/>
              </a:rPr>
              <a:t>,</a:t>
            </a:r>
            <a:r>
              <a:rPr lang="cs-CZ" sz="2400" dirty="0">
                <a:latin typeface="Calibri"/>
                <a:cs typeface="Calibri"/>
              </a:rPr>
              <a:t> </a:t>
            </a:r>
            <a:r>
              <a:rPr sz="2400" spc="-5" dirty="0" err="1">
                <a:latin typeface="Calibri"/>
                <a:cs typeface="Calibri"/>
              </a:rPr>
              <a:t>při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prudkém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zvýšení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TK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reflexní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bradykardie</a:t>
            </a:r>
            <a:endParaRPr sz="2400" dirty="0">
              <a:latin typeface="Calibri"/>
              <a:cs typeface="Calibri"/>
            </a:endParaRPr>
          </a:p>
          <a:p>
            <a:pPr marL="356870">
              <a:lnSpc>
                <a:spcPct val="100000"/>
              </a:lnSpc>
              <a:spcBef>
                <a:spcPts val="315"/>
              </a:spcBef>
            </a:pPr>
            <a:r>
              <a:rPr sz="2400" spc="-10" dirty="0">
                <a:latin typeface="Calibri"/>
                <a:cs typeface="Calibri"/>
              </a:rPr>
              <a:t>indikace: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vazokonstrikční</a:t>
            </a:r>
            <a:r>
              <a:rPr sz="2400" spc="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přísada</a:t>
            </a:r>
            <a:endParaRPr sz="2400" dirty="0">
              <a:latin typeface="Calibri"/>
              <a:cs typeface="Calibri"/>
            </a:endParaRPr>
          </a:p>
          <a:p>
            <a:pPr marL="1299210">
              <a:lnSpc>
                <a:spcPts val="3060"/>
              </a:lnSpc>
              <a:spcBef>
                <a:spcPts val="360"/>
              </a:spcBef>
            </a:pPr>
            <a:r>
              <a:rPr lang="cs-CZ" sz="2400" spc="-15" dirty="0">
                <a:latin typeface="Calibri"/>
                <a:cs typeface="Calibri"/>
              </a:rPr>
              <a:t>   </a:t>
            </a:r>
            <a:r>
              <a:rPr sz="2400" spc="-15" dirty="0" err="1">
                <a:latin typeface="Calibri"/>
                <a:cs typeface="Calibri"/>
              </a:rPr>
              <a:t>periferní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analeptikum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při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šokových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stavech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–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pomalá</a:t>
            </a:r>
            <a:endParaRPr sz="2400" dirty="0">
              <a:latin typeface="Calibri"/>
              <a:cs typeface="Calibri"/>
            </a:endParaRPr>
          </a:p>
          <a:p>
            <a:pPr marL="1299210">
              <a:lnSpc>
                <a:spcPts val="3060"/>
              </a:lnSpc>
            </a:pPr>
            <a:r>
              <a:rPr lang="cs-CZ" sz="2400" spc="-85" dirty="0">
                <a:latin typeface="Calibri"/>
                <a:cs typeface="Calibri"/>
              </a:rPr>
              <a:t>    </a:t>
            </a:r>
            <a:r>
              <a:rPr sz="2400" spc="-85" dirty="0" err="1">
                <a:latin typeface="Calibri"/>
                <a:cs typeface="Calibri"/>
              </a:rPr>
              <a:t>i.v.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5" dirty="0" err="1">
                <a:latin typeface="Calibri"/>
                <a:cs typeface="Calibri"/>
              </a:rPr>
              <a:t>infuze</a:t>
            </a:r>
            <a:endParaRPr lang="cs-CZ" sz="2400" spc="-15" dirty="0">
              <a:latin typeface="Calibri"/>
              <a:cs typeface="Calibri"/>
            </a:endParaRPr>
          </a:p>
          <a:p>
            <a:pPr marL="1299210">
              <a:lnSpc>
                <a:spcPts val="3060"/>
              </a:lnSpc>
            </a:pPr>
            <a:endParaRPr sz="2400" dirty="0">
              <a:latin typeface="Calibri"/>
              <a:cs typeface="Calibri"/>
            </a:endParaRPr>
          </a:p>
          <a:p>
            <a:pPr marL="353695" marR="583565" indent="-341630">
              <a:lnSpc>
                <a:spcPct val="98100"/>
              </a:lnSpc>
              <a:spcBef>
                <a:spcPts val="445"/>
              </a:spcBef>
              <a:buFont typeface="Calibri"/>
              <a:buChar char="•"/>
              <a:tabLst>
                <a:tab pos="356870" algn="l"/>
                <a:tab pos="357505" algn="l"/>
              </a:tabLst>
            </a:pPr>
            <a:r>
              <a:rPr sz="2400" i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adrenalin</a:t>
            </a:r>
            <a:r>
              <a:rPr sz="2400" i="1" spc="-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–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90" dirty="0">
                <a:latin typeface="Calibri"/>
                <a:cs typeface="Calibri"/>
              </a:rPr>
              <a:t>NT,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při </a:t>
            </a:r>
            <a:r>
              <a:rPr sz="2400" spc="-25" dirty="0">
                <a:latin typeface="Calibri"/>
                <a:cs typeface="Calibri"/>
              </a:rPr>
              <a:t>krátkodobém</a:t>
            </a:r>
            <a:r>
              <a:rPr sz="2400" spc="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zvýšení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TK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a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srdečního </a:t>
            </a:r>
            <a:r>
              <a:rPr sz="2400" spc="-57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výdeje </a:t>
            </a:r>
            <a:r>
              <a:rPr sz="2400" spc="-15" dirty="0">
                <a:latin typeface="Calibri"/>
                <a:cs typeface="Calibri"/>
              </a:rPr>
              <a:t>zhoršuje metabolismus </a:t>
            </a:r>
            <a:r>
              <a:rPr sz="2400" spc="-25" dirty="0">
                <a:latin typeface="Calibri"/>
                <a:cs typeface="Calibri"/>
              </a:rPr>
              <a:t>myokardu </a:t>
            </a:r>
            <a:r>
              <a:rPr sz="2400" spc="-10" dirty="0">
                <a:latin typeface="Calibri"/>
                <a:cs typeface="Calibri"/>
              </a:rPr>
              <a:t>(KI </a:t>
            </a:r>
            <a:r>
              <a:rPr sz="2400" spc="-5" dirty="0">
                <a:latin typeface="Calibri"/>
                <a:cs typeface="Calibri"/>
              </a:rPr>
              <a:t>u </a:t>
            </a:r>
            <a:r>
              <a:rPr sz="2400" spc="-10" dirty="0">
                <a:latin typeface="Calibri"/>
                <a:cs typeface="Calibri"/>
              </a:rPr>
              <a:t>AP) </a:t>
            </a:r>
            <a:r>
              <a:rPr sz="2400" spc="-5" dirty="0">
                <a:latin typeface="Calibri"/>
                <a:cs typeface="Calibri"/>
              </a:rPr>
              <a:t> </a:t>
            </a:r>
            <a:endParaRPr lang="cs-CZ" sz="2400" spc="-5" dirty="0">
              <a:latin typeface="Calibri"/>
              <a:cs typeface="Calibri"/>
            </a:endParaRPr>
          </a:p>
          <a:p>
            <a:pPr marL="12065" marR="583565">
              <a:lnSpc>
                <a:spcPct val="98100"/>
              </a:lnSpc>
              <a:spcBef>
                <a:spcPts val="445"/>
              </a:spcBef>
              <a:tabLst>
                <a:tab pos="356870" algn="l"/>
                <a:tab pos="357505" algn="l"/>
              </a:tabLst>
            </a:pPr>
            <a:r>
              <a:rPr lang="cs-CZ" sz="2400" spc="-5" dirty="0">
                <a:latin typeface="Calibri"/>
                <a:cs typeface="Calibri"/>
              </a:rPr>
              <a:t>     </a:t>
            </a:r>
            <a:r>
              <a:rPr sz="2400" spc="-10" dirty="0" err="1">
                <a:latin typeface="Calibri"/>
                <a:cs typeface="Calibri"/>
              </a:rPr>
              <a:t>indikace</a:t>
            </a:r>
            <a:r>
              <a:rPr sz="2400" spc="-10" dirty="0">
                <a:latin typeface="Calibri"/>
                <a:cs typeface="Calibri"/>
              </a:rPr>
              <a:t>: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kardiostimulans</a:t>
            </a:r>
            <a:r>
              <a:rPr sz="2400" spc="5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při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srdeční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zástavě </a:t>
            </a:r>
            <a:r>
              <a:rPr sz="2400" spc="-60" dirty="0">
                <a:latin typeface="Calibri"/>
                <a:cs typeface="Calibri"/>
              </a:rPr>
              <a:t>(i.v.)</a:t>
            </a:r>
            <a:endParaRPr sz="2400" dirty="0">
              <a:latin typeface="Calibri"/>
              <a:cs typeface="Calibri"/>
            </a:endParaRPr>
          </a:p>
          <a:p>
            <a:pPr marL="1131570" marR="1214755" algn="ctr">
              <a:lnSpc>
                <a:spcPct val="109300"/>
              </a:lnSpc>
            </a:pPr>
            <a:r>
              <a:rPr lang="cs-CZ" sz="2400" spc="-10" dirty="0">
                <a:latin typeface="Calibri"/>
                <a:cs typeface="Calibri"/>
              </a:rPr>
              <a:t>     </a:t>
            </a:r>
            <a:r>
              <a:rPr sz="2400" spc="-10" dirty="0" err="1">
                <a:latin typeface="Calibri"/>
                <a:cs typeface="Calibri"/>
              </a:rPr>
              <a:t>antialergikum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-</a:t>
            </a:r>
            <a:r>
              <a:rPr lang="cs-CZ" sz="2400" spc="-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EPIPEN (hluboce </a:t>
            </a:r>
            <a:r>
              <a:rPr sz="2400" spc="-10" dirty="0">
                <a:latin typeface="Calibri"/>
                <a:cs typeface="Calibri"/>
              </a:rPr>
              <a:t>s.c., </a:t>
            </a:r>
            <a:r>
              <a:rPr sz="2400" spc="-5" dirty="0">
                <a:latin typeface="Calibri"/>
                <a:cs typeface="Calibri"/>
              </a:rPr>
              <a:t>příp. </a:t>
            </a:r>
            <a:r>
              <a:rPr sz="2400" spc="-30" dirty="0">
                <a:latin typeface="Calibri"/>
                <a:cs typeface="Calibri"/>
              </a:rPr>
              <a:t>i.v) </a:t>
            </a:r>
            <a:r>
              <a:rPr sz="2400" spc="-575" dirty="0">
                <a:latin typeface="Calibri"/>
                <a:cs typeface="Calibri"/>
              </a:rPr>
              <a:t> </a:t>
            </a:r>
            <a:r>
              <a:rPr lang="cs-CZ" sz="2400" spc="-575" dirty="0">
                <a:latin typeface="Calibri"/>
                <a:cs typeface="Calibri"/>
              </a:rPr>
              <a:t>                           </a:t>
            </a:r>
            <a:r>
              <a:rPr sz="2400" spc="-10" dirty="0" err="1">
                <a:latin typeface="Calibri"/>
                <a:cs typeface="Calibri"/>
              </a:rPr>
              <a:t>bronchodilatans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–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při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akutním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záchvatu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AB</a:t>
            </a:r>
            <a:endParaRPr sz="2400" dirty="0">
              <a:latin typeface="Calibri"/>
              <a:cs typeface="Calibri"/>
            </a:endParaRPr>
          </a:p>
          <a:p>
            <a:pPr marL="1131570">
              <a:lnSpc>
                <a:spcPct val="100000"/>
              </a:lnSpc>
              <a:spcBef>
                <a:spcPts val="359"/>
              </a:spcBef>
            </a:pPr>
            <a:r>
              <a:rPr lang="cs-CZ" sz="2400" spc="-25" dirty="0">
                <a:latin typeface="Calibri"/>
                <a:cs typeface="Calibri"/>
              </a:rPr>
              <a:t>      </a:t>
            </a:r>
            <a:r>
              <a:rPr sz="2400" spc="-25" dirty="0" err="1">
                <a:latin typeface="Calibri"/>
                <a:cs typeface="Calibri"/>
              </a:rPr>
              <a:t>vazokonstrikční</a:t>
            </a:r>
            <a:r>
              <a:rPr sz="2400" spc="3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přísada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2187" y="413461"/>
            <a:ext cx="6871970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0"/>
              </a:spcBef>
            </a:pPr>
            <a:r>
              <a:rPr u="none" spc="-10" dirty="0">
                <a:latin typeface="+mn-lt"/>
              </a:rPr>
              <a:t>Neselektivní</a:t>
            </a:r>
            <a:r>
              <a:rPr u="none" spc="-135" dirty="0">
                <a:latin typeface="+mn-lt"/>
              </a:rPr>
              <a:t> </a:t>
            </a:r>
            <a:r>
              <a:rPr u="none" dirty="0">
                <a:latin typeface="+mn-lt"/>
              </a:rPr>
              <a:t>sympatomimetika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46912" y="1326946"/>
            <a:ext cx="8152765" cy="3198311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700"/>
              </a:spcBef>
              <a:buFont typeface="Calibri"/>
              <a:buChar char="•"/>
              <a:tabLst>
                <a:tab pos="356870" algn="l"/>
                <a:tab pos="357505" algn="l"/>
              </a:tabLst>
            </a:pPr>
            <a:r>
              <a:rPr sz="2400" i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dopamin</a:t>
            </a:r>
            <a:r>
              <a:rPr sz="2400" i="1" spc="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–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90" dirty="0">
                <a:latin typeface="Calibri"/>
                <a:cs typeface="Calibri"/>
              </a:rPr>
              <a:t>NT,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účinek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závislý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5" dirty="0" err="1">
                <a:latin typeface="Calibri"/>
                <a:cs typeface="Calibri"/>
              </a:rPr>
              <a:t>na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spc="-20" dirty="0" err="1">
                <a:latin typeface="Calibri"/>
                <a:cs typeface="Calibri"/>
              </a:rPr>
              <a:t>dávce</a:t>
            </a:r>
            <a:endParaRPr sz="2400" dirty="0">
              <a:latin typeface="Calibri"/>
              <a:cs typeface="Calibri"/>
            </a:endParaRPr>
          </a:p>
          <a:p>
            <a:pPr marL="353695">
              <a:lnSpc>
                <a:spcPct val="100000"/>
              </a:lnSpc>
              <a:spcBef>
                <a:spcPts val="605"/>
              </a:spcBef>
            </a:pPr>
            <a:r>
              <a:rPr sz="2400" spc="-10" dirty="0">
                <a:latin typeface="Calibri"/>
                <a:cs typeface="Calibri"/>
              </a:rPr>
              <a:t>indikace: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lang="cs-CZ" sz="2400" dirty="0">
                <a:latin typeface="Calibri"/>
                <a:cs typeface="Calibri"/>
              </a:rPr>
              <a:t> </a:t>
            </a:r>
            <a:r>
              <a:rPr sz="2400" spc="-20" dirty="0" err="1">
                <a:latin typeface="Calibri"/>
                <a:cs typeface="Calibri"/>
              </a:rPr>
              <a:t>kongestivní</a:t>
            </a:r>
            <a:r>
              <a:rPr sz="2400" spc="40" dirty="0">
                <a:latin typeface="Calibri"/>
                <a:cs typeface="Calibri"/>
              </a:rPr>
              <a:t> </a:t>
            </a:r>
            <a:r>
              <a:rPr sz="2400" spc="-5" dirty="0" err="1">
                <a:latin typeface="Calibri"/>
                <a:cs typeface="Calibri"/>
              </a:rPr>
              <a:t>srdeční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5" dirty="0" err="1">
                <a:latin typeface="Calibri"/>
                <a:cs typeface="Calibri"/>
              </a:rPr>
              <a:t>selhání</a:t>
            </a:r>
            <a:r>
              <a:rPr lang="cs-CZ" sz="2400" spc="-5" dirty="0">
                <a:latin typeface="Calibri"/>
                <a:cs typeface="Calibri"/>
              </a:rPr>
              <a:t>,</a:t>
            </a:r>
            <a:r>
              <a:rPr lang="cs-CZ" sz="2400" spc="-135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pooperační</a:t>
            </a:r>
            <a:r>
              <a:rPr sz="2400" spc="-10" dirty="0">
                <a:latin typeface="Calibri"/>
                <a:cs typeface="Calibri"/>
              </a:rPr>
              <a:t>,</a:t>
            </a:r>
            <a:endParaRPr sz="2400" dirty="0">
              <a:latin typeface="Calibri"/>
              <a:cs typeface="Calibri"/>
            </a:endParaRPr>
          </a:p>
          <a:p>
            <a:pPr marL="353695" marR="114935">
              <a:lnSpc>
                <a:spcPct val="100000"/>
              </a:lnSpc>
            </a:pPr>
            <a:r>
              <a:rPr sz="2400" spc="-25" dirty="0">
                <a:latin typeface="Calibri"/>
                <a:cs typeface="Calibri"/>
              </a:rPr>
              <a:t>traumatický,</a:t>
            </a:r>
            <a:r>
              <a:rPr sz="2400" spc="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anafylaktický</a:t>
            </a:r>
            <a:r>
              <a:rPr sz="2400" spc="4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a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endotoxinový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šok,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časný 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popáleninový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šok,</a:t>
            </a:r>
            <a:r>
              <a:rPr sz="2400" spc="2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kardiogenní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a</a:t>
            </a:r>
            <a:r>
              <a:rPr sz="2400" spc="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septický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šok,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 err="1">
                <a:latin typeface="Calibri"/>
                <a:cs typeface="Calibri"/>
              </a:rPr>
              <a:t>neurogenní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70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šok</a:t>
            </a:r>
            <a:endParaRPr lang="cs-CZ" sz="2400" spc="-10" dirty="0">
              <a:latin typeface="Calibri"/>
              <a:cs typeface="Calibri"/>
            </a:endParaRPr>
          </a:p>
          <a:p>
            <a:pPr marL="353695" marR="114935">
              <a:lnSpc>
                <a:spcPct val="100000"/>
              </a:lnSpc>
            </a:pPr>
            <a:endParaRPr sz="2400" dirty="0">
              <a:latin typeface="Calibri"/>
              <a:cs typeface="Calibri"/>
            </a:endParaRPr>
          </a:p>
          <a:p>
            <a:pPr marL="353695" marR="5080">
              <a:lnSpc>
                <a:spcPct val="100000"/>
              </a:lnSpc>
              <a:spcBef>
                <a:spcPts val="605"/>
              </a:spcBef>
            </a:pPr>
            <a:r>
              <a:rPr sz="2400" spc="-10" dirty="0">
                <a:latin typeface="Calibri"/>
                <a:cs typeface="Calibri"/>
              </a:rPr>
              <a:t>velmi </a:t>
            </a:r>
            <a:r>
              <a:rPr sz="2400" spc="-5" dirty="0">
                <a:latin typeface="Calibri"/>
                <a:cs typeface="Calibri"/>
              </a:rPr>
              <a:t>malé </a:t>
            </a:r>
            <a:r>
              <a:rPr sz="2400" spc="-15" dirty="0">
                <a:latin typeface="Calibri"/>
                <a:cs typeface="Calibri"/>
              </a:rPr>
              <a:t>dávky </a:t>
            </a:r>
            <a:r>
              <a:rPr sz="2400" spc="-5" dirty="0">
                <a:latin typeface="Calibri"/>
                <a:cs typeface="Calibri"/>
              </a:rPr>
              <a:t>dopaminu (2-4 </a:t>
            </a:r>
            <a:r>
              <a:rPr sz="2400" spc="10" dirty="0">
                <a:latin typeface="Calibri"/>
                <a:cs typeface="Calibri"/>
              </a:rPr>
              <a:t>µg/kg/min.) </a:t>
            </a:r>
            <a:r>
              <a:rPr lang="cs-CZ" sz="2400" spc="10" dirty="0">
                <a:latin typeface="Calibri"/>
                <a:cs typeface="Calibri"/>
              </a:rPr>
              <a:t>- </a:t>
            </a:r>
            <a:r>
              <a:rPr sz="2400" spc="-20" dirty="0" err="1">
                <a:latin typeface="Calibri"/>
                <a:cs typeface="Calibri"/>
              </a:rPr>
              <a:t>profylaxe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při </a:t>
            </a:r>
            <a:r>
              <a:rPr sz="2400" spc="-57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hraničních a </a:t>
            </a:r>
            <a:r>
              <a:rPr sz="2400" spc="-10" dirty="0">
                <a:latin typeface="Calibri"/>
                <a:cs typeface="Calibri"/>
              </a:rPr>
              <a:t>nestabilních </a:t>
            </a:r>
            <a:r>
              <a:rPr sz="2400" spc="-5" dirty="0">
                <a:latin typeface="Calibri"/>
                <a:cs typeface="Calibri"/>
              </a:rPr>
              <a:t>oběhových situacích k </a:t>
            </a:r>
            <a:r>
              <a:rPr sz="2400" spc="-25" dirty="0">
                <a:latin typeface="Calibri"/>
                <a:cs typeface="Calibri"/>
              </a:rPr>
              <a:t>protekci 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splanchnické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a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5" dirty="0" err="1">
                <a:latin typeface="Calibri"/>
                <a:cs typeface="Calibri"/>
              </a:rPr>
              <a:t>renální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perfůze</a:t>
            </a:r>
            <a:r>
              <a:rPr lang="cs-CZ" sz="2400" spc="-10" dirty="0">
                <a:latin typeface="Calibri"/>
                <a:cs typeface="Calibri"/>
              </a:rPr>
              <a:t> (zvyšuje průtok krve)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809A50AA-DAB1-0466-010C-3F28744B9E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9EE1456E-341A-BCBB-9014-44F3B348B0E2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000" y="1143000"/>
            <a:ext cx="8580120" cy="4218432"/>
          </a:xfrm>
          <a:prstGeom prst="rect">
            <a:avLst/>
          </a:prstGeom>
        </p:spPr>
      </p:pic>
      <p:sp>
        <p:nvSpPr>
          <p:cNvPr id="5" name="Ovál 4">
            <a:extLst>
              <a:ext uri="{FF2B5EF4-FFF2-40B4-BE49-F238E27FC236}">
                <a16:creationId xmlns:a16="http://schemas.microsoft.com/office/drawing/2014/main" id="{92F50306-9CBF-60A1-69F0-120FFA619813}"/>
              </a:ext>
            </a:extLst>
          </p:cNvPr>
          <p:cNvSpPr/>
          <p:nvPr/>
        </p:nvSpPr>
        <p:spPr>
          <a:xfrm>
            <a:off x="3200400" y="2895600"/>
            <a:ext cx="17526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213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4F8F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-12191" y="0"/>
            <a:ext cx="9168765" cy="6882765"/>
            <a:chOff x="-12191" y="0"/>
            <a:chExt cx="9168765" cy="688276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l" t="t" r="r" b="b"/>
              <a:pathLst>
                <a:path w="9144000" h="6858000">
                  <a:moveTo>
                    <a:pt x="0" y="6858000"/>
                  </a:moveTo>
                  <a:lnTo>
                    <a:pt x="9144000" y="685800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ln w="24384">
              <a:solidFill>
                <a:srgbClr val="87A2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88719" y="981455"/>
              <a:ext cx="6528816" cy="427024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6661403" y="4079748"/>
              <a:ext cx="719455" cy="575945"/>
            </a:xfrm>
            <a:custGeom>
              <a:avLst/>
              <a:gdLst/>
              <a:ahLst/>
              <a:cxnLst/>
              <a:rect l="l" t="t" r="r" b="b"/>
              <a:pathLst>
                <a:path w="719454" h="575945">
                  <a:moveTo>
                    <a:pt x="0" y="213359"/>
                  </a:moveTo>
                  <a:lnTo>
                    <a:pt x="0" y="575690"/>
                  </a:lnTo>
                </a:path>
                <a:path w="719454" h="575945">
                  <a:moveTo>
                    <a:pt x="719327" y="0"/>
                  </a:moveTo>
                  <a:lnTo>
                    <a:pt x="719327" y="359282"/>
                  </a:lnTo>
                </a:path>
              </a:pathLst>
            </a:custGeom>
            <a:ln w="2743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300216" y="4654296"/>
              <a:ext cx="866140" cy="502920"/>
            </a:xfrm>
            <a:custGeom>
              <a:avLst/>
              <a:gdLst/>
              <a:ahLst/>
              <a:cxnLst/>
              <a:rect l="l" t="t" r="r" b="b"/>
              <a:pathLst>
                <a:path w="866140" h="502920">
                  <a:moveTo>
                    <a:pt x="432815" y="0"/>
                  </a:moveTo>
                  <a:lnTo>
                    <a:pt x="374141" y="2285"/>
                  </a:lnTo>
                  <a:lnTo>
                    <a:pt x="317754" y="9016"/>
                  </a:lnTo>
                  <a:lnTo>
                    <a:pt x="264287" y="19684"/>
                  </a:lnTo>
                  <a:lnTo>
                    <a:pt x="214376" y="34289"/>
                  </a:lnTo>
                  <a:lnTo>
                    <a:pt x="168275" y="52323"/>
                  </a:lnTo>
                  <a:lnTo>
                    <a:pt x="126746" y="73659"/>
                  </a:lnTo>
                  <a:lnTo>
                    <a:pt x="90170" y="97789"/>
                  </a:lnTo>
                  <a:lnTo>
                    <a:pt x="59055" y="124459"/>
                  </a:lnTo>
                  <a:lnTo>
                    <a:pt x="34036" y="153542"/>
                  </a:lnTo>
                  <a:lnTo>
                    <a:pt x="3937" y="217296"/>
                  </a:lnTo>
                  <a:lnTo>
                    <a:pt x="0" y="251332"/>
                  </a:lnTo>
                  <a:lnTo>
                    <a:pt x="3937" y="285495"/>
                  </a:lnTo>
                  <a:lnTo>
                    <a:pt x="34036" y="349249"/>
                  </a:lnTo>
                  <a:lnTo>
                    <a:pt x="59055" y="378332"/>
                  </a:lnTo>
                  <a:lnTo>
                    <a:pt x="90170" y="405129"/>
                  </a:lnTo>
                  <a:lnTo>
                    <a:pt x="126746" y="429259"/>
                  </a:lnTo>
                  <a:lnTo>
                    <a:pt x="168275" y="450468"/>
                  </a:lnTo>
                  <a:lnTo>
                    <a:pt x="214376" y="468629"/>
                  </a:lnTo>
                  <a:lnTo>
                    <a:pt x="264287" y="483107"/>
                  </a:lnTo>
                  <a:lnTo>
                    <a:pt x="317754" y="493902"/>
                  </a:lnTo>
                  <a:lnTo>
                    <a:pt x="374141" y="500633"/>
                  </a:lnTo>
                  <a:lnTo>
                    <a:pt x="432815" y="502919"/>
                  </a:lnTo>
                  <a:lnTo>
                    <a:pt x="491489" y="500633"/>
                  </a:lnTo>
                  <a:lnTo>
                    <a:pt x="547878" y="493902"/>
                  </a:lnTo>
                  <a:lnTo>
                    <a:pt x="601217" y="483107"/>
                  </a:lnTo>
                  <a:lnTo>
                    <a:pt x="651256" y="468629"/>
                  </a:lnTo>
                  <a:lnTo>
                    <a:pt x="697230" y="450468"/>
                  </a:lnTo>
                  <a:lnTo>
                    <a:pt x="738886" y="429259"/>
                  </a:lnTo>
                  <a:lnTo>
                    <a:pt x="775462" y="405129"/>
                  </a:lnTo>
                  <a:lnTo>
                    <a:pt x="806577" y="378332"/>
                  </a:lnTo>
                  <a:lnTo>
                    <a:pt x="831595" y="349249"/>
                  </a:lnTo>
                  <a:lnTo>
                    <a:pt x="861694" y="285495"/>
                  </a:lnTo>
                  <a:lnTo>
                    <a:pt x="865632" y="251332"/>
                  </a:lnTo>
                  <a:lnTo>
                    <a:pt x="861694" y="217296"/>
                  </a:lnTo>
                  <a:lnTo>
                    <a:pt x="831595" y="153542"/>
                  </a:lnTo>
                  <a:lnTo>
                    <a:pt x="806577" y="124459"/>
                  </a:lnTo>
                  <a:lnTo>
                    <a:pt x="775462" y="97789"/>
                  </a:lnTo>
                  <a:lnTo>
                    <a:pt x="738886" y="73659"/>
                  </a:lnTo>
                  <a:lnTo>
                    <a:pt x="697230" y="52323"/>
                  </a:lnTo>
                  <a:lnTo>
                    <a:pt x="651256" y="34289"/>
                  </a:lnTo>
                  <a:lnTo>
                    <a:pt x="601217" y="19684"/>
                  </a:lnTo>
                  <a:lnTo>
                    <a:pt x="547878" y="9016"/>
                  </a:lnTo>
                  <a:lnTo>
                    <a:pt x="491489" y="2285"/>
                  </a:lnTo>
                  <a:lnTo>
                    <a:pt x="432815" y="0"/>
                  </a:lnTo>
                  <a:close/>
                </a:path>
              </a:pathLst>
            </a:custGeom>
            <a:solidFill>
              <a:srgbClr val="FB9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300216" y="4654296"/>
              <a:ext cx="866140" cy="502920"/>
            </a:xfrm>
            <a:custGeom>
              <a:avLst/>
              <a:gdLst/>
              <a:ahLst/>
              <a:cxnLst/>
              <a:rect l="l" t="t" r="r" b="b"/>
              <a:pathLst>
                <a:path w="866140" h="502920">
                  <a:moveTo>
                    <a:pt x="0" y="251332"/>
                  </a:moveTo>
                  <a:lnTo>
                    <a:pt x="15494" y="184530"/>
                  </a:lnTo>
                  <a:lnTo>
                    <a:pt x="59055" y="124459"/>
                  </a:lnTo>
                  <a:lnTo>
                    <a:pt x="90170" y="97789"/>
                  </a:lnTo>
                  <a:lnTo>
                    <a:pt x="126746" y="73659"/>
                  </a:lnTo>
                  <a:lnTo>
                    <a:pt x="168275" y="52323"/>
                  </a:lnTo>
                  <a:lnTo>
                    <a:pt x="214376" y="34289"/>
                  </a:lnTo>
                  <a:lnTo>
                    <a:pt x="264287" y="19684"/>
                  </a:lnTo>
                  <a:lnTo>
                    <a:pt x="317754" y="9016"/>
                  </a:lnTo>
                  <a:lnTo>
                    <a:pt x="374141" y="2285"/>
                  </a:lnTo>
                  <a:lnTo>
                    <a:pt x="432815" y="0"/>
                  </a:lnTo>
                  <a:lnTo>
                    <a:pt x="491489" y="2285"/>
                  </a:lnTo>
                  <a:lnTo>
                    <a:pt x="547878" y="9016"/>
                  </a:lnTo>
                  <a:lnTo>
                    <a:pt x="601217" y="19684"/>
                  </a:lnTo>
                  <a:lnTo>
                    <a:pt x="651256" y="34289"/>
                  </a:lnTo>
                  <a:lnTo>
                    <a:pt x="697230" y="52323"/>
                  </a:lnTo>
                  <a:lnTo>
                    <a:pt x="738886" y="73659"/>
                  </a:lnTo>
                  <a:lnTo>
                    <a:pt x="775462" y="97789"/>
                  </a:lnTo>
                  <a:lnTo>
                    <a:pt x="806577" y="124459"/>
                  </a:lnTo>
                  <a:lnTo>
                    <a:pt x="831595" y="153542"/>
                  </a:lnTo>
                  <a:lnTo>
                    <a:pt x="861694" y="217296"/>
                  </a:lnTo>
                  <a:lnTo>
                    <a:pt x="865632" y="251332"/>
                  </a:lnTo>
                  <a:lnTo>
                    <a:pt x="861694" y="285495"/>
                  </a:lnTo>
                  <a:lnTo>
                    <a:pt x="806577" y="378332"/>
                  </a:lnTo>
                  <a:lnTo>
                    <a:pt x="775462" y="405129"/>
                  </a:lnTo>
                  <a:lnTo>
                    <a:pt x="738886" y="429259"/>
                  </a:lnTo>
                  <a:lnTo>
                    <a:pt x="697230" y="450468"/>
                  </a:lnTo>
                  <a:lnTo>
                    <a:pt x="651256" y="468629"/>
                  </a:lnTo>
                  <a:lnTo>
                    <a:pt x="601217" y="483107"/>
                  </a:lnTo>
                  <a:lnTo>
                    <a:pt x="547878" y="493902"/>
                  </a:lnTo>
                  <a:lnTo>
                    <a:pt x="491489" y="500633"/>
                  </a:lnTo>
                  <a:lnTo>
                    <a:pt x="432815" y="502919"/>
                  </a:lnTo>
                  <a:lnTo>
                    <a:pt x="374141" y="500633"/>
                  </a:lnTo>
                  <a:lnTo>
                    <a:pt x="317754" y="493902"/>
                  </a:lnTo>
                  <a:lnTo>
                    <a:pt x="264287" y="483107"/>
                  </a:lnTo>
                  <a:lnTo>
                    <a:pt x="214376" y="468629"/>
                  </a:lnTo>
                  <a:lnTo>
                    <a:pt x="168275" y="450468"/>
                  </a:lnTo>
                  <a:lnTo>
                    <a:pt x="126746" y="429259"/>
                  </a:lnTo>
                  <a:lnTo>
                    <a:pt x="90170" y="405129"/>
                  </a:lnTo>
                  <a:lnTo>
                    <a:pt x="59055" y="378332"/>
                  </a:lnTo>
                  <a:lnTo>
                    <a:pt x="34036" y="349249"/>
                  </a:lnTo>
                  <a:lnTo>
                    <a:pt x="3937" y="285495"/>
                  </a:lnTo>
                  <a:lnTo>
                    <a:pt x="0" y="251332"/>
                  </a:lnTo>
                  <a:close/>
                </a:path>
              </a:pathLst>
            </a:custGeom>
            <a:ln w="24384">
              <a:solidFill>
                <a:srgbClr val="FB9F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092696" y="4364736"/>
              <a:ext cx="1368425" cy="575945"/>
            </a:xfrm>
            <a:custGeom>
              <a:avLst/>
              <a:gdLst/>
              <a:ahLst/>
              <a:cxnLst/>
              <a:rect l="l" t="t" r="r" b="b"/>
              <a:pathLst>
                <a:path w="1368425" h="575945">
                  <a:moveTo>
                    <a:pt x="684022" y="0"/>
                  </a:moveTo>
                  <a:lnTo>
                    <a:pt x="618235" y="1269"/>
                  </a:lnTo>
                  <a:lnTo>
                    <a:pt x="554101" y="5206"/>
                  </a:lnTo>
                  <a:lnTo>
                    <a:pt x="491998" y="11556"/>
                  </a:lnTo>
                  <a:lnTo>
                    <a:pt x="432307" y="20065"/>
                  </a:lnTo>
                  <a:lnTo>
                    <a:pt x="375284" y="30987"/>
                  </a:lnTo>
                  <a:lnTo>
                    <a:pt x="321055" y="43814"/>
                  </a:lnTo>
                  <a:lnTo>
                    <a:pt x="270128" y="58674"/>
                  </a:lnTo>
                  <a:lnTo>
                    <a:pt x="222630" y="75311"/>
                  </a:lnTo>
                  <a:lnTo>
                    <a:pt x="179070" y="93725"/>
                  </a:lnTo>
                  <a:lnTo>
                    <a:pt x="139446" y="113664"/>
                  </a:lnTo>
                  <a:lnTo>
                    <a:pt x="104139" y="135127"/>
                  </a:lnTo>
                  <a:lnTo>
                    <a:pt x="73532" y="157987"/>
                  </a:lnTo>
                  <a:lnTo>
                    <a:pt x="27304" y="207137"/>
                  </a:lnTo>
                  <a:lnTo>
                    <a:pt x="3175" y="260222"/>
                  </a:lnTo>
                  <a:lnTo>
                    <a:pt x="0" y="287908"/>
                  </a:lnTo>
                  <a:lnTo>
                    <a:pt x="3175" y="315594"/>
                  </a:lnTo>
                  <a:lnTo>
                    <a:pt x="27304" y="368681"/>
                  </a:lnTo>
                  <a:lnTo>
                    <a:pt x="73532" y="417830"/>
                  </a:lnTo>
                  <a:lnTo>
                    <a:pt x="104139" y="440689"/>
                  </a:lnTo>
                  <a:lnTo>
                    <a:pt x="139446" y="462152"/>
                  </a:lnTo>
                  <a:lnTo>
                    <a:pt x="179070" y="482091"/>
                  </a:lnTo>
                  <a:lnTo>
                    <a:pt x="222630" y="500506"/>
                  </a:lnTo>
                  <a:lnTo>
                    <a:pt x="270128" y="517144"/>
                  </a:lnTo>
                  <a:lnTo>
                    <a:pt x="321055" y="532002"/>
                  </a:lnTo>
                  <a:lnTo>
                    <a:pt x="375284" y="544830"/>
                  </a:lnTo>
                  <a:lnTo>
                    <a:pt x="432307" y="555751"/>
                  </a:lnTo>
                  <a:lnTo>
                    <a:pt x="491998" y="564261"/>
                  </a:lnTo>
                  <a:lnTo>
                    <a:pt x="554101" y="570611"/>
                  </a:lnTo>
                  <a:lnTo>
                    <a:pt x="618235" y="574547"/>
                  </a:lnTo>
                  <a:lnTo>
                    <a:pt x="684022" y="575818"/>
                  </a:lnTo>
                  <a:lnTo>
                    <a:pt x="749934" y="574547"/>
                  </a:lnTo>
                  <a:lnTo>
                    <a:pt x="814070" y="570611"/>
                  </a:lnTo>
                  <a:lnTo>
                    <a:pt x="876173" y="564261"/>
                  </a:lnTo>
                  <a:lnTo>
                    <a:pt x="935862" y="555751"/>
                  </a:lnTo>
                  <a:lnTo>
                    <a:pt x="992885" y="544830"/>
                  </a:lnTo>
                  <a:lnTo>
                    <a:pt x="1047114" y="532002"/>
                  </a:lnTo>
                  <a:lnTo>
                    <a:pt x="1098042" y="517144"/>
                  </a:lnTo>
                  <a:lnTo>
                    <a:pt x="1145539" y="500506"/>
                  </a:lnTo>
                  <a:lnTo>
                    <a:pt x="1189227" y="482091"/>
                  </a:lnTo>
                  <a:lnTo>
                    <a:pt x="1228852" y="462152"/>
                  </a:lnTo>
                  <a:lnTo>
                    <a:pt x="1264157" y="440689"/>
                  </a:lnTo>
                  <a:lnTo>
                    <a:pt x="1294764" y="417830"/>
                  </a:lnTo>
                  <a:lnTo>
                    <a:pt x="1340993" y="368681"/>
                  </a:lnTo>
                  <a:lnTo>
                    <a:pt x="1365123" y="315594"/>
                  </a:lnTo>
                  <a:lnTo>
                    <a:pt x="1368298" y="287908"/>
                  </a:lnTo>
                  <a:lnTo>
                    <a:pt x="1365123" y="260222"/>
                  </a:lnTo>
                  <a:lnTo>
                    <a:pt x="1340993" y="207137"/>
                  </a:lnTo>
                  <a:lnTo>
                    <a:pt x="1294764" y="157987"/>
                  </a:lnTo>
                  <a:lnTo>
                    <a:pt x="1264157" y="135127"/>
                  </a:lnTo>
                  <a:lnTo>
                    <a:pt x="1228852" y="113664"/>
                  </a:lnTo>
                  <a:lnTo>
                    <a:pt x="1189227" y="93725"/>
                  </a:lnTo>
                  <a:lnTo>
                    <a:pt x="1145539" y="75311"/>
                  </a:lnTo>
                  <a:lnTo>
                    <a:pt x="1098042" y="58674"/>
                  </a:lnTo>
                  <a:lnTo>
                    <a:pt x="1047114" y="43814"/>
                  </a:lnTo>
                  <a:lnTo>
                    <a:pt x="992885" y="30987"/>
                  </a:lnTo>
                  <a:lnTo>
                    <a:pt x="935862" y="20065"/>
                  </a:lnTo>
                  <a:lnTo>
                    <a:pt x="876173" y="11556"/>
                  </a:lnTo>
                  <a:lnTo>
                    <a:pt x="814070" y="5206"/>
                  </a:lnTo>
                  <a:lnTo>
                    <a:pt x="749934" y="1269"/>
                  </a:lnTo>
                  <a:lnTo>
                    <a:pt x="684022" y="0"/>
                  </a:lnTo>
                  <a:close/>
                </a:path>
              </a:pathLst>
            </a:custGeom>
            <a:solidFill>
              <a:srgbClr val="FB9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092696" y="4364736"/>
              <a:ext cx="1368425" cy="575945"/>
            </a:xfrm>
            <a:custGeom>
              <a:avLst/>
              <a:gdLst/>
              <a:ahLst/>
              <a:cxnLst/>
              <a:rect l="l" t="t" r="r" b="b"/>
              <a:pathLst>
                <a:path w="1368425" h="575945">
                  <a:moveTo>
                    <a:pt x="0" y="287908"/>
                  </a:moveTo>
                  <a:lnTo>
                    <a:pt x="12319" y="233171"/>
                  </a:lnTo>
                  <a:lnTo>
                    <a:pt x="47751" y="181990"/>
                  </a:lnTo>
                  <a:lnTo>
                    <a:pt x="104139" y="135127"/>
                  </a:lnTo>
                  <a:lnTo>
                    <a:pt x="139446" y="113664"/>
                  </a:lnTo>
                  <a:lnTo>
                    <a:pt x="179070" y="93725"/>
                  </a:lnTo>
                  <a:lnTo>
                    <a:pt x="222630" y="75311"/>
                  </a:lnTo>
                  <a:lnTo>
                    <a:pt x="270128" y="58674"/>
                  </a:lnTo>
                  <a:lnTo>
                    <a:pt x="321055" y="43814"/>
                  </a:lnTo>
                  <a:lnTo>
                    <a:pt x="375284" y="30987"/>
                  </a:lnTo>
                  <a:lnTo>
                    <a:pt x="432307" y="20065"/>
                  </a:lnTo>
                  <a:lnTo>
                    <a:pt x="491998" y="11556"/>
                  </a:lnTo>
                  <a:lnTo>
                    <a:pt x="554101" y="5206"/>
                  </a:lnTo>
                  <a:lnTo>
                    <a:pt x="618235" y="1269"/>
                  </a:lnTo>
                  <a:lnTo>
                    <a:pt x="684022" y="0"/>
                  </a:lnTo>
                  <a:lnTo>
                    <a:pt x="749934" y="1269"/>
                  </a:lnTo>
                  <a:lnTo>
                    <a:pt x="814070" y="5206"/>
                  </a:lnTo>
                  <a:lnTo>
                    <a:pt x="876173" y="11556"/>
                  </a:lnTo>
                  <a:lnTo>
                    <a:pt x="935862" y="20065"/>
                  </a:lnTo>
                  <a:lnTo>
                    <a:pt x="992885" y="30987"/>
                  </a:lnTo>
                  <a:lnTo>
                    <a:pt x="1047114" y="43814"/>
                  </a:lnTo>
                  <a:lnTo>
                    <a:pt x="1098042" y="58674"/>
                  </a:lnTo>
                  <a:lnTo>
                    <a:pt x="1145539" y="75311"/>
                  </a:lnTo>
                  <a:lnTo>
                    <a:pt x="1189227" y="93725"/>
                  </a:lnTo>
                  <a:lnTo>
                    <a:pt x="1228852" y="113664"/>
                  </a:lnTo>
                  <a:lnTo>
                    <a:pt x="1264157" y="135127"/>
                  </a:lnTo>
                  <a:lnTo>
                    <a:pt x="1294764" y="157987"/>
                  </a:lnTo>
                  <a:lnTo>
                    <a:pt x="1340993" y="207137"/>
                  </a:lnTo>
                  <a:lnTo>
                    <a:pt x="1365123" y="260222"/>
                  </a:lnTo>
                  <a:lnTo>
                    <a:pt x="1368298" y="287908"/>
                  </a:lnTo>
                  <a:lnTo>
                    <a:pt x="1365123" y="315594"/>
                  </a:lnTo>
                  <a:lnTo>
                    <a:pt x="1320419" y="393826"/>
                  </a:lnTo>
                  <a:lnTo>
                    <a:pt x="1264157" y="440689"/>
                  </a:lnTo>
                  <a:lnTo>
                    <a:pt x="1228852" y="462152"/>
                  </a:lnTo>
                  <a:lnTo>
                    <a:pt x="1189227" y="482091"/>
                  </a:lnTo>
                  <a:lnTo>
                    <a:pt x="1145539" y="500506"/>
                  </a:lnTo>
                  <a:lnTo>
                    <a:pt x="1098042" y="517144"/>
                  </a:lnTo>
                  <a:lnTo>
                    <a:pt x="1047114" y="532002"/>
                  </a:lnTo>
                  <a:lnTo>
                    <a:pt x="992885" y="544830"/>
                  </a:lnTo>
                  <a:lnTo>
                    <a:pt x="935862" y="555751"/>
                  </a:lnTo>
                  <a:lnTo>
                    <a:pt x="876173" y="564261"/>
                  </a:lnTo>
                  <a:lnTo>
                    <a:pt x="814070" y="570611"/>
                  </a:lnTo>
                  <a:lnTo>
                    <a:pt x="749934" y="574547"/>
                  </a:lnTo>
                  <a:lnTo>
                    <a:pt x="684022" y="575818"/>
                  </a:lnTo>
                  <a:lnTo>
                    <a:pt x="618235" y="574547"/>
                  </a:lnTo>
                  <a:lnTo>
                    <a:pt x="554101" y="570611"/>
                  </a:lnTo>
                  <a:lnTo>
                    <a:pt x="491998" y="564261"/>
                  </a:lnTo>
                  <a:lnTo>
                    <a:pt x="432307" y="555751"/>
                  </a:lnTo>
                  <a:lnTo>
                    <a:pt x="375284" y="544830"/>
                  </a:lnTo>
                  <a:lnTo>
                    <a:pt x="321055" y="532002"/>
                  </a:lnTo>
                  <a:lnTo>
                    <a:pt x="270128" y="517144"/>
                  </a:lnTo>
                  <a:lnTo>
                    <a:pt x="222630" y="500506"/>
                  </a:lnTo>
                  <a:lnTo>
                    <a:pt x="179070" y="482091"/>
                  </a:lnTo>
                  <a:lnTo>
                    <a:pt x="139446" y="462152"/>
                  </a:lnTo>
                  <a:lnTo>
                    <a:pt x="104139" y="440689"/>
                  </a:lnTo>
                  <a:lnTo>
                    <a:pt x="73532" y="417830"/>
                  </a:lnTo>
                  <a:lnTo>
                    <a:pt x="27304" y="368681"/>
                  </a:lnTo>
                  <a:lnTo>
                    <a:pt x="3175" y="315594"/>
                  </a:lnTo>
                  <a:lnTo>
                    <a:pt x="0" y="287908"/>
                  </a:lnTo>
                  <a:close/>
                </a:path>
              </a:pathLst>
            </a:custGeom>
            <a:ln w="24384">
              <a:solidFill>
                <a:srgbClr val="FB9F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6382003" y="4559046"/>
            <a:ext cx="1753235" cy="4438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006475">
              <a:lnSpc>
                <a:spcPct val="100000"/>
              </a:lnSpc>
              <a:spcBef>
                <a:spcPts val="110"/>
              </a:spcBef>
            </a:pPr>
            <a:r>
              <a:rPr sz="900" spc="-5" dirty="0">
                <a:latin typeface="Calibri"/>
                <a:cs typeface="Calibri"/>
              </a:rPr>
              <a:t>parasympatikus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7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100" spc="-5" dirty="0">
                <a:latin typeface="Calibri"/>
                <a:cs typeface="Calibri"/>
              </a:rPr>
              <a:t>sympatikus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22220" y="471627"/>
            <a:ext cx="5090160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95"/>
              </a:spcBef>
            </a:pPr>
            <a:r>
              <a:rPr lang="cs-CZ" u="none" spc="-5" dirty="0">
                <a:latin typeface="Symbol"/>
                <a:cs typeface="Symbol"/>
              </a:rPr>
              <a:t></a:t>
            </a:r>
            <a:r>
              <a:rPr u="none" spc="-7" baseline="-17241" dirty="0">
                <a:latin typeface="+mn-lt"/>
              </a:rPr>
              <a:t>1</a:t>
            </a:r>
            <a:r>
              <a:rPr u="none" spc="-5" dirty="0">
                <a:latin typeface="+mn-lt"/>
              </a:rPr>
              <a:t>-sympatomimetika</a:t>
            </a:r>
            <a:endParaRPr dirty="0">
              <a:latin typeface="+mn-lt"/>
              <a:cs typeface="Symbo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635" y="1592325"/>
            <a:ext cx="7253605" cy="221727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56870" marR="417195" indent="-344805" algn="just">
              <a:lnSpc>
                <a:spcPct val="100000"/>
              </a:lnSpc>
              <a:spcBef>
                <a:spcPts val="90"/>
              </a:spcBef>
              <a:buFont typeface="Calibri"/>
              <a:buChar char="•"/>
              <a:tabLst>
                <a:tab pos="357505" algn="l"/>
              </a:tabLst>
            </a:pPr>
            <a:r>
              <a:rPr sz="2000" i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dobutamin</a:t>
            </a:r>
            <a:r>
              <a:rPr sz="2000" i="1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– </a:t>
            </a:r>
            <a:r>
              <a:rPr sz="2000" spc="-15" dirty="0">
                <a:latin typeface="Calibri"/>
                <a:cs typeface="Calibri"/>
              </a:rPr>
              <a:t>derivát </a:t>
            </a:r>
            <a:r>
              <a:rPr sz="2000" spc="-5" dirty="0" err="1">
                <a:latin typeface="Calibri"/>
                <a:cs typeface="Calibri"/>
              </a:rPr>
              <a:t>dopaminu</a:t>
            </a:r>
            <a:r>
              <a:rPr sz="2000" spc="-5" dirty="0">
                <a:latin typeface="Calibri"/>
                <a:cs typeface="Calibri"/>
              </a:rPr>
              <a:t>,</a:t>
            </a:r>
            <a:r>
              <a:rPr lang="cs-CZ" sz="2000" spc="-5" dirty="0">
                <a:latin typeface="Calibri"/>
                <a:cs typeface="Calibri"/>
              </a:rPr>
              <a:t> </a:t>
            </a:r>
            <a:r>
              <a:rPr sz="2000" spc="-5" dirty="0" err="1">
                <a:latin typeface="Calibri"/>
                <a:cs typeface="Calibri"/>
              </a:rPr>
              <a:t>výraznější</a:t>
            </a:r>
            <a:r>
              <a:rPr sz="2000" spc="-5" dirty="0">
                <a:latin typeface="Calibri"/>
                <a:cs typeface="Calibri"/>
              </a:rPr>
              <a:t> vliv </a:t>
            </a:r>
            <a:r>
              <a:rPr sz="2000" spc="-10" dirty="0">
                <a:latin typeface="Calibri"/>
                <a:cs typeface="Calibri"/>
              </a:rPr>
              <a:t>na </a:t>
            </a:r>
            <a:r>
              <a:rPr sz="2000" spc="-57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inotropii </a:t>
            </a:r>
            <a:r>
              <a:rPr sz="2000" spc="-15" dirty="0">
                <a:latin typeface="Calibri"/>
                <a:cs typeface="Calibri"/>
              </a:rPr>
              <a:t>(stažlivost) než chronotropii </a:t>
            </a:r>
            <a:r>
              <a:rPr sz="2000" spc="-10" dirty="0">
                <a:latin typeface="Calibri"/>
                <a:cs typeface="Calibri"/>
              </a:rPr>
              <a:t>(</a:t>
            </a:r>
            <a:r>
              <a:rPr sz="2000" spc="-10" dirty="0" err="1">
                <a:latin typeface="Calibri"/>
                <a:cs typeface="Calibri"/>
              </a:rPr>
              <a:t>fr</a:t>
            </a:r>
            <a:r>
              <a:rPr lang="cs-CZ" sz="2000" spc="-10" dirty="0">
                <a:latin typeface="Calibri"/>
                <a:cs typeface="Calibri"/>
              </a:rPr>
              <a:t>e</a:t>
            </a:r>
            <a:r>
              <a:rPr sz="2000" spc="-10" dirty="0" err="1">
                <a:latin typeface="Calibri"/>
                <a:cs typeface="Calibri"/>
              </a:rPr>
              <a:t>kvenci</a:t>
            </a:r>
            <a:r>
              <a:rPr sz="2000" spc="-10" dirty="0">
                <a:latin typeface="Calibri"/>
                <a:cs typeface="Calibri"/>
              </a:rPr>
              <a:t>) </a:t>
            </a:r>
            <a:r>
              <a:rPr sz="2000" spc="-5" dirty="0">
                <a:latin typeface="Calibri"/>
                <a:cs typeface="Calibri"/>
              </a:rPr>
              <a:t> srdečního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svalu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 dirty="0">
              <a:latin typeface="Calibri"/>
              <a:cs typeface="Calibri"/>
            </a:endParaRPr>
          </a:p>
          <a:p>
            <a:pPr marL="356870" marR="5080"/>
            <a:r>
              <a:rPr sz="2000" spc="-10" dirty="0">
                <a:latin typeface="Calibri"/>
                <a:cs typeface="Calibri"/>
              </a:rPr>
              <a:t>indikace: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septický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kardiogenní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šok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–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v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kombinaci</a:t>
            </a:r>
            <a:r>
              <a:rPr sz="2000" spc="5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 </a:t>
            </a:r>
            <a:r>
              <a:rPr sz="2000" spc="-57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dopaminem</a:t>
            </a:r>
            <a:endParaRPr sz="2000" dirty="0">
              <a:latin typeface="Calibri"/>
              <a:cs typeface="Calibri"/>
            </a:endParaRPr>
          </a:p>
          <a:p>
            <a:pPr marL="1131570">
              <a:spcBef>
                <a:spcPts val="365"/>
              </a:spcBef>
            </a:pPr>
            <a:r>
              <a:rPr lang="cs-CZ" sz="2000" spc="-5" dirty="0">
                <a:latin typeface="Calibri"/>
                <a:cs typeface="Calibri"/>
              </a:rPr>
              <a:t>   </a:t>
            </a:r>
            <a:r>
              <a:rPr sz="2000" spc="-5" dirty="0">
                <a:latin typeface="Calibri"/>
                <a:cs typeface="Calibri"/>
              </a:rPr>
              <a:t>SS s nízkým</a:t>
            </a:r>
            <a:r>
              <a:rPr sz="2000" spc="-10" dirty="0">
                <a:latin typeface="Calibri"/>
                <a:cs typeface="Calibri"/>
              </a:rPr>
              <a:t> srdečním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výdejem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po</a:t>
            </a:r>
            <a:r>
              <a:rPr sz="2000" spc="-1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IM</a:t>
            </a:r>
            <a:endParaRPr sz="2000" dirty="0">
              <a:latin typeface="Calibri"/>
              <a:cs typeface="Calibri"/>
            </a:endParaRPr>
          </a:p>
          <a:p>
            <a:pPr marL="1131570" marR="3768725"/>
            <a:r>
              <a:rPr lang="cs-CZ" sz="2000" spc="-20" dirty="0">
                <a:latin typeface="Calibri"/>
                <a:cs typeface="Calibri"/>
              </a:rPr>
              <a:t>   </a:t>
            </a:r>
            <a:r>
              <a:rPr sz="2000" spc="-20" dirty="0" err="1">
                <a:latin typeface="Calibri"/>
                <a:cs typeface="Calibri"/>
              </a:rPr>
              <a:t>kardiomyopatie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 </a:t>
            </a:r>
            <a:endParaRPr lang="cs-CZ" sz="2000" spc="-15" dirty="0">
              <a:latin typeface="Calibri"/>
              <a:cs typeface="Calibri"/>
            </a:endParaRPr>
          </a:p>
          <a:p>
            <a:pPr marL="1131570" marR="3768725"/>
            <a:r>
              <a:rPr lang="cs-CZ" sz="2000" spc="-15" dirty="0">
                <a:latin typeface="Calibri"/>
                <a:cs typeface="Calibri"/>
              </a:rPr>
              <a:t>   </a:t>
            </a:r>
            <a:r>
              <a:rPr sz="2000" spc="-15" dirty="0" err="1">
                <a:latin typeface="Calibri"/>
                <a:cs typeface="Calibri"/>
              </a:rPr>
              <a:t>stp</a:t>
            </a:r>
            <a:r>
              <a:rPr lang="cs-CZ" sz="2000" spc="-15" dirty="0">
                <a:latin typeface="Calibri"/>
                <a:cs typeface="Calibri"/>
              </a:rPr>
              <a:t>. </a:t>
            </a:r>
            <a:r>
              <a:rPr sz="2000" spc="-10" dirty="0" err="1">
                <a:latin typeface="Calibri"/>
                <a:cs typeface="Calibri"/>
              </a:rPr>
              <a:t>operaci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srdce</a:t>
            </a:r>
            <a:endParaRPr sz="2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26920" y="304800"/>
            <a:ext cx="5090160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00" algn="ctr">
              <a:lnSpc>
                <a:spcPct val="100000"/>
              </a:lnSpc>
              <a:spcBef>
                <a:spcPts val="95"/>
              </a:spcBef>
            </a:pPr>
            <a:r>
              <a:rPr u="none" spc="-5" dirty="0">
                <a:latin typeface="Symbol"/>
                <a:cs typeface="Symbol"/>
              </a:rPr>
              <a:t></a:t>
            </a:r>
            <a:r>
              <a:rPr u="none" spc="-7" baseline="-17241" dirty="0">
                <a:latin typeface="+mn-lt"/>
              </a:rPr>
              <a:t>2</a:t>
            </a:r>
            <a:r>
              <a:rPr u="none" spc="-5" dirty="0">
                <a:latin typeface="+mn-lt"/>
              </a:rPr>
              <a:t>-sympatomimetika</a:t>
            </a:r>
            <a:endParaRPr dirty="0">
              <a:latin typeface="+mn-lt"/>
              <a:cs typeface="Symbo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9600" y="1143000"/>
            <a:ext cx="8303565" cy="555152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90"/>
              </a:spcBef>
              <a:buChar char="•"/>
              <a:tabLst>
                <a:tab pos="356870" algn="l"/>
                <a:tab pos="357505" algn="l"/>
              </a:tabLst>
            </a:pPr>
            <a:r>
              <a:rPr sz="2400" spc="-10" dirty="0">
                <a:latin typeface="Calibri"/>
                <a:cs typeface="Calibri"/>
              </a:rPr>
              <a:t>základní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léky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při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akutním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25" dirty="0" err="1">
                <a:latin typeface="Calibri"/>
                <a:cs typeface="Calibri"/>
              </a:rPr>
              <a:t>záchvatu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b="1" spc="-20" dirty="0" err="1">
                <a:latin typeface="Calibri"/>
                <a:cs typeface="Calibri"/>
              </a:rPr>
              <a:t>astmatu</a:t>
            </a:r>
            <a:r>
              <a:rPr sz="2400" spc="-20" dirty="0">
                <a:latin typeface="Calibri"/>
                <a:cs typeface="Calibri"/>
              </a:rPr>
              <a:t>,</a:t>
            </a:r>
            <a:r>
              <a:rPr sz="2400" spc="7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při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stavech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</a:t>
            </a:r>
            <a:endParaRPr sz="2400" dirty="0">
              <a:latin typeface="Calibri"/>
              <a:cs typeface="Calibri"/>
            </a:endParaRPr>
          </a:p>
          <a:p>
            <a:pPr marL="356870">
              <a:lnSpc>
                <a:spcPct val="100000"/>
              </a:lnSpc>
              <a:spcBef>
                <a:spcPts val="5"/>
              </a:spcBef>
            </a:pPr>
            <a:r>
              <a:rPr sz="2400" spc="-10" dirty="0">
                <a:latin typeface="Calibri"/>
                <a:cs typeface="Calibri"/>
              </a:rPr>
              <a:t>akutní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20" dirty="0" err="1">
                <a:latin typeface="Calibri"/>
                <a:cs typeface="Calibri"/>
              </a:rPr>
              <a:t>obstrukcí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DC</a:t>
            </a:r>
            <a:r>
              <a:rPr lang="cs-CZ" sz="2400" dirty="0">
                <a:latin typeface="Calibri"/>
                <a:cs typeface="Calibri"/>
              </a:rPr>
              <a:t> </a:t>
            </a:r>
            <a:r>
              <a:rPr lang="cs-CZ" sz="1600" dirty="0">
                <a:latin typeface="Calibri"/>
                <a:cs typeface="Calibri"/>
              </a:rPr>
              <a:t>(</a:t>
            </a:r>
            <a:r>
              <a:rPr lang="cs-CZ" sz="1600" spc="-10" dirty="0">
                <a:latin typeface="Calibri"/>
                <a:cs typeface="Calibri"/>
              </a:rPr>
              <a:t>relaxace hladkých svalů bronchů, </a:t>
            </a:r>
            <a:r>
              <a:rPr sz="1600" spc="-10" dirty="0" err="1">
                <a:latin typeface="Calibri"/>
                <a:cs typeface="Calibri"/>
              </a:rPr>
              <a:t>snížen</a:t>
            </a:r>
            <a:r>
              <a:rPr lang="cs-CZ" sz="1600" spc="-10" dirty="0">
                <a:latin typeface="Calibri"/>
                <a:cs typeface="Calibri"/>
              </a:rPr>
              <a:t>í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uvolňování </a:t>
            </a:r>
            <a:r>
              <a:rPr sz="1600" spc="-10" dirty="0">
                <a:latin typeface="Calibri"/>
                <a:cs typeface="Calibri"/>
              </a:rPr>
              <a:t>histaminu </a:t>
            </a:r>
            <a:r>
              <a:rPr sz="1600" spc="-5" dirty="0">
                <a:latin typeface="Calibri"/>
                <a:cs typeface="Calibri"/>
              </a:rPr>
              <a:t>a </a:t>
            </a:r>
            <a:r>
              <a:rPr sz="1600" spc="-10" dirty="0" err="1">
                <a:latin typeface="Calibri"/>
                <a:cs typeface="Calibri"/>
              </a:rPr>
              <a:t>leukotrienů</a:t>
            </a:r>
            <a:r>
              <a:rPr lang="cs-CZ" sz="1600" spc="-10" dirty="0">
                <a:latin typeface="Calibri"/>
                <a:cs typeface="Calibri"/>
              </a:rPr>
              <a:t> - modulace probíhajícího zánětu</a:t>
            </a:r>
            <a:r>
              <a:rPr sz="1600" spc="-10" dirty="0">
                <a:latin typeface="Calibri"/>
                <a:cs typeface="Calibri"/>
              </a:rPr>
              <a:t>, </a:t>
            </a:r>
            <a:r>
              <a:rPr sz="1600" spc="-575" dirty="0">
                <a:latin typeface="Calibri"/>
                <a:cs typeface="Calibri"/>
              </a:rPr>
              <a:t> </a:t>
            </a:r>
            <a:r>
              <a:rPr sz="1600" spc="-30" dirty="0">
                <a:latin typeface="Calibri"/>
                <a:cs typeface="Calibri"/>
              </a:rPr>
              <a:t>úprava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10" dirty="0" err="1">
                <a:latin typeface="Calibri"/>
                <a:cs typeface="Calibri"/>
              </a:rPr>
              <a:t>mukociliárních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20" dirty="0" err="1">
                <a:latin typeface="Calibri"/>
                <a:cs typeface="Calibri"/>
              </a:rPr>
              <a:t>funkcí</a:t>
            </a:r>
            <a:r>
              <a:rPr lang="cs-CZ" sz="1600" spc="-20" dirty="0">
                <a:latin typeface="Calibri"/>
                <a:cs typeface="Calibri"/>
              </a:rPr>
              <a:t>)</a:t>
            </a:r>
          </a:p>
          <a:p>
            <a:pPr marL="356870">
              <a:lnSpc>
                <a:spcPct val="100000"/>
              </a:lnSpc>
              <a:spcBef>
                <a:spcPts val="5"/>
              </a:spcBef>
            </a:pPr>
            <a:endParaRPr sz="1600" dirty="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605"/>
              </a:spcBef>
              <a:buChar char="•"/>
              <a:tabLst>
                <a:tab pos="356870" algn="l"/>
                <a:tab pos="357505" algn="l"/>
              </a:tabLst>
            </a:pPr>
            <a:r>
              <a:rPr lang="cs-CZ" sz="2400" spc="-5" dirty="0">
                <a:latin typeface="Calibri"/>
                <a:cs typeface="Calibri"/>
              </a:rPr>
              <a:t>selektivita k beta 2 receptorům není absolutní</a:t>
            </a:r>
          </a:p>
          <a:p>
            <a:pPr marL="356870" indent="-344805">
              <a:lnSpc>
                <a:spcPct val="100000"/>
              </a:lnSpc>
              <a:spcBef>
                <a:spcPts val="605"/>
              </a:spcBef>
              <a:buChar char="•"/>
              <a:tabLst>
                <a:tab pos="356870" algn="l"/>
                <a:tab pos="357505" algn="l"/>
              </a:tabLst>
            </a:pPr>
            <a:endParaRPr lang="cs-CZ" sz="2400" spc="-5" dirty="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605"/>
              </a:spcBef>
              <a:buChar char="•"/>
              <a:tabLst>
                <a:tab pos="356870" algn="l"/>
                <a:tab pos="357505" algn="l"/>
              </a:tabLst>
            </a:pPr>
            <a:r>
              <a:rPr lang="cs-CZ" sz="2400" spc="-5" dirty="0">
                <a:latin typeface="Calibri"/>
                <a:cs typeface="Calibri"/>
              </a:rPr>
              <a:t>NÚ při stimulaci beta 1 </a:t>
            </a:r>
            <a:r>
              <a:rPr lang="cs-CZ" sz="2400" spc="-5" dirty="0" err="1">
                <a:latin typeface="Calibri"/>
                <a:cs typeface="Calibri"/>
              </a:rPr>
              <a:t>rp</a:t>
            </a:r>
            <a:r>
              <a:rPr lang="cs-CZ" sz="2400" spc="-5" dirty="0">
                <a:latin typeface="Calibri"/>
                <a:cs typeface="Calibri"/>
              </a:rPr>
              <a:t>. – tachykardie, palpitace, svalový třes</a:t>
            </a:r>
          </a:p>
          <a:p>
            <a:pPr marL="356870" indent="-344805">
              <a:lnSpc>
                <a:spcPct val="100000"/>
              </a:lnSpc>
              <a:spcBef>
                <a:spcPts val="605"/>
              </a:spcBef>
              <a:buChar char="•"/>
              <a:tabLst>
                <a:tab pos="356870" algn="l"/>
                <a:tab pos="357505" algn="l"/>
              </a:tabLst>
            </a:pPr>
            <a:endParaRPr lang="cs-CZ" sz="2400" spc="-5" dirty="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605"/>
              </a:spcBef>
              <a:buChar char="•"/>
              <a:tabLst>
                <a:tab pos="356870" algn="l"/>
                <a:tab pos="357505" algn="l"/>
              </a:tabLst>
            </a:pPr>
            <a:r>
              <a:rPr sz="2400" spc="-5" dirty="0" err="1">
                <a:latin typeface="Calibri"/>
                <a:cs typeface="Calibri"/>
              </a:rPr>
              <a:t>při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opakovaném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dlouhodobém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podávání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down-regulace</a:t>
            </a:r>
            <a:endParaRPr sz="2400" dirty="0">
              <a:latin typeface="Calibri"/>
              <a:cs typeface="Calibri"/>
            </a:endParaRPr>
          </a:p>
          <a:p>
            <a:pPr marL="356870">
              <a:lnSpc>
                <a:spcPct val="100000"/>
              </a:lnSpc>
            </a:pPr>
            <a:r>
              <a:rPr lang="cs-CZ" sz="2400" spc="-10" dirty="0">
                <a:latin typeface="Calibri"/>
                <a:cs typeface="Calibri"/>
              </a:rPr>
              <a:t>r</a:t>
            </a:r>
            <a:r>
              <a:rPr sz="2400" spc="-10" dirty="0" err="1">
                <a:latin typeface="Calibri"/>
                <a:cs typeface="Calibri"/>
              </a:rPr>
              <a:t>eceptorů</a:t>
            </a:r>
            <a:endParaRPr lang="cs-CZ" sz="2400" spc="-10" dirty="0">
              <a:latin typeface="Calibri"/>
              <a:cs typeface="Calibri"/>
            </a:endParaRPr>
          </a:p>
          <a:p>
            <a:pPr marL="356870">
              <a:lnSpc>
                <a:spcPct val="100000"/>
              </a:lnSpc>
            </a:pPr>
            <a:endParaRPr sz="2400" dirty="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600"/>
              </a:spcBef>
              <a:buChar char="•"/>
              <a:tabLst>
                <a:tab pos="356870" algn="l"/>
                <a:tab pos="357505" algn="l"/>
              </a:tabLst>
            </a:pPr>
            <a:r>
              <a:rPr sz="2400" spc="-10" dirty="0">
                <a:latin typeface="Calibri"/>
                <a:cs typeface="Calibri"/>
              </a:rPr>
              <a:t>možno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podávat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p.o.,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nejvhodnější</a:t>
            </a:r>
            <a:r>
              <a:rPr sz="2400" spc="-105" dirty="0">
                <a:latin typeface="Calibri"/>
                <a:cs typeface="Calibri"/>
              </a:rPr>
              <a:t> </a:t>
            </a:r>
            <a:r>
              <a:rPr sz="2400" dirty="0" err="1">
                <a:latin typeface="Calibri"/>
                <a:cs typeface="Calibri"/>
              </a:rPr>
              <a:t>inhalační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5" dirty="0" err="1">
                <a:latin typeface="Calibri"/>
                <a:cs typeface="Calibri"/>
              </a:rPr>
              <a:t>podání</a:t>
            </a:r>
            <a:endParaRPr lang="cs-CZ" sz="2400" spc="-5" dirty="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600"/>
              </a:spcBef>
              <a:buChar char="•"/>
              <a:tabLst>
                <a:tab pos="356870" algn="l"/>
                <a:tab pos="357505" algn="l"/>
              </a:tabLst>
            </a:pPr>
            <a:endParaRPr lang="cs-CZ" sz="2400" spc="-5" dirty="0">
              <a:latin typeface="Calibri"/>
              <a:cs typeface="Calibri"/>
            </a:endParaRPr>
          </a:p>
          <a:p>
            <a:pPr marL="356870" indent="-344805">
              <a:spcBef>
                <a:spcPts val="600"/>
              </a:spcBef>
              <a:buFontTx/>
              <a:buChar char="•"/>
              <a:tabLst>
                <a:tab pos="356870" algn="l"/>
                <a:tab pos="357505" algn="l"/>
              </a:tabLst>
            </a:pPr>
            <a:r>
              <a:rPr lang="cs-CZ" sz="2400" spc="-15" dirty="0">
                <a:latin typeface="Calibri"/>
                <a:cs typeface="Calibri"/>
              </a:rPr>
              <a:t>užití také jako </a:t>
            </a:r>
            <a:r>
              <a:rPr lang="cs-CZ" sz="2400" spc="-15" dirty="0" err="1">
                <a:latin typeface="Calibri"/>
                <a:cs typeface="Calibri"/>
              </a:rPr>
              <a:t>tokolytika</a:t>
            </a:r>
            <a:r>
              <a:rPr lang="cs-CZ" sz="2400" spc="-15" dirty="0">
                <a:latin typeface="Calibri"/>
                <a:cs typeface="Calibri"/>
              </a:rPr>
              <a:t> </a:t>
            </a:r>
            <a:r>
              <a:rPr lang="cs-CZ" sz="1600" spc="-15" dirty="0">
                <a:latin typeface="Calibri"/>
                <a:cs typeface="Calibri"/>
              </a:rPr>
              <a:t>(snižují činnost děložního svalstva a tlumí kontrakce dělohy)</a:t>
            </a:r>
            <a:endParaRPr lang="cs-CZ" sz="16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65504" y="500837"/>
            <a:ext cx="7191375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5400" algn="ctr">
              <a:lnSpc>
                <a:spcPct val="100000"/>
              </a:lnSpc>
              <a:spcBef>
                <a:spcPts val="110"/>
              </a:spcBef>
            </a:pPr>
            <a:r>
              <a:rPr u="none" spc="10" dirty="0">
                <a:latin typeface="Symbol"/>
                <a:cs typeface="Symbol"/>
              </a:rPr>
              <a:t></a:t>
            </a:r>
            <a:r>
              <a:rPr u="none" spc="-22" baseline="-16771" dirty="0">
                <a:latin typeface="+mn-lt"/>
              </a:rPr>
              <a:t>2</a:t>
            </a:r>
            <a:r>
              <a:rPr u="none" spc="5" dirty="0">
                <a:latin typeface="+mn-lt"/>
              </a:rPr>
              <a:t>-sy</a:t>
            </a:r>
            <a:r>
              <a:rPr u="none" spc="-10" dirty="0">
                <a:latin typeface="+mn-lt"/>
              </a:rPr>
              <a:t>m</a:t>
            </a:r>
            <a:r>
              <a:rPr u="none" spc="-20" dirty="0">
                <a:latin typeface="+mn-lt"/>
              </a:rPr>
              <a:t>p</a:t>
            </a:r>
            <a:r>
              <a:rPr u="none" dirty="0">
                <a:latin typeface="+mn-lt"/>
              </a:rPr>
              <a:t>at</a:t>
            </a:r>
            <a:r>
              <a:rPr u="none" spc="-20" dirty="0">
                <a:latin typeface="+mn-lt"/>
              </a:rPr>
              <a:t>o</a:t>
            </a:r>
            <a:r>
              <a:rPr u="none" spc="5" dirty="0">
                <a:latin typeface="+mn-lt"/>
              </a:rPr>
              <a:t>m</a:t>
            </a:r>
            <a:r>
              <a:rPr u="none" spc="-30" dirty="0">
                <a:latin typeface="+mn-lt"/>
              </a:rPr>
              <a:t>i</a:t>
            </a:r>
            <a:r>
              <a:rPr u="none" spc="5" dirty="0">
                <a:latin typeface="+mn-lt"/>
              </a:rPr>
              <a:t>m</a:t>
            </a:r>
            <a:r>
              <a:rPr u="none" spc="-20" dirty="0">
                <a:latin typeface="+mn-lt"/>
              </a:rPr>
              <a:t>e</a:t>
            </a:r>
            <a:r>
              <a:rPr u="none" dirty="0">
                <a:latin typeface="+mn-lt"/>
              </a:rPr>
              <a:t>t</a:t>
            </a:r>
            <a:r>
              <a:rPr u="none" spc="-35" dirty="0">
                <a:latin typeface="+mn-lt"/>
              </a:rPr>
              <a:t>i</a:t>
            </a:r>
            <a:r>
              <a:rPr u="none" spc="5" dirty="0">
                <a:latin typeface="+mn-lt"/>
              </a:rPr>
              <a:t>ka</a:t>
            </a:r>
            <a:r>
              <a:rPr u="none" spc="-105" dirty="0">
                <a:latin typeface="+mn-lt"/>
              </a:rPr>
              <a:t> </a:t>
            </a:r>
            <a:r>
              <a:rPr u="none" spc="5" dirty="0">
                <a:solidFill>
                  <a:srgbClr val="FFC000"/>
                </a:solidFill>
                <a:latin typeface="+mn-lt"/>
              </a:rPr>
              <a:t>k</a:t>
            </a:r>
            <a:r>
              <a:rPr u="none" spc="-25" dirty="0">
                <a:solidFill>
                  <a:srgbClr val="FFC000"/>
                </a:solidFill>
                <a:latin typeface="+mn-lt"/>
              </a:rPr>
              <a:t> </a:t>
            </a:r>
            <a:r>
              <a:rPr lang="cs-CZ" u="none" spc="-509" dirty="0">
                <a:solidFill>
                  <a:srgbClr val="FFC000"/>
                </a:solidFill>
                <a:latin typeface="+mn-lt"/>
              </a:rPr>
              <a:t>léčbě AB</a:t>
            </a:r>
            <a:endParaRPr dirty="0">
              <a:solidFill>
                <a:srgbClr val="FFC000"/>
              </a:solidFill>
              <a:latin typeface="+mn-lt"/>
              <a:cs typeface="Symbo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635" y="1264361"/>
            <a:ext cx="5050155" cy="8147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3110"/>
              </a:lnSpc>
              <a:spcBef>
                <a:spcPts val="95"/>
              </a:spcBef>
            </a:pPr>
            <a:r>
              <a:rPr sz="2400" b="1" u="heavy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krátkodobě</a:t>
            </a:r>
            <a:r>
              <a:rPr sz="2400" b="1" u="heavy" spc="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účinná</a:t>
            </a:r>
            <a:r>
              <a:rPr sz="2400" b="1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mimetika</a:t>
            </a:r>
            <a:r>
              <a:rPr sz="2400" b="1" u="heavy" spc="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(SABA)</a:t>
            </a:r>
            <a:r>
              <a:rPr sz="2400" b="1" spc="-15" dirty="0">
                <a:latin typeface="Calibri"/>
                <a:cs typeface="Calibri"/>
              </a:rPr>
              <a:t>:</a:t>
            </a:r>
            <a:endParaRPr sz="2400" dirty="0">
              <a:latin typeface="Calibri"/>
              <a:cs typeface="Calibri"/>
            </a:endParaRPr>
          </a:p>
          <a:p>
            <a:pPr marL="355600" indent="-342900">
              <a:lnSpc>
                <a:spcPts val="3110"/>
              </a:lnSpc>
              <a:buFont typeface="Arial" panose="020B0604020202020204" pitchFamily="34" charset="0"/>
              <a:buChar char="•"/>
            </a:pPr>
            <a:r>
              <a:rPr sz="2400" spc="-5" dirty="0">
                <a:latin typeface="Calibri"/>
                <a:cs typeface="Calibri"/>
              </a:rPr>
              <a:t>podání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inhalační,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p.o.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a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injekčně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123938" y="2054428"/>
            <a:ext cx="858519" cy="4210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600" spc="-10" dirty="0">
                <a:latin typeface="Calibri"/>
                <a:cs typeface="Calibri"/>
              </a:rPr>
              <a:t>p</a:t>
            </a:r>
            <a:r>
              <a:rPr sz="2600" dirty="0">
                <a:latin typeface="Calibri"/>
                <a:cs typeface="Calibri"/>
              </a:rPr>
              <a:t>ř</a:t>
            </a:r>
            <a:r>
              <a:rPr sz="2600" spc="-5" dirty="0">
                <a:latin typeface="Calibri"/>
                <a:cs typeface="Calibri"/>
              </a:rPr>
              <a:t>í</a:t>
            </a:r>
            <a:r>
              <a:rPr sz="2600" dirty="0">
                <a:latin typeface="Calibri"/>
                <a:cs typeface="Calibri"/>
              </a:rPr>
              <a:t>p</a:t>
            </a:r>
            <a:r>
              <a:rPr sz="2600" spc="-5" dirty="0">
                <a:latin typeface="Calibri"/>
                <a:cs typeface="Calibri"/>
              </a:rPr>
              <a:t>.</a:t>
            </a:r>
            <a:r>
              <a:rPr sz="2600" spc="-114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k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xfrm>
            <a:off x="535635" y="2063623"/>
            <a:ext cx="6265545" cy="1449499"/>
          </a:xfrm>
          <a:prstGeom prst="rect">
            <a:avLst/>
          </a:prstGeom>
        </p:spPr>
        <p:txBody>
          <a:bodyPr vert="horz" wrap="square" lIns="0" tIns="90805" rIns="0" bIns="0" rtlCol="0">
            <a:spAutoFit/>
          </a:bodyPr>
          <a:lstStyle/>
          <a:p>
            <a:pPr marL="355600" marR="1687195" indent="-342900">
              <a:lnSpc>
                <a:spcPct val="80000"/>
              </a:lnSpc>
              <a:spcBef>
                <a:spcPts val="715"/>
              </a:spcBef>
              <a:buFont typeface="Arial" panose="020B0604020202020204" pitchFamily="34" charset="0"/>
              <a:buChar char="•"/>
            </a:pPr>
            <a:r>
              <a:rPr sz="2400" spc="-5" dirty="0"/>
              <a:t>podávání</a:t>
            </a:r>
            <a:r>
              <a:rPr sz="2400" spc="-60" dirty="0"/>
              <a:t> </a:t>
            </a:r>
            <a:r>
              <a:rPr sz="2400" spc="-5" dirty="0"/>
              <a:t>jen</a:t>
            </a:r>
            <a:r>
              <a:rPr sz="2400" spc="-35" dirty="0"/>
              <a:t> </a:t>
            </a:r>
            <a:r>
              <a:rPr sz="2400" spc="-5" dirty="0"/>
              <a:t>při akutních</a:t>
            </a:r>
            <a:r>
              <a:rPr sz="2400" spc="-30" dirty="0"/>
              <a:t> </a:t>
            </a:r>
            <a:r>
              <a:rPr sz="2400" spc="-10" dirty="0"/>
              <a:t>stavech, </a:t>
            </a:r>
            <a:r>
              <a:rPr sz="2400" spc="-575" dirty="0"/>
              <a:t> </a:t>
            </a:r>
            <a:r>
              <a:rPr sz="2400" spc="-5" dirty="0"/>
              <a:t>prevenci</a:t>
            </a:r>
            <a:r>
              <a:rPr sz="2400" spc="-90" dirty="0"/>
              <a:t> </a:t>
            </a:r>
            <a:r>
              <a:rPr sz="2400" spc="-5" dirty="0"/>
              <a:t>pozátěžového</a:t>
            </a:r>
            <a:r>
              <a:rPr sz="2400" spc="-130" dirty="0"/>
              <a:t> </a:t>
            </a:r>
            <a:r>
              <a:rPr sz="2400" spc="-5" dirty="0"/>
              <a:t>astmatu</a:t>
            </a:r>
          </a:p>
          <a:p>
            <a:pPr marL="12700">
              <a:lnSpc>
                <a:spcPts val="3050"/>
              </a:lnSpc>
            </a:pPr>
            <a:r>
              <a:rPr lang="cs-CZ" sz="2400" i="1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sz="2400" i="1" spc="-5" dirty="0">
                <a:latin typeface="Calibri"/>
                <a:cs typeface="Calibri"/>
              </a:rPr>
              <a:t>salbutamol,</a:t>
            </a:r>
            <a:r>
              <a:rPr sz="2400" i="1" spc="-30" dirty="0">
                <a:latin typeface="Calibri"/>
                <a:cs typeface="Calibri"/>
              </a:rPr>
              <a:t> </a:t>
            </a:r>
            <a:r>
              <a:rPr sz="2400" i="1" dirty="0" err="1">
                <a:latin typeface="Calibri"/>
                <a:cs typeface="Calibri"/>
              </a:rPr>
              <a:t>terbutalin</a:t>
            </a:r>
            <a:r>
              <a:rPr sz="2400" i="1" spc="-5" dirty="0">
                <a:latin typeface="Calibri"/>
                <a:cs typeface="Calibri"/>
              </a:rPr>
              <a:t>,</a:t>
            </a:r>
            <a:r>
              <a:rPr sz="2400" i="1" spc="-130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fenoterol</a:t>
            </a: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dlouhodobě</a:t>
            </a:r>
            <a:r>
              <a:rPr sz="2400" b="1" u="heavy" spc="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účinná</a:t>
            </a:r>
            <a:r>
              <a:rPr sz="24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mimetika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(LABA):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35635" y="3567810"/>
            <a:ext cx="7848600" cy="286219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55600" indent="-342900">
              <a:lnSpc>
                <a:spcPts val="2810"/>
              </a:lnSpc>
              <a:spcBef>
                <a:spcPts val="90"/>
              </a:spcBef>
              <a:buFont typeface="Arial" panose="020B0604020202020204" pitchFamily="34" charset="0"/>
              <a:buChar char="•"/>
            </a:pPr>
            <a:r>
              <a:rPr sz="2400" spc="-5" dirty="0">
                <a:latin typeface="Calibri"/>
                <a:cs typeface="Calibri"/>
              </a:rPr>
              <a:t>vhodná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při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nočních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projevech,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doplněk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léčby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perzistujícího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ts val="2795"/>
              </a:lnSpc>
            </a:pPr>
            <a:r>
              <a:rPr lang="cs-CZ" sz="2400" spc="-15" dirty="0">
                <a:latin typeface="Calibri"/>
                <a:cs typeface="Calibri"/>
              </a:rPr>
              <a:t>     </a:t>
            </a:r>
            <a:r>
              <a:rPr sz="2400" spc="-15" dirty="0" err="1">
                <a:latin typeface="Calibri"/>
                <a:cs typeface="Calibri"/>
              </a:rPr>
              <a:t>astmatu</a:t>
            </a:r>
            <a:endParaRPr sz="2400" dirty="0">
              <a:latin typeface="Calibri"/>
              <a:cs typeface="Calibri"/>
            </a:endParaRPr>
          </a:p>
          <a:p>
            <a:pPr marL="355600" marR="1440180" indent="-342900">
              <a:lnSpc>
                <a:spcPct val="89300"/>
              </a:lnSpc>
              <a:spcBef>
                <a:spcPts val="325"/>
              </a:spcBef>
              <a:buFont typeface="Arial" panose="020B0604020202020204" pitchFamily="34" charset="0"/>
              <a:buChar char="•"/>
            </a:pPr>
            <a:r>
              <a:rPr sz="2400" spc="-5" dirty="0">
                <a:latin typeface="Calibri"/>
                <a:cs typeface="Calibri"/>
              </a:rPr>
              <a:t>podání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p.o.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lang="cs-CZ" sz="2400" i="1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sz="2400" spc="25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klenbuterol,</a:t>
            </a:r>
            <a:r>
              <a:rPr sz="2400" i="1" spc="10" dirty="0">
                <a:latin typeface="Calibri"/>
                <a:cs typeface="Calibri"/>
              </a:rPr>
              <a:t> </a:t>
            </a:r>
            <a:r>
              <a:rPr sz="2400" i="1" spc="-15" dirty="0">
                <a:latin typeface="Calibri"/>
                <a:cs typeface="Calibri"/>
              </a:rPr>
              <a:t>reproterol,</a:t>
            </a:r>
            <a:r>
              <a:rPr lang="cs-CZ" sz="2400" i="1" spc="-15" dirty="0">
                <a:latin typeface="Calibri"/>
                <a:cs typeface="Calibri"/>
              </a:rPr>
              <a:t> </a:t>
            </a:r>
            <a:r>
              <a:rPr sz="2400" i="1" spc="-15" dirty="0" err="1">
                <a:latin typeface="Calibri"/>
                <a:cs typeface="Calibri"/>
              </a:rPr>
              <a:t>prokaterol</a:t>
            </a:r>
            <a:r>
              <a:rPr sz="2400" i="1" spc="-15" dirty="0">
                <a:latin typeface="Calibri"/>
                <a:cs typeface="Calibri"/>
              </a:rPr>
              <a:t>, </a:t>
            </a:r>
            <a:r>
              <a:rPr sz="2400" i="1" spc="-575" dirty="0">
                <a:latin typeface="Calibri"/>
                <a:cs typeface="Calibri"/>
              </a:rPr>
              <a:t> </a:t>
            </a:r>
            <a:r>
              <a:rPr sz="2400" i="1" spc="-10" dirty="0">
                <a:latin typeface="Calibri"/>
                <a:cs typeface="Calibri"/>
              </a:rPr>
              <a:t>bambuterol, salbutamol </a:t>
            </a:r>
            <a:r>
              <a:rPr sz="2400" spc="-15" dirty="0">
                <a:latin typeface="Calibri"/>
                <a:cs typeface="Calibri"/>
              </a:rPr>
              <a:t>(retardovaná forma) 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podání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u="sng" spc="-5" dirty="0" err="1">
                <a:latin typeface="Calibri"/>
                <a:cs typeface="Calibri"/>
              </a:rPr>
              <a:t>inhalační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lang="cs-CZ" sz="2400" i="1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i="1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formoterol,</a:t>
            </a:r>
            <a:r>
              <a:rPr sz="2400" i="1" spc="-5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i="1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salmeterol</a:t>
            </a:r>
            <a:endParaRPr sz="2400" i="1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lang="cs-CZ" sz="2400" b="1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u</a:t>
            </a:r>
            <a:r>
              <a:rPr sz="2400" b="1" u="heavy" spc="-20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ltra</a:t>
            </a:r>
            <a:r>
              <a:rPr sz="2400" b="1" u="heavy" spc="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dlouhodobě</a:t>
            </a:r>
            <a:r>
              <a:rPr sz="24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účinná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mimetika</a:t>
            </a:r>
            <a:r>
              <a:rPr sz="2400" b="1" u="heavy" spc="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(U-LABA)</a:t>
            </a:r>
            <a:endParaRPr sz="24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spc="-15" dirty="0">
                <a:latin typeface="Calibri"/>
                <a:cs typeface="Calibri"/>
              </a:rPr>
              <a:t>p</a:t>
            </a:r>
            <a:r>
              <a:rPr sz="2400" spc="-15" dirty="0" err="1">
                <a:latin typeface="Calibri"/>
                <a:cs typeface="Calibri"/>
              </a:rPr>
              <a:t>odání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1x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denně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cs-CZ" sz="2400" i="1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sz="2400" i="1" spc="-15" dirty="0" err="1">
                <a:latin typeface="Calibri"/>
                <a:cs typeface="Calibri"/>
              </a:rPr>
              <a:t>indakaterol</a:t>
            </a:r>
            <a:endParaRPr sz="2400" dirty="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76288" y="1197863"/>
            <a:ext cx="1706879" cy="170687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949440" y="4078223"/>
            <a:ext cx="1917192" cy="2444496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9719" y="471627"/>
            <a:ext cx="7733665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00" algn="ctr">
              <a:lnSpc>
                <a:spcPct val="100000"/>
              </a:lnSpc>
              <a:spcBef>
                <a:spcPts val="95"/>
              </a:spcBef>
            </a:pPr>
            <a:r>
              <a:rPr u="none" spc="-5" dirty="0">
                <a:latin typeface="Symbol"/>
                <a:cs typeface="Symbol"/>
              </a:rPr>
              <a:t></a:t>
            </a:r>
            <a:r>
              <a:rPr u="none" spc="-7" baseline="-17241" dirty="0">
                <a:latin typeface="+mn-lt"/>
              </a:rPr>
              <a:t>2</a:t>
            </a:r>
            <a:r>
              <a:rPr u="none" spc="-5" dirty="0">
                <a:latin typeface="+mn-lt"/>
              </a:rPr>
              <a:t>-sympatomimetika</a:t>
            </a:r>
            <a:r>
              <a:rPr u="none" spc="15" dirty="0">
                <a:latin typeface="+mn-lt"/>
              </a:rPr>
              <a:t> </a:t>
            </a:r>
            <a:r>
              <a:rPr u="none" spc="-5" dirty="0">
                <a:solidFill>
                  <a:srgbClr val="FFC000"/>
                </a:solidFill>
                <a:latin typeface="+mn-lt"/>
              </a:rPr>
              <a:t>k</a:t>
            </a:r>
            <a:r>
              <a:rPr u="none" spc="-80" dirty="0">
                <a:solidFill>
                  <a:srgbClr val="FFC000"/>
                </a:solidFill>
                <a:latin typeface="+mn-lt"/>
              </a:rPr>
              <a:t> </a:t>
            </a:r>
            <a:r>
              <a:rPr u="none" dirty="0">
                <a:solidFill>
                  <a:srgbClr val="FFC000"/>
                </a:solidFill>
                <a:latin typeface="+mn-lt"/>
              </a:rPr>
              <a:t>tokolýze</a:t>
            </a:r>
            <a:endParaRPr dirty="0">
              <a:solidFill>
                <a:srgbClr val="FFC000"/>
              </a:solidFill>
              <a:latin typeface="+mn-lt"/>
              <a:cs typeface="Symbo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2325" y="1586611"/>
            <a:ext cx="7948295" cy="21294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69570" indent="-344805">
              <a:lnSpc>
                <a:spcPct val="100000"/>
              </a:lnSpc>
              <a:spcBef>
                <a:spcPts val="105"/>
              </a:spcBef>
              <a:buChar char="•"/>
              <a:tabLst>
                <a:tab pos="369570" algn="l"/>
                <a:tab pos="370205" algn="l"/>
              </a:tabLst>
            </a:pPr>
            <a:r>
              <a:rPr sz="2400" spc="-20" dirty="0">
                <a:latin typeface="Calibri"/>
                <a:cs typeface="Calibri"/>
              </a:rPr>
              <a:t>tokolytika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prodlužují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dobu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trvání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těhotenství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(podání</a:t>
            </a:r>
            <a:endParaRPr sz="2400" dirty="0">
              <a:latin typeface="Calibri"/>
              <a:cs typeface="Calibri"/>
            </a:endParaRPr>
          </a:p>
          <a:p>
            <a:pPr marL="369570">
              <a:lnSpc>
                <a:spcPct val="100000"/>
              </a:lnSpc>
            </a:pPr>
            <a:r>
              <a:rPr sz="2400" spc="-10" dirty="0">
                <a:latin typeface="Calibri"/>
                <a:cs typeface="Calibri"/>
              </a:rPr>
              <a:t>mezi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22.-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37.</a:t>
            </a:r>
            <a:r>
              <a:rPr sz="2400" spc="3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t</a:t>
            </a:r>
            <a:r>
              <a:rPr lang="cs-CZ" sz="2400" spc="-15" dirty="0">
                <a:latin typeface="Calibri"/>
                <a:cs typeface="Calibri"/>
              </a:rPr>
              <a:t>.</a:t>
            </a:r>
            <a:r>
              <a:rPr sz="2400" spc="-15" dirty="0">
                <a:latin typeface="Calibri"/>
                <a:cs typeface="Calibri"/>
              </a:rPr>
              <a:t>)</a:t>
            </a:r>
            <a:r>
              <a:rPr lang="cs-CZ" sz="2400" spc="-15" dirty="0">
                <a:latin typeface="Calibri"/>
                <a:cs typeface="Calibri"/>
              </a:rPr>
              <a:t> – prevence předčasného porodu</a:t>
            </a:r>
            <a:endParaRPr sz="2400" dirty="0">
              <a:latin typeface="Calibri"/>
              <a:cs typeface="Calibri"/>
            </a:endParaRPr>
          </a:p>
          <a:p>
            <a:pPr marL="369570" indent="-344805">
              <a:lnSpc>
                <a:spcPct val="100000"/>
              </a:lnSpc>
              <a:spcBef>
                <a:spcPts val="700"/>
              </a:spcBef>
              <a:buChar char="•"/>
              <a:tabLst>
                <a:tab pos="369570" algn="l"/>
                <a:tab pos="370205" algn="l"/>
              </a:tabLst>
            </a:pPr>
            <a:r>
              <a:rPr sz="2400" spc="-5" dirty="0">
                <a:latin typeface="Calibri"/>
                <a:cs typeface="Calibri"/>
              </a:rPr>
              <a:t>značné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NÚ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na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matku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dítě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(tachykardie,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třes</a:t>
            </a:r>
            <a:r>
              <a:rPr sz="2400" spc="-10" dirty="0">
                <a:latin typeface="Calibri"/>
                <a:cs typeface="Calibri"/>
              </a:rPr>
              <a:t>,</a:t>
            </a:r>
            <a:r>
              <a:rPr lang="cs-CZ" sz="2400" dirty="0">
                <a:latin typeface="Calibri"/>
                <a:cs typeface="Calibri"/>
              </a:rPr>
              <a:t> </a:t>
            </a:r>
            <a:r>
              <a:rPr sz="2400" spc="-5" dirty="0" err="1">
                <a:latin typeface="Calibri"/>
                <a:cs typeface="Calibri"/>
              </a:rPr>
              <a:t>neklid</a:t>
            </a:r>
            <a:r>
              <a:rPr sz="2400" spc="-5" dirty="0">
                <a:latin typeface="Calibri"/>
                <a:cs typeface="Calibri"/>
              </a:rPr>
              <a:t>,..)</a:t>
            </a:r>
            <a:endParaRPr sz="2400" dirty="0">
              <a:latin typeface="Calibri"/>
              <a:cs typeface="Calibri"/>
            </a:endParaRPr>
          </a:p>
          <a:p>
            <a:pPr marL="369570" indent="-344805">
              <a:lnSpc>
                <a:spcPct val="100000"/>
              </a:lnSpc>
              <a:spcBef>
                <a:spcPts val="725"/>
              </a:spcBef>
              <a:buChar char="•"/>
              <a:tabLst>
                <a:tab pos="369570" algn="l"/>
                <a:tab pos="370205" algn="l"/>
              </a:tabLst>
            </a:pPr>
            <a:r>
              <a:rPr sz="2400" spc="-5" dirty="0">
                <a:latin typeface="Calibri"/>
                <a:cs typeface="Calibri"/>
              </a:rPr>
              <a:t>podání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pouze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pomalu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80" dirty="0">
                <a:latin typeface="Calibri"/>
                <a:cs typeface="Calibri"/>
              </a:rPr>
              <a:t>i.v.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nebo</a:t>
            </a:r>
            <a:r>
              <a:rPr sz="2400" spc="4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infuzí</a:t>
            </a:r>
            <a:endParaRPr sz="2400" dirty="0">
              <a:latin typeface="Calibri"/>
              <a:cs typeface="Calibri"/>
            </a:endParaRPr>
          </a:p>
          <a:p>
            <a:pPr marL="369570" indent="-344805">
              <a:lnSpc>
                <a:spcPct val="100000"/>
              </a:lnSpc>
              <a:spcBef>
                <a:spcPts val="695"/>
              </a:spcBef>
              <a:buFont typeface="Calibri"/>
              <a:buChar char="•"/>
              <a:tabLst>
                <a:tab pos="369570" algn="l"/>
                <a:tab pos="370205" algn="l"/>
              </a:tabLst>
            </a:pPr>
            <a:r>
              <a:rPr lang="cs-CZ" sz="2400" i="1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h</a:t>
            </a:r>
            <a:r>
              <a:rPr sz="2400" i="1" u="heavy" spc="-20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exoprenalin</a:t>
            </a:r>
            <a:r>
              <a:rPr sz="2400" i="1" spc="-6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(Gynipral</a:t>
            </a:r>
            <a:r>
              <a:rPr sz="2400" spc="-30" baseline="21021" dirty="0">
                <a:latin typeface="Calibri"/>
                <a:cs typeface="Calibri"/>
              </a:rPr>
              <a:t>®</a:t>
            </a:r>
            <a:r>
              <a:rPr sz="2400" spc="-20" dirty="0">
                <a:latin typeface="Calibri"/>
                <a:cs typeface="Calibri"/>
              </a:rPr>
              <a:t>)</a:t>
            </a:r>
            <a:endParaRPr sz="2400" dirty="0">
              <a:latin typeface="Calibri"/>
              <a:cs typeface="Calibri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27AD63A-AB0C-EDD9-1A17-C13AF510EE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3657600"/>
            <a:ext cx="3496163" cy="2657846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70DE0872-A421-4D4A-BF32-5558B07ED9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215D5F0E-973F-BA11-C299-E812A9F32AC4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000" y="1143000"/>
            <a:ext cx="8580120" cy="4218432"/>
          </a:xfrm>
          <a:prstGeom prst="rect">
            <a:avLst/>
          </a:prstGeom>
        </p:spPr>
      </p:pic>
      <p:sp>
        <p:nvSpPr>
          <p:cNvPr id="5" name="Ovál 4">
            <a:extLst>
              <a:ext uri="{FF2B5EF4-FFF2-40B4-BE49-F238E27FC236}">
                <a16:creationId xmlns:a16="http://schemas.microsoft.com/office/drawing/2014/main" id="{5014FB9C-09CC-85A4-0481-3D26F10BAE67}"/>
              </a:ext>
            </a:extLst>
          </p:cNvPr>
          <p:cNvSpPr/>
          <p:nvPr/>
        </p:nvSpPr>
        <p:spPr>
          <a:xfrm>
            <a:off x="1828800" y="2859464"/>
            <a:ext cx="17526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516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05710" y="496265"/>
            <a:ext cx="5130165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10"/>
              </a:spcBef>
            </a:pPr>
            <a:r>
              <a:rPr u="none" spc="105" dirty="0">
                <a:latin typeface="+mn-lt"/>
                <a:cs typeface="Times New Roman"/>
              </a:rPr>
              <a:t> </a:t>
            </a:r>
            <a:r>
              <a:rPr lang="cs-CZ" u="none" spc="-5" dirty="0">
                <a:latin typeface="+mn-lt"/>
                <a:cs typeface="Times New Roman"/>
              </a:rPr>
              <a:t>S</a:t>
            </a:r>
            <a:r>
              <a:rPr u="none" spc="-5" dirty="0" err="1">
                <a:latin typeface="+mn-lt"/>
              </a:rPr>
              <a:t>elektivní</a:t>
            </a:r>
            <a:r>
              <a:rPr u="none" spc="-105" dirty="0">
                <a:latin typeface="+mn-lt"/>
              </a:rPr>
              <a:t> </a:t>
            </a:r>
            <a:r>
              <a:rPr u="none" spc="-155" dirty="0"/>
              <a:t>α</a:t>
            </a:r>
            <a:r>
              <a:rPr sz="3975" u="none" spc="-232" baseline="-16771" dirty="0"/>
              <a:t>1</a:t>
            </a:r>
            <a:r>
              <a:rPr sz="4000" u="none" spc="-155" dirty="0"/>
              <a:t>-</a:t>
            </a:r>
            <a:r>
              <a:rPr sz="4000" u="none" spc="-155" dirty="0">
                <a:latin typeface="+mn-lt"/>
              </a:rPr>
              <a:t>mimetika</a:t>
            </a:r>
            <a:endParaRPr sz="4000" u="none" dirty="0">
              <a:latin typeface="+mn-lt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7200" y="1447800"/>
            <a:ext cx="8545475" cy="4603633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415"/>
              </a:spcBef>
            </a:pPr>
            <a:r>
              <a:rPr sz="24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selektivní</a:t>
            </a:r>
            <a:r>
              <a:rPr sz="2400" b="1" u="heavy" spc="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α</a:t>
            </a:r>
            <a:r>
              <a:rPr sz="2400" b="1" u="heavy" spc="-15" baseline="-16339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1</a:t>
            </a:r>
            <a:r>
              <a:rPr sz="24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-mimetika</a:t>
            </a:r>
            <a:r>
              <a:rPr sz="2400" b="1" u="heavy" spc="-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působící</a:t>
            </a:r>
            <a:r>
              <a:rPr sz="2400" b="1" u="heavy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přímo</a:t>
            </a:r>
            <a:endParaRPr sz="2400" dirty="0">
              <a:latin typeface="Calibri"/>
              <a:cs typeface="Calibri"/>
            </a:endParaRPr>
          </a:p>
          <a:p>
            <a:pPr marL="25400">
              <a:lnSpc>
                <a:spcPct val="100000"/>
              </a:lnSpc>
              <a:spcBef>
                <a:spcPts val="315"/>
              </a:spcBef>
            </a:pP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účinky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–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25" dirty="0" err="1">
                <a:latin typeface="Calibri"/>
                <a:cs typeface="Calibri"/>
              </a:rPr>
              <a:t>vazokonstrikce</a:t>
            </a:r>
            <a:endParaRPr lang="cs-CZ" sz="2400" dirty="0">
              <a:latin typeface="Calibri"/>
              <a:cs typeface="Calibri"/>
            </a:endParaRPr>
          </a:p>
          <a:p>
            <a:pPr marL="25400">
              <a:lnSpc>
                <a:spcPct val="100000"/>
              </a:lnSpc>
              <a:spcBef>
                <a:spcPts val="315"/>
              </a:spcBef>
            </a:pPr>
            <a:r>
              <a:rPr lang="cs-CZ" sz="2400" spc="-10" dirty="0">
                <a:latin typeface="Calibri"/>
                <a:cs typeface="Calibri"/>
              </a:rPr>
              <a:t>                </a:t>
            </a:r>
            <a:r>
              <a:rPr sz="2400" spc="-10" dirty="0" err="1">
                <a:latin typeface="Calibri"/>
                <a:cs typeface="Calibri"/>
              </a:rPr>
              <a:t>zvýšení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periferního</a:t>
            </a:r>
            <a:r>
              <a:rPr sz="2400" spc="-13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odporu</a:t>
            </a:r>
            <a:endParaRPr sz="2400" dirty="0">
              <a:latin typeface="Calibri"/>
              <a:cs typeface="Calibri"/>
            </a:endParaRPr>
          </a:p>
          <a:p>
            <a:pPr marL="25400">
              <a:lnSpc>
                <a:spcPct val="100000"/>
              </a:lnSpc>
              <a:spcBef>
                <a:spcPts val="315"/>
              </a:spcBef>
            </a:pPr>
            <a:r>
              <a:rPr sz="2400" i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fenylefrin</a:t>
            </a:r>
            <a:r>
              <a:rPr sz="2400" i="1" spc="-5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–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15" dirty="0" err="1">
                <a:latin typeface="Calibri"/>
                <a:cs typeface="Calibri"/>
              </a:rPr>
              <a:t>periferní</a:t>
            </a:r>
            <a:r>
              <a:rPr sz="2400" spc="-10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α</a:t>
            </a:r>
            <a:r>
              <a:rPr sz="2400" spc="-22" baseline="-16339" dirty="0">
                <a:latin typeface="Calibri"/>
                <a:cs typeface="Calibri"/>
              </a:rPr>
              <a:t>1</a:t>
            </a:r>
            <a:r>
              <a:rPr sz="2400" spc="-15" dirty="0">
                <a:latin typeface="Calibri"/>
                <a:cs typeface="Calibri"/>
              </a:rPr>
              <a:t>-mimeti</a:t>
            </a:r>
            <a:r>
              <a:rPr lang="cs-CZ" sz="2400" spc="-15" dirty="0" err="1">
                <a:latin typeface="Calibri"/>
                <a:cs typeface="Calibri"/>
              </a:rPr>
              <a:t>kum</a:t>
            </a:r>
            <a:r>
              <a:rPr lang="cs-CZ" sz="2400" spc="-15" dirty="0">
                <a:latin typeface="Calibri"/>
                <a:cs typeface="Calibri"/>
              </a:rPr>
              <a:t> (bez centrálních účinků)</a:t>
            </a:r>
            <a:endParaRPr lang="cs-CZ" sz="2400" dirty="0">
              <a:latin typeface="Calibri"/>
              <a:cs typeface="Calibri"/>
            </a:endParaRPr>
          </a:p>
          <a:p>
            <a:pPr marL="25400">
              <a:lnSpc>
                <a:spcPct val="100000"/>
              </a:lnSpc>
              <a:spcBef>
                <a:spcPts val="315"/>
              </a:spcBef>
            </a:pPr>
            <a:r>
              <a:rPr lang="cs-CZ" sz="2400" spc="-10" dirty="0">
                <a:latin typeface="Calibri"/>
                <a:cs typeface="Calibri"/>
              </a:rPr>
              <a:t>  indikace:</a:t>
            </a:r>
            <a:r>
              <a:rPr lang="cs-CZ" sz="2400" dirty="0">
                <a:latin typeface="Calibri"/>
                <a:cs typeface="Calibri"/>
              </a:rPr>
              <a:t> </a:t>
            </a:r>
            <a:r>
              <a:rPr lang="cs-CZ" sz="2400" spc="-15" dirty="0">
                <a:latin typeface="Calibri"/>
                <a:cs typeface="Calibri"/>
              </a:rPr>
              <a:t>lokálně</a:t>
            </a:r>
            <a:r>
              <a:rPr lang="cs-CZ" sz="2400" spc="20" dirty="0">
                <a:latin typeface="Calibri"/>
                <a:cs typeface="Calibri"/>
              </a:rPr>
              <a:t> </a:t>
            </a:r>
            <a:r>
              <a:rPr lang="cs-CZ" sz="2400" spc="-5" dirty="0">
                <a:latin typeface="Calibri"/>
                <a:cs typeface="Calibri"/>
              </a:rPr>
              <a:t>k</a:t>
            </a:r>
            <a:r>
              <a:rPr lang="cs-CZ" sz="2400" spc="30" dirty="0">
                <a:latin typeface="Calibri"/>
                <a:cs typeface="Calibri"/>
              </a:rPr>
              <a:t> </a:t>
            </a:r>
            <a:r>
              <a:rPr lang="cs-CZ" sz="2400" spc="-20" dirty="0" err="1">
                <a:latin typeface="Calibri"/>
                <a:cs typeface="Calibri"/>
              </a:rPr>
              <a:t>dekongesci</a:t>
            </a:r>
            <a:r>
              <a:rPr lang="cs-CZ" sz="2400" spc="-25" dirty="0">
                <a:latin typeface="Calibri"/>
                <a:cs typeface="Calibri"/>
              </a:rPr>
              <a:t> </a:t>
            </a:r>
            <a:r>
              <a:rPr lang="cs-CZ" sz="2400" spc="-5" dirty="0">
                <a:latin typeface="Calibri"/>
                <a:cs typeface="Calibri"/>
              </a:rPr>
              <a:t>sliznic       </a:t>
            </a:r>
          </a:p>
          <a:p>
            <a:pPr marL="1144270" marR="2393950" indent="-204470">
              <a:lnSpc>
                <a:spcPts val="3429"/>
              </a:lnSpc>
            </a:pPr>
            <a:r>
              <a:rPr lang="cs-CZ" sz="2400" spc="-5" dirty="0">
                <a:latin typeface="Calibri"/>
                <a:cs typeface="Calibri"/>
              </a:rPr>
              <a:t>      </a:t>
            </a:r>
            <a:r>
              <a:rPr sz="2400" spc="-15" dirty="0" err="1">
                <a:latin typeface="Calibri"/>
                <a:cs typeface="Calibri"/>
              </a:rPr>
              <a:t>mydriatikum</a:t>
            </a:r>
            <a:endParaRPr sz="2400" dirty="0">
              <a:latin typeface="Calibri"/>
              <a:cs typeface="Calibri"/>
            </a:endParaRPr>
          </a:p>
          <a:p>
            <a:pPr marL="1144270">
              <a:lnSpc>
                <a:spcPts val="2950"/>
              </a:lnSpc>
              <a:spcBef>
                <a:spcPts val="390"/>
              </a:spcBef>
            </a:pPr>
            <a:r>
              <a:rPr lang="cs-CZ" sz="2400" spc="-10" dirty="0">
                <a:latin typeface="Calibri"/>
                <a:cs typeface="Calibri"/>
              </a:rPr>
              <a:t>   </a:t>
            </a:r>
            <a:r>
              <a:rPr sz="2400" spc="-10" dirty="0" err="1">
                <a:latin typeface="Calibri"/>
                <a:cs typeface="Calibri"/>
              </a:rPr>
              <a:t>periferní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analeptikum</a:t>
            </a:r>
            <a:r>
              <a:rPr sz="2400" spc="3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při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5" dirty="0" err="1">
                <a:latin typeface="Calibri"/>
                <a:cs typeface="Calibri"/>
              </a:rPr>
              <a:t>hypotenzi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lang="cs-CZ" sz="2400" spc="-50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(</a:t>
            </a:r>
            <a:r>
              <a:rPr spc="-5" dirty="0" err="1">
                <a:latin typeface="Calibri"/>
                <a:cs typeface="Calibri"/>
              </a:rPr>
              <a:t>vyvolání</a:t>
            </a:r>
            <a:r>
              <a:rPr spc="-35" dirty="0">
                <a:latin typeface="Calibri"/>
                <a:cs typeface="Calibri"/>
              </a:rPr>
              <a:t> </a:t>
            </a:r>
            <a:r>
              <a:rPr spc="-15" dirty="0" err="1">
                <a:latin typeface="Calibri"/>
                <a:cs typeface="Calibri"/>
              </a:rPr>
              <a:t>reflexní</a:t>
            </a:r>
            <a:r>
              <a:rPr lang="cs-CZ" dirty="0">
                <a:latin typeface="Calibri"/>
                <a:cs typeface="Calibri"/>
              </a:rPr>
              <a:t> </a:t>
            </a:r>
            <a:r>
              <a:rPr spc="-15" dirty="0" err="1">
                <a:latin typeface="Calibri"/>
                <a:cs typeface="Calibri"/>
              </a:rPr>
              <a:t>bradykardie</a:t>
            </a:r>
            <a:r>
              <a:rPr spc="-15" dirty="0">
                <a:latin typeface="Calibri"/>
                <a:cs typeface="Calibri"/>
              </a:rPr>
              <a:t>)</a:t>
            </a:r>
            <a:endParaRPr dirty="0">
              <a:latin typeface="Calibri"/>
              <a:cs typeface="Calibri"/>
            </a:endParaRPr>
          </a:p>
          <a:p>
            <a:pPr marL="25400">
              <a:lnSpc>
                <a:spcPts val="2965"/>
              </a:lnSpc>
              <a:spcBef>
                <a:spcPts val="290"/>
              </a:spcBef>
            </a:pPr>
            <a:r>
              <a:rPr sz="2400" i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midodrin</a:t>
            </a:r>
            <a:r>
              <a:rPr sz="2400" i="1" spc="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–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5" dirty="0" err="1">
                <a:latin typeface="Calibri"/>
                <a:cs typeface="Calibri"/>
              </a:rPr>
              <a:t>dlouhodobě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5" dirty="0" err="1">
                <a:latin typeface="Calibri"/>
                <a:cs typeface="Calibri"/>
              </a:rPr>
              <a:t>působící</a:t>
            </a:r>
            <a:endParaRPr lang="cs-CZ" sz="2400" spc="-5" dirty="0">
              <a:latin typeface="Calibri"/>
              <a:cs typeface="Calibri"/>
            </a:endParaRPr>
          </a:p>
          <a:p>
            <a:pPr marL="25400">
              <a:lnSpc>
                <a:spcPts val="2965"/>
              </a:lnSpc>
              <a:spcBef>
                <a:spcPts val="290"/>
              </a:spcBef>
            </a:pPr>
            <a:r>
              <a:rPr lang="cs-CZ" sz="2400" spc="-5" dirty="0">
                <a:latin typeface="Calibri"/>
                <a:cs typeface="Calibri"/>
              </a:rPr>
              <a:t>                  - </a:t>
            </a:r>
            <a:r>
              <a:rPr sz="2400" spc="-25" dirty="0" err="1">
                <a:latin typeface="Calibri"/>
                <a:cs typeface="Calibri"/>
              </a:rPr>
              <a:t>vazokonstrikci</a:t>
            </a:r>
            <a:r>
              <a:rPr sz="2400" spc="35" dirty="0">
                <a:latin typeface="Calibri"/>
                <a:cs typeface="Calibri"/>
              </a:rPr>
              <a:t> </a:t>
            </a:r>
            <a:r>
              <a:rPr sz="2400" spc="-5" dirty="0" err="1">
                <a:latin typeface="Calibri"/>
                <a:cs typeface="Calibri"/>
              </a:rPr>
              <a:t>vyvolá</a:t>
            </a:r>
            <a:r>
              <a:rPr lang="cs-CZ" sz="2400" dirty="0">
                <a:latin typeface="Calibri"/>
                <a:cs typeface="Calibri"/>
              </a:rPr>
              <a:t> </a:t>
            </a:r>
            <a:r>
              <a:rPr sz="2400" spc="-15" dirty="0" err="1">
                <a:latin typeface="Calibri"/>
                <a:cs typeface="Calibri"/>
              </a:rPr>
              <a:t>metabolit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(</a:t>
            </a:r>
            <a:r>
              <a:rPr sz="2400" spc="-5" dirty="0" err="1">
                <a:latin typeface="Calibri"/>
                <a:cs typeface="Calibri"/>
              </a:rPr>
              <a:t>desglymidodrin</a:t>
            </a:r>
            <a:r>
              <a:rPr sz="2400" spc="-5" dirty="0">
                <a:latin typeface="Calibri"/>
                <a:cs typeface="Calibri"/>
              </a:rPr>
              <a:t>)</a:t>
            </a:r>
            <a:endParaRPr lang="cs-CZ" sz="2400" dirty="0">
              <a:latin typeface="Calibri"/>
              <a:cs typeface="Calibri"/>
            </a:endParaRPr>
          </a:p>
          <a:p>
            <a:pPr marL="25400">
              <a:lnSpc>
                <a:spcPts val="2965"/>
              </a:lnSpc>
              <a:spcBef>
                <a:spcPts val="290"/>
              </a:spcBef>
            </a:pPr>
            <a:r>
              <a:rPr lang="cs-CZ" sz="2400" spc="-10" dirty="0">
                <a:latin typeface="Calibri"/>
                <a:cs typeface="Calibri"/>
              </a:rPr>
              <a:t>  </a:t>
            </a:r>
            <a:r>
              <a:rPr sz="2400" spc="-10" dirty="0" err="1">
                <a:latin typeface="Calibri"/>
                <a:cs typeface="Calibri"/>
              </a:rPr>
              <a:t>indikace</a:t>
            </a:r>
            <a:r>
              <a:rPr sz="2400" spc="-10" dirty="0">
                <a:latin typeface="Calibri"/>
                <a:cs typeface="Calibri"/>
              </a:rPr>
              <a:t>: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p.o.,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spc="-85" dirty="0">
                <a:latin typeface="Calibri"/>
                <a:cs typeface="Calibri"/>
              </a:rPr>
              <a:t>i.v.</a:t>
            </a:r>
            <a:r>
              <a:rPr sz="2400" spc="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při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hypotenzi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(hlavně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20" dirty="0" err="1">
                <a:latin typeface="Calibri"/>
                <a:cs typeface="Calibri"/>
              </a:rPr>
              <a:t>ortostatické</a:t>
            </a:r>
            <a:r>
              <a:rPr sz="2400" spc="-20" dirty="0">
                <a:latin typeface="Calibri"/>
                <a:cs typeface="Calibri"/>
              </a:rPr>
              <a:t>)</a:t>
            </a:r>
            <a:r>
              <a:rPr lang="cs-CZ" sz="2400" spc="-20" dirty="0">
                <a:latin typeface="Calibri"/>
                <a:cs typeface="Calibri"/>
              </a:rPr>
              <a:t>, 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70" dirty="0">
                <a:latin typeface="Calibri"/>
                <a:cs typeface="Calibri"/>
              </a:rPr>
              <a:t> </a:t>
            </a:r>
            <a:r>
              <a:rPr sz="2400" dirty="0" err="1">
                <a:latin typeface="Calibri"/>
                <a:cs typeface="Calibri"/>
              </a:rPr>
              <a:t>při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5" dirty="0" err="1">
                <a:latin typeface="Calibri"/>
                <a:cs typeface="Calibri"/>
              </a:rPr>
              <a:t>inkontineci</a:t>
            </a:r>
            <a:endParaRPr lang="cs-CZ" sz="2400" spc="-15" dirty="0">
              <a:latin typeface="Calibri"/>
              <a:cs typeface="Calibri"/>
            </a:endParaRPr>
          </a:p>
          <a:p>
            <a:pPr marL="25400">
              <a:lnSpc>
                <a:spcPts val="2965"/>
              </a:lnSpc>
              <a:spcBef>
                <a:spcPts val="290"/>
              </a:spcBef>
            </a:pPr>
            <a:r>
              <a:rPr lang="cs-CZ" sz="2400" spc="-15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moči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(stresová, </a:t>
            </a:r>
            <a:r>
              <a:rPr sz="2400" spc="-5" dirty="0">
                <a:latin typeface="Calibri"/>
                <a:cs typeface="Calibri"/>
              </a:rPr>
              <a:t>po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prostatektomii)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5800" y="1524000"/>
            <a:ext cx="8153400" cy="4846648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680"/>
              </a:spcBef>
            </a:pPr>
            <a:r>
              <a:rPr sz="2400" b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látky</a:t>
            </a:r>
            <a:r>
              <a:rPr sz="2400" b="1" u="heavy" spc="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používané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k</a:t>
            </a:r>
            <a:r>
              <a:rPr sz="2400" b="1" u="heavy" spc="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dekongesci</a:t>
            </a:r>
            <a:r>
              <a:rPr sz="2400" b="1" u="heavy" spc="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sliznic</a:t>
            </a:r>
            <a:endParaRPr sz="2400" dirty="0">
              <a:latin typeface="Calibri"/>
              <a:cs typeface="Calibri"/>
            </a:endParaRPr>
          </a:p>
          <a:p>
            <a:pPr marL="355600" indent="-342900" algn="just">
              <a:lnSpc>
                <a:spcPct val="100000"/>
              </a:lnSpc>
              <a:spcBef>
                <a:spcPts val="580"/>
              </a:spcBef>
              <a:buFont typeface="Arial" panose="020B0604020202020204" pitchFamily="34" charset="0"/>
              <a:buChar char="•"/>
            </a:pPr>
            <a:r>
              <a:rPr sz="2400" spc="-10" dirty="0">
                <a:latin typeface="Calibri"/>
                <a:cs typeface="Calibri"/>
              </a:rPr>
              <a:t>používají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látky</a:t>
            </a:r>
            <a:r>
              <a:rPr sz="2400" spc="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5" dirty="0" err="1">
                <a:latin typeface="Calibri"/>
                <a:cs typeface="Calibri"/>
              </a:rPr>
              <a:t>větší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lipofilitou</a:t>
            </a:r>
            <a:r>
              <a:rPr lang="cs-CZ" sz="2400" spc="-10" dirty="0">
                <a:latin typeface="Calibri"/>
                <a:cs typeface="Calibri"/>
              </a:rPr>
              <a:t> </a:t>
            </a:r>
            <a:endParaRPr sz="2400" dirty="0">
              <a:latin typeface="Calibri"/>
              <a:cs typeface="Calibri"/>
            </a:endParaRPr>
          </a:p>
          <a:p>
            <a:pPr marL="355600" marR="522605" indent="-342900" algn="just">
              <a:lnSpc>
                <a:spcPct val="1097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sz="2400" spc="-5" dirty="0">
                <a:latin typeface="Calibri"/>
                <a:cs typeface="Calibri"/>
              </a:rPr>
              <a:t>u </a:t>
            </a:r>
            <a:r>
              <a:rPr sz="2400" spc="-10" dirty="0">
                <a:latin typeface="Calibri"/>
                <a:cs typeface="Calibri"/>
              </a:rPr>
              <a:t>alergických </a:t>
            </a:r>
            <a:r>
              <a:rPr sz="2400" spc="-5" dirty="0">
                <a:latin typeface="Calibri"/>
                <a:cs typeface="Calibri"/>
              </a:rPr>
              <a:t>rinitid, </a:t>
            </a:r>
            <a:r>
              <a:rPr sz="2400" spc="-15" dirty="0" err="1">
                <a:latin typeface="Calibri"/>
                <a:cs typeface="Calibri"/>
              </a:rPr>
              <a:t>konjunktivitid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lang="cs-CZ" sz="1600" spc="-15" dirty="0">
                <a:latin typeface="Calibri"/>
                <a:cs typeface="Calibri"/>
              </a:rPr>
              <a:t>(často v </a:t>
            </a:r>
            <a:r>
              <a:rPr sz="1600" spc="-20" dirty="0" err="1">
                <a:latin typeface="Calibri"/>
                <a:cs typeface="Calibri"/>
              </a:rPr>
              <a:t>kombinac</a:t>
            </a:r>
            <a:r>
              <a:rPr lang="cs-CZ" sz="1600" spc="-20" dirty="0">
                <a:latin typeface="Calibri"/>
                <a:cs typeface="Calibri"/>
              </a:rPr>
              <a:t>i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s</a:t>
            </a:r>
            <a:r>
              <a:rPr lang="cs-CZ" sz="1600" spc="-5" dirty="0">
                <a:latin typeface="Calibri"/>
                <a:cs typeface="Calibri"/>
              </a:rPr>
              <a:t> </a:t>
            </a:r>
            <a:r>
              <a:rPr sz="1600" spc="-10" dirty="0" err="1">
                <a:latin typeface="Calibri"/>
                <a:cs typeface="Calibri"/>
              </a:rPr>
              <a:t>antihistaminiky</a:t>
            </a:r>
            <a:r>
              <a:rPr lang="cs-CZ" sz="1600" spc="-10" dirty="0">
                <a:latin typeface="Calibri"/>
                <a:cs typeface="Calibri"/>
              </a:rPr>
              <a:t>)</a:t>
            </a:r>
          </a:p>
          <a:p>
            <a:pPr marL="355600" marR="5080" indent="-342900">
              <a:lnSpc>
                <a:spcPct val="1096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sz="2400" spc="-10" dirty="0" err="1">
                <a:latin typeface="Calibri"/>
                <a:cs typeface="Calibri"/>
              </a:rPr>
              <a:t>nesmí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se </a:t>
            </a:r>
            <a:r>
              <a:rPr sz="2400" spc="-15" dirty="0">
                <a:latin typeface="Calibri"/>
                <a:cs typeface="Calibri"/>
              </a:rPr>
              <a:t>používat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déle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než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týden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(chronická</a:t>
            </a:r>
            <a:r>
              <a:rPr sz="2400" spc="-13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rhinitis) </a:t>
            </a:r>
            <a:r>
              <a:rPr sz="2400" spc="-575" dirty="0">
                <a:latin typeface="Calibri"/>
                <a:cs typeface="Calibri"/>
              </a:rPr>
              <a:t> </a:t>
            </a:r>
            <a:endParaRPr lang="cs-CZ" sz="2400" spc="-575" dirty="0">
              <a:latin typeface="Calibri"/>
              <a:cs typeface="Calibri"/>
            </a:endParaRPr>
          </a:p>
          <a:p>
            <a:pPr marL="355600" marR="5080" indent="-342900">
              <a:lnSpc>
                <a:spcPct val="1096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sz="2400" spc="-15" dirty="0" err="1">
                <a:latin typeface="Calibri"/>
                <a:cs typeface="Calibri"/>
              </a:rPr>
              <a:t>zástupci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lang="cs-CZ" sz="2400" i="1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i="1" spc="-10" dirty="0">
                <a:latin typeface="Calibri"/>
                <a:cs typeface="Calibri"/>
              </a:rPr>
              <a:t>nafazolin, </a:t>
            </a:r>
            <a:r>
              <a:rPr sz="2400" i="1" spc="-15" dirty="0">
                <a:latin typeface="Calibri"/>
                <a:cs typeface="Calibri"/>
              </a:rPr>
              <a:t>oxymetazolin, </a:t>
            </a:r>
            <a:endParaRPr lang="cs-CZ" sz="2400" i="1" spc="-15" dirty="0">
              <a:latin typeface="Calibri"/>
              <a:cs typeface="Calibri"/>
            </a:endParaRPr>
          </a:p>
          <a:p>
            <a:pPr marL="12700" marR="5080">
              <a:lnSpc>
                <a:spcPct val="109600"/>
              </a:lnSpc>
              <a:spcBef>
                <a:spcPts val="300"/>
              </a:spcBef>
            </a:pPr>
            <a:r>
              <a:rPr lang="cs-CZ" sz="2400" i="1" spc="-15" dirty="0">
                <a:latin typeface="Calibri"/>
                <a:cs typeface="Calibri"/>
              </a:rPr>
              <a:t>                          </a:t>
            </a:r>
            <a:r>
              <a:rPr sz="2400" i="1" spc="-10" dirty="0" err="1">
                <a:latin typeface="Calibri"/>
                <a:cs typeface="Calibri"/>
              </a:rPr>
              <a:t>xylometazolin</a:t>
            </a:r>
            <a:r>
              <a:rPr sz="2400" i="1" spc="-10" dirty="0">
                <a:latin typeface="Calibri"/>
                <a:cs typeface="Calibri"/>
              </a:rPr>
              <a:t>, </a:t>
            </a:r>
            <a:r>
              <a:rPr sz="2400" i="1" spc="-5" dirty="0">
                <a:latin typeface="Calibri"/>
                <a:cs typeface="Calibri"/>
              </a:rPr>
              <a:t> </a:t>
            </a:r>
            <a:r>
              <a:rPr sz="2400" i="1" spc="-10" dirty="0" err="1">
                <a:latin typeface="Calibri"/>
                <a:cs typeface="Calibri"/>
              </a:rPr>
              <a:t>tramazolin</a:t>
            </a:r>
            <a:endParaRPr lang="cs-CZ" sz="2400" i="1" spc="-10" dirty="0">
              <a:latin typeface="Calibri"/>
              <a:cs typeface="Calibri"/>
            </a:endParaRPr>
          </a:p>
          <a:p>
            <a:pPr marL="12700" marR="5080">
              <a:lnSpc>
                <a:spcPct val="109600"/>
              </a:lnSpc>
              <a:spcBef>
                <a:spcPts val="300"/>
              </a:spcBef>
            </a:pPr>
            <a:endParaRPr lang="cs-CZ" sz="2400" i="1" spc="-10" dirty="0">
              <a:latin typeface="Calibri"/>
              <a:cs typeface="Calibri"/>
            </a:endParaRPr>
          </a:p>
          <a:p>
            <a:pPr marL="12700" marR="5080">
              <a:lnSpc>
                <a:spcPct val="109600"/>
              </a:lnSpc>
              <a:spcBef>
                <a:spcPts val="300"/>
              </a:spcBef>
            </a:pPr>
            <a:endParaRPr lang="cs-CZ" sz="2400" i="1" spc="-10" dirty="0">
              <a:latin typeface="Calibri"/>
              <a:cs typeface="Calibri"/>
            </a:endParaRPr>
          </a:p>
          <a:p>
            <a:pPr marL="12700" marR="5080">
              <a:lnSpc>
                <a:spcPct val="109600"/>
              </a:lnSpc>
              <a:spcBef>
                <a:spcPts val="300"/>
              </a:spcBef>
            </a:pPr>
            <a:endParaRPr lang="cs-CZ" sz="2400" i="1" spc="-10" dirty="0">
              <a:latin typeface="Calibri"/>
              <a:cs typeface="Calibri"/>
            </a:endParaRPr>
          </a:p>
          <a:p>
            <a:pPr marL="355600" marR="5080" indent="-342900">
              <a:lnSpc>
                <a:spcPct val="1096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cs-CZ" sz="2400" spc="-5" dirty="0">
                <a:latin typeface="Calibri"/>
                <a:cs typeface="Calibri"/>
              </a:rPr>
              <a:t>další možné využití - při</a:t>
            </a:r>
            <a:r>
              <a:rPr lang="cs-CZ" sz="2400" spc="-40" dirty="0">
                <a:latin typeface="Calibri"/>
                <a:cs typeface="Calibri"/>
              </a:rPr>
              <a:t> </a:t>
            </a:r>
            <a:r>
              <a:rPr lang="cs-CZ" sz="2400" spc="-5" dirty="0">
                <a:latin typeface="Calibri"/>
                <a:cs typeface="Calibri"/>
              </a:rPr>
              <a:t>KI </a:t>
            </a:r>
            <a:r>
              <a:rPr lang="cs-CZ" sz="2400" dirty="0">
                <a:latin typeface="Calibri"/>
                <a:cs typeface="Calibri"/>
              </a:rPr>
              <a:t>adrenalinu</a:t>
            </a:r>
            <a:r>
              <a:rPr lang="cs-CZ" sz="2400" spc="-50" dirty="0">
                <a:latin typeface="Calibri"/>
                <a:cs typeface="Calibri"/>
              </a:rPr>
              <a:t> </a:t>
            </a:r>
            <a:r>
              <a:rPr lang="cs-CZ" sz="2400" spc="-5" dirty="0">
                <a:latin typeface="Calibri"/>
                <a:cs typeface="Calibri"/>
              </a:rPr>
              <a:t>přísada</a:t>
            </a:r>
            <a:r>
              <a:rPr lang="cs-CZ" sz="2400" spc="-35" dirty="0">
                <a:latin typeface="Calibri"/>
                <a:cs typeface="Calibri"/>
              </a:rPr>
              <a:t> </a:t>
            </a:r>
            <a:r>
              <a:rPr lang="cs-CZ" sz="2400" spc="-5" dirty="0">
                <a:latin typeface="Calibri"/>
                <a:cs typeface="Calibri"/>
              </a:rPr>
              <a:t>k</a:t>
            </a:r>
            <a:r>
              <a:rPr lang="cs-CZ" sz="2400" spc="5" dirty="0">
                <a:latin typeface="Calibri"/>
                <a:cs typeface="Calibri"/>
              </a:rPr>
              <a:t> </a:t>
            </a:r>
            <a:r>
              <a:rPr lang="cs-CZ" sz="2400" spc="-10" dirty="0">
                <a:latin typeface="Calibri"/>
                <a:cs typeface="Calibri"/>
              </a:rPr>
              <a:t>lokálním</a:t>
            </a:r>
            <a:r>
              <a:rPr lang="cs-CZ" sz="2400" spc="-55" dirty="0">
                <a:latin typeface="Calibri"/>
                <a:cs typeface="Calibri"/>
              </a:rPr>
              <a:t> </a:t>
            </a:r>
            <a:r>
              <a:rPr lang="cs-CZ" sz="2400" spc="-10" dirty="0">
                <a:latin typeface="Calibri"/>
                <a:cs typeface="Calibri"/>
              </a:rPr>
              <a:t>anestetikům</a:t>
            </a:r>
            <a:endParaRPr lang="cs-CZ" sz="24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10"/>
              </a:spcBef>
            </a:pPr>
            <a:r>
              <a:rPr lang="cs-CZ" u="none" spc="-5" dirty="0">
                <a:latin typeface="+mn-lt"/>
              </a:rPr>
              <a:t>S</a:t>
            </a:r>
            <a:r>
              <a:rPr u="none" spc="-5" dirty="0" err="1">
                <a:latin typeface="+mn-lt"/>
              </a:rPr>
              <a:t>elektivní</a:t>
            </a:r>
            <a:r>
              <a:rPr u="none" spc="-90" dirty="0">
                <a:latin typeface="+mn-lt"/>
              </a:rPr>
              <a:t> </a:t>
            </a:r>
            <a:r>
              <a:rPr u="none" spc="-150" dirty="0"/>
              <a:t>α</a:t>
            </a:r>
            <a:r>
              <a:rPr sz="3975" u="none" spc="-225" baseline="-16771" dirty="0"/>
              <a:t>1</a:t>
            </a:r>
            <a:r>
              <a:rPr sz="4000" u="none" spc="-150" dirty="0"/>
              <a:t>-</a:t>
            </a:r>
            <a:r>
              <a:rPr sz="4000" u="none" spc="-150" dirty="0">
                <a:latin typeface="+mn-lt"/>
              </a:rPr>
              <a:t>mimetika</a:t>
            </a:r>
            <a:endParaRPr sz="4000" u="none" dirty="0">
              <a:latin typeface="+mn-l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6000" y="3442198"/>
            <a:ext cx="1953767" cy="187452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10"/>
              </a:spcBef>
            </a:pPr>
            <a:r>
              <a:rPr lang="cs-CZ" u="none" spc="-5" dirty="0">
                <a:latin typeface="+mn-lt"/>
              </a:rPr>
              <a:t>S</a:t>
            </a:r>
            <a:r>
              <a:rPr u="none" spc="-5" dirty="0" err="1">
                <a:latin typeface="+mn-lt"/>
              </a:rPr>
              <a:t>elektivní</a:t>
            </a:r>
            <a:r>
              <a:rPr u="none" spc="-90" dirty="0">
                <a:latin typeface="+mn-lt"/>
              </a:rPr>
              <a:t> </a:t>
            </a:r>
            <a:r>
              <a:rPr u="none" spc="-150" dirty="0"/>
              <a:t>α</a:t>
            </a:r>
            <a:r>
              <a:rPr u="none" spc="-225" baseline="-16771" dirty="0"/>
              <a:t>2</a:t>
            </a:r>
            <a:r>
              <a:rPr u="none" spc="-150" dirty="0"/>
              <a:t>-</a:t>
            </a:r>
            <a:r>
              <a:rPr u="none" spc="-150" dirty="0">
                <a:latin typeface="+mn-lt"/>
              </a:rPr>
              <a:t>mimetika</a:t>
            </a:r>
            <a:endParaRPr u="none" dirty="0">
              <a:latin typeface="+mn-l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2324" y="1501916"/>
            <a:ext cx="9536075" cy="2055690"/>
          </a:xfrm>
          <a:prstGeom prst="rect">
            <a:avLst/>
          </a:prstGeom>
        </p:spPr>
        <p:txBody>
          <a:bodyPr vert="horz" wrap="square" lIns="0" tIns="62229" rIns="0" bIns="0" rtlCol="0">
            <a:spAutoFit/>
          </a:bodyPr>
          <a:lstStyle/>
          <a:p>
            <a:pPr marL="369570" indent="-344805">
              <a:lnSpc>
                <a:spcPct val="100000"/>
              </a:lnSpc>
              <a:spcBef>
                <a:spcPts val="489"/>
              </a:spcBef>
              <a:buChar char="•"/>
              <a:tabLst>
                <a:tab pos="369570" algn="l"/>
                <a:tab pos="370205" algn="l"/>
              </a:tabLst>
            </a:pPr>
            <a:r>
              <a:rPr sz="2400" spc="-5" dirty="0">
                <a:latin typeface="Calibri"/>
                <a:cs typeface="Calibri"/>
              </a:rPr>
              <a:t>k léčbě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hypertenze</a:t>
            </a:r>
            <a:endParaRPr sz="2400" dirty="0">
              <a:latin typeface="Calibri"/>
              <a:cs typeface="Calibri"/>
            </a:endParaRPr>
          </a:p>
          <a:p>
            <a:pPr marL="369570" marR="1864360" indent="-344805">
              <a:lnSpc>
                <a:spcPts val="2810"/>
              </a:lnSpc>
              <a:spcBef>
                <a:spcPts val="735"/>
              </a:spcBef>
              <a:buChar char="•"/>
              <a:tabLst>
                <a:tab pos="369570" algn="l"/>
                <a:tab pos="370205" algn="l"/>
              </a:tabLst>
            </a:pPr>
            <a:r>
              <a:rPr sz="2400" spc="-10" dirty="0">
                <a:latin typeface="Calibri"/>
                <a:cs typeface="Calibri"/>
              </a:rPr>
              <a:t>na účinku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podílí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i </a:t>
            </a:r>
            <a:r>
              <a:rPr sz="2400" spc="-5" dirty="0" err="1">
                <a:latin typeface="Calibri"/>
                <a:cs typeface="Calibri"/>
              </a:rPr>
              <a:t>ovlivnění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centrálních</a:t>
            </a:r>
            <a:r>
              <a:rPr lang="cs-CZ" sz="2400" spc="-10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imidazolinových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(I</a:t>
            </a:r>
            <a:r>
              <a:rPr sz="2400" spc="-7" baseline="-16339" dirty="0">
                <a:latin typeface="Calibri"/>
                <a:cs typeface="Calibri"/>
              </a:rPr>
              <a:t>1</a:t>
            </a:r>
            <a:r>
              <a:rPr sz="2400" spc="-5" dirty="0">
                <a:latin typeface="Calibri"/>
                <a:cs typeface="Calibri"/>
              </a:rPr>
              <a:t>)</a:t>
            </a:r>
            <a:r>
              <a:rPr sz="2400" spc="-10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receptorů</a:t>
            </a:r>
            <a:endParaRPr sz="2400" dirty="0">
              <a:latin typeface="Calibri"/>
              <a:cs typeface="Calibri"/>
            </a:endParaRPr>
          </a:p>
          <a:p>
            <a:pPr marL="369570" indent="-344805">
              <a:lnSpc>
                <a:spcPct val="100000"/>
              </a:lnSpc>
              <a:spcBef>
                <a:spcPts val="250"/>
              </a:spcBef>
              <a:buFont typeface="Calibri"/>
              <a:buChar char="•"/>
              <a:tabLst>
                <a:tab pos="369570" algn="l"/>
                <a:tab pos="370205" algn="l"/>
              </a:tabLst>
            </a:pPr>
            <a:r>
              <a:rPr sz="2400" i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metyldopa</a:t>
            </a:r>
            <a:r>
              <a:rPr sz="2400" i="1" spc="5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–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léčba </a:t>
            </a:r>
            <a:r>
              <a:rPr sz="2400" spc="-15" dirty="0">
                <a:latin typeface="Calibri"/>
                <a:cs typeface="Calibri"/>
              </a:rPr>
              <a:t>hypertenze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v</a:t>
            </a:r>
            <a:r>
              <a:rPr sz="2400" spc="-15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těhotenství</a:t>
            </a:r>
            <a:endParaRPr sz="2400" dirty="0">
              <a:latin typeface="Calibri"/>
              <a:cs typeface="Calibri"/>
            </a:endParaRPr>
          </a:p>
          <a:p>
            <a:pPr marL="369570" indent="-344805">
              <a:lnSpc>
                <a:spcPct val="100000"/>
              </a:lnSpc>
              <a:spcBef>
                <a:spcPts val="310"/>
              </a:spcBef>
              <a:buFont typeface="Calibri"/>
              <a:buChar char="•"/>
              <a:tabLst>
                <a:tab pos="369570" algn="l"/>
                <a:tab pos="370205" algn="l"/>
              </a:tabLst>
            </a:pPr>
            <a:r>
              <a:rPr sz="2400" i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moxonidin,</a:t>
            </a:r>
            <a:r>
              <a:rPr sz="2400" i="1" u="heavy" spc="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i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rilmenidin</a:t>
            </a:r>
            <a:r>
              <a:rPr sz="2400" i="1" spc="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–</a:t>
            </a:r>
            <a:r>
              <a:rPr sz="2400" spc="-10" dirty="0">
                <a:latin typeface="Calibri"/>
                <a:cs typeface="Calibri"/>
              </a:rPr>
              <a:t> stimulují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5" dirty="0" err="1">
                <a:latin typeface="Calibri"/>
                <a:cs typeface="Calibri"/>
              </a:rPr>
              <a:t>převážně</a:t>
            </a:r>
            <a:r>
              <a:rPr sz="2400" spc="-10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I</a:t>
            </a:r>
            <a:r>
              <a:rPr sz="2400" spc="-7" baseline="-16339" dirty="0">
                <a:latin typeface="Calibri"/>
                <a:cs typeface="Calibri"/>
              </a:rPr>
              <a:t>1</a:t>
            </a:r>
            <a:r>
              <a:rPr sz="2400" spc="-5" dirty="0">
                <a:latin typeface="Calibri"/>
                <a:cs typeface="Calibri"/>
              </a:rPr>
              <a:t>-receptory</a:t>
            </a:r>
            <a:endParaRPr sz="24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40864" y="4291584"/>
            <a:ext cx="3282696" cy="1789176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10"/>
              </a:spcBef>
            </a:pPr>
            <a:r>
              <a:rPr lang="cs-CZ" u="none" spc="-5" dirty="0">
                <a:latin typeface="+mn-lt"/>
              </a:rPr>
              <a:t>S</a:t>
            </a:r>
            <a:r>
              <a:rPr u="none" spc="-5" dirty="0" err="1">
                <a:latin typeface="+mn-lt"/>
              </a:rPr>
              <a:t>elektivní</a:t>
            </a:r>
            <a:r>
              <a:rPr u="none" spc="-90" dirty="0">
                <a:latin typeface="+mn-lt"/>
              </a:rPr>
              <a:t> </a:t>
            </a:r>
            <a:r>
              <a:rPr u="none" spc="-150" dirty="0"/>
              <a:t>α</a:t>
            </a:r>
            <a:r>
              <a:rPr u="none" spc="-225" baseline="-16771" dirty="0"/>
              <a:t>2</a:t>
            </a:r>
            <a:r>
              <a:rPr u="none" spc="-150" dirty="0"/>
              <a:t>-</a:t>
            </a:r>
            <a:r>
              <a:rPr u="none" spc="-150" dirty="0">
                <a:latin typeface="+mn-lt"/>
              </a:rPr>
              <a:t>mimetika</a:t>
            </a:r>
            <a:endParaRPr u="none" dirty="0">
              <a:latin typeface="+mn-l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9600" y="2226154"/>
            <a:ext cx="7639050" cy="3302827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193040" indent="-167640">
              <a:lnSpc>
                <a:spcPct val="100000"/>
              </a:lnSpc>
              <a:spcBef>
                <a:spcPts val="415"/>
              </a:spcBef>
              <a:buSzPct val="96153"/>
              <a:buFont typeface="Calibri"/>
              <a:buChar char="•"/>
              <a:tabLst>
                <a:tab pos="193040" algn="l"/>
              </a:tabLst>
            </a:pPr>
            <a:r>
              <a:rPr lang="cs-CZ" sz="2400" i="1" spc="-15" dirty="0">
                <a:latin typeface="Calibri"/>
                <a:cs typeface="Calibri"/>
              </a:rPr>
              <a:t> </a:t>
            </a:r>
            <a:r>
              <a:rPr sz="2400" i="1" u="sng" spc="-15" dirty="0" err="1">
                <a:latin typeface="Calibri"/>
                <a:cs typeface="Calibri"/>
              </a:rPr>
              <a:t>dexmedetomidin</a:t>
            </a:r>
            <a:r>
              <a:rPr sz="2400" i="1" u="sng" spc="-95" dirty="0">
                <a:latin typeface="Calibri"/>
                <a:cs typeface="Calibri"/>
              </a:rPr>
              <a:t> </a:t>
            </a:r>
            <a:r>
              <a:rPr sz="2400" u="sng" spc="-15" dirty="0">
                <a:latin typeface="Calibri"/>
                <a:cs typeface="Calibri"/>
              </a:rPr>
              <a:t>(Dexdor</a:t>
            </a:r>
            <a:r>
              <a:rPr sz="2400" u="sng" spc="-22" baseline="21241" dirty="0">
                <a:latin typeface="Calibri"/>
                <a:cs typeface="Calibri"/>
              </a:rPr>
              <a:t>®</a:t>
            </a:r>
            <a:r>
              <a:rPr sz="2400" u="sng" spc="-15" dirty="0">
                <a:latin typeface="Calibri"/>
                <a:cs typeface="Calibri"/>
              </a:rPr>
              <a:t>)</a:t>
            </a:r>
            <a:endParaRPr sz="2400" u="sng" dirty="0">
              <a:latin typeface="Calibri"/>
              <a:cs typeface="Calibri"/>
            </a:endParaRPr>
          </a:p>
          <a:p>
            <a:pPr marL="25400">
              <a:lnSpc>
                <a:spcPct val="100000"/>
              </a:lnSpc>
              <a:spcBef>
                <a:spcPts val="315"/>
              </a:spcBef>
            </a:pPr>
            <a:r>
              <a:rPr lang="cs-CZ" sz="2400" spc="-5" dirty="0">
                <a:latin typeface="Calibri"/>
                <a:cs typeface="Calibri"/>
              </a:rPr>
              <a:t>   </a:t>
            </a:r>
            <a:r>
              <a:rPr sz="2400" spc="-5" dirty="0" err="1">
                <a:latin typeface="Calibri"/>
                <a:cs typeface="Calibri"/>
              </a:rPr>
              <a:t>účinky</a:t>
            </a:r>
            <a:r>
              <a:rPr sz="2400" spc="-5" dirty="0">
                <a:latin typeface="Calibri"/>
                <a:cs typeface="Calibri"/>
              </a:rPr>
              <a:t>: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sympatolytický</a:t>
            </a:r>
            <a:endParaRPr sz="2400" dirty="0">
              <a:latin typeface="Calibri"/>
              <a:cs typeface="Calibri"/>
            </a:endParaRPr>
          </a:p>
          <a:p>
            <a:pPr marL="1089025">
              <a:lnSpc>
                <a:spcPct val="100000"/>
              </a:lnSpc>
              <a:spcBef>
                <a:spcPts val="480"/>
              </a:spcBef>
            </a:pPr>
            <a:r>
              <a:rPr lang="cs-CZ" sz="2400" spc="-10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sedativní</a:t>
            </a:r>
            <a:endParaRPr sz="2400" dirty="0">
              <a:latin typeface="Calibri"/>
              <a:cs typeface="Calibri"/>
            </a:endParaRPr>
          </a:p>
          <a:p>
            <a:pPr marL="1089025">
              <a:lnSpc>
                <a:spcPct val="100000"/>
              </a:lnSpc>
              <a:spcBef>
                <a:spcPts val="290"/>
              </a:spcBef>
            </a:pPr>
            <a:r>
              <a:rPr lang="cs-CZ" sz="2400" spc="-25" dirty="0">
                <a:latin typeface="Calibri"/>
                <a:cs typeface="Calibri"/>
              </a:rPr>
              <a:t> </a:t>
            </a:r>
            <a:r>
              <a:rPr sz="2400" spc="-25" dirty="0" err="1">
                <a:latin typeface="Calibri"/>
                <a:cs typeface="Calibri"/>
              </a:rPr>
              <a:t>analgetický</a:t>
            </a:r>
            <a:r>
              <a:rPr sz="2400" spc="-25" dirty="0">
                <a:latin typeface="Calibri"/>
                <a:cs typeface="Calibri"/>
              </a:rPr>
              <a:t>,</a:t>
            </a:r>
            <a:r>
              <a:rPr sz="2400" spc="3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anesteticko-analgetický</a:t>
            </a:r>
            <a:endParaRPr sz="2400" dirty="0">
              <a:latin typeface="Calibri"/>
              <a:cs typeface="Calibri"/>
            </a:endParaRPr>
          </a:p>
          <a:p>
            <a:pPr marL="918210">
              <a:lnSpc>
                <a:spcPct val="100000"/>
              </a:lnSpc>
              <a:spcBef>
                <a:spcPts val="145"/>
              </a:spcBef>
            </a:pPr>
            <a:r>
              <a:rPr lang="cs-CZ" sz="2400" spc="-5" dirty="0">
                <a:latin typeface="Calibri"/>
                <a:cs typeface="Calibri"/>
              </a:rPr>
              <a:t>    </a:t>
            </a:r>
            <a:r>
              <a:rPr sz="2400" spc="-5" dirty="0">
                <a:latin typeface="Calibri"/>
                <a:cs typeface="Calibri"/>
              </a:rPr>
              <a:t>KV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-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nízká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dávka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-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↓TF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a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TK</a:t>
            </a:r>
            <a:r>
              <a:rPr sz="2400" spc="-10" dirty="0">
                <a:latin typeface="Calibri"/>
                <a:cs typeface="Calibri"/>
              </a:rPr>
              <a:t> (převažují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centrální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ú.)</a:t>
            </a:r>
            <a:endParaRPr lang="cs-CZ" sz="2400" dirty="0">
              <a:latin typeface="Calibri"/>
              <a:cs typeface="Calibri"/>
            </a:endParaRPr>
          </a:p>
          <a:p>
            <a:pPr marL="918210">
              <a:lnSpc>
                <a:spcPct val="100000"/>
              </a:lnSpc>
              <a:spcBef>
                <a:spcPts val="145"/>
              </a:spcBef>
            </a:pPr>
            <a:r>
              <a:rPr lang="cs-CZ" sz="2400" spc="-15" dirty="0">
                <a:latin typeface="Calibri"/>
                <a:cs typeface="Calibri"/>
              </a:rPr>
              <a:t>          - </a:t>
            </a:r>
            <a:r>
              <a:rPr sz="2400" spc="-15" dirty="0" err="1">
                <a:latin typeface="Calibri"/>
                <a:cs typeface="Calibri"/>
              </a:rPr>
              <a:t>vysoká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dávka </a:t>
            </a:r>
            <a:r>
              <a:rPr sz="2400" spc="-5" dirty="0">
                <a:latin typeface="Calibri"/>
                <a:cs typeface="Calibri"/>
              </a:rPr>
              <a:t>- </a:t>
            </a:r>
            <a:r>
              <a:rPr sz="2400" spc="-10" dirty="0">
                <a:latin typeface="Calibri"/>
                <a:cs typeface="Calibri"/>
              </a:rPr>
              <a:t>↑ </a:t>
            </a:r>
            <a:r>
              <a:rPr sz="2400" spc="-5" dirty="0">
                <a:latin typeface="Calibri"/>
                <a:cs typeface="Calibri"/>
              </a:rPr>
              <a:t>TK, </a:t>
            </a:r>
            <a:r>
              <a:rPr sz="2400" spc="-15" dirty="0">
                <a:latin typeface="Calibri"/>
                <a:cs typeface="Calibri"/>
              </a:rPr>
              <a:t>bradykardie (</a:t>
            </a:r>
            <a:r>
              <a:rPr sz="2400" spc="-15" dirty="0" err="1">
                <a:latin typeface="Calibri"/>
                <a:cs typeface="Calibri"/>
              </a:rPr>
              <a:t>převažují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75" dirty="0">
                <a:latin typeface="Calibri"/>
                <a:cs typeface="Calibri"/>
              </a:rPr>
              <a:t> </a:t>
            </a:r>
            <a:r>
              <a:rPr lang="cs-CZ" sz="2400" spc="-575" dirty="0">
                <a:latin typeface="Calibri"/>
                <a:cs typeface="Calibri"/>
              </a:rPr>
              <a:t>     </a:t>
            </a:r>
          </a:p>
          <a:p>
            <a:pPr marL="918210" algn="ctr">
              <a:lnSpc>
                <a:spcPct val="100000"/>
              </a:lnSpc>
              <a:spcBef>
                <a:spcPts val="145"/>
              </a:spcBef>
            </a:pPr>
            <a:r>
              <a:rPr lang="cs-CZ" sz="2400" spc="-575" dirty="0">
                <a:latin typeface="Calibri"/>
                <a:cs typeface="Calibri"/>
              </a:rPr>
              <a:t>        </a:t>
            </a:r>
            <a:r>
              <a:rPr sz="2400" spc="-15" dirty="0" err="1">
                <a:latin typeface="Calibri"/>
                <a:cs typeface="Calibri"/>
              </a:rPr>
              <a:t>periferiferní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spc="-20" dirty="0" err="1">
                <a:latin typeface="Calibri"/>
                <a:cs typeface="Calibri"/>
              </a:rPr>
              <a:t>vasokonstrikční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ú</a:t>
            </a:r>
            <a:r>
              <a:rPr lang="cs-CZ" sz="2400" spc="-5" dirty="0">
                <a:latin typeface="Calibri"/>
                <a:cs typeface="Calibri"/>
              </a:rPr>
              <a:t>činky</a:t>
            </a:r>
            <a:r>
              <a:rPr sz="2400" spc="-5" dirty="0">
                <a:latin typeface="Calibri"/>
                <a:cs typeface="Calibri"/>
              </a:rPr>
              <a:t>)</a:t>
            </a:r>
            <a:endParaRPr sz="2400" dirty="0">
              <a:latin typeface="Calibri"/>
              <a:cs typeface="Calibri"/>
            </a:endParaRPr>
          </a:p>
          <a:p>
            <a:pPr marL="71120">
              <a:lnSpc>
                <a:spcPct val="100000"/>
              </a:lnSpc>
              <a:spcBef>
                <a:spcPts val="930"/>
              </a:spcBef>
            </a:pPr>
            <a:r>
              <a:rPr lang="cs-CZ" sz="2400" spc="-5" dirty="0">
                <a:latin typeface="Calibri"/>
                <a:cs typeface="Calibri"/>
              </a:rPr>
              <a:t>   užití: </a:t>
            </a:r>
            <a:r>
              <a:rPr sz="2400" spc="-5" dirty="0">
                <a:latin typeface="Calibri"/>
                <a:cs typeface="Calibri"/>
              </a:rPr>
              <a:t>k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sed</a:t>
            </a:r>
            <a:r>
              <a:rPr sz="2400" spc="-5" dirty="0">
                <a:latin typeface="Calibri"/>
                <a:cs typeface="Calibri"/>
              </a:rPr>
              <a:t>aci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dosp</a:t>
            </a:r>
            <a:r>
              <a:rPr sz="2400" dirty="0">
                <a:latin typeface="Calibri"/>
                <a:cs typeface="Calibri"/>
              </a:rPr>
              <a:t>ě</a:t>
            </a:r>
            <a:r>
              <a:rPr sz="2400" spc="-5" dirty="0">
                <a:latin typeface="Calibri"/>
                <a:cs typeface="Calibri"/>
              </a:rPr>
              <a:t>l</a:t>
            </a:r>
            <a:r>
              <a:rPr sz="2400" spc="-25" dirty="0">
                <a:latin typeface="Calibri"/>
                <a:cs typeface="Calibri"/>
              </a:rPr>
              <a:t>ý</a:t>
            </a:r>
            <a:r>
              <a:rPr sz="2400" spc="-5" dirty="0">
                <a:latin typeface="Calibri"/>
                <a:cs typeface="Calibri"/>
              </a:rPr>
              <a:t>ch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5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25" dirty="0">
                <a:latin typeface="Calibri"/>
                <a:cs typeface="Calibri"/>
              </a:rPr>
              <a:t>en</a:t>
            </a:r>
            <a:r>
              <a:rPr sz="2400" spc="-5" dirty="0">
                <a:latin typeface="Calibri"/>
                <a:cs typeface="Calibri"/>
              </a:rPr>
              <a:t>tů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n</a:t>
            </a:r>
            <a:r>
              <a:rPr sz="2400" spc="-5" dirty="0">
                <a:latin typeface="Calibri"/>
                <a:cs typeface="Calibri"/>
              </a:rPr>
              <a:t>a</a:t>
            </a:r>
            <a:r>
              <a:rPr sz="2400" spc="-14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J</a:t>
            </a:r>
            <a:r>
              <a:rPr sz="2400" spc="-5" dirty="0">
                <a:latin typeface="Calibri"/>
                <a:cs typeface="Calibri"/>
              </a:rPr>
              <a:t>IP</a:t>
            </a:r>
            <a:endParaRPr sz="2400" dirty="0">
              <a:latin typeface="Calibri"/>
              <a:cs typeface="Calibri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B246E0E-69D7-F5D9-37A2-CE726A5D6F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9" y="1329019"/>
            <a:ext cx="3715268" cy="2086266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A1D396D0-4BAD-8438-3879-BAA83562A3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FB31835B-F90A-9924-71E7-2870ADAE9EF2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000" y="1143000"/>
            <a:ext cx="8580120" cy="4218432"/>
          </a:xfrm>
          <a:prstGeom prst="rect">
            <a:avLst/>
          </a:prstGeom>
        </p:spPr>
      </p:pic>
      <p:sp>
        <p:nvSpPr>
          <p:cNvPr id="5" name="Ovál 4">
            <a:extLst>
              <a:ext uri="{FF2B5EF4-FFF2-40B4-BE49-F238E27FC236}">
                <a16:creationId xmlns:a16="http://schemas.microsoft.com/office/drawing/2014/main" id="{3B763497-E6B9-73EB-F4E1-13796AA3E078}"/>
              </a:ext>
            </a:extLst>
          </p:cNvPr>
          <p:cNvSpPr/>
          <p:nvPr/>
        </p:nvSpPr>
        <p:spPr>
          <a:xfrm>
            <a:off x="4667132" y="2057400"/>
            <a:ext cx="17526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0225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09344" y="533400"/>
            <a:ext cx="7518400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61005" marR="5080" indent="-2948940">
              <a:lnSpc>
                <a:spcPct val="100000"/>
              </a:lnSpc>
              <a:spcBef>
                <a:spcPts val="95"/>
              </a:spcBef>
            </a:pPr>
            <a:r>
              <a:rPr lang="cs-CZ" u="none" spc="-10" dirty="0">
                <a:latin typeface="Calibri"/>
                <a:cs typeface="Calibri"/>
              </a:rPr>
              <a:t>   </a:t>
            </a:r>
            <a:r>
              <a:rPr u="none" spc="-10" dirty="0" err="1">
                <a:latin typeface="Calibri"/>
                <a:cs typeface="Calibri"/>
              </a:rPr>
              <a:t>Vegetativní</a:t>
            </a:r>
            <a:r>
              <a:rPr u="none" spc="35" dirty="0">
                <a:latin typeface="Calibri"/>
                <a:cs typeface="Calibri"/>
              </a:rPr>
              <a:t> </a:t>
            </a:r>
            <a:r>
              <a:rPr lang="cs-CZ" u="none" spc="35" dirty="0">
                <a:latin typeface="Calibri"/>
                <a:cs typeface="Calibri"/>
              </a:rPr>
              <a:t>n</a:t>
            </a:r>
            <a:r>
              <a:rPr u="none" spc="-5" dirty="0" err="1">
                <a:latin typeface="Calibri"/>
                <a:cs typeface="Calibri"/>
              </a:rPr>
              <a:t>ervový</a:t>
            </a:r>
            <a:r>
              <a:rPr lang="cs-CZ" u="none" spc="-5" dirty="0">
                <a:latin typeface="Calibri"/>
                <a:cs typeface="Calibri"/>
              </a:rPr>
              <a:t> </a:t>
            </a:r>
            <a:r>
              <a:rPr u="none" spc="-10" dirty="0" err="1">
                <a:latin typeface="Calibri"/>
                <a:cs typeface="Calibri"/>
              </a:rPr>
              <a:t>systém</a:t>
            </a:r>
            <a:r>
              <a:rPr lang="cs-CZ" u="none" spc="-10" dirty="0">
                <a:latin typeface="Calibri"/>
                <a:cs typeface="Calibri"/>
              </a:rPr>
              <a:t> (VNS)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21561" y="2209800"/>
            <a:ext cx="7693965" cy="34297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6870" marR="556895" indent="-344805">
              <a:lnSpc>
                <a:spcPct val="100000"/>
              </a:lnSpc>
              <a:spcBef>
                <a:spcPts val="105"/>
              </a:spcBef>
              <a:buChar char="•"/>
              <a:tabLst>
                <a:tab pos="356870" algn="l"/>
                <a:tab pos="357505" algn="l"/>
              </a:tabLst>
            </a:pPr>
            <a:r>
              <a:rPr sz="2400" spc="-5" dirty="0">
                <a:latin typeface="Calibri"/>
                <a:cs typeface="Calibri"/>
              </a:rPr>
              <a:t>podílí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na</a:t>
            </a:r>
            <a:r>
              <a:rPr sz="2400" spc="-10" dirty="0">
                <a:latin typeface="Calibri"/>
                <a:cs typeface="Calibri"/>
              </a:rPr>
              <a:t> regulaci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funkce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vnitřních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spc="-15" dirty="0" err="1">
                <a:latin typeface="Calibri"/>
                <a:cs typeface="Calibri"/>
              </a:rPr>
              <a:t>orgánů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lang="cs-CZ" sz="2400" dirty="0">
                <a:latin typeface="Calibri"/>
                <a:cs typeface="Calibri"/>
              </a:rPr>
              <a:t> </a:t>
            </a:r>
            <a:r>
              <a:rPr sz="2400" spc="-15" dirty="0" err="1">
                <a:latin typeface="Calibri"/>
                <a:cs typeface="Calibri"/>
              </a:rPr>
              <a:t>systémů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–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lang="cs-CZ" sz="2400" spc="-20" dirty="0">
                <a:latin typeface="Calibri"/>
                <a:cs typeface="Calibri"/>
              </a:rPr>
              <a:t>označován také jako </a:t>
            </a:r>
            <a:r>
              <a:rPr sz="2400" spc="-10" dirty="0" err="1">
                <a:latin typeface="Calibri"/>
                <a:cs typeface="Calibri"/>
              </a:rPr>
              <a:t>viscerální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30" dirty="0" err="1">
                <a:latin typeface="Calibri"/>
                <a:cs typeface="Calibri"/>
              </a:rPr>
              <a:t>systém</a:t>
            </a:r>
            <a:r>
              <a:rPr lang="cs-CZ" sz="2400" spc="-30" dirty="0">
                <a:latin typeface="Calibri"/>
                <a:cs typeface="Calibri"/>
              </a:rPr>
              <a:t> </a:t>
            </a:r>
          </a:p>
          <a:p>
            <a:pPr marL="12065" marR="556895">
              <a:lnSpc>
                <a:spcPct val="100000"/>
              </a:lnSpc>
              <a:spcBef>
                <a:spcPts val="105"/>
              </a:spcBef>
              <a:tabLst>
                <a:tab pos="356870" algn="l"/>
                <a:tab pos="357505" algn="l"/>
              </a:tabLst>
            </a:pPr>
            <a:endParaRPr sz="2400" dirty="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700"/>
              </a:spcBef>
              <a:buChar char="•"/>
              <a:tabLst>
                <a:tab pos="356870" algn="l"/>
                <a:tab pos="357505" algn="l"/>
              </a:tabLst>
            </a:pPr>
            <a:r>
              <a:rPr sz="2400" spc="-15" dirty="0">
                <a:latin typeface="Calibri"/>
                <a:cs typeface="Calibri"/>
              </a:rPr>
              <a:t>funkce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není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ovlivnitelná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5" dirty="0" err="1">
                <a:latin typeface="Calibri"/>
                <a:cs typeface="Calibri"/>
              </a:rPr>
              <a:t>vůlí</a:t>
            </a:r>
            <a:r>
              <a:rPr lang="cs-CZ" sz="2400" spc="-5" dirty="0">
                <a:latin typeface="Calibri"/>
                <a:cs typeface="Calibri"/>
              </a:rPr>
              <a:t> (autonomní systém)</a:t>
            </a:r>
          </a:p>
          <a:p>
            <a:pPr marL="12065">
              <a:lnSpc>
                <a:spcPct val="100000"/>
              </a:lnSpc>
              <a:spcBef>
                <a:spcPts val="700"/>
              </a:spcBef>
              <a:tabLst>
                <a:tab pos="356870" algn="l"/>
                <a:tab pos="357505" algn="l"/>
              </a:tabLst>
            </a:pPr>
            <a:endParaRPr sz="2400" dirty="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720"/>
              </a:spcBef>
              <a:buChar char="•"/>
              <a:tabLst>
                <a:tab pos="356870" algn="l"/>
                <a:tab pos="357505" algn="l"/>
              </a:tabLst>
            </a:pPr>
            <a:r>
              <a:rPr sz="2400" spc="-20" dirty="0">
                <a:latin typeface="Calibri"/>
                <a:cs typeface="Calibri"/>
              </a:rPr>
              <a:t>eferentní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5" dirty="0" err="1">
                <a:latin typeface="Calibri"/>
                <a:cs typeface="Calibri"/>
              </a:rPr>
              <a:t>část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lang="cs-CZ" sz="2400" spc="-70" dirty="0">
                <a:latin typeface="Calibri"/>
                <a:cs typeface="Calibri"/>
              </a:rPr>
              <a:t>VNS </a:t>
            </a:r>
            <a:r>
              <a:rPr sz="2400" dirty="0">
                <a:latin typeface="Calibri"/>
                <a:cs typeface="Calibri"/>
              </a:rPr>
              <a:t>–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20" dirty="0" err="1">
                <a:latin typeface="Calibri"/>
                <a:cs typeface="Calibri"/>
              </a:rPr>
              <a:t>sympatikus</a:t>
            </a:r>
            <a:r>
              <a:rPr lang="cs-CZ" sz="2400" spc="-20" dirty="0">
                <a:latin typeface="Calibri"/>
                <a:cs typeface="Calibri"/>
              </a:rPr>
              <a:t> (adrenergní NS)</a:t>
            </a:r>
            <a:endParaRPr sz="2400" dirty="0">
              <a:latin typeface="Calibri"/>
              <a:cs typeface="Calibri"/>
            </a:endParaRPr>
          </a:p>
          <a:p>
            <a:pPr marL="2115820">
              <a:lnSpc>
                <a:spcPct val="100000"/>
              </a:lnSpc>
              <a:spcBef>
                <a:spcPts val="700"/>
              </a:spcBef>
            </a:pPr>
            <a:r>
              <a:rPr lang="cs-CZ" sz="2400" dirty="0">
                <a:latin typeface="Calibri"/>
                <a:cs typeface="Calibri"/>
              </a:rPr>
              <a:t>       </a:t>
            </a:r>
            <a:r>
              <a:rPr sz="2400" dirty="0">
                <a:latin typeface="Calibri"/>
                <a:cs typeface="Calibri"/>
              </a:rPr>
              <a:t>–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20" dirty="0" err="1">
                <a:latin typeface="Calibri"/>
                <a:cs typeface="Calibri"/>
              </a:rPr>
              <a:t>parasympatikus</a:t>
            </a:r>
            <a:r>
              <a:rPr lang="cs-CZ" sz="2400" spc="-20" dirty="0">
                <a:latin typeface="Calibri"/>
                <a:cs typeface="Calibri"/>
              </a:rPr>
              <a:t> (</a:t>
            </a:r>
            <a:r>
              <a:rPr lang="cs-CZ" sz="2400" spc="-20" dirty="0" err="1">
                <a:latin typeface="Calibri"/>
                <a:cs typeface="Calibri"/>
              </a:rPr>
              <a:t>cholinergní</a:t>
            </a:r>
            <a:r>
              <a:rPr lang="cs-CZ" sz="2400" spc="-20" dirty="0">
                <a:latin typeface="Calibri"/>
                <a:cs typeface="Calibri"/>
              </a:rPr>
              <a:t> NS)</a:t>
            </a:r>
          </a:p>
          <a:p>
            <a:pPr marL="2115820">
              <a:lnSpc>
                <a:spcPct val="100000"/>
              </a:lnSpc>
              <a:spcBef>
                <a:spcPts val="700"/>
              </a:spcBef>
            </a:pPr>
            <a:endParaRPr sz="2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253419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65922" y="533400"/>
            <a:ext cx="6061075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0"/>
              </a:spcBef>
            </a:pPr>
            <a:r>
              <a:rPr u="none" dirty="0">
                <a:latin typeface="+mn-lt"/>
              </a:rPr>
              <a:t>Ne</a:t>
            </a:r>
            <a:r>
              <a:rPr u="none" spc="10" dirty="0">
                <a:latin typeface="+mn-lt"/>
              </a:rPr>
              <a:t>p</a:t>
            </a:r>
            <a:r>
              <a:rPr lang="cs-CZ" u="none" spc="-805" dirty="0" err="1">
                <a:latin typeface="+mn-lt"/>
              </a:rPr>
              <a:t>římá</a:t>
            </a:r>
            <a:r>
              <a:rPr u="none" spc="-95" dirty="0">
                <a:latin typeface="+mn-lt"/>
              </a:rPr>
              <a:t> </a:t>
            </a:r>
            <a:r>
              <a:rPr lang="cs-CZ" u="none" spc="-95" dirty="0">
                <a:latin typeface="+mn-lt"/>
              </a:rPr>
              <a:t> </a:t>
            </a:r>
            <a:r>
              <a:rPr u="none" spc="5" dirty="0" err="1">
                <a:latin typeface="+mn-lt"/>
              </a:rPr>
              <a:t>sympa</a:t>
            </a:r>
            <a:r>
              <a:rPr u="none" spc="-15" dirty="0" err="1">
                <a:latin typeface="+mn-lt"/>
              </a:rPr>
              <a:t>t</a:t>
            </a:r>
            <a:r>
              <a:rPr u="none" spc="5" dirty="0" err="1">
                <a:latin typeface="+mn-lt"/>
              </a:rPr>
              <a:t>omime</a:t>
            </a:r>
            <a:r>
              <a:rPr u="none" spc="-25" dirty="0" err="1">
                <a:latin typeface="+mn-lt"/>
              </a:rPr>
              <a:t>t</a:t>
            </a:r>
            <a:r>
              <a:rPr u="none" dirty="0" err="1">
                <a:latin typeface="+mn-lt"/>
              </a:rPr>
              <a:t>i</a:t>
            </a:r>
            <a:r>
              <a:rPr u="none" spc="-20" dirty="0" err="1">
                <a:latin typeface="+mn-lt"/>
              </a:rPr>
              <a:t>k</a:t>
            </a:r>
            <a:r>
              <a:rPr u="none" spc="5" dirty="0" err="1">
                <a:latin typeface="+mn-lt"/>
              </a:rPr>
              <a:t>a</a:t>
            </a:r>
            <a:endParaRPr u="none" spc="5" dirty="0">
              <a:latin typeface="+mn-l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74811" y="1600200"/>
            <a:ext cx="8478520" cy="3792705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15"/>
              </a:spcBef>
            </a:pPr>
            <a:r>
              <a:rPr sz="24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a)</a:t>
            </a:r>
            <a:r>
              <a:rPr sz="2400" b="1" u="heavy" spc="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látky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vytěsňující</a:t>
            </a:r>
            <a:r>
              <a:rPr sz="2400" b="1" u="heavy" spc="-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NoA</a:t>
            </a:r>
            <a:r>
              <a:rPr sz="2400" b="1" u="heavy" spc="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z</a:t>
            </a:r>
            <a:r>
              <a:rPr sz="2400" b="1" u="heavy" spc="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vezikul</a:t>
            </a:r>
            <a:r>
              <a:rPr sz="2400" b="1" u="heavy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nervového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zakončení</a:t>
            </a:r>
            <a:endParaRPr sz="2400" dirty="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315"/>
              </a:spcBef>
              <a:buChar char="•"/>
              <a:tabLst>
                <a:tab pos="356870" algn="l"/>
                <a:tab pos="357505" algn="l"/>
              </a:tabLst>
            </a:pPr>
            <a:r>
              <a:rPr sz="2400" spc="-10" dirty="0">
                <a:latin typeface="Calibri"/>
                <a:cs typeface="Calibri"/>
              </a:rPr>
              <a:t>jsou </a:t>
            </a:r>
            <a:r>
              <a:rPr sz="2400" spc="-5" dirty="0">
                <a:latin typeface="Calibri"/>
                <a:cs typeface="Calibri"/>
              </a:rPr>
              <a:t>lipofilní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a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pronikají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dobře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do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CNS</a:t>
            </a:r>
            <a:endParaRPr lang="cs-CZ" sz="2400" spc="-5" dirty="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315"/>
              </a:spcBef>
              <a:buChar char="•"/>
              <a:tabLst>
                <a:tab pos="356870" algn="l"/>
                <a:tab pos="357505" algn="l"/>
              </a:tabLst>
            </a:pPr>
            <a:r>
              <a:rPr lang="cs-CZ" sz="2400" spc="-5" dirty="0">
                <a:latin typeface="Calibri"/>
                <a:cs typeface="Calibri"/>
              </a:rPr>
              <a:t>nepřímo aktivují alfa i beta receptory</a:t>
            </a:r>
            <a:endParaRPr sz="2400" dirty="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290"/>
              </a:spcBef>
              <a:buChar char="•"/>
              <a:tabLst>
                <a:tab pos="356870" algn="l"/>
                <a:tab pos="357505" algn="l"/>
              </a:tabLst>
            </a:pPr>
            <a:r>
              <a:rPr sz="2400" spc="-15" dirty="0">
                <a:latin typeface="Calibri"/>
                <a:cs typeface="Calibri"/>
              </a:rPr>
              <a:t>většina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má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stimulační,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euforizující</a:t>
            </a:r>
            <a:r>
              <a:rPr sz="2400" spc="-5" dirty="0">
                <a:latin typeface="Calibri"/>
                <a:cs typeface="Calibri"/>
              </a:rPr>
              <a:t> a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anorektické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účinky</a:t>
            </a:r>
            <a:endParaRPr sz="2400" dirty="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310"/>
              </a:spcBef>
              <a:buChar char="•"/>
              <a:tabLst>
                <a:tab pos="356870" algn="l"/>
                <a:tab pos="357505" algn="l"/>
              </a:tabLst>
            </a:pPr>
            <a:r>
              <a:rPr sz="2400" spc="-15" dirty="0" err="1">
                <a:latin typeface="Calibri"/>
                <a:cs typeface="Calibri"/>
              </a:rPr>
              <a:t>zástupci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lang="cs-CZ" sz="2400" i="1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sz="2400" i="1" spc="-10" dirty="0" err="1">
                <a:latin typeface="Calibri"/>
                <a:cs typeface="Calibri"/>
              </a:rPr>
              <a:t>efedrin</a:t>
            </a:r>
            <a:r>
              <a:rPr sz="2400" i="1" spc="-10" dirty="0">
                <a:latin typeface="Calibri"/>
                <a:cs typeface="Calibri"/>
              </a:rPr>
              <a:t>,</a:t>
            </a:r>
            <a:r>
              <a:rPr sz="2400" i="1" spc="-3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budivé</a:t>
            </a:r>
            <a:r>
              <a:rPr sz="2400" i="1" spc="5" dirty="0">
                <a:latin typeface="Calibri"/>
                <a:cs typeface="Calibri"/>
              </a:rPr>
              <a:t> </a:t>
            </a:r>
            <a:r>
              <a:rPr sz="2400" i="1" spc="-15" dirty="0">
                <a:latin typeface="Calibri"/>
                <a:cs typeface="Calibri"/>
              </a:rPr>
              <a:t>aminy</a:t>
            </a:r>
            <a:r>
              <a:rPr sz="2400" i="1" spc="2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(amfetamin,</a:t>
            </a:r>
            <a:r>
              <a:rPr sz="2400" spc="-14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metamfetamin)</a:t>
            </a:r>
            <a:endParaRPr sz="2400" dirty="0">
              <a:latin typeface="Calibri"/>
              <a:cs typeface="Calibri"/>
            </a:endParaRPr>
          </a:p>
          <a:p>
            <a:pPr marL="356870" marR="81280" indent="1222375">
              <a:lnSpc>
                <a:spcPts val="2780"/>
              </a:lnSpc>
              <a:spcBef>
                <a:spcPts val="765"/>
              </a:spcBef>
            </a:pPr>
            <a:r>
              <a:rPr lang="cs-CZ" sz="2400" i="1" spc="-10" dirty="0">
                <a:latin typeface="Calibri"/>
                <a:cs typeface="Calibri"/>
              </a:rPr>
              <a:t>  </a:t>
            </a:r>
            <a:r>
              <a:rPr sz="2400" i="1" spc="-10" dirty="0" err="1">
                <a:latin typeface="Calibri"/>
                <a:cs typeface="Calibri"/>
              </a:rPr>
              <a:t>pseudoefedrin</a:t>
            </a:r>
            <a:r>
              <a:rPr sz="2400" i="1" spc="-9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–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při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nemocech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z </a:t>
            </a:r>
            <a:r>
              <a:rPr sz="2400" spc="-5" dirty="0" err="1">
                <a:latin typeface="Calibri"/>
                <a:cs typeface="Calibri"/>
              </a:rPr>
              <a:t>nachlazení</a:t>
            </a:r>
            <a:r>
              <a:rPr sz="2400" spc="-80" dirty="0">
                <a:latin typeface="Calibri"/>
                <a:cs typeface="Calibri"/>
              </a:rPr>
              <a:t> </a:t>
            </a:r>
            <a:endParaRPr lang="cs-CZ" sz="2400" spc="-80" dirty="0">
              <a:latin typeface="Calibri"/>
              <a:cs typeface="Calibri"/>
            </a:endParaRPr>
          </a:p>
          <a:p>
            <a:pPr marL="356870" marR="81280" indent="1222375">
              <a:lnSpc>
                <a:spcPts val="2780"/>
              </a:lnSpc>
              <a:spcBef>
                <a:spcPts val="765"/>
              </a:spcBef>
            </a:pPr>
            <a:r>
              <a:rPr lang="cs-CZ" sz="2400" spc="-10" dirty="0">
                <a:latin typeface="Calibri"/>
                <a:cs typeface="Calibri"/>
              </a:rPr>
              <a:t>                                </a:t>
            </a:r>
            <a:r>
              <a:rPr sz="2400" spc="-10" dirty="0">
                <a:latin typeface="Calibri"/>
                <a:cs typeface="Calibri"/>
              </a:rPr>
              <a:t>(</a:t>
            </a:r>
            <a:r>
              <a:rPr sz="2400" spc="-10" dirty="0" err="1">
                <a:latin typeface="Calibri"/>
                <a:cs typeface="Calibri"/>
              </a:rPr>
              <a:t>snížení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70" dirty="0">
                <a:latin typeface="Calibri"/>
                <a:cs typeface="Calibri"/>
              </a:rPr>
              <a:t> </a:t>
            </a:r>
            <a:r>
              <a:rPr lang="cs-CZ" sz="2400" spc="-570" dirty="0">
                <a:latin typeface="Calibri"/>
                <a:cs typeface="Calibri"/>
              </a:rPr>
              <a:t>            </a:t>
            </a:r>
            <a:r>
              <a:rPr sz="2400" spc="-5" dirty="0" err="1">
                <a:latin typeface="Calibri"/>
                <a:cs typeface="Calibri"/>
              </a:rPr>
              <a:t>překrvení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sliznic)</a:t>
            </a:r>
            <a:endParaRPr sz="2400" dirty="0">
              <a:latin typeface="Calibri"/>
              <a:cs typeface="Calibri"/>
            </a:endParaRPr>
          </a:p>
          <a:p>
            <a:pPr marL="1579245">
              <a:lnSpc>
                <a:spcPct val="100000"/>
              </a:lnSpc>
              <a:spcBef>
                <a:spcPts val="280"/>
              </a:spcBef>
            </a:pPr>
            <a:r>
              <a:rPr lang="cs-CZ" sz="2400" i="1" spc="-10" dirty="0">
                <a:latin typeface="Calibri"/>
                <a:cs typeface="Calibri"/>
              </a:rPr>
              <a:t> </a:t>
            </a:r>
            <a:r>
              <a:rPr sz="2400" i="1" spc="-10" dirty="0" err="1">
                <a:latin typeface="Calibri"/>
                <a:cs typeface="Calibri"/>
              </a:rPr>
              <a:t>metylfenidat</a:t>
            </a:r>
            <a:r>
              <a:rPr sz="2400" i="1" spc="-10" dirty="0">
                <a:latin typeface="Calibri"/>
                <a:cs typeface="Calibri"/>
              </a:rPr>
              <a:t>,</a:t>
            </a:r>
            <a:r>
              <a:rPr sz="2400" i="1" spc="10" dirty="0">
                <a:latin typeface="Calibri"/>
                <a:cs typeface="Calibri"/>
              </a:rPr>
              <a:t> </a:t>
            </a:r>
            <a:r>
              <a:rPr sz="2400" i="1" spc="-20" dirty="0">
                <a:latin typeface="Calibri"/>
                <a:cs typeface="Calibri"/>
              </a:rPr>
              <a:t>atomoxetin</a:t>
            </a:r>
            <a:r>
              <a:rPr sz="2400" i="1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–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ADHD</a:t>
            </a:r>
            <a:endParaRPr sz="2400" dirty="0">
              <a:latin typeface="Calibri"/>
              <a:cs typeface="Calibri"/>
            </a:endParaRPr>
          </a:p>
          <a:p>
            <a:pPr marL="1579245">
              <a:lnSpc>
                <a:spcPct val="100000"/>
              </a:lnSpc>
              <a:spcBef>
                <a:spcPts val="290"/>
              </a:spcBef>
            </a:pPr>
            <a:r>
              <a:rPr lang="cs-CZ" sz="2400" i="1" spc="-5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modafinil</a:t>
            </a:r>
            <a:r>
              <a:rPr sz="2400" i="1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–</a:t>
            </a:r>
            <a:r>
              <a:rPr sz="2400" spc="-20" dirty="0">
                <a:latin typeface="Calibri"/>
                <a:cs typeface="Calibri"/>
              </a:rPr>
              <a:t> narkolepsie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39621" y="354533"/>
            <a:ext cx="6068695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0"/>
              </a:spcBef>
            </a:pPr>
            <a:r>
              <a:rPr u="none" dirty="0">
                <a:latin typeface="+mn-lt"/>
              </a:rPr>
              <a:t>Ne</a:t>
            </a:r>
            <a:r>
              <a:rPr u="none" spc="10" dirty="0">
                <a:latin typeface="+mn-lt"/>
              </a:rPr>
              <a:t>p</a:t>
            </a:r>
            <a:r>
              <a:rPr u="none" spc="-805" dirty="0">
                <a:latin typeface="+mn-lt"/>
              </a:rPr>
              <a:t>ří</a:t>
            </a:r>
            <a:r>
              <a:rPr u="none" spc="-1085" dirty="0">
                <a:latin typeface="+mn-lt"/>
              </a:rPr>
              <a:t>m</a:t>
            </a:r>
            <a:r>
              <a:rPr u="none" spc="5" dirty="0">
                <a:latin typeface="+mn-lt"/>
              </a:rPr>
              <a:t>á</a:t>
            </a:r>
            <a:r>
              <a:rPr u="none" spc="-45" dirty="0">
                <a:latin typeface="+mn-lt"/>
              </a:rPr>
              <a:t> </a:t>
            </a:r>
            <a:r>
              <a:rPr u="none" spc="5" dirty="0">
                <a:latin typeface="+mn-lt"/>
              </a:rPr>
              <a:t>sympatom</a:t>
            </a:r>
            <a:r>
              <a:rPr u="none" spc="-15" dirty="0">
                <a:latin typeface="+mn-lt"/>
              </a:rPr>
              <a:t>i</a:t>
            </a:r>
            <a:r>
              <a:rPr u="none" spc="5" dirty="0">
                <a:latin typeface="+mn-lt"/>
              </a:rPr>
              <a:t>met</a:t>
            </a:r>
            <a:r>
              <a:rPr u="none" spc="-15" dirty="0">
                <a:latin typeface="+mn-lt"/>
              </a:rPr>
              <a:t>i</a:t>
            </a:r>
            <a:r>
              <a:rPr u="none" spc="-10" dirty="0">
                <a:latin typeface="+mn-lt"/>
              </a:rPr>
              <a:t>k</a:t>
            </a:r>
            <a:r>
              <a:rPr u="none" spc="5" dirty="0">
                <a:latin typeface="+mn-lt"/>
              </a:rPr>
              <a:t>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90168" y="1331646"/>
            <a:ext cx="9292032" cy="4090222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b)</a:t>
            </a:r>
            <a:r>
              <a:rPr sz="2400" b="1" u="heavy" spc="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látky</a:t>
            </a:r>
            <a:r>
              <a:rPr sz="2400" b="1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inhibující</a:t>
            </a:r>
            <a:r>
              <a:rPr sz="2400" b="1" u="heavy" spc="-6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reuptake</a:t>
            </a:r>
            <a:r>
              <a:rPr sz="2400" b="1" u="heavy" spc="8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NoA</a:t>
            </a:r>
            <a:endParaRPr sz="2400" dirty="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600"/>
              </a:spcBef>
              <a:buChar char="•"/>
              <a:tabLst>
                <a:tab pos="356870" algn="l"/>
                <a:tab pos="357505" algn="l"/>
              </a:tabLst>
            </a:pPr>
            <a:r>
              <a:rPr sz="2400" spc="-55" dirty="0">
                <a:latin typeface="Calibri"/>
                <a:cs typeface="Calibri"/>
              </a:rPr>
              <a:t>např.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lang="cs-CZ" sz="2400" i="1" spc="-20" dirty="0">
                <a:latin typeface="Calibri"/>
                <a:cs typeface="Calibri"/>
              </a:rPr>
              <a:t>tricyklická antidepresiva</a:t>
            </a:r>
            <a:r>
              <a:rPr sz="2400" i="1" spc="-20" dirty="0">
                <a:latin typeface="Calibri"/>
                <a:cs typeface="Calibri"/>
              </a:rPr>
              <a:t>,</a:t>
            </a:r>
            <a:r>
              <a:rPr sz="2400" i="1" spc="-55" dirty="0">
                <a:latin typeface="Calibri"/>
                <a:cs typeface="Calibri"/>
              </a:rPr>
              <a:t> </a:t>
            </a:r>
            <a:r>
              <a:rPr sz="2400" i="1" spc="-40" dirty="0">
                <a:latin typeface="Calibri"/>
                <a:cs typeface="Calibri"/>
              </a:rPr>
              <a:t>kokain</a:t>
            </a:r>
            <a:endParaRPr sz="2400" dirty="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605"/>
              </a:spcBef>
              <a:buChar char="•"/>
              <a:tabLst>
                <a:tab pos="356870" algn="l"/>
                <a:tab pos="357505" algn="l"/>
              </a:tabLst>
            </a:pPr>
            <a:r>
              <a:rPr sz="2400" spc="-30" dirty="0" err="1">
                <a:latin typeface="Calibri"/>
                <a:cs typeface="Calibri"/>
              </a:rPr>
              <a:t>kokain</a:t>
            </a:r>
            <a:r>
              <a:rPr sz="2400" spc="35" dirty="0">
                <a:latin typeface="Calibri"/>
                <a:cs typeface="Calibri"/>
              </a:rPr>
              <a:t> </a:t>
            </a:r>
            <a:r>
              <a:rPr lang="cs-CZ" sz="2400" spc="-5" dirty="0">
                <a:latin typeface="Calibri"/>
                <a:cs typeface="Calibri"/>
              </a:rPr>
              <a:t>také </a:t>
            </a:r>
            <a:r>
              <a:rPr sz="2400" spc="-10" dirty="0" err="1">
                <a:latin typeface="Calibri"/>
                <a:cs typeface="Calibri"/>
              </a:rPr>
              <a:t>působí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lokálně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anesteticky</a:t>
            </a:r>
            <a:endParaRPr sz="2400" dirty="0">
              <a:latin typeface="Calibri"/>
              <a:cs typeface="Calibri"/>
            </a:endParaRPr>
          </a:p>
          <a:p>
            <a:pPr marL="356870" marR="1409700" indent="-344805">
              <a:lnSpc>
                <a:spcPct val="100000"/>
              </a:lnSpc>
              <a:spcBef>
                <a:spcPts val="600"/>
              </a:spcBef>
              <a:buChar char="•"/>
              <a:tabLst>
                <a:tab pos="356870" algn="l"/>
                <a:tab pos="357505" algn="l"/>
              </a:tabLst>
            </a:pPr>
            <a:r>
              <a:rPr sz="2400" spc="-30" dirty="0">
                <a:latin typeface="Calibri"/>
                <a:cs typeface="Calibri"/>
              </a:rPr>
              <a:t>kokain </a:t>
            </a:r>
            <a:r>
              <a:rPr sz="2400" spc="-15" dirty="0">
                <a:latin typeface="Calibri"/>
                <a:cs typeface="Calibri"/>
              </a:rPr>
              <a:t>vyvolává </a:t>
            </a:r>
            <a:r>
              <a:rPr sz="2400" spc="-25" dirty="0">
                <a:latin typeface="Calibri"/>
                <a:cs typeface="Calibri"/>
              </a:rPr>
              <a:t>nutkavé </a:t>
            </a:r>
            <a:r>
              <a:rPr sz="2400" spc="-10" dirty="0">
                <a:latin typeface="Calibri"/>
                <a:cs typeface="Calibri"/>
              </a:rPr>
              <a:t>zneužívání, </a:t>
            </a:r>
            <a:r>
              <a:rPr sz="2400" spc="-5" dirty="0" err="1">
                <a:latin typeface="Calibri"/>
                <a:cs typeface="Calibri"/>
              </a:rPr>
              <a:t>nemá</a:t>
            </a:r>
            <a:r>
              <a:rPr lang="cs-CZ" sz="2400" spc="-5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terapeutický</a:t>
            </a:r>
            <a:r>
              <a:rPr lang="cs-CZ" sz="2400" spc="-10" dirty="0">
                <a:latin typeface="Calibri"/>
                <a:cs typeface="Calibri"/>
              </a:rPr>
              <a:t> 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5" dirty="0" err="1">
                <a:latin typeface="Calibri"/>
                <a:cs typeface="Calibri"/>
              </a:rPr>
              <a:t>význam</a:t>
            </a:r>
            <a:endParaRPr lang="cs-CZ" sz="2400" spc="-5" dirty="0">
              <a:latin typeface="Calibri"/>
              <a:cs typeface="Calibri"/>
            </a:endParaRPr>
          </a:p>
          <a:p>
            <a:pPr marL="356870" marR="1409700" indent="-344805">
              <a:lnSpc>
                <a:spcPct val="100000"/>
              </a:lnSpc>
              <a:spcBef>
                <a:spcPts val="600"/>
              </a:spcBef>
              <a:buChar char="•"/>
              <a:tabLst>
                <a:tab pos="356870" algn="l"/>
                <a:tab pos="357505" algn="l"/>
              </a:tabLst>
            </a:pP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b="1" spc="-5" dirty="0">
                <a:latin typeface="Calibri"/>
                <a:cs typeface="Calibri"/>
              </a:rPr>
              <a:t>c)</a:t>
            </a:r>
            <a:r>
              <a:rPr sz="2400" b="1" spc="25" dirty="0">
                <a:latin typeface="Calibri"/>
                <a:cs typeface="Calibri"/>
              </a:rPr>
              <a:t> </a:t>
            </a:r>
            <a:r>
              <a:rPr sz="24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inhibitory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MAO</a:t>
            </a:r>
            <a:r>
              <a:rPr sz="2400" b="1" spc="4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(</a:t>
            </a:r>
            <a:r>
              <a:rPr sz="2400" i="1" spc="-5" dirty="0">
                <a:latin typeface="Calibri"/>
                <a:cs typeface="Calibri"/>
              </a:rPr>
              <a:t>selegilin,</a:t>
            </a:r>
            <a:r>
              <a:rPr sz="2400" i="1" spc="-60" dirty="0">
                <a:latin typeface="Calibri"/>
                <a:cs typeface="Calibri"/>
              </a:rPr>
              <a:t> </a:t>
            </a:r>
            <a:r>
              <a:rPr sz="2400" i="1" spc="-10" dirty="0">
                <a:latin typeface="Calibri"/>
                <a:cs typeface="Calibri"/>
              </a:rPr>
              <a:t>moklobemid</a:t>
            </a:r>
            <a:r>
              <a:rPr sz="2400" i="1" spc="100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-</a:t>
            </a:r>
            <a:r>
              <a:rPr sz="2400" i="1" spc="20" dirty="0">
                <a:latin typeface="Calibri"/>
                <a:cs typeface="Calibri"/>
              </a:rPr>
              <a:t> </a:t>
            </a:r>
            <a:r>
              <a:rPr lang="cs-CZ" sz="2400" spc="20" dirty="0">
                <a:latin typeface="Calibri"/>
                <a:cs typeface="Calibri"/>
              </a:rPr>
              <a:t>antidepresiva</a:t>
            </a:r>
            <a:r>
              <a:rPr sz="2400" spc="-10" dirty="0">
                <a:latin typeface="Calibri"/>
                <a:cs typeface="Calibri"/>
              </a:rPr>
              <a:t>),</a:t>
            </a:r>
            <a:r>
              <a:rPr lang="cs-CZ" sz="2400" spc="-10" dirty="0">
                <a:latin typeface="Calibri"/>
                <a:cs typeface="Calibri"/>
              </a:rPr>
              <a:t>                              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lang="cs-CZ" sz="2400" spc="-10" dirty="0">
                <a:latin typeface="Calibri"/>
                <a:cs typeface="Calibri"/>
              </a:rPr>
              <a:t>  </a:t>
            </a:r>
          </a:p>
          <a:p>
            <a:pPr marL="12700"/>
            <a:r>
              <a:rPr lang="cs-CZ" sz="2400" b="1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   </a:t>
            </a:r>
            <a:r>
              <a:rPr sz="24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inhibitory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COMT</a:t>
            </a:r>
            <a:r>
              <a:rPr sz="2400" b="1" spc="4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(</a:t>
            </a:r>
            <a:r>
              <a:rPr sz="2400" i="1" spc="-20" dirty="0">
                <a:latin typeface="Calibri"/>
                <a:cs typeface="Calibri"/>
              </a:rPr>
              <a:t>tolkapon</a:t>
            </a:r>
            <a:r>
              <a:rPr sz="2400" i="1" spc="50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a</a:t>
            </a:r>
            <a:r>
              <a:rPr sz="2400" i="1" spc="-25" dirty="0">
                <a:latin typeface="Calibri"/>
                <a:cs typeface="Calibri"/>
              </a:rPr>
              <a:t> </a:t>
            </a:r>
            <a:r>
              <a:rPr sz="2400" i="1" spc="-20" dirty="0" err="1">
                <a:latin typeface="Calibri"/>
                <a:cs typeface="Calibri"/>
              </a:rPr>
              <a:t>entakapon</a:t>
            </a:r>
            <a:r>
              <a:rPr lang="cs-CZ" sz="2400" i="1" spc="-20" dirty="0">
                <a:latin typeface="Calibri"/>
                <a:cs typeface="Calibri"/>
              </a:rPr>
              <a:t> - </a:t>
            </a:r>
            <a:r>
              <a:rPr lang="cs-CZ" sz="2400" spc="-5" dirty="0">
                <a:latin typeface="Calibri"/>
                <a:cs typeface="Calibri"/>
              </a:rPr>
              <a:t>léčba</a:t>
            </a:r>
            <a:r>
              <a:rPr lang="cs-CZ" sz="2400" spc="-25" dirty="0">
                <a:latin typeface="Calibri"/>
                <a:cs typeface="Calibri"/>
              </a:rPr>
              <a:t> </a:t>
            </a:r>
            <a:r>
              <a:rPr lang="cs-CZ" sz="2400" spc="-5" dirty="0">
                <a:latin typeface="Calibri"/>
                <a:cs typeface="Calibri"/>
              </a:rPr>
              <a:t>Parkinsonovy           </a:t>
            </a:r>
            <a:r>
              <a:rPr lang="cs-CZ" sz="2400" spc="-60" dirty="0">
                <a:latin typeface="Calibri"/>
                <a:cs typeface="Calibri"/>
              </a:rPr>
              <a:t>  </a:t>
            </a:r>
          </a:p>
          <a:p>
            <a:pPr marL="12700"/>
            <a:r>
              <a:rPr lang="cs-CZ" sz="2400" spc="-60" dirty="0">
                <a:latin typeface="Calibri"/>
                <a:cs typeface="Calibri"/>
              </a:rPr>
              <a:t>     </a:t>
            </a:r>
            <a:r>
              <a:rPr lang="cs-CZ" sz="2400" spc="-15" dirty="0">
                <a:latin typeface="Calibri"/>
                <a:cs typeface="Calibri"/>
              </a:rPr>
              <a:t>choroby)</a:t>
            </a:r>
            <a:endParaRPr lang="cs-CZ"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17622" y="468883"/>
            <a:ext cx="3497579" cy="6270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0"/>
              </a:spcBef>
            </a:pPr>
            <a:r>
              <a:rPr u="none" spc="-10" dirty="0">
                <a:latin typeface="+mn-lt"/>
              </a:rPr>
              <a:t>S</a:t>
            </a:r>
            <a:r>
              <a:rPr u="none" spc="-20" dirty="0">
                <a:latin typeface="+mn-lt"/>
              </a:rPr>
              <a:t>y</a:t>
            </a:r>
            <a:r>
              <a:rPr u="none" spc="-5" dirty="0">
                <a:latin typeface="+mn-lt"/>
              </a:rPr>
              <a:t>mpato</a:t>
            </a:r>
            <a:r>
              <a:rPr u="none" spc="5" dirty="0">
                <a:latin typeface="+mn-lt"/>
              </a:rPr>
              <a:t>l</a:t>
            </a:r>
            <a:r>
              <a:rPr u="none" spc="-5" dirty="0">
                <a:latin typeface="+mn-lt"/>
              </a:rPr>
              <a:t>ytika</a:t>
            </a:r>
            <a:endParaRPr dirty="0">
              <a:latin typeface="+mn-l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635" y="1493980"/>
            <a:ext cx="8051800" cy="3600986"/>
          </a:xfrm>
          <a:prstGeom prst="rect">
            <a:avLst/>
          </a:prstGeom>
        </p:spPr>
        <p:txBody>
          <a:bodyPr vert="horz" wrap="square" lIns="0" tIns="106680" rIns="0" bIns="0" rtlCol="0">
            <a:spAutoFit/>
          </a:bodyPr>
          <a:lstStyle/>
          <a:p>
            <a:pPr marL="356870" indent="-344805">
              <a:spcBef>
                <a:spcPts val="840"/>
              </a:spcBef>
              <a:buFontTx/>
              <a:buChar char="•"/>
              <a:tabLst>
                <a:tab pos="356870" algn="l"/>
                <a:tab pos="357505" algn="l"/>
              </a:tabLst>
            </a:pPr>
            <a:r>
              <a:rPr sz="2400" spc="-15" dirty="0" err="1">
                <a:latin typeface="Calibri"/>
                <a:cs typeface="Calibri"/>
              </a:rPr>
              <a:t>antagonisté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lang="cs-CZ" sz="2400" spc="-15" dirty="0">
                <a:latin typeface="Calibri"/>
                <a:cs typeface="Calibri"/>
              </a:rPr>
              <a:t>(blokátory) </a:t>
            </a:r>
            <a:r>
              <a:rPr sz="2400" spc="-10" dirty="0" err="1">
                <a:latin typeface="Calibri"/>
                <a:cs typeface="Calibri"/>
              </a:rPr>
              <a:t>adrenergních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5" dirty="0" err="1">
                <a:latin typeface="Calibri"/>
                <a:cs typeface="Calibri"/>
              </a:rPr>
              <a:t>receptorů</a:t>
            </a:r>
            <a:endParaRPr lang="cs-CZ" sz="2400" spc="-15" dirty="0">
              <a:latin typeface="Calibri"/>
              <a:cs typeface="Calibri"/>
            </a:endParaRPr>
          </a:p>
          <a:p>
            <a:pPr marL="12065">
              <a:spcBef>
                <a:spcPts val="840"/>
              </a:spcBef>
              <a:tabLst>
                <a:tab pos="356870" algn="l"/>
                <a:tab pos="357505" algn="l"/>
              </a:tabLst>
            </a:pPr>
            <a:endParaRPr sz="2400" dirty="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740"/>
              </a:spcBef>
              <a:buChar char="•"/>
              <a:tabLst>
                <a:tab pos="356870" algn="l"/>
                <a:tab pos="357505" algn="l"/>
              </a:tabLst>
            </a:pPr>
            <a:r>
              <a:rPr sz="2400" spc="-15" dirty="0">
                <a:latin typeface="Calibri"/>
                <a:cs typeface="Calibri"/>
              </a:rPr>
              <a:t>zejména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b="1" dirty="0">
                <a:latin typeface="Symbol"/>
                <a:cs typeface="Symbol"/>
              </a:rPr>
              <a:t></a:t>
            </a:r>
            <a:r>
              <a:rPr sz="2400" b="1" dirty="0">
                <a:latin typeface="Calibri"/>
                <a:cs typeface="Calibri"/>
              </a:rPr>
              <a:t>-</a:t>
            </a:r>
            <a:r>
              <a:rPr sz="2400" b="1" dirty="0" err="1">
                <a:latin typeface="Calibri"/>
                <a:cs typeface="Calibri"/>
              </a:rPr>
              <a:t>lytika</a:t>
            </a:r>
            <a:r>
              <a:rPr lang="cs-CZ" sz="2400" b="1" dirty="0">
                <a:latin typeface="Calibri"/>
                <a:cs typeface="Calibri"/>
              </a:rPr>
              <a:t> (betablokátory)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mají</a:t>
            </a:r>
            <a:r>
              <a:rPr sz="2400" b="1" spc="-7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význam</a:t>
            </a:r>
            <a:r>
              <a:rPr sz="2400" b="1" spc="-60" dirty="0">
                <a:latin typeface="Calibri"/>
                <a:cs typeface="Calibri"/>
              </a:rPr>
              <a:t> </a:t>
            </a:r>
            <a:r>
              <a:rPr sz="2400" b="1" spc="5" dirty="0">
                <a:latin typeface="Calibri"/>
                <a:cs typeface="Calibri"/>
              </a:rPr>
              <a:t>při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spc="5" dirty="0">
                <a:latin typeface="Calibri"/>
                <a:cs typeface="Calibri"/>
              </a:rPr>
              <a:t>léčbě</a:t>
            </a:r>
            <a:r>
              <a:rPr sz="2400" b="1" spc="-60" dirty="0">
                <a:latin typeface="Calibri"/>
                <a:cs typeface="Calibri"/>
              </a:rPr>
              <a:t> </a:t>
            </a:r>
            <a:r>
              <a:rPr sz="2400" b="1" spc="5" dirty="0">
                <a:latin typeface="Calibri"/>
                <a:cs typeface="Calibri"/>
              </a:rPr>
              <a:t>KV</a:t>
            </a:r>
            <a:r>
              <a:rPr sz="2400" b="1" spc="40" dirty="0">
                <a:latin typeface="Calibri"/>
                <a:cs typeface="Calibri"/>
              </a:rPr>
              <a:t> </a:t>
            </a:r>
            <a:r>
              <a:rPr sz="2400" b="1" dirty="0" err="1">
                <a:latin typeface="Calibri"/>
                <a:cs typeface="Calibri"/>
              </a:rPr>
              <a:t>chorob</a:t>
            </a:r>
            <a:endParaRPr lang="cs-CZ" sz="2400" b="1" dirty="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740"/>
              </a:spcBef>
              <a:buChar char="•"/>
              <a:tabLst>
                <a:tab pos="356870" algn="l"/>
                <a:tab pos="357505" algn="l"/>
              </a:tabLst>
            </a:pPr>
            <a:endParaRPr sz="2400" dirty="0">
              <a:latin typeface="Calibri"/>
              <a:cs typeface="Calibri"/>
            </a:endParaRPr>
          </a:p>
          <a:p>
            <a:pPr marL="356870" marR="664845" indent="-344805">
              <a:lnSpc>
                <a:spcPct val="100000"/>
              </a:lnSpc>
              <a:spcBef>
                <a:spcPts val="555"/>
              </a:spcBef>
              <a:buChar char="•"/>
              <a:tabLst>
                <a:tab pos="356870" algn="l"/>
                <a:tab pos="357505" algn="l"/>
              </a:tabLst>
            </a:pPr>
            <a:r>
              <a:rPr sz="2400" spc="-5" dirty="0">
                <a:latin typeface="Calibri"/>
                <a:cs typeface="Calibri"/>
              </a:rPr>
              <a:t>selektivní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x </a:t>
            </a:r>
            <a:r>
              <a:rPr sz="2400" spc="-10" dirty="0">
                <a:latin typeface="Calibri"/>
                <a:cs typeface="Calibri"/>
              </a:rPr>
              <a:t>neselektivní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(blokují</a:t>
            </a:r>
            <a:r>
              <a:rPr sz="1600" spc="-15" dirty="0">
                <a:latin typeface="Calibri"/>
                <a:cs typeface="Calibri"/>
              </a:rPr>
              <a:t> všechny</a:t>
            </a:r>
            <a:r>
              <a:rPr sz="1600" spc="-7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podtypy </a:t>
            </a:r>
            <a:r>
              <a:rPr sz="1600" spc="-6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jednoho</a:t>
            </a:r>
            <a:r>
              <a:rPr sz="1600" spc="-70" dirty="0">
                <a:latin typeface="Calibri"/>
                <a:cs typeface="Calibri"/>
              </a:rPr>
              <a:t> </a:t>
            </a:r>
            <a:r>
              <a:rPr sz="1600" spc="-15" dirty="0" err="1">
                <a:latin typeface="Calibri"/>
                <a:cs typeface="Calibri"/>
              </a:rPr>
              <a:t>receptoru</a:t>
            </a:r>
            <a:r>
              <a:rPr sz="1600" spc="-15" dirty="0">
                <a:latin typeface="Calibri"/>
                <a:cs typeface="Calibri"/>
              </a:rPr>
              <a:t>)</a:t>
            </a:r>
            <a:endParaRPr lang="cs-CZ" sz="1600" spc="-15" dirty="0">
              <a:latin typeface="Calibri"/>
              <a:cs typeface="Calibri"/>
            </a:endParaRPr>
          </a:p>
          <a:p>
            <a:pPr marL="356870" marR="664845" indent="-344805">
              <a:lnSpc>
                <a:spcPct val="100000"/>
              </a:lnSpc>
              <a:spcBef>
                <a:spcPts val="555"/>
              </a:spcBef>
              <a:buChar char="•"/>
              <a:tabLst>
                <a:tab pos="356870" algn="l"/>
                <a:tab pos="357505" algn="l"/>
              </a:tabLst>
            </a:pPr>
            <a:endParaRPr sz="2400" dirty="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750"/>
              </a:spcBef>
              <a:buChar char="•"/>
              <a:tabLst>
                <a:tab pos="356870" algn="l"/>
                <a:tab pos="357505" algn="l"/>
              </a:tabLst>
            </a:pPr>
            <a:r>
              <a:rPr sz="2400" dirty="0">
                <a:latin typeface="Calibri"/>
                <a:cs typeface="Calibri"/>
              </a:rPr>
              <a:t>s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kombinovaným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účinkem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(</a:t>
            </a:r>
            <a:r>
              <a:rPr sz="2400" spc="-10" dirty="0" err="1">
                <a:latin typeface="Calibri"/>
                <a:cs typeface="Calibri"/>
              </a:rPr>
              <a:t>blokuj</a:t>
            </a:r>
            <a:r>
              <a:rPr lang="cs-CZ" sz="2400" spc="-10" dirty="0">
                <a:latin typeface="Calibri"/>
                <a:cs typeface="Calibri"/>
              </a:rPr>
              <a:t>í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α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225" dirty="0">
                <a:latin typeface="Calibri"/>
                <a:cs typeface="Calibri"/>
              </a:rPr>
              <a:t> </a:t>
            </a:r>
            <a:r>
              <a:rPr sz="2400" spc="-10" dirty="0">
                <a:latin typeface="Symbol"/>
                <a:cs typeface="Symbol"/>
              </a:rPr>
              <a:t></a:t>
            </a:r>
            <a:r>
              <a:rPr sz="2400" spc="-10" dirty="0">
                <a:latin typeface="Calibri"/>
                <a:cs typeface="Calibri"/>
              </a:rPr>
              <a:t>-receptory)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0" y="1135380"/>
            <a:ext cx="5980176" cy="4587240"/>
          </a:xfrm>
          <a:prstGeom prst="rect">
            <a:avLst/>
          </a:prstGeom>
        </p:spPr>
      </p:pic>
      <p:sp>
        <p:nvSpPr>
          <p:cNvPr id="2" name="Ovál 1">
            <a:extLst>
              <a:ext uri="{FF2B5EF4-FFF2-40B4-BE49-F238E27FC236}">
                <a16:creationId xmlns:a16="http://schemas.microsoft.com/office/drawing/2014/main" id="{718FF136-C98B-410D-22C9-E04BB1455014}"/>
              </a:ext>
            </a:extLst>
          </p:cNvPr>
          <p:cNvSpPr/>
          <p:nvPr/>
        </p:nvSpPr>
        <p:spPr>
          <a:xfrm>
            <a:off x="1512216" y="2585301"/>
            <a:ext cx="17526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Ovál 3">
            <a:extLst>
              <a:ext uri="{FF2B5EF4-FFF2-40B4-BE49-F238E27FC236}">
                <a16:creationId xmlns:a16="http://schemas.microsoft.com/office/drawing/2014/main" id="{4C2EAE37-79C7-64E9-CCC8-E8FBCDB938CE}"/>
              </a:ext>
            </a:extLst>
          </p:cNvPr>
          <p:cNvSpPr/>
          <p:nvPr/>
        </p:nvSpPr>
        <p:spPr>
          <a:xfrm>
            <a:off x="3124200" y="2585301"/>
            <a:ext cx="17526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35020" y="505205"/>
            <a:ext cx="3484879" cy="6296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u="none" spc="-110" dirty="0"/>
              <a:t>α-</a:t>
            </a:r>
            <a:r>
              <a:rPr u="none" spc="-110" dirty="0">
                <a:latin typeface="+mn-lt"/>
              </a:rPr>
              <a:t>sympatolytika</a:t>
            </a:r>
            <a:endParaRPr u="none" dirty="0">
              <a:latin typeface="+mn-l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3400" y="1295400"/>
            <a:ext cx="7673340" cy="4103046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75"/>
              </a:spcBef>
            </a:pPr>
            <a:r>
              <a:rPr sz="2400" b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terapeutické</a:t>
            </a:r>
            <a:r>
              <a:rPr sz="2400" b="1" u="heavy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použití:</a:t>
            </a:r>
            <a:endParaRPr sz="2400" dirty="0">
              <a:latin typeface="Calibri"/>
              <a:cs typeface="Calibri"/>
            </a:endParaRPr>
          </a:p>
          <a:p>
            <a:pPr marL="381000" indent="-342900">
              <a:lnSpc>
                <a:spcPct val="100000"/>
              </a:lnSpc>
              <a:spcBef>
                <a:spcPts val="675"/>
              </a:spcBef>
              <a:buFont typeface="Arial" panose="020B0604020202020204" pitchFamily="34" charset="0"/>
              <a:buChar char="•"/>
            </a:pPr>
            <a:r>
              <a:rPr sz="2400" b="1" spc="-20" dirty="0">
                <a:latin typeface="Calibri"/>
                <a:cs typeface="Calibri"/>
              </a:rPr>
              <a:t>hypertenze</a:t>
            </a:r>
            <a:r>
              <a:rPr sz="2400" b="1" spc="-10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(α</a:t>
            </a:r>
            <a:r>
              <a:rPr sz="2400" b="1" baseline="-16516" dirty="0">
                <a:latin typeface="Calibri"/>
                <a:cs typeface="Calibri"/>
              </a:rPr>
              <a:t>1</a:t>
            </a:r>
            <a:r>
              <a:rPr sz="2400" b="1" dirty="0">
                <a:latin typeface="Calibri"/>
                <a:cs typeface="Calibri"/>
              </a:rPr>
              <a:t>-lytika)</a:t>
            </a:r>
            <a:endParaRPr lang="cs-CZ" sz="2400" b="1" dirty="0">
              <a:latin typeface="Calibri"/>
              <a:cs typeface="Calibri"/>
            </a:endParaRPr>
          </a:p>
          <a:p>
            <a:pPr marL="381000" indent="-342900">
              <a:lnSpc>
                <a:spcPct val="100000"/>
              </a:lnSpc>
              <a:spcBef>
                <a:spcPts val="675"/>
              </a:spcBef>
              <a:buFont typeface="Arial" panose="020B0604020202020204" pitchFamily="34" charset="0"/>
              <a:buChar char="•"/>
            </a:pPr>
            <a:endParaRPr sz="2400" dirty="0">
              <a:latin typeface="Calibri"/>
              <a:cs typeface="Calibri"/>
            </a:endParaRPr>
          </a:p>
          <a:p>
            <a:pPr marL="381000" indent="-342900">
              <a:lnSpc>
                <a:spcPct val="100000"/>
              </a:lnSpc>
              <a:spcBef>
                <a:spcPts val="720"/>
              </a:spcBef>
              <a:buFont typeface="Arial" panose="020B0604020202020204" pitchFamily="34" charset="0"/>
              <a:buChar char="•"/>
            </a:pPr>
            <a:r>
              <a:rPr sz="2400" spc="-15" dirty="0">
                <a:latin typeface="Calibri"/>
                <a:cs typeface="Calibri"/>
              </a:rPr>
              <a:t>poruchy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periferního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20" dirty="0" err="1">
                <a:latin typeface="Calibri"/>
                <a:cs typeface="Calibri"/>
              </a:rPr>
              <a:t>prokrvení</a:t>
            </a:r>
            <a:r>
              <a:rPr sz="2400" spc="-50" dirty="0">
                <a:latin typeface="Calibri"/>
                <a:cs typeface="Calibri"/>
              </a:rPr>
              <a:t> </a:t>
            </a:r>
            <a:endParaRPr lang="cs-CZ" sz="2400" spc="-50" dirty="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720"/>
              </a:spcBef>
            </a:pPr>
            <a:r>
              <a:rPr lang="cs-CZ" sz="2400" spc="-50" dirty="0">
                <a:latin typeface="Calibri"/>
                <a:cs typeface="Calibri"/>
              </a:rPr>
              <a:t>     </a:t>
            </a:r>
            <a:r>
              <a:rPr sz="2400" spc="-15" dirty="0">
                <a:latin typeface="Calibri"/>
                <a:cs typeface="Calibri"/>
              </a:rPr>
              <a:t>(Raynaudova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choroba</a:t>
            </a:r>
            <a:r>
              <a:rPr sz="2400" spc="-10" dirty="0">
                <a:latin typeface="Calibri"/>
                <a:cs typeface="Calibri"/>
              </a:rPr>
              <a:t>,</a:t>
            </a:r>
            <a:r>
              <a:rPr lang="cs-CZ" sz="2400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periferní</a:t>
            </a:r>
            <a:r>
              <a:rPr sz="2400" spc="-1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angiospamy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-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α</a:t>
            </a:r>
            <a:r>
              <a:rPr sz="2400" spc="-7" baseline="-16516" dirty="0">
                <a:latin typeface="Calibri"/>
                <a:cs typeface="Calibri"/>
              </a:rPr>
              <a:t>1</a:t>
            </a:r>
            <a:r>
              <a:rPr sz="2400" spc="-5" dirty="0">
                <a:latin typeface="Calibri"/>
                <a:cs typeface="Calibri"/>
              </a:rPr>
              <a:t>-lytika)</a:t>
            </a:r>
            <a:endParaRPr lang="cs-CZ" sz="2400" spc="-5" dirty="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720"/>
              </a:spcBef>
            </a:pPr>
            <a:endParaRPr sz="2400" dirty="0">
              <a:latin typeface="Calibri"/>
              <a:cs typeface="Calibri"/>
            </a:endParaRPr>
          </a:p>
          <a:p>
            <a:pPr marL="381000" indent="-342900">
              <a:lnSpc>
                <a:spcPct val="100000"/>
              </a:lnSpc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sz="2400" b="1" dirty="0">
                <a:latin typeface="Calibri"/>
                <a:cs typeface="Calibri"/>
              </a:rPr>
              <a:t>benigní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hyperplazie</a:t>
            </a:r>
            <a:r>
              <a:rPr sz="2400" b="1" spc="-80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prostaty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(α-</a:t>
            </a:r>
            <a:r>
              <a:rPr sz="2400" b="1" dirty="0" err="1">
                <a:latin typeface="Calibri"/>
                <a:cs typeface="Calibri"/>
              </a:rPr>
              <a:t>lytika</a:t>
            </a:r>
            <a:r>
              <a:rPr sz="2400" b="1" dirty="0">
                <a:latin typeface="Calibri"/>
                <a:cs typeface="Calibri"/>
              </a:rPr>
              <a:t>)</a:t>
            </a:r>
            <a:endParaRPr lang="cs-CZ" sz="2400" b="1" dirty="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409"/>
              </a:spcBef>
            </a:pPr>
            <a:endParaRPr sz="2400" dirty="0">
              <a:latin typeface="Calibri"/>
              <a:cs typeface="Calibri"/>
            </a:endParaRPr>
          </a:p>
          <a:p>
            <a:pPr marL="381000" indent="-342900">
              <a:lnSpc>
                <a:spcPct val="100000"/>
              </a:lnSpc>
              <a:spcBef>
                <a:spcPts val="670"/>
              </a:spcBef>
              <a:buFont typeface="Arial" panose="020B0604020202020204" pitchFamily="34" charset="0"/>
              <a:buChar char="•"/>
            </a:pPr>
            <a:r>
              <a:rPr sz="2400" spc="-15" dirty="0">
                <a:latin typeface="Calibri"/>
                <a:cs typeface="Calibri"/>
              </a:rPr>
              <a:t>premedikace</a:t>
            </a:r>
            <a:r>
              <a:rPr sz="2400" spc="-12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před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operací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95905" y="499313"/>
            <a:ext cx="4543425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u="none" spc="-10" dirty="0">
                <a:latin typeface="+mn-lt"/>
              </a:rPr>
              <a:t>Neselektivní</a:t>
            </a:r>
            <a:r>
              <a:rPr u="none" spc="-114" dirty="0">
                <a:latin typeface="+mn-lt"/>
              </a:rPr>
              <a:t> </a:t>
            </a:r>
            <a:r>
              <a:rPr u="none" spc="-210" dirty="0"/>
              <a:t>α-</a:t>
            </a:r>
            <a:r>
              <a:rPr u="none" spc="-210" dirty="0">
                <a:latin typeface="+mn-lt"/>
              </a:rPr>
              <a:t>lytika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4800" y="1501916"/>
            <a:ext cx="8403032" cy="4628638"/>
          </a:xfrm>
          <a:prstGeom prst="rect">
            <a:avLst/>
          </a:prstGeom>
        </p:spPr>
        <p:txBody>
          <a:bodyPr vert="horz" wrap="square" lIns="0" tIns="62229" rIns="0" bIns="0" rtlCol="0">
            <a:spAutoFit/>
          </a:bodyPr>
          <a:lstStyle/>
          <a:p>
            <a:pPr marL="379095" indent="-341630">
              <a:lnSpc>
                <a:spcPct val="100000"/>
              </a:lnSpc>
              <a:spcBef>
                <a:spcPts val="489"/>
              </a:spcBef>
              <a:buChar char="•"/>
              <a:tabLst>
                <a:tab pos="379095" algn="l"/>
                <a:tab pos="379730" algn="l"/>
              </a:tabLst>
            </a:pPr>
            <a:r>
              <a:rPr sz="2400" spc="-10" dirty="0">
                <a:latin typeface="Calibri"/>
                <a:cs typeface="Calibri"/>
              </a:rPr>
              <a:t>blokují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α</a:t>
            </a:r>
            <a:r>
              <a:rPr sz="2400" spc="-7" baseline="-16339" dirty="0">
                <a:latin typeface="Calibri"/>
                <a:cs typeface="Calibri"/>
              </a:rPr>
              <a:t>1</a:t>
            </a:r>
            <a:r>
              <a:rPr sz="2400" spc="-5" dirty="0">
                <a:latin typeface="Calibri"/>
                <a:cs typeface="Calibri"/>
              </a:rPr>
              <a:t>- </a:t>
            </a:r>
            <a:r>
              <a:rPr sz="2400" spc="-5" dirty="0" err="1">
                <a:latin typeface="Calibri"/>
                <a:cs typeface="Calibri"/>
              </a:rPr>
              <a:t>i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α</a:t>
            </a:r>
            <a:r>
              <a:rPr sz="2400" spc="-7" baseline="-16339" dirty="0">
                <a:latin typeface="Calibri"/>
                <a:cs typeface="Calibri"/>
              </a:rPr>
              <a:t>2</a:t>
            </a:r>
            <a:r>
              <a:rPr sz="2400" spc="-5" dirty="0">
                <a:latin typeface="Calibri"/>
                <a:cs typeface="Calibri"/>
              </a:rPr>
              <a:t>-receptory</a:t>
            </a:r>
            <a:endParaRPr lang="cs-CZ" sz="2400" spc="-5" dirty="0">
              <a:latin typeface="Calibri"/>
              <a:cs typeface="Calibri"/>
            </a:endParaRPr>
          </a:p>
          <a:p>
            <a:pPr marL="379095" indent="-341630">
              <a:lnSpc>
                <a:spcPct val="100000"/>
              </a:lnSpc>
              <a:spcBef>
                <a:spcPts val="489"/>
              </a:spcBef>
              <a:buChar char="•"/>
              <a:tabLst>
                <a:tab pos="379095" algn="l"/>
                <a:tab pos="379730" algn="l"/>
              </a:tabLst>
            </a:pPr>
            <a:endParaRPr sz="2400" dirty="0">
              <a:latin typeface="Calibri"/>
              <a:cs typeface="Calibri"/>
            </a:endParaRPr>
          </a:p>
          <a:p>
            <a:pPr marL="379095" marR="198120" indent="-341630">
              <a:lnSpc>
                <a:spcPts val="2810"/>
              </a:lnSpc>
              <a:spcBef>
                <a:spcPts val="735"/>
              </a:spcBef>
              <a:buChar char="•"/>
              <a:tabLst>
                <a:tab pos="379095" algn="l"/>
                <a:tab pos="379730" algn="l"/>
              </a:tabLst>
            </a:pPr>
            <a:r>
              <a:rPr sz="2400" spc="-10" dirty="0">
                <a:latin typeface="Calibri"/>
                <a:cs typeface="Calibri"/>
              </a:rPr>
              <a:t>patří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sem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námelové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alkaloidy</a:t>
            </a:r>
            <a:r>
              <a:rPr sz="2400" spc="6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– </a:t>
            </a:r>
            <a:r>
              <a:rPr sz="2400" i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dihydroergotamin, </a:t>
            </a:r>
            <a:r>
              <a:rPr sz="2400" i="1" spc="-570" dirty="0">
                <a:latin typeface="Calibri"/>
                <a:cs typeface="Calibri"/>
              </a:rPr>
              <a:t> </a:t>
            </a:r>
            <a:r>
              <a:rPr sz="2400" i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dihydroergotoxin,</a:t>
            </a:r>
            <a:r>
              <a:rPr sz="2400" i="1" u="heavy" spc="-114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i="1" u="heavy" spc="-10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dihydroergokristin</a:t>
            </a:r>
            <a:endParaRPr lang="cs-CZ" sz="2400" i="1" u="heavy" spc="-10" dirty="0">
              <a:uFill>
                <a:solidFill>
                  <a:srgbClr val="000000"/>
                </a:solidFill>
              </a:uFill>
              <a:latin typeface="Calibri"/>
              <a:cs typeface="Calibri"/>
            </a:endParaRPr>
          </a:p>
          <a:p>
            <a:pPr marL="379095" marR="198120" indent="-341630">
              <a:lnSpc>
                <a:spcPts val="2810"/>
              </a:lnSpc>
              <a:spcBef>
                <a:spcPts val="735"/>
              </a:spcBef>
              <a:buChar char="•"/>
              <a:tabLst>
                <a:tab pos="379095" algn="l"/>
                <a:tab pos="379730" algn="l"/>
              </a:tabLst>
            </a:pPr>
            <a:endParaRPr sz="2400" dirty="0">
              <a:latin typeface="Calibri"/>
              <a:cs typeface="Calibri"/>
            </a:endParaRPr>
          </a:p>
          <a:p>
            <a:pPr marL="379095" indent="-341630">
              <a:lnSpc>
                <a:spcPct val="100000"/>
              </a:lnSpc>
              <a:spcBef>
                <a:spcPts val="250"/>
              </a:spcBef>
              <a:buChar char="•"/>
              <a:tabLst>
                <a:tab pos="379095" algn="l"/>
                <a:tab pos="379730" algn="l"/>
              </a:tabLst>
            </a:pPr>
            <a:r>
              <a:rPr sz="2400" spc="-20" dirty="0">
                <a:latin typeface="Calibri"/>
                <a:cs typeface="Calibri"/>
              </a:rPr>
              <a:t>syntetický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derivát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námelových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alkaloidů</a:t>
            </a:r>
            <a:r>
              <a:rPr sz="2400" spc="25" dirty="0">
                <a:latin typeface="Calibri"/>
                <a:cs typeface="Calibri"/>
              </a:rPr>
              <a:t> </a:t>
            </a:r>
            <a:r>
              <a:rPr lang="cs-CZ" sz="2400" i="1" spc="-5" dirty="0">
                <a:latin typeface="Calibri"/>
                <a:cs typeface="Calibri"/>
              </a:rPr>
              <a:t>–</a:t>
            </a:r>
            <a:r>
              <a:rPr sz="2400" i="1" spc="15" dirty="0">
                <a:latin typeface="Calibri"/>
                <a:cs typeface="Calibri"/>
              </a:rPr>
              <a:t> </a:t>
            </a:r>
            <a:r>
              <a:rPr sz="2400" i="1" u="heavy" spc="-5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nicergolin</a:t>
            </a:r>
            <a:endParaRPr lang="cs-CZ" sz="2400" i="1" u="heavy" spc="-5" dirty="0">
              <a:uFill>
                <a:solidFill>
                  <a:srgbClr val="000000"/>
                </a:solidFill>
              </a:uFill>
              <a:latin typeface="Calibri"/>
              <a:cs typeface="Calibri"/>
            </a:endParaRPr>
          </a:p>
          <a:p>
            <a:pPr marL="379095" indent="-341630">
              <a:lnSpc>
                <a:spcPct val="100000"/>
              </a:lnSpc>
              <a:spcBef>
                <a:spcPts val="250"/>
              </a:spcBef>
              <a:buChar char="•"/>
              <a:tabLst>
                <a:tab pos="379095" algn="l"/>
                <a:tab pos="379730" algn="l"/>
              </a:tabLst>
            </a:pPr>
            <a:endParaRPr sz="2400" dirty="0">
              <a:latin typeface="Calibri"/>
              <a:cs typeface="Calibri"/>
            </a:endParaRPr>
          </a:p>
          <a:p>
            <a:pPr marL="379095" marR="622935" indent="-341630">
              <a:lnSpc>
                <a:spcPts val="2810"/>
              </a:lnSpc>
              <a:spcBef>
                <a:spcPts val="735"/>
              </a:spcBef>
              <a:buChar char="•"/>
              <a:tabLst>
                <a:tab pos="379095" algn="l"/>
                <a:tab pos="379730" algn="l"/>
              </a:tabLst>
            </a:pPr>
            <a:r>
              <a:rPr sz="2400" spc="-15" dirty="0">
                <a:latin typeface="Calibri"/>
                <a:cs typeface="Calibri"/>
              </a:rPr>
              <a:t>omezené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používání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–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léčba </a:t>
            </a:r>
            <a:r>
              <a:rPr sz="2400" b="1" spc="-15" dirty="0">
                <a:latin typeface="Calibri"/>
                <a:cs typeface="Calibri"/>
              </a:rPr>
              <a:t>akutní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migrény</a:t>
            </a:r>
            <a:r>
              <a:rPr sz="2400" b="1" spc="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(NE </a:t>
            </a:r>
            <a:r>
              <a:rPr sz="2400" spc="-10" dirty="0" err="1">
                <a:latin typeface="Calibri"/>
                <a:cs typeface="Calibri"/>
              </a:rPr>
              <a:t>prevence</a:t>
            </a:r>
            <a:r>
              <a:rPr sz="2400" spc="-10" dirty="0">
                <a:latin typeface="Calibri"/>
                <a:cs typeface="Calibri"/>
              </a:rPr>
              <a:t>)</a:t>
            </a:r>
            <a:endParaRPr lang="cs-CZ" sz="2400" spc="-10" dirty="0">
              <a:latin typeface="Calibri"/>
              <a:cs typeface="Calibri"/>
            </a:endParaRPr>
          </a:p>
          <a:p>
            <a:pPr marL="379095" marR="622935" indent="-341630">
              <a:lnSpc>
                <a:spcPts val="2810"/>
              </a:lnSpc>
              <a:spcBef>
                <a:spcPts val="735"/>
              </a:spcBef>
              <a:buChar char="•"/>
              <a:tabLst>
                <a:tab pos="379095" algn="l"/>
                <a:tab pos="379730" algn="l"/>
              </a:tabLst>
            </a:pPr>
            <a:endParaRPr sz="2400" dirty="0">
              <a:latin typeface="Calibri"/>
              <a:cs typeface="Calibri"/>
            </a:endParaRPr>
          </a:p>
          <a:p>
            <a:pPr marL="379095" indent="-341630">
              <a:lnSpc>
                <a:spcPts val="2950"/>
              </a:lnSpc>
              <a:spcBef>
                <a:spcPts val="250"/>
              </a:spcBef>
              <a:buFont typeface="Calibri"/>
              <a:buChar char="•"/>
              <a:tabLst>
                <a:tab pos="379095" algn="l"/>
                <a:tab pos="379730" algn="l"/>
              </a:tabLst>
            </a:pPr>
            <a:r>
              <a:rPr lang="cs-CZ" sz="2400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syntetická </a:t>
            </a:r>
            <a:r>
              <a:rPr lang="el-GR" sz="2400" spc="-5" dirty="0">
                <a:latin typeface="Calibri"/>
                <a:cs typeface="Calibri"/>
              </a:rPr>
              <a:t>α</a:t>
            </a:r>
            <a:r>
              <a:rPr lang="cs-CZ" sz="2400" spc="-5" dirty="0">
                <a:latin typeface="Calibri"/>
                <a:cs typeface="Calibri"/>
              </a:rPr>
              <a:t>-</a:t>
            </a:r>
            <a:r>
              <a:rPr lang="cs-CZ" sz="2400" spc="-5" dirty="0" err="1">
                <a:latin typeface="Calibri"/>
                <a:cs typeface="Calibri"/>
              </a:rPr>
              <a:t>lytika</a:t>
            </a:r>
            <a:r>
              <a:rPr lang="cs-CZ" sz="2400" spc="-5" dirty="0">
                <a:latin typeface="Calibri"/>
                <a:cs typeface="Calibri"/>
              </a:rPr>
              <a:t>: </a:t>
            </a:r>
            <a:r>
              <a:rPr sz="2400" i="1" u="heavy" spc="-15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fentolamin</a:t>
            </a:r>
            <a:r>
              <a:rPr sz="2400" i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,</a:t>
            </a:r>
            <a:r>
              <a:rPr sz="2400" i="1" u="heavy" spc="-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i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fenoxybenzamin</a:t>
            </a:r>
            <a:r>
              <a:rPr sz="2400" i="1" spc="-5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–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hypertenze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u</a:t>
            </a:r>
            <a:endParaRPr sz="2400" dirty="0">
              <a:latin typeface="Calibri"/>
              <a:cs typeface="Calibri"/>
            </a:endParaRPr>
          </a:p>
          <a:p>
            <a:pPr marL="379095">
              <a:lnSpc>
                <a:spcPts val="2950"/>
              </a:lnSpc>
            </a:pPr>
            <a:r>
              <a:rPr sz="2400" spc="-15" dirty="0">
                <a:latin typeface="Calibri"/>
                <a:cs typeface="Calibri"/>
              </a:rPr>
              <a:t>feochromocytomu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(neregistrovány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v</a:t>
            </a:r>
            <a:r>
              <a:rPr sz="2400" spc="-114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ČR)</a:t>
            </a:r>
            <a:endParaRPr sz="2400" dirty="0">
              <a:latin typeface="Calibri"/>
              <a:cs typeface="Calibri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1532E22-172A-4845-1F35-D9940849DD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2832" y="304800"/>
            <a:ext cx="1867678" cy="21336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70023" y="499313"/>
            <a:ext cx="4197985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10"/>
              </a:spcBef>
            </a:pPr>
            <a:r>
              <a:rPr u="none" dirty="0">
                <a:latin typeface="+mn-lt"/>
              </a:rPr>
              <a:t>Selektivní</a:t>
            </a:r>
            <a:r>
              <a:rPr u="none" spc="-130" dirty="0"/>
              <a:t> </a:t>
            </a:r>
            <a:r>
              <a:rPr u="none" spc="-190" dirty="0"/>
              <a:t>α</a:t>
            </a:r>
            <a:r>
              <a:rPr sz="3975" u="none" spc="-284" baseline="-16771" dirty="0"/>
              <a:t>1</a:t>
            </a:r>
            <a:r>
              <a:rPr sz="4000" u="none" spc="-190" dirty="0"/>
              <a:t>-</a:t>
            </a:r>
            <a:r>
              <a:rPr sz="4000" u="none" spc="-190" dirty="0">
                <a:latin typeface="+mn-lt"/>
              </a:rPr>
              <a:t>lytika</a:t>
            </a:r>
            <a:endParaRPr sz="4000" dirty="0">
              <a:latin typeface="+mn-l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635" y="1592325"/>
            <a:ext cx="7882890" cy="499495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94335" indent="-345440">
              <a:lnSpc>
                <a:spcPct val="100000"/>
              </a:lnSpc>
              <a:spcBef>
                <a:spcPts val="705"/>
              </a:spcBef>
              <a:buChar char="•"/>
              <a:tabLst>
                <a:tab pos="394335" algn="l"/>
                <a:tab pos="394970" algn="l"/>
              </a:tabLst>
            </a:pPr>
            <a:r>
              <a:rPr lang="cs-CZ" sz="2400" spc="-5" dirty="0">
                <a:latin typeface="Calibri"/>
                <a:cs typeface="Calibri"/>
              </a:rPr>
              <a:t>mají</a:t>
            </a:r>
            <a:r>
              <a:rPr lang="cs-CZ" sz="2400" spc="15" dirty="0">
                <a:latin typeface="Calibri"/>
                <a:cs typeface="Calibri"/>
              </a:rPr>
              <a:t> </a:t>
            </a:r>
            <a:r>
              <a:rPr lang="cs-CZ" sz="2400" spc="-5" dirty="0">
                <a:latin typeface="Calibri"/>
                <a:cs typeface="Calibri"/>
              </a:rPr>
              <a:t>1000x</a:t>
            </a:r>
            <a:r>
              <a:rPr lang="cs-CZ" sz="2400" spc="-30" dirty="0">
                <a:latin typeface="Calibri"/>
                <a:cs typeface="Calibri"/>
              </a:rPr>
              <a:t> </a:t>
            </a:r>
            <a:r>
              <a:rPr lang="cs-CZ" sz="2400" spc="-10" dirty="0">
                <a:latin typeface="Calibri"/>
                <a:cs typeface="Calibri"/>
              </a:rPr>
              <a:t>vyšší</a:t>
            </a:r>
            <a:r>
              <a:rPr lang="cs-CZ" sz="2400" spc="15" dirty="0">
                <a:latin typeface="Calibri"/>
                <a:cs typeface="Calibri"/>
              </a:rPr>
              <a:t> </a:t>
            </a:r>
            <a:r>
              <a:rPr lang="cs-CZ" sz="2400" spc="-10" dirty="0">
                <a:latin typeface="Calibri"/>
                <a:cs typeface="Calibri"/>
              </a:rPr>
              <a:t>afinitu</a:t>
            </a:r>
            <a:r>
              <a:rPr lang="cs-CZ" sz="2400" spc="5" dirty="0">
                <a:latin typeface="Calibri"/>
                <a:cs typeface="Calibri"/>
              </a:rPr>
              <a:t> </a:t>
            </a:r>
            <a:r>
              <a:rPr lang="cs-CZ" sz="2400" spc="-5" dirty="0">
                <a:latin typeface="Calibri"/>
                <a:cs typeface="Calibri"/>
              </a:rPr>
              <a:t>k </a:t>
            </a:r>
            <a:r>
              <a:rPr lang="el-GR" sz="2400" spc="-5" dirty="0">
                <a:latin typeface="Calibri"/>
                <a:cs typeface="Calibri"/>
              </a:rPr>
              <a:t>α</a:t>
            </a:r>
            <a:r>
              <a:rPr lang="el-GR" sz="2400" spc="-7" baseline="-16339" dirty="0">
                <a:latin typeface="Calibri"/>
                <a:cs typeface="Calibri"/>
              </a:rPr>
              <a:t>1</a:t>
            </a:r>
            <a:r>
              <a:rPr lang="el-GR" sz="2400" spc="-5" dirty="0">
                <a:latin typeface="Calibri"/>
                <a:cs typeface="Calibri"/>
              </a:rPr>
              <a:t>-</a:t>
            </a:r>
            <a:r>
              <a:rPr lang="el-GR" sz="2400" spc="-85" dirty="0">
                <a:latin typeface="Calibri"/>
                <a:cs typeface="Calibri"/>
              </a:rPr>
              <a:t> </a:t>
            </a:r>
            <a:r>
              <a:rPr lang="cs-CZ" sz="2400" spc="-10" dirty="0">
                <a:latin typeface="Calibri"/>
                <a:cs typeface="Calibri"/>
              </a:rPr>
              <a:t>receptorům</a:t>
            </a:r>
            <a:endParaRPr lang="cs-CZ" sz="2400" dirty="0">
              <a:latin typeface="Calibri"/>
              <a:cs typeface="Calibri"/>
            </a:endParaRPr>
          </a:p>
          <a:p>
            <a:pPr marL="394335" indent="-345440">
              <a:lnSpc>
                <a:spcPct val="100000"/>
              </a:lnSpc>
              <a:spcBef>
                <a:spcPts val="605"/>
              </a:spcBef>
              <a:buChar char="•"/>
              <a:tabLst>
                <a:tab pos="394335" algn="l"/>
                <a:tab pos="394970" algn="l"/>
              </a:tabLst>
            </a:pPr>
            <a:r>
              <a:rPr lang="cs-CZ" sz="2400" spc="-10" dirty="0">
                <a:latin typeface="Calibri"/>
                <a:cs typeface="Calibri"/>
              </a:rPr>
              <a:t>snižují</a:t>
            </a:r>
            <a:r>
              <a:rPr lang="cs-CZ" sz="2400" spc="-105" dirty="0">
                <a:latin typeface="Calibri"/>
                <a:cs typeface="Calibri"/>
              </a:rPr>
              <a:t> </a:t>
            </a:r>
            <a:r>
              <a:rPr lang="cs-CZ" sz="2400" dirty="0">
                <a:latin typeface="Calibri"/>
                <a:cs typeface="Calibri"/>
              </a:rPr>
              <a:t>TK</a:t>
            </a:r>
            <a:endParaRPr lang="cs-CZ" sz="2400" spc="-10" dirty="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600"/>
              </a:spcBef>
              <a:buChar char="•"/>
              <a:tabLst>
                <a:tab pos="356870" algn="l"/>
                <a:tab pos="357505" algn="l"/>
              </a:tabLst>
            </a:pPr>
            <a:r>
              <a:rPr lang="cs-CZ" sz="2400" spc="-10" dirty="0">
                <a:latin typeface="Calibri"/>
                <a:cs typeface="Calibri"/>
              </a:rPr>
              <a:t>z</a:t>
            </a:r>
            <a:r>
              <a:rPr sz="2400" spc="-10" dirty="0" err="1">
                <a:latin typeface="Calibri"/>
                <a:cs typeface="Calibri"/>
              </a:rPr>
              <a:t>ástupci</a:t>
            </a:r>
            <a:r>
              <a:rPr lang="cs-CZ" sz="2400" spc="-10" dirty="0">
                <a:latin typeface="Calibri"/>
                <a:cs typeface="Calibri"/>
              </a:rPr>
              <a:t>: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lang="cs-CZ" sz="2400" i="1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→ </a:t>
            </a:r>
            <a:r>
              <a:rPr sz="2400" i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prazosin,</a:t>
            </a:r>
            <a:r>
              <a:rPr sz="2400" i="1" u="heavy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i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terazosin,</a:t>
            </a:r>
            <a:r>
              <a:rPr sz="2400" i="1" u="heavy" spc="-4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i="1" u="heavy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doxazosin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lang="cs-CZ" sz="2400" i="1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lang="cs-CZ" sz="2400" i="1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sz="2400" i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alfuzosin,</a:t>
            </a:r>
            <a:r>
              <a:rPr sz="2400" i="1" u="heavy" spc="-4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i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tamsulosin</a:t>
            </a:r>
            <a:r>
              <a:rPr sz="2400" i="1" spc="55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–</a:t>
            </a:r>
            <a:r>
              <a:rPr sz="2400" i="1" spc="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uroselektivní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účinek</a:t>
            </a:r>
            <a:r>
              <a:rPr sz="2400" i="1" spc="-5" dirty="0">
                <a:latin typeface="Calibri"/>
                <a:cs typeface="Calibri"/>
              </a:rPr>
              <a:t>, </a:t>
            </a:r>
            <a:r>
              <a:rPr lang="cs-CZ" sz="2400" spc="-5" dirty="0">
                <a:latin typeface="Calibri"/>
                <a:cs typeface="Calibri"/>
              </a:rPr>
              <a:t>nepůsobí  </a:t>
            </a:r>
          </a:p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lang="cs-CZ" sz="2400" spc="-5" dirty="0">
                <a:latin typeface="Calibri"/>
                <a:cs typeface="Calibri"/>
              </a:rPr>
              <a:t>     významně antihypertenzivně -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b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10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5" dirty="0">
                <a:latin typeface="Calibri"/>
                <a:cs typeface="Calibri"/>
              </a:rPr>
              <a:t>g</a:t>
            </a:r>
            <a:r>
              <a:rPr sz="2400" dirty="0">
                <a:latin typeface="Calibri"/>
                <a:cs typeface="Calibri"/>
              </a:rPr>
              <a:t>n</a:t>
            </a:r>
            <a:r>
              <a:rPr sz="2400" spc="-5" dirty="0">
                <a:latin typeface="Calibri"/>
                <a:cs typeface="Calibri"/>
              </a:rPr>
              <a:t>í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50" dirty="0">
                <a:latin typeface="Calibri"/>
                <a:cs typeface="Calibri"/>
              </a:rPr>
              <a:t>h</a:t>
            </a:r>
            <a:r>
              <a:rPr sz="2400" spc="-5" dirty="0">
                <a:latin typeface="Calibri"/>
                <a:cs typeface="Calibri"/>
              </a:rPr>
              <a:t>yp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r</a:t>
            </a:r>
            <a:r>
              <a:rPr sz="2400" spc="5" dirty="0">
                <a:latin typeface="Calibri"/>
                <a:cs typeface="Calibri"/>
              </a:rPr>
              <a:t>p</a:t>
            </a:r>
            <a:r>
              <a:rPr sz="2400" spc="-5" dirty="0">
                <a:latin typeface="Calibri"/>
                <a:cs typeface="Calibri"/>
              </a:rPr>
              <a:t>l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10" dirty="0">
                <a:latin typeface="Calibri"/>
                <a:cs typeface="Calibri"/>
              </a:rPr>
              <a:t>z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5" dirty="0">
                <a:latin typeface="Calibri"/>
                <a:cs typeface="Calibri"/>
              </a:rPr>
              <a:t>e</a:t>
            </a:r>
            <a:r>
              <a:rPr sz="2400" spc="-13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spc="-35" dirty="0">
                <a:latin typeface="Calibri"/>
                <a:cs typeface="Calibri"/>
              </a:rPr>
              <a:t>st</a:t>
            </a:r>
            <a:r>
              <a:rPr sz="2400" spc="-25" dirty="0">
                <a:latin typeface="Calibri"/>
                <a:cs typeface="Calibri"/>
              </a:rPr>
              <a:t>a</a:t>
            </a:r>
            <a:r>
              <a:rPr sz="2400" spc="-5" dirty="0">
                <a:latin typeface="Calibri"/>
                <a:cs typeface="Calibri"/>
              </a:rPr>
              <a:t>ty</a:t>
            </a:r>
            <a:endParaRPr sz="2400" dirty="0">
              <a:latin typeface="Calibri"/>
              <a:cs typeface="Calibri"/>
            </a:endParaRPr>
          </a:p>
          <a:p>
            <a:pPr marL="356870" marR="28575" indent="-344805">
              <a:lnSpc>
                <a:spcPct val="100000"/>
              </a:lnSpc>
              <a:spcBef>
                <a:spcPts val="600"/>
              </a:spcBef>
            </a:pPr>
            <a:r>
              <a:rPr lang="cs-CZ" sz="2400" i="1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lang="cs-CZ" sz="2400" i="1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cs-CZ" sz="2400" i="1" u="heavy" spc="-5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urapidil</a:t>
            </a:r>
            <a:r>
              <a:rPr lang="cs-CZ" sz="2400" i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(Ebrantil®)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– </a:t>
            </a:r>
            <a:r>
              <a:rPr sz="2400" spc="-20" dirty="0">
                <a:latin typeface="Calibri"/>
                <a:cs typeface="Calibri"/>
              </a:rPr>
              <a:t>kombinované </a:t>
            </a:r>
            <a:r>
              <a:rPr sz="2400" spc="-10" dirty="0">
                <a:latin typeface="Calibri"/>
                <a:cs typeface="Calibri"/>
              </a:rPr>
              <a:t>centrální </a:t>
            </a:r>
            <a:r>
              <a:rPr sz="2400" spc="-5" dirty="0">
                <a:latin typeface="Calibri"/>
                <a:cs typeface="Calibri"/>
              </a:rPr>
              <a:t>a </a:t>
            </a:r>
            <a:r>
              <a:rPr sz="2400" spc="-15" dirty="0">
                <a:latin typeface="Calibri"/>
                <a:cs typeface="Calibri"/>
              </a:rPr>
              <a:t>periferní 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pů</a:t>
            </a:r>
            <a:r>
              <a:rPr sz="2400" spc="-10" dirty="0">
                <a:latin typeface="Calibri"/>
                <a:cs typeface="Calibri"/>
              </a:rPr>
              <a:t>sob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ní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(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5" dirty="0">
                <a:latin typeface="Calibri"/>
                <a:cs typeface="Calibri"/>
              </a:rPr>
              <a:t>ni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při </a:t>
            </a:r>
            <a:r>
              <a:rPr sz="2400" spc="20" dirty="0">
                <a:latin typeface="Calibri"/>
                <a:cs typeface="Calibri"/>
              </a:rPr>
              <a:t>v</a:t>
            </a:r>
            <a:r>
              <a:rPr sz="2400" spc="-5" dirty="0">
                <a:latin typeface="Calibri"/>
                <a:cs typeface="Calibri"/>
              </a:rPr>
              <a:t>ý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spc="-5" dirty="0">
                <a:latin typeface="Calibri"/>
                <a:cs typeface="Calibri"/>
              </a:rPr>
              <a:t>a</a:t>
            </a:r>
            <a:r>
              <a:rPr sz="2400" spc="5" dirty="0">
                <a:latin typeface="Calibri"/>
                <a:cs typeface="Calibri"/>
              </a:rPr>
              <a:t>z</a:t>
            </a:r>
            <a:r>
              <a:rPr sz="2400" spc="-5" dirty="0">
                <a:latin typeface="Calibri"/>
                <a:cs typeface="Calibri"/>
              </a:rPr>
              <a:t>né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0" dirty="0">
                <a:latin typeface="Calibri"/>
                <a:cs typeface="Calibri"/>
              </a:rPr>
              <a:t>v</a:t>
            </a:r>
            <a:r>
              <a:rPr sz="2400" spc="-5" dirty="0">
                <a:latin typeface="Calibri"/>
                <a:cs typeface="Calibri"/>
              </a:rPr>
              <a:t>a</a:t>
            </a:r>
            <a:r>
              <a:rPr sz="2400" spc="-40" dirty="0">
                <a:latin typeface="Calibri"/>
                <a:cs typeface="Calibri"/>
              </a:rPr>
              <a:t>z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d</a:t>
            </a:r>
            <a:r>
              <a:rPr sz="2400" spc="-5" dirty="0">
                <a:latin typeface="Calibri"/>
                <a:cs typeface="Calibri"/>
              </a:rPr>
              <a:t>il</a:t>
            </a:r>
            <a:r>
              <a:rPr sz="2400" spc="-15" dirty="0">
                <a:latin typeface="Calibri"/>
                <a:cs typeface="Calibri"/>
              </a:rPr>
              <a:t>a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spc="-5" dirty="0">
                <a:latin typeface="Calibri"/>
                <a:cs typeface="Calibri"/>
              </a:rPr>
              <a:t>a</a:t>
            </a:r>
            <a:r>
              <a:rPr sz="2400" spc="5" dirty="0">
                <a:latin typeface="Calibri"/>
                <a:cs typeface="Calibri"/>
              </a:rPr>
              <a:t>c</a:t>
            </a:r>
            <a:r>
              <a:rPr sz="2400" spc="-5" dirty="0">
                <a:latin typeface="Calibri"/>
                <a:cs typeface="Calibri"/>
              </a:rPr>
              <a:t>i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10" dirty="0">
                <a:latin typeface="Calibri"/>
                <a:cs typeface="Calibri"/>
              </a:rPr>
              <a:t>do</a:t>
            </a:r>
            <a:r>
              <a:rPr sz="2400" dirty="0">
                <a:latin typeface="Calibri"/>
                <a:cs typeface="Calibri"/>
              </a:rPr>
              <a:t>c</a:t>
            </a:r>
            <a:r>
              <a:rPr sz="2400" spc="-10" dirty="0">
                <a:latin typeface="Calibri"/>
                <a:cs typeface="Calibri"/>
              </a:rPr>
              <a:t>h</a:t>
            </a:r>
            <a:r>
              <a:rPr sz="2400" dirty="0">
                <a:latin typeface="Calibri"/>
                <a:cs typeface="Calibri"/>
              </a:rPr>
              <a:t>á</a:t>
            </a:r>
            <a:r>
              <a:rPr sz="2400" spc="-10" dirty="0">
                <a:latin typeface="Calibri"/>
                <a:cs typeface="Calibri"/>
              </a:rPr>
              <a:t>z</a:t>
            </a:r>
            <a:r>
              <a:rPr sz="2400" spc="-5" dirty="0">
                <a:latin typeface="Calibri"/>
                <a:cs typeface="Calibri"/>
              </a:rPr>
              <a:t>í</a:t>
            </a:r>
            <a:r>
              <a:rPr sz="2400" spc="-15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k  </a:t>
            </a:r>
            <a:r>
              <a:rPr sz="2400" spc="-15" dirty="0">
                <a:latin typeface="Calibri"/>
                <a:cs typeface="Calibri"/>
              </a:rPr>
              <a:t>reflexní tachykardii) </a:t>
            </a:r>
            <a:r>
              <a:rPr sz="2400" spc="-5" dirty="0">
                <a:latin typeface="Calibri"/>
                <a:cs typeface="Calibri"/>
              </a:rPr>
              <a:t>– </a:t>
            </a:r>
            <a:r>
              <a:rPr sz="2400" dirty="0">
                <a:latin typeface="Calibri"/>
                <a:cs typeface="Calibri"/>
              </a:rPr>
              <a:t>při </a:t>
            </a:r>
            <a:r>
              <a:rPr sz="2400" spc="-10" dirty="0">
                <a:latin typeface="Calibri"/>
                <a:cs typeface="Calibri"/>
              </a:rPr>
              <a:t>hypertenzi </a:t>
            </a:r>
            <a:r>
              <a:rPr sz="2400" spc="-5" dirty="0">
                <a:latin typeface="Calibri"/>
                <a:cs typeface="Calibri"/>
              </a:rPr>
              <a:t>(p.o.) a </a:t>
            </a:r>
            <a:r>
              <a:rPr sz="2400" spc="-15" dirty="0">
                <a:latin typeface="Calibri"/>
                <a:cs typeface="Calibri"/>
              </a:rPr>
              <a:t>hypertenzní </a:t>
            </a:r>
            <a:r>
              <a:rPr sz="2400" spc="-57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krizi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60" dirty="0">
                <a:latin typeface="Calibri"/>
                <a:cs typeface="Calibri"/>
              </a:rPr>
              <a:t>(</a:t>
            </a:r>
            <a:r>
              <a:rPr sz="2400" spc="-60" dirty="0" err="1">
                <a:latin typeface="Calibri"/>
                <a:cs typeface="Calibri"/>
              </a:rPr>
              <a:t>i.v.</a:t>
            </a:r>
            <a:r>
              <a:rPr sz="2400" spc="-60" dirty="0">
                <a:latin typeface="Calibri"/>
                <a:cs typeface="Calibri"/>
              </a:rPr>
              <a:t>)</a:t>
            </a:r>
            <a:endParaRPr lang="cs-CZ" sz="2400" spc="-60" dirty="0">
              <a:latin typeface="Calibri"/>
              <a:cs typeface="Calibri"/>
            </a:endParaRPr>
          </a:p>
          <a:p>
            <a:pPr marL="356870" marR="28575" indent="-344805">
              <a:lnSpc>
                <a:spcPct val="100000"/>
              </a:lnSpc>
              <a:spcBef>
                <a:spcPts val="600"/>
              </a:spcBef>
            </a:pPr>
            <a:endParaRPr lang="cs-CZ" sz="2400" spc="-60" dirty="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90"/>
              </a:spcBef>
              <a:buChar char="•"/>
              <a:tabLst>
                <a:tab pos="356870" algn="l"/>
                <a:tab pos="357505" algn="l"/>
              </a:tabLst>
            </a:pPr>
            <a:r>
              <a:rPr lang="cs-CZ" sz="2400" spc="-10" dirty="0">
                <a:latin typeface="Calibri"/>
                <a:cs typeface="Calibri"/>
              </a:rPr>
              <a:t>všechny</a:t>
            </a:r>
            <a:r>
              <a:rPr lang="cs-CZ" sz="2400" spc="-30" dirty="0">
                <a:latin typeface="Calibri"/>
                <a:cs typeface="Calibri"/>
              </a:rPr>
              <a:t> </a:t>
            </a:r>
            <a:r>
              <a:rPr lang="cs-CZ" sz="2400" spc="-10" dirty="0">
                <a:latin typeface="Calibri"/>
                <a:cs typeface="Calibri"/>
              </a:rPr>
              <a:t>látky</a:t>
            </a:r>
            <a:r>
              <a:rPr lang="cs-CZ" sz="2400" spc="30" dirty="0">
                <a:latin typeface="Calibri"/>
                <a:cs typeface="Calibri"/>
              </a:rPr>
              <a:t> </a:t>
            </a:r>
            <a:r>
              <a:rPr lang="cs-CZ" sz="2400" spc="-5" dirty="0">
                <a:latin typeface="Calibri"/>
                <a:cs typeface="Calibri"/>
              </a:rPr>
              <a:t>mají</a:t>
            </a:r>
            <a:r>
              <a:rPr lang="cs-CZ" sz="2400" spc="10" dirty="0">
                <a:latin typeface="Calibri"/>
                <a:cs typeface="Calibri"/>
              </a:rPr>
              <a:t> </a:t>
            </a:r>
            <a:r>
              <a:rPr lang="cs-CZ" sz="2400" spc="-5" dirty="0">
                <a:latin typeface="Calibri"/>
                <a:cs typeface="Calibri"/>
              </a:rPr>
              <a:t>obdobné</a:t>
            </a:r>
            <a:r>
              <a:rPr lang="cs-CZ" sz="2400" spc="-50" dirty="0">
                <a:latin typeface="Calibri"/>
                <a:cs typeface="Calibri"/>
              </a:rPr>
              <a:t> </a:t>
            </a:r>
            <a:r>
              <a:rPr lang="cs-CZ" sz="2400" spc="-10" dirty="0">
                <a:latin typeface="Calibri"/>
                <a:cs typeface="Calibri"/>
              </a:rPr>
              <a:t>indikace</a:t>
            </a:r>
            <a:r>
              <a:rPr lang="cs-CZ" sz="2400" spc="5" dirty="0">
                <a:latin typeface="Calibri"/>
                <a:cs typeface="Calibri"/>
              </a:rPr>
              <a:t> </a:t>
            </a:r>
            <a:r>
              <a:rPr lang="cs-CZ" sz="2400" spc="-5" dirty="0">
                <a:latin typeface="Calibri"/>
                <a:cs typeface="Calibri"/>
              </a:rPr>
              <a:t>a</a:t>
            </a:r>
            <a:r>
              <a:rPr lang="cs-CZ" sz="2400" spc="20" dirty="0">
                <a:latin typeface="Calibri"/>
                <a:cs typeface="Calibri"/>
              </a:rPr>
              <a:t> </a:t>
            </a:r>
            <a:r>
              <a:rPr lang="cs-CZ" sz="2400" spc="-15" dirty="0">
                <a:latin typeface="Calibri"/>
                <a:cs typeface="Calibri"/>
              </a:rPr>
              <a:t>NÚ,</a:t>
            </a:r>
            <a:r>
              <a:rPr lang="cs-CZ" sz="2400" spc="-35" dirty="0">
                <a:latin typeface="Calibri"/>
                <a:cs typeface="Calibri"/>
              </a:rPr>
              <a:t> </a:t>
            </a:r>
            <a:r>
              <a:rPr lang="cs-CZ" sz="2400" spc="-5" dirty="0">
                <a:latin typeface="Calibri"/>
                <a:cs typeface="Calibri"/>
              </a:rPr>
              <a:t>liší</a:t>
            </a:r>
            <a:r>
              <a:rPr lang="cs-CZ" sz="2400" spc="10" dirty="0">
                <a:latin typeface="Calibri"/>
                <a:cs typeface="Calibri"/>
              </a:rPr>
              <a:t> </a:t>
            </a:r>
            <a:r>
              <a:rPr lang="cs-CZ" sz="2400" spc="-10" dirty="0">
                <a:latin typeface="Calibri"/>
                <a:cs typeface="Calibri"/>
              </a:rPr>
              <a:t>se</a:t>
            </a:r>
            <a:endParaRPr lang="cs-CZ" sz="2400" dirty="0">
              <a:latin typeface="Calibri"/>
              <a:cs typeface="Calibri"/>
            </a:endParaRPr>
          </a:p>
          <a:p>
            <a:pPr marL="356870">
              <a:lnSpc>
                <a:spcPct val="100000"/>
              </a:lnSpc>
              <a:spcBef>
                <a:spcPts val="5"/>
              </a:spcBef>
            </a:pPr>
            <a:r>
              <a:rPr lang="cs-CZ" sz="2400" spc="-15" dirty="0">
                <a:latin typeface="Calibri"/>
                <a:cs typeface="Calibri"/>
              </a:rPr>
              <a:t>farmakokinetickými</a:t>
            </a:r>
            <a:r>
              <a:rPr lang="cs-CZ" sz="2400" spc="-80" dirty="0">
                <a:latin typeface="Calibri"/>
                <a:cs typeface="Calibri"/>
              </a:rPr>
              <a:t> </a:t>
            </a:r>
            <a:r>
              <a:rPr lang="cs-CZ" sz="2400" spc="-10" dirty="0">
                <a:latin typeface="Calibri"/>
                <a:cs typeface="Calibri"/>
              </a:rPr>
              <a:t>vlastnostmi</a:t>
            </a:r>
            <a:endParaRPr lang="cs-CZ"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70023" y="499313"/>
            <a:ext cx="4197985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10"/>
              </a:spcBef>
            </a:pPr>
            <a:r>
              <a:rPr u="none" dirty="0">
                <a:latin typeface="+mn-lt"/>
              </a:rPr>
              <a:t>Selektivní</a:t>
            </a:r>
            <a:r>
              <a:rPr u="none" spc="-130" dirty="0"/>
              <a:t> </a:t>
            </a:r>
            <a:r>
              <a:rPr u="none" spc="-190" dirty="0"/>
              <a:t>α</a:t>
            </a:r>
            <a:r>
              <a:rPr sz="3975" u="none" spc="-284" baseline="-16771" dirty="0"/>
              <a:t>1</a:t>
            </a:r>
            <a:r>
              <a:rPr sz="4000" u="none" spc="-190" dirty="0"/>
              <a:t>-</a:t>
            </a:r>
            <a:r>
              <a:rPr sz="4000" u="none" spc="-190" dirty="0">
                <a:latin typeface="+mn-lt"/>
              </a:rPr>
              <a:t>lytika</a:t>
            </a:r>
            <a:endParaRPr sz="4000" dirty="0">
              <a:latin typeface="+mn-l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97941" y="1514209"/>
            <a:ext cx="8188859" cy="3693960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394335" indent="-345440">
              <a:lnSpc>
                <a:spcPct val="100000"/>
              </a:lnSpc>
              <a:spcBef>
                <a:spcPts val="600"/>
              </a:spcBef>
              <a:buChar char="•"/>
              <a:tabLst>
                <a:tab pos="394335" algn="l"/>
                <a:tab pos="394970" algn="l"/>
              </a:tabLst>
            </a:pPr>
            <a:r>
              <a:rPr sz="2400" spc="-10" dirty="0" err="1">
                <a:latin typeface="Calibri"/>
                <a:cs typeface="Calibri"/>
              </a:rPr>
              <a:t>snižují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koncentraci</a:t>
            </a:r>
            <a:r>
              <a:rPr sz="2400" spc="3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LDL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65" dirty="0">
                <a:latin typeface="Calibri"/>
                <a:cs typeface="Calibri"/>
              </a:rPr>
              <a:t>TAG,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zvyšují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koncentraci</a:t>
            </a:r>
            <a:r>
              <a:rPr sz="2400" spc="-114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HDL</a:t>
            </a:r>
            <a:endParaRPr sz="2400" dirty="0">
              <a:latin typeface="Calibri"/>
              <a:cs typeface="Calibri"/>
            </a:endParaRPr>
          </a:p>
          <a:p>
            <a:pPr marL="394335" indent="-345440">
              <a:lnSpc>
                <a:spcPct val="100000"/>
              </a:lnSpc>
              <a:spcBef>
                <a:spcPts val="600"/>
              </a:spcBef>
              <a:buChar char="•"/>
              <a:tabLst>
                <a:tab pos="394335" algn="l"/>
                <a:tab pos="394970" algn="l"/>
              </a:tabLst>
            </a:pPr>
            <a:r>
              <a:rPr sz="2400" spc="-10" dirty="0">
                <a:latin typeface="Calibri"/>
                <a:cs typeface="Calibri"/>
              </a:rPr>
              <a:t>zlepšují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glukózovou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toleranci</a:t>
            </a:r>
            <a:endParaRPr sz="2400" dirty="0">
              <a:latin typeface="Calibri"/>
              <a:cs typeface="Calibri"/>
            </a:endParaRPr>
          </a:p>
          <a:p>
            <a:pPr marL="394335" indent="-345440">
              <a:lnSpc>
                <a:spcPct val="100000"/>
              </a:lnSpc>
              <a:spcBef>
                <a:spcPts val="630"/>
              </a:spcBef>
              <a:buFont typeface="Calibri"/>
              <a:buChar char="•"/>
              <a:tabLst>
                <a:tab pos="394335" algn="l"/>
                <a:tab pos="394970" algn="l"/>
              </a:tabLst>
            </a:pPr>
            <a:r>
              <a:rPr sz="2400" spc="5" dirty="0">
                <a:latin typeface="Arial MT"/>
                <a:cs typeface="Arial MT"/>
              </a:rPr>
              <a:t>☺</a:t>
            </a:r>
            <a:r>
              <a:rPr sz="2400" spc="5" dirty="0">
                <a:latin typeface="Calibri"/>
                <a:cs typeface="Calibri"/>
              </a:rPr>
              <a:t>výhoda</a:t>
            </a:r>
            <a:r>
              <a:rPr sz="2400" spc="-5" dirty="0">
                <a:latin typeface="Calibri"/>
                <a:cs typeface="Calibri"/>
              </a:rPr>
              <a:t> u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pacientů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DM,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dyslipoproteinémií</a:t>
            </a:r>
            <a:endParaRPr sz="2400" dirty="0">
              <a:latin typeface="Calibri"/>
              <a:cs typeface="Calibri"/>
            </a:endParaRPr>
          </a:p>
          <a:p>
            <a:pPr marL="394335" marR="3844290" indent="-369570">
              <a:lnSpc>
                <a:spcPts val="3700"/>
              </a:lnSpc>
              <a:spcBef>
                <a:spcPts val="170"/>
              </a:spcBef>
              <a:buChar char="•"/>
              <a:tabLst>
                <a:tab pos="394335" algn="l"/>
                <a:tab pos="394970" algn="l"/>
              </a:tabLst>
            </a:pPr>
            <a:r>
              <a:rPr sz="2400" spc="-5" dirty="0">
                <a:latin typeface="Calibri"/>
                <a:cs typeface="Calibri"/>
              </a:rPr>
              <a:t>NÚ: </a:t>
            </a:r>
            <a:r>
              <a:rPr sz="2400" spc="-20" dirty="0">
                <a:latin typeface="Calibri"/>
                <a:cs typeface="Calibri"/>
              </a:rPr>
              <a:t>fenomén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 err="1">
                <a:latin typeface="Calibri"/>
                <a:cs typeface="Calibri"/>
              </a:rPr>
              <a:t>první</a:t>
            </a:r>
            <a:r>
              <a:rPr sz="2400" spc="-125" dirty="0">
                <a:latin typeface="Calibri"/>
                <a:cs typeface="Calibri"/>
              </a:rPr>
              <a:t> </a:t>
            </a:r>
            <a:r>
              <a:rPr sz="2400" spc="-15" dirty="0" err="1">
                <a:latin typeface="Calibri"/>
                <a:cs typeface="Calibri"/>
              </a:rPr>
              <a:t>dávk</a:t>
            </a:r>
            <a:r>
              <a:rPr lang="cs-CZ" sz="2400" spc="-15" dirty="0">
                <a:latin typeface="Calibri"/>
                <a:cs typeface="Calibri"/>
              </a:rPr>
              <a:t>y </a:t>
            </a:r>
          </a:p>
          <a:p>
            <a:pPr marL="24765" marR="3844290">
              <a:lnSpc>
                <a:spcPts val="3700"/>
              </a:lnSpc>
              <a:spcBef>
                <a:spcPts val="170"/>
              </a:spcBef>
              <a:tabLst>
                <a:tab pos="394335" algn="l"/>
                <a:tab pos="394970" algn="l"/>
              </a:tabLst>
            </a:pPr>
            <a:r>
              <a:rPr lang="cs-CZ" sz="2400" spc="-15" dirty="0">
                <a:latin typeface="Calibri"/>
                <a:cs typeface="Calibri"/>
              </a:rPr>
              <a:t>              </a:t>
            </a:r>
            <a:r>
              <a:rPr lang="cs-CZ" sz="1600" spc="-15" dirty="0">
                <a:latin typeface="Calibri"/>
                <a:cs typeface="Calibri"/>
              </a:rPr>
              <a:t>(výrazný pokles TK po 1.dávce)</a:t>
            </a:r>
            <a:r>
              <a:rPr lang="cs-CZ" sz="1600" spc="-570" dirty="0">
                <a:latin typeface="Calibri"/>
                <a:cs typeface="Calibri"/>
              </a:rPr>
              <a:t> </a:t>
            </a:r>
          </a:p>
          <a:p>
            <a:pPr marL="24765" marR="3844290" algn="ctr">
              <a:lnSpc>
                <a:spcPts val="3700"/>
              </a:lnSpc>
              <a:spcBef>
                <a:spcPts val="170"/>
              </a:spcBef>
              <a:tabLst>
                <a:tab pos="394335" algn="l"/>
                <a:tab pos="394970" algn="l"/>
              </a:tabLst>
            </a:pPr>
            <a:r>
              <a:rPr lang="cs-CZ" sz="2400" spc="-570" dirty="0">
                <a:latin typeface="Calibri"/>
                <a:cs typeface="Calibri"/>
              </a:rPr>
              <a:t>             </a:t>
            </a:r>
            <a:r>
              <a:rPr lang="cs-CZ" sz="2400" spc="-15" dirty="0">
                <a:latin typeface="Calibri"/>
                <a:cs typeface="Calibri"/>
              </a:rPr>
              <a:t>p</a:t>
            </a:r>
            <a:r>
              <a:rPr lang="cs-CZ" sz="2400" spc="-95" dirty="0">
                <a:latin typeface="Calibri"/>
                <a:cs typeface="Calibri"/>
              </a:rPr>
              <a:t>osturální </a:t>
            </a:r>
            <a:r>
              <a:rPr sz="2400" spc="-15" dirty="0" err="1">
                <a:latin typeface="Calibri"/>
                <a:cs typeface="Calibri"/>
              </a:rPr>
              <a:t>hypotenze</a:t>
            </a:r>
            <a:endParaRPr sz="2400" dirty="0">
              <a:latin typeface="Calibri"/>
              <a:cs typeface="Calibri"/>
            </a:endParaRPr>
          </a:p>
          <a:p>
            <a:pPr marL="394335" marR="17780" indent="474980">
              <a:lnSpc>
                <a:spcPct val="100000"/>
              </a:lnSpc>
              <a:spcBef>
                <a:spcPts val="425"/>
              </a:spcBef>
            </a:pPr>
            <a:r>
              <a:rPr lang="cs-CZ" sz="2400" spc="-15" dirty="0">
                <a:latin typeface="Calibri"/>
                <a:cs typeface="Calibri"/>
              </a:rPr>
              <a:t> </a:t>
            </a:r>
            <a:r>
              <a:rPr sz="2400" spc="-15" dirty="0" err="1">
                <a:latin typeface="Calibri"/>
                <a:cs typeface="Calibri"/>
              </a:rPr>
              <a:t>nevolnost</a:t>
            </a:r>
            <a:r>
              <a:rPr sz="2400" spc="-15" dirty="0">
                <a:latin typeface="Calibri"/>
                <a:cs typeface="Calibri"/>
              </a:rPr>
              <a:t>, </a:t>
            </a:r>
            <a:r>
              <a:rPr sz="2400" spc="-30" dirty="0">
                <a:latin typeface="Calibri"/>
                <a:cs typeface="Calibri"/>
              </a:rPr>
              <a:t>závratě, </a:t>
            </a:r>
            <a:r>
              <a:rPr sz="2400" spc="-10" dirty="0">
                <a:latin typeface="Calibri"/>
                <a:cs typeface="Calibri"/>
              </a:rPr>
              <a:t>bolesti </a:t>
            </a:r>
            <a:r>
              <a:rPr sz="2400" spc="-40" dirty="0">
                <a:latin typeface="Calibri"/>
                <a:cs typeface="Calibri"/>
              </a:rPr>
              <a:t>hlavy, </a:t>
            </a:r>
            <a:r>
              <a:rPr sz="2400" spc="-10" dirty="0">
                <a:latin typeface="Calibri"/>
                <a:cs typeface="Calibri"/>
              </a:rPr>
              <a:t>ospalost, </a:t>
            </a:r>
            <a:r>
              <a:rPr sz="2400" spc="-15" dirty="0" err="1">
                <a:latin typeface="Calibri"/>
                <a:cs typeface="Calibri"/>
              </a:rPr>
              <a:t>sexuální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75" dirty="0">
                <a:latin typeface="Calibri"/>
                <a:cs typeface="Calibri"/>
              </a:rPr>
              <a:t> </a:t>
            </a:r>
            <a:r>
              <a:rPr lang="cs-CZ" sz="2400" spc="-575" dirty="0">
                <a:latin typeface="Calibri"/>
                <a:cs typeface="Calibri"/>
              </a:rPr>
              <a:t>   </a:t>
            </a:r>
          </a:p>
          <a:p>
            <a:pPr marL="394335" marR="17780" indent="474980">
              <a:lnSpc>
                <a:spcPct val="100000"/>
              </a:lnSpc>
              <a:spcBef>
                <a:spcPts val="425"/>
              </a:spcBef>
            </a:pPr>
            <a:r>
              <a:rPr lang="cs-CZ" sz="2400" spc="-35" dirty="0">
                <a:latin typeface="Calibri"/>
                <a:cs typeface="Calibri"/>
              </a:rPr>
              <a:t> </a:t>
            </a:r>
            <a:r>
              <a:rPr sz="2400" spc="-35" dirty="0" err="1">
                <a:latin typeface="Calibri"/>
                <a:cs typeface="Calibri"/>
              </a:rPr>
              <a:t>poruchy</a:t>
            </a:r>
            <a:r>
              <a:rPr sz="2400" spc="-35" dirty="0">
                <a:latin typeface="Calibri"/>
                <a:cs typeface="Calibri"/>
              </a:rPr>
              <a:t>,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perimaleolární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45" dirty="0">
                <a:latin typeface="Calibri"/>
                <a:cs typeface="Calibri"/>
              </a:rPr>
              <a:t>otoky,</a:t>
            </a:r>
            <a:r>
              <a:rPr sz="2400" spc="-10" dirty="0">
                <a:latin typeface="Calibri"/>
                <a:cs typeface="Calibri"/>
              </a:rPr>
              <a:t> nazální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kongesce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C588C283-9E8E-C20B-79E2-844F71AB9E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>
            <a:extLst>
              <a:ext uri="{FF2B5EF4-FFF2-40B4-BE49-F238E27FC236}">
                <a16:creationId xmlns:a16="http://schemas.microsoft.com/office/drawing/2014/main" id="{AC1EA09B-CBE3-4A82-09F2-A5195334275C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0" y="1135380"/>
            <a:ext cx="5980176" cy="4587240"/>
          </a:xfrm>
          <a:prstGeom prst="rect">
            <a:avLst/>
          </a:prstGeom>
        </p:spPr>
      </p:pic>
      <p:sp>
        <p:nvSpPr>
          <p:cNvPr id="2" name="Ovál 1">
            <a:extLst>
              <a:ext uri="{FF2B5EF4-FFF2-40B4-BE49-F238E27FC236}">
                <a16:creationId xmlns:a16="http://schemas.microsoft.com/office/drawing/2014/main" id="{B353F81C-EB9E-ABFF-1999-82D7F460334D}"/>
              </a:ext>
            </a:extLst>
          </p:cNvPr>
          <p:cNvSpPr/>
          <p:nvPr/>
        </p:nvSpPr>
        <p:spPr>
          <a:xfrm>
            <a:off x="4552361" y="2514600"/>
            <a:ext cx="17526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2031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67405" y="452450"/>
            <a:ext cx="3556000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u="none" dirty="0">
                <a:latin typeface="Symbol"/>
                <a:cs typeface="Symbol"/>
              </a:rPr>
              <a:t></a:t>
            </a:r>
            <a:r>
              <a:rPr u="none" dirty="0"/>
              <a:t>-</a:t>
            </a:r>
            <a:r>
              <a:rPr u="none" dirty="0">
                <a:latin typeface="+mn-lt"/>
              </a:rPr>
              <a:t>sympatolytika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8E456F9-D21C-E599-8348-07E0B3E176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284" y="1437997"/>
            <a:ext cx="6849431" cy="3982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4065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29892" y="429260"/>
            <a:ext cx="6269990" cy="6270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0"/>
              </a:spcBef>
            </a:pPr>
            <a:endParaRPr dirty="0">
              <a:latin typeface="Calibri"/>
              <a:cs typeface="Calibri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0F073F36-5824-1025-AF05-4C50013789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1680" y="1171260"/>
            <a:ext cx="6020640" cy="4515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13899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97810" y="500837"/>
            <a:ext cx="3559175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u="none" dirty="0">
                <a:latin typeface="Symbol"/>
                <a:cs typeface="Symbol"/>
              </a:rPr>
              <a:t></a:t>
            </a:r>
            <a:r>
              <a:rPr u="none" dirty="0">
                <a:latin typeface="+mn-lt"/>
              </a:rPr>
              <a:t>-sympatolytika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12368" y="1592325"/>
            <a:ext cx="8479232" cy="44074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79095" indent="-341630">
              <a:lnSpc>
                <a:spcPct val="100000"/>
              </a:lnSpc>
              <a:spcBef>
                <a:spcPts val="90"/>
              </a:spcBef>
              <a:buChar char="•"/>
              <a:tabLst>
                <a:tab pos="379095" algn="l"/>
                <a:tab pos="379730" algn="l"/>
              </a:tabLst>
            </a:pPr>
            <a:r>
              <a:rPr lang="cs-CZ" sz="2400" spc="-5" dirty="0">
                <a:latin typeface="Calibri"/>
                <a:cs typeface="Calibri"/>
              </a:rPr>
              <a:t>beta-</a:t>
            </a:r>
            <a:r>
              <a:rPr lang="cs-CZ" sz="2400" spc="-5" dirty="0" err="1">
                <a:latin typeface="Calibri"/>
                <a:cs typeface="Calibri"/>
              </a:rPr>
              <a:t>adrenolytika</a:t>
            </a:r>
            <a:r>
              <a:rPr lang="cs-CZ" sz="2400" spc="-5" dirty="0">
                <a:latin typeface="Calibri"/>
                <a:cs typeface="Calibri"/>
              </a:rPr>
              <a:t>/beta-blokátory (BB)</a:t>
            </a:r>
          </a:p>
          <a:p>
            <a:pPr marL="37465">
              <a:lnSpc>
                <a:spcPct val="100000"/>
              </a:lnSpc>
              <a:spcBef>
                <a:spcPts val="90"/>
              </a:spcBef>
              <a:tabLst>
                <a:tab pos="379095" algn="l"/>
                <a:tab pos="379730" algn="l"/>
              </a:tabLst>
            </a:pPr>
            <a:endParaRPr lang="cs-CZ" sz="2400" spc="-20" dirty="0">
              <a:latin typeface="Calibri"/>
              <a:cs typeface="Calibri"/>
            </a:endParaRPr>
          </a:p>
          <a:p>
            <a:pPr marL="379095" indent="-341630">
              <a:lnSpc>
                <a:spcPct val="100000"/>
              </a:lnSpc>
              <a:spcBef>
                <a:spcPts val="90"/>
              </a:spcBef>
              <a:buChar char="•"/>
              <a:tabLst>
                <a:tab pos="379095" algn="l"/>
                <a:tab pos="379730" algn="l"/>
              </a:tabLst>
            </a:pPr>
            <a:r>
              <a:rPr sz="2400" spc="-20" dirty="0" err="1">
                <a:latin typeface="Calibri"/>
                <a:cs typeface="Calibri"/>
              </a:rPr>
              <a:t>kompetetivní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antagonisté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na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β</a:t>
            </a:r>
            <a:r>
              <a:rPr sz="2400" spc="-7" baseline="-16339" dirty="0">
                <a:latin typeface="Calibri"/>
                <a:cs typeface="Calibri"/>
              </a:rPr>
              <a:t>1</a:t>
            </a:r>
            <a:r>
              <a:rPr sz="2400" spc="-5" dirty="0">
                <a:latin typeface="Calibri"/>
                <a:cs typeface="Calibri"/>
              </a:rPr>
              <a:t>,</a:t>
            </a:r>
            <a:r>
              <a:rPr sz="2400" spc="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β</a:t>
            </a:r>
            <a:r>
              <a:rPr sz="2400" spc="-15" baseline="-16339" dirty="0">
                <a:latin typeface="Calibri"/>
                <a:cs typeface="Calibri"/>
              </a:rPr>
              <a:t>2</a:t>
            </a:r>
            <a:r>
              <a:rPr sz="2400" spc="60" baseline="-16339" dirty="0">
                <a:latin typeface="Calibri"/>
                <a:cs typeface="Calibri"/>
              </a:rPr>
              <a:t> </a:t>
            </a:r>
            <a:r>
              <a:rPr sz="2400" spc="-5" dirty="0" err="1">
                <a:latin typeface="Calibri"/>
                <a:cs typeface="Calibri"/>
              </a:rPr>
              <a:t>adrenergních</a:t>
            </a:r>
            <a:r>
              <a:rPr lang="cs-CZ" sz="2400" dirty="0">
                <a:latin typeface="Calibri"/>
                <a:cs typeface="Calibri"/>
              </a:rPr>
              <a:t> </a:t>
            </a:r>
            <a:r>
              <a:rPr lang="cs-CZ" sz="2400" spc="-10" dirty="0">
                <a:latin typeface="Calibri"/>
                <a:cs typeface="Calibri"/>
              </a:rPr>
              <a:t>r</a:t>
            </a:r>
            <a:r>
              <a:rPr sz="2400" spc="-10" dirty="0" err="1">
                <a:latin typeface="Calibri"/>
                <a:cs typeface="Calibri"/>
              </a:rPr>
              <a:t>eceptorech</a:t>
            </a:r>
            <a:r>
              <a:rPr lang="cs-CZ" sz="2400" spc="-10" dirty="0">
                <a:latin typeface="Calibri"/>
                <a:cs typeface="Calibri"/>
              </a:rPr>
              <a:t> </a:t>
            </a:r>
          </a:p>
          <a:p>
            <a:pPr marL="37465">
              <a:lnSpc>
                <a:spcPct val="100000"/>
              </a:lnSpc>
              <a:spcBef>
                <a:spcPts val="90"/>
              </a:spcBef>
              <a:tabLst>
                <a:tab pos="379095" algn="l"/>
                <a:tab pos="379730" algn="l"/>
              </a:tabLst>
            </a:pPr>
            <a:endParaRPr sz="2400" dirty="0">
              <a:latin typeface="Calibri"/>
              <a:cs typeface="Calibri"/>
            </a:endParaRPr>
          </a:p>
          <a:p>
            <a:pPr marL="379095" indent="-341630">
              <a:lnSpc>
                <a:spcPct val="100000"/>
              </a:lnSpc>
              <a:spcBef>
                <a:spcPts val="600"/>
              </a:spcBef>
              <a:buChar char="•"/>
              <a:tabLst>
                <a:tab pos="379095" algn="l"/>
                <a:tab pos="379730" algn="l"/>
              </a:tabLst>
            </a:pPr>
            <a:r>
              <a:rPr sz="2400" spc="-10" dirty="0">
                <a:latin typeface="Calibri"/>
                <a:cs typeface="Calibri"/>
              </a:rPr>
              <a:t>selektivní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x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neselektivní</a:t>
            </a:r>
            <a:endParaRPr lang="cs-CZ" sz="2400" spc="-10" dirty="0">
              <a:latin typeface="Calibri"/>
              <a:cs typeface="Calibri"/>
            </a:endParaRPr>
          </a:p>
          <a:p>
            <a:pPr marL="37465">
              <a:lnSpc>
                <a:spcPct val="100000"/>
              </a:lnSpc>
              <a:spcBef>
                <a:spcPts val="600"/>
              </a:spcBef>
              <a:tabLst>
                <a:tab pos="379095" algn="l"/>
                <a:tab pos="379730" algn="l"/>
              </a:tabLst>
            </a:pPr>
            <a:endParaRPr sz="2400" dirty="0">
              <a:latin typeface="Calibri"/>
              <a:cs typeface="Calibri"/>
            </a:endParaRPr>
          </a:p>
          <a:p>
            <a:pPr marL="379095" marR="665480" indent="-341630">
              <a:lnSpc>
                <a:spcPct val="100000"/>
              </a:lnSpc>
              <a:spcBef>
                <a:spcPts val="745"/>
              </a:spcBef>
              <a:buChar char="•"/>
              <a:tabLst>
                <a:tab pos="379095" algn="l"/>
                <a:tab pos="379730" algn="l"/>
              </a:tabLst>
            </a:pPr>
            <a:r>
              <a:rPr sz="2400" spc="-5" dirty="0">
                <a:latin typeface="Calibri"/>
                <a:cs typeface="Calibri"/>
              </a:rPr>
              <a:t>mají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negativní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chronotropní</a:t>
            </a:r>
            <a:r>
              <a:rPr sz="2400" spc="3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(</a:t>
            </a:r>
            <a:r>
              <a:rPr sz="2400" spc="-15" dirty="0">
                <a:latin typeface="Symbol"/>
                <a:cs typeface="Symbol"/>
              </a:rPr>
              <a:t></a:t>
            </a:r>
            <a:r>
              <a:rPr sz="2400" spc="-15" dirty="0">
                <a:latin typeface="Calibri"/>
                <a:cs typeface="Calibri"/>
              </a:rPr>
              <a:t>FS),</a:t>
            </a:r>
            <a:r>
              <a:rPr sz="2400" spc="7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dromotropní 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(zpomalují vedení v </a:t>
            </a:r>
            <a:r>
              <a:rPr sz="2400" spc="-10" dirty="0">
                <a:latin typeface="Calibri"/>
                <a:cs typeface="Calibri"/>
              </a:rPr>
              <a:t>A-V </a:t>
            </a:r>
            <a:r>
              <a:rPr sz="2400" spc="-5" dirty="0">
                <a:latin typeface="Calibri"/>
                <a:cs typeface="Calibri"/>
              </a:rPr>
              <a:t>uzlu), </a:t>
            </a:r>
            <a:r>
              <a:rPr sz="2400" spc="-15" dirty="0">
                <a:latin typeface="Calibri"/>
                <a:cs typeface="Calibri"/>
              </a:rPr>
              <a:t>batmotropní </a:t>
            </a:r>
            <a:r>
              <a:rPr sz="2400" spc="10" dirty="0">
                <a:latin typeface="Calibri"/>
                <a:cs typeface="Calibri"/>
              </a:rPr>
              <a:t>(</a:t>
            </a:r>
            <a:r>
              <a:rPr sz="2400" spc="10" dirty="0">
                <a:latin typeface="Symbol"/>
                <a:cs typeface="Symbol"/>
              </a:rPr>
              <a:t>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alibri"/>
                <a:cs typeface="Calibri"/>
              </a:rPr>
              <a:t>dráždivosti),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inotropní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</a:t>
            </a:r>
            <a:r>
              <a:rPr sz="2400" dirty="0">
                <a:latin typeface="Symbol"/>
                <a:cs typeface="Symbol"/>
              </a:rPr>
              <a:t>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alibri"/>
                <a:cs typeface="Calibri"/>
              </a:rPr>
              <a:t>stažlivosti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síní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a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komor)</a:t>
            </a:r>
            <a:r>
              <a:rPr sz="2400" spc="-114" dirty="0">
                <a:latin typeface="Calibri"/>
                <a:cs typeface="Calibri"/>
              </a:rPr>
              <a:t> </a:t>
            </a:r>
            <a:r>
              <a:rPr sz="2400" spc="-10" dirty="0">
                <a:latin typeface="Symbol"/>
                <a:cs typeface="Symbol"/>
              </a:rPr>
              <a:t></a:t>
            </a:r>
            <a:endParaRPr sz="2400" dirty="0">
              <a:latin typeface="Symbol"/>
              <a:cs typeface="Symbol"/>
            </a:endParaRPr>
          </a:p>
          <a:p>
            <a:pPr marL="379095">
              <a:lnSpc>
                <a:spcPts val="3095"/>
              </a:lnSpc>
              <a:spcBef>
                <a:spcPts val="75"/>
              </a:spcBef>
            </a:pPr>
            <a:r>
              <a:rPr sz="2400" spc="-10" dirty="0">
                <a:latin typeface="Symbol"/>
                <a:cs typeface="Symbol"/>
              </a:rPr>
              <a:t></a:t>
            </a:r>
            <a:r>
              <a:rPr lang="cs-CZ" sz="2400" spc="-10" dirty="0">
                <a:latin typeface="Symbol"/>
                <a:cs typeface="Symbol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srdeční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výdej, </a:t>
            </a:r>
            <a:r>
              <a:rPr sz="2400" spc="-30" dirty="0">
                <a:latin typeface="Calibri"/>
                <a:cs typeface="Calibri"/>
              </a:rPr>
              <a:t>FS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a </a:t>
            </a:r>
            <a:r>
              <a:rPr sz="2400" spc="-10" dirty="0">
                <a:latin typeface="Calibri"/>
                <a:cs typeface="Calibri"/>
              </a:rPr>
              <a:t>TK,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snižují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spotřebu</a:t>
            </a:r>
            <a:r>
              <a:rPr sz="2400" spc="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baseline="-16339" dirty="0">
                <a:latin typeface="Calibri"/>
                <a:cs typeface="Calibri"/>
              </a:rPr>
              <a:t>2 </a:t>
            </a:r>
            <a:r>
              <a:rPr sz="2400" spc="-5" dirty="0">
                <a:latin typeface="Calibri"/>
                <a:cs typeface="Calibri"/>
              </a:rPr>
              <a:t>v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25" dirty="0" err="1">
                <a:latin typeface="Calibri"/>
                <a:cs typeface="Calibri"/>
              </a:rPr>
              <a:t>myokardu</a:t>
            </a:r>
            <a:r>
              <a:rPr sz="2400" spc="35" dirty="0">
                <a:latin typeface="Calibri"/>
                <a:cs typeface="Calibri"/>
              </a:rPr>
              <a:t> </a:t>
            </a:r>
            <a:r>
              <a:rPr lang="cs-CZ" sz="2400" i="1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cs-CZ" sz="2400" spc="-5" dirty="0">
                <a:latin typeface="Calibri"/>
                <a:cs typeface="Calibri"/>
              </a:rPr>
              <a:t> </a:t>
            </a:r>
            <a:r>
              <a:rPr sz="2400" b="1" spc="-5" dirty="0" err="1">
                <a:latin typeface="Calibri"/>
                <a:cs typeface="Calibri"/>
              </a:rPr>
              <a:t>léčba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ICHS,</a:t>
            </a:r>
            <a:r>
              <a:rPr sz="2400" b="1" spc="3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snižují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riziko</a:t>
            </a:r>
            <a:r>
              <a:rPr sz="2400" b="1" spc="20" dirty="0">
                <a:latin typeface="Calibri"/>
                <a:cs typeface="Calibri"/>
              </a:rPr>
              <a:t> </a:t>
            </a:r>
            <a:r>
              <a:rPr sz="2400" b="1" spc="-25" dirty="0">
                <a:latin typeface="Calibri"/>
                <a:cs typeface="Calibri"/>
              </a:rPr>
              <a:t>závažných</a:t>
            </a:r>
            <a:r>
              <a:rPr sz="2400" b="1" spc="-16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arytmií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17723" y="471627"/>
            <a:ext cx="3898900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u="none" spc="-5" dirty="0">
                <a:latin typeface="Symbol"/>
                <a:cs typeface="Symbol"/>
              </a:rPr>
              <a:t></a:t>
            </a:r>
            <a:r>
              <a:rPr u="none" spc="-5" dirty="0"/>
              <a:t>-</a:t>
            </a:r>
            <a:r>
              <a:rPr u="none" spc="-5" dirty="0">
                <a:latin typeface="+mn-lt"/>
              </a:rPr>
              <a:t>sympatolytika</a:t>
            </a:r>
            <a:endParaRPr dirty="0">
              <a:latin typeface="+mn-lt"/>
              <a:cs typeface="Symbo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635" y="1557655"/>
            <a:ext cx="7536815" cy="4773357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356870" marR="177165" indent="-344805">
              <a:lnSpc>
                <a:spcPct val="89800"/>
              </a:lnSpc>
              <a:spcBef>
                <a:spcPts val="409"/>
              </a:spcBef>
              <a:buFont typeface="Calibri"/>
              <a:buChar char="•"/>
              <a:tabLst>
                <a:tab pos="356870" algn="l"/>
                <a:tab pos="357505" algn="l"/>
              </a:tabLst>
            </a:pPr>
            <a:r>
              <a:rPr sz="2400" b="1" spc="-10" dirty="0">
                <a:latin typeface="Calibri"/>
                <a:cs typeface="Calibri"/>
              </a:rPr>
              <a:t>indikace: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AH,</a:t>
            </a:r>
            <a:r>
              <a:rPr sz="2400" spc="3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profylaxe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14" dirty="0">
                <a:latin typeface="Calibri"/>
                <a:cs typeface="Calibri"/>
              </a:rPr>
              <a:t>AP,</a:t>
            </a:r>
            <a:r>
              <a:rPr sz="2400" spc="-5" dirty="0">
                <a:latin typeface="Calibri"/>
                <a:cs typeface="Calibri"/>
              </a:rPr>
              <a:t> při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AIM,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u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nemocných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po </a:t>
            </a:r>
            <a:r>
              <a:rPr sz="2400" spc="-57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AIM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(snižují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riziko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náhlé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smrti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30-40%),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arytmie 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(zejména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při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hyperfunkci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štítné </a:t>
            </a:r>
            <a:r>
              <a:rPr sz="2400" spc="-5" dirty="0">
                <a:latin typeface="Calibri"/>
                <a:cs typeface="Calibri"/>
              </a:rPr>
              <a:t>žlázy),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CHSS, </a:t>
            </a:r>
            <a:r>
              <a:rPr sz="2400" spc="-10" dirty="0">
                <a:latin typeface="Calibri"/>
                <a:cs typeface="Calibri"/>
              </a:rPr>
              <a:t>portální </a:t>
            </a:r>
            <a:r>
              <a:rPr sz="2400" spc="-57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hypertenze, </a:t>
            </a:r>
            <a:r>
              <a:rPr sz="2400" spc="-10" dirty="0">
                <a:latin typeface="Calibri"/>
                <a:cs typeface="Calibri"/>
              </a:rPr>
              <a:t>prevence </a:t>
            </a:r>
            <a:r>
              <a:rPr sz="2400" spc="-35" dirty="0">
                <a:latin typeface="Calibri"/>
                <a:cs typeface="Calibri"/>
              </a:rPr>
              <a:t>migrény, </a:t>
            </a:r>
            <a:r>
              <a:rPr sz="2400" spc="-15" dirty="0">
                <a:latin typeface="Calibri"/>
                <a:cs typeface="Calibri"/>
              </a:rPr>
              <a:t>glaukom, </a:t>
            </a:r>
            <a:r>
              <a:rPr sz="2400" spc="-5" dirty="0">
                <a:latin typeface="Calibri"/>
                <a:cs typeface="Calibri"/>
              </a:rPr>
              <a:t>esenciální 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40" dirty="0">
                <a:latin typeface="Calibri"/>
                <a:cs typeface="Calibri"/>
              </a:rPr>
              <a:t>tremor,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strach, </a:t>
            </a:r>
            <a:r>
              <a:rPr sz="2400" spc="-20" dirty="0">
                <a:latin typeface="Calibri"/>
                <a:cs typeface="Calibri"/>
              </a:rPr>
              <a:t>úzkost,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tréma</a:t>
            </a:r>
            <a:endParaRPr lang="cs-CZ" sz="2400" spc="-10" dirty="0">
              <a:latin typeface="Calibri"/>
              <a:cs typeface="Calibri"/>
            </a:endParaRPr>
          </a:p>
          <a:p>
            <a:pPr marL="12065" marR="177165">
              <a:lnSpc>
                <a:spcPct val="89800"/>
              </a:lnSpc>
              <a:spcBef>
                <a:spcPts val="409"/>
              </a:spcBef>
              <a:tabLst>
                <a:tab pos="356870" algn="l"/>
                <a:tab pos="357505" algn="l"/>
              </a:tabLst>
            </a:pPr>
            <a:endParaRPr sz="2400" dirty="0">
              <a:latin typeface="Calibri"/>
              <a:cs typeface="Calibri"/>
            </a:endParaRPr>
          </a:p>
          <a:p>
            <a:pPr marL="356870" marR="5080" indent="-344805">
              <a:lnSpc>
                <a:spcPts val="2810"/>
              </a:lnSpc>
              <a:spcBef>
                <a:spcPts val="640"/>
              </a:spcBef>
              <a:buFont typeface="Calibri"/>
              <a:buChar char="•"/>
              <a:tabLst>
                <a:tab pos="356870" algn="l"/>
                <a:tab pos="357505" algn="l"/>
              </a:tabLst>
            </a:pPr>
            <a:r>
              <a:rPr sz="2400" b="1" spc="-5" dirty="0">
                <a:latin typeface="Calibri"/>
                <a:cs typeface="Calibri"/>
              </a:rPr>
              <a:t>NÚ: </a:t>
            </a:r>
            <a:r>
              <a:rPr sz="2400" spc="-15" dirty="0">
                <a:latin typeface="Calibri"/>
                <a:cs typeface="Calibri"/>
              </a:rPr>
              <a:t>bradykardie, hypotenze, </a:t>
            </a:r>
            <a:r>
              <a:rPr sz="2400" spc="10" dirty="0">
                <a:latin typeface="Calibri"/>
                <a:cs typeface="Calibri"/>
              </a:rPr>
              <a:t>S-A </a:t>
            </a:r>
            <a:r>
              <a:rPr sz="2400" spc="-5" dirty="0">
                <a:latin typeface="Calibri"/>
                <a:cs typeface="Calibri"/>
              </a:rPr>
              <a:t>či </a:t>
            </a:r>
            <a:r>
              <a:rPr sz="2400" spc="-10" dirty="0">
                <a:latin typeface="Calibri"/>
                <a:cs typeface="Calibri"/>
              </a:rPr>
              <a:t>A-V </a:t>
            </a:r>
            <a:r>
              <a:rPr sz="2400" spc="-35" dirty="0">
                <a:latin typeface="Calibri"/>
                <a:cs typeface="Calibri"/>
              </a:rPr>
              <a:t>bloky, </a:t>
            </a:r>
            <a:r>
              <a:rPr sz="2400" spc="-5" dirty="0">
                <a:latin typeface="Calibri"/>
                <a:cs typeface="Calibri"/>
              </a:rPr>
              <a:t>chladné </a:t>
            </a:r>
            <a:r>
              <a:rPr sz="2400" spc="-575" dirty="0">
                <a:latin typeface="Calibri"/>
                <a:cs typeface="Calibri"/>
              </a:rPr>
              <a:t> </a:t>
            </a:r>
            <a:r>
              <a:rPr sz="2400" spc="-40" dirty="0">
                <a:latin typeface="Calibri"/>
                <a:cs typeface="Calibri"/>
              </a:rPr>
              <a:t>končetiny,</a:t>
            </a:r>
            <a:r>
              <a:rPr sz="2400" spc="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dušnost,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únava,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nespavost,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děsivé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65" dirty="0">
                <a:latin typeface="Calibri"/>
                <a:cs typeface="Calibri"/>
              </a:rPr>
              <a:t>sny,</a:t>
            </a:r>
            <a:endParaRPr sz="2400" dirty="0">
              <a:latin typeface="Calibri"/>
              <a:cs typeface="Calibri"/>
            </a:endParaRPr>
          </a:p>
          <a:p>
            <a:pPr marL="356870">
              <a:lnSpc>
                <a:spcPts val="2610"/>
              </a:lnSpc>
            </a:pPr>
            <a:r>
              <a:rPr sz="2400" spc="-15" dirty="0">
                <a:latin typeface="Calibri"/>
                <a:cs typeface="Calibri"/>
              </a:rPr>
              <a:t>hypoglykémie,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maskování</a:t>
            </a:r>
            <a:r>
              <a:rPr sz="2400" spc="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příznaků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hypoglykémie,</a:t>
            </a:r>
            <a:endParaRPr sz="2400" dirty="0">
              <a:latin typeface="Calibri"/>
              <a:cs typeface="Calibri"/>
            </a:endParaRPr>
          </a:p>
          <a:p>
            <a:pPr marL="356870">
              <a:lnSpc>
                <a:spcPts val="2965"/>
              </a:lnSpc>
            </a:pPr>
            <a:r>
              <a:rPr sz="2400" dirty="0">
                <a:latin typeface="Calibri"/>
                <a:cs typeface="Calibri"/>
              </a:rPr>
              <a:t>d</a:t>
            </a:r>
            <a:r>
              <a:rPr sz="2400" spc="-30" dirty="0">
                <a:latin typeface="Calibri"/>
                <a:cs typeface="Calibri"/>
              </a:rPr>
              <a:t>y</a:t>
            </a:r>
            <a:r>
              <a:rPr sz="2400" spc="-10" dirty="0">
                <a:latin typeface="Calibri"/>
                <a:cs typeface="Calibri"/>
              </a:rPr>
              <a:t>sli</a:t>
            </a:r>
            <a:r>
              <a:rPr sz="2400" spc="5" dirty="0">
                <a:latin typeface="Calibri"/>
                <a:cs typeface="Calibri"/>
              </a:rPr>
              <a:t>p</a:t>
            </a:r>
            <a:r>
              <a:rPr sz="2400" spc="-5" dirty="0">
                <a:latin typeface="Calibri"/>
                <a:cs typeface="Calibri"/>
              </a:rPr>
              <a:t>i</a:t>
            </a:r>
            <a:r>
              <a:rPr sz="2400" spc="5" dirty="0">
                <a:latin typeface="Calibri"/>
                <a:cs typeface="Calibri"/>
              </a:rPr>
              <a:t>d</a:t>
            </a:r>
            <a:r>
              <a:rPr sz="2400" spc="-5" dirty="0">
                <a:latin typeface="Calibri"/>
                <a:cs typeface="Calibri"/>
              </a:rPr>
              <a:t>émi</a:t>
            </a:r>
            <a:r>
              <a:rPr sz="2400" spc="5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,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v</a:t>
            </a:r>
            <a:r>
              <a:rPr sz="2400" spc="-5" dirty="0">
                <a:latin typeface="Calibri"/>
                <a:cs typeface="Calibri"/>
              </a:rPr>
              <a:t>li</a:t>
            </a:r>
            <a:r>
              <a:rPr sz="2400" spc="5" dirty="0">
                <a:latin typeface="Calibri"/>
                <a:cs typeface="Calibri"/>
              </a:rPr>
              <a:t>v</a:t>
            </a:r>
            <a:r>
              <a:rPr sz="2400" dirty="0">
                <a:latin typeface="Calibri"/>
                <a:cs typeface="Calibri"/>
              </a:rPr>
              <a:t>n</a:t>
            </a:r>
            <a:r>
              <a:rPr sz="2400" spc="-5" dirty="0">
                <a:latin typeface="Calibri"/>
                <a:cs typeface="Calibri"/>
              </a:rPr>
              <a:t>ě</a:t>
            </a:r>
            <a:r>
              <a:rPr sz="2400" spc="10" dirty="0">
                <a:latin typeface="Calibri"/>
                <a:cs typeface="Calibri"/>
              </a:rPr>
              <a:t>n</a:t>
            </a:r>
            <a:r>
              <a:rPr sz="2400" spc="-5" dirty="0">
                <a:latin typeface="Calibri"/>
                <a:cs typeface="Calibri"/>
              </a:rPr>
              <a:t>í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</a:t>
            </a:r>
            <a:r>
              <a:rPr sz="2400" spc="-5" dirty="0">
                <a:latin typeface="Calibri"/>
                <a:cs typeface="Calibri"/>
              </a:rPr>
              <a:t>ě</a:t>
            </a:r>
            <a:r>
              <a:rPr sz="2400" dirty="0">
                <a:latin typeface="Calibri"/>
                <a:cs typeface="Calibri"/>
              </a:rPr>
              <a:t>l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spc="-40" dirty="0">
                <a:latin typeface="Calibri"/>
                <a:cs typeface="Calibri"/>
              </a:rPr>
              <a:t>h</a:t>
            </a:r>
            <a:r>
              <a:rPr sz="2400" spc="-195" dirty="0">
                <a:latin typeface="Calibri"/>
                <a:cs typeface="Calibri"/>
              </a:rPr>
              <a:t>y</a:t>
            </a:r>
            <a:r>
              <a:rPr sz="2400" spc="-5" dirty="0">
                <a:latin typeface="Calibri"/>
                <a:cs typeface="Calibri"/>
              </a:rPr>
              <a:t>,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 err="1">
                <a:latin typeface="Calibri"/>
                <a:cs typeface="Calibri"/>
              </a:rPr>
              <a:t>p</a:t>
            </a:r>
            <a:r>
              <a:rPr sz="2400" spc="-10" dirty="0" err="1">
                <a:latin typeface="Calibri"/>
                <a:cs typeface="Calibri"/>
              </a:rPr>
              <a:t>o</a:t>
            </a:r>
            <a:r>
              <a:rPr sz="2400" dirty="0" err="1">
                <a:latin typeface="Calibri"/>
                <a:cs typeface="Calibri"/>
              </a:rPr>
              <a:t>ru</a:t>
            </a:r>
            <a:r>
              <a:rPr sz="2400" spc="-5" dirty="0" err="1">
                <a:latin typeface="Calibri"/>
                <a:cs typeface="Calibri"/>
              </a:rPr>
              <a:t>c</a:t>
            </a:r>
            <a:r>
              <a:rPr sz="2400" spc="-40" dirty="0" err="1">
                <a:latin typeface="Calibri"/>
                <a:cs typeface="Calibri"/>
              </a:rPr>
              <a:t>h</a:t>
            </a:r>
            <a:r>
              <a:rPr sz="2400" spc="-5" dirty="0" err="1">
                <a:latin typeface="Calibri"/>
                <a:cs typeface="Calibri"/>
              </a:rPr>
              <a:t>y</a:t>
            </a:r>
            <a:r>
              <a:rPr sz="2400" spc="-165" dirty="0">
                <a:latin typeface="Calibri"/>
                <a:cs typeface="Calibri"/>
              </a:rPr>
              <a:t> </a:t>
            </a:r>
            <a:r>
              <a:rPr sz="2400" spc="-5" dirty="0" err="1">
                <a:latin typeface="Calibri"/>
                <a:cs typeface="Calibri"/>
              </a:rPr>
              <a:t>e</a:t>
            </a:r>
            <a:r>
              <a:rPr sz="2400" dirty="0" err="1">
                <a:latin typeface="Calibri"/>
                <a:cs typeface="Calibri"/>
              </a:rPr>
              <a:t>j</a:t>
            </a:r>
            <a:r>
              <a:rPr sz="2400" spc="-5" dirty="0" err="1">
                <a:latin typeface="Calibri"/>
                <a:cs typeface="Calibri"/>
              </a:rPr>
              <a:t>a</a:t>
            </a:r>
            <a:r>
              <a:rPr sz="2400" spc="-30" dirty="0" err="1">
                <a:latin typeface="Calibri"/>
                <a:cs typeface="Calibri"/>
              </a:rPr>
              <a:t>k</a:t>
            </a:r>
            <a:r>
              <a:rPr sz="2400" spc="-10" dirty="0" err="1">
                <a:latin typeface="Calibri"/>
                <a:cs typeface="Calibri"/>
              </a:rPr>
              <a:t>u</a:t>
            </a:r>
            <a:r>
              <a:rPr sz="2400" dirty="0" err="1">
                <a:latin typeface="Calibri"/>
                <a:cs typeface="Calibri"/>
              </a:rPr>
              <a:t>l</a:t>
            </a:r>
            <a:r>
              <a:rPr sz="2400" spc="-5" dirty="0" err="1">
                <a:latin typeface="Calibri"/>
                <a:cs typeface="Calibri"/>
              </a:rPr>
              <a:t>a</a:t>
            </a:r>
            <a:r>
              <a:rPr sz="2400" spc="5" dirty="0" err="1">
                <a:latin typeface="Calibri"/>
                <a:cs typeface="Calibri"/>
              </a:rPr>
              <a:t>c</a:t>
            </a:r>
            <a:r>
              <a:rPr sz="2400" spc="-5" dirty="0" err="1">
                <a:latin typeface="Calibri"/>
                <a:cs typeface="Calibri"/>
              </a:rPr>
              <a:t>e</a:t>
            </a:r>
            <a:endParaRPr lang="cs-CZ" sz="2400" spc="-5" dirty="0">
              <a:latin typeface="Calibri"/>
              <a:cs typeface="Calibri"/>
            </a:endParaRPr>
          </a:p>
          <a:p>
            <a:pPr marL="356870">
              <a:lnSpc>
                <a:spcPts val="2965"/>
              </a:lnSpc>
            </a:pPr>
            <a:endParaRPr sz="2400" dirty="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290"/>
              </a:spcBef>
              <a:buChar char="•"/>
              <a:tabLst>
                <a:tab pos="356870" algn="l"/>
                <a:tab pos="357505" algn="l"/>
              </a:tabLst>
            </a:pPr>
            <a:r>
              <a:rPr sz="2400" spc="-10" dirty="0">
                <a:latin typeface="Calibri"/>
                <a:cs typeface="Calibri"/>
              </a:rPr>
              <a:t>opatrně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u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pacientů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DM</a:t>
            </a:r>
            <a:r>
              <a:rPr lang="cs-CZ" sz="2400" spc="-25" dirty="0">
                <a:latin typeface="Calibri"/>
                <a:cs typeface="Calibri"/>
              </a:rPr>
              <a:t> (zvýšení TG, snížení HDL, mohou maskovat tachykardii při hypoglykémii)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67405" y="452450"/>
            <a:ext cx="3556000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u="none" dirty="0">
                <a:latin typeface="Symbol"/>
                <a:cs typeface="Symbol"/>
              </a:rPr>
              <a:t></a:t>
            </a:r>
            <a:r>
              <a:rPr u="none" dirty="0"/>
              <a:t>-</a:t>
            </a:r>
            <a:r>
              <a:rPr u="none" dirty="0">
                <a:latin typeface="+mn-lt"/>
              </a:rPr>
              <a:t>sympatolytika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46912" y="1405255"/>
            <a:ext cx="7478395" cy="468718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53695" marR="5080" indent="-341630">
              <a:lnSpc>
                <a:spcPct val="100000"/>
              </a:lnSpc>
              <a:spcBef>
                <a:spcPts val="90"/>
              </a:spcBef>
              <a:buFont typeface="Calibri"/>
              <a:buChar char="•"/>
              <a:tabLst>
                <a:tab pos="353695" algn="l"/>
                <a:tab pos="354330" algn="l"/>
              </a:tabLst>
            </a:pPr>
            <a:r>
              <a:rPr sz="2400" b="1" spc="-5" dirty="0">
                <a:latin typeface="Calibri"/>
                <a:cs typeface="Calibri"/>
              </a:rPr>
              <a:t>KI: </a:t>
            </a:r>
            <a:r>
              <a:rPr sz="2400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astma 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bronchiale</a:t>
            </a:r>
            <a:r>
              <a:rPr sz="2400" spc="-5" dirty="0">
                <a:latin typeface="Calibri"/>
                <a:cs typeface="Calibri"/>
              </a:rPr>
              <a:t>, </a:t>
            </a:r>
            <a:r>
              <a:rPr sz="2400" spc="-15" dirty="0">
                <a:latin typeface="Calibri"/>
                <a:cs typeface="Calibri"/>
              </a:rPr>
              <a:t>sinusová bradykardie, </a:t>
            </a:r>
            <a:r>
              <a:rPr sz="2400" spc="-5" dirty="0">
                <a:latin typeface="Calibri"/>
                <a:cs typeface="Calibri"/>
              </a:rPr>
              <a:t>S-A a </a:t>
            </a:r>
            <a:r>
              <a:rPr sz="2400" spc="-10" dirty="0">
                <a:latin typeface="Calibri"/>
                <a:cs typeface="Calibri"/>
              </a:rPr>
              <a:t>A-V </a:t>
            </a:r>
            <a:r>
              <a:rPr sz="2400" spc="-575" dirty="0">
                <a:latin typeface="Calibri"/>
                <a:cs typeface="Calibri"/>
              </a:rPr>
              <a:t> </a:t>
            </a:r>
            <a:r>
              <a:rPr sz="2400" spc="-5" dirty="0" err="1">
                <a:latin typeface="Calibri"/>
                <a:cs typeface="Calibri"/>
              </a:rPr>
              <a:t>blok</a:t>
            </a:r>
            <a:r>
              <a:rPr lang="cs-CZ" sz="2400" spc="-5" dirty="0">
                <a:latin typeface="Calibri"/>
                <a:cs typeface="Calibri"/>
              </a:rPr>
              <a:t> vyššího stupně</a:t>
            </a:r>
            <a:r>
              <a:rPr sz="2400" spc="-5" dirty="0">
                <a:latin typeface="Calibri"/>
                <a:cs typeface="Calibri"/>
              </a:rPr>
              <a:t>, </a:t>
            </a:r>
            <a:r>
              <a:rPr sz="2400" spc="-15" dirty="0">
                <a:latin typeface="Calibri"/>
                <a:cs typeface="Calibri"/>
              </a:rPr>
              <a:t>kardiogenní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šok,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těžké</a:t>
            </a:r>
            <a:r>
              <a:rPr sz="2400" spc="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nestabilní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srdeční</a:t>
            </a:r>
            <a:r>
              <a:rPr sz="2400" spc="-145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selhání</a:t>
            </a:r>
            <a:endParaRPr lang="cs-CZ" sz="2400" spc="-10" dirty="0">
              <a:latin typeface="Calibri"/>
              <a:cs typeface="Calibri"/>
            </a:endParaRPr>
          </a:p>
          <a:p>
            <a:pPr marL="12065" marR="5080">
              <a:lnSpc>
                <a:spcPct val="100000"/>
              </a:lnSpc>
              <a:spcBef>
                <a:spcPts val="90"/>
              </a:spcBef>
              <a:tabLst>
                <a:tab pos="353695" algn="l"/>
                <a:tab pos="354330" algn="l"/>
              </a:tabLst>
            </a:pPr>
            <a:endParaRPr sz="2400" dirty="0">
              <a:latin typeface="Calibri"/>
              <a:cs typeface="Calibri"/>
            </a:endParaRPr>
          </a:p>
          <a:p>
            <a:pPr marL="353695" marR="282575" indent="-341630">
              <a:lnSpc>
                <a:spcPct val="100000"/>
              </a:lnSpc>
              <a:spcBef>
                <a:spcPts val="600"/>
              </a:spcBef>
              <a:buChar char="•"/>
              <a:tabLst>
                <a:tab pos="353695" algn="l"/>
                <a:tab pos="354330" algn="l"/>
              </a:tabLst>
            </a:pPr>
            <a:r>
              <a:rPr sz="2400" spc="-15" dirty="0">
                <a:latin typeface="Calibri"/>
                <a:cs typeface="Calibri"/>
              </a:rPr>
              <a:t>ukončení </a:t>
            </a:r>
            <a:r>
              <a:rPr sz="2400" spc="-5" dirty="0">
                <a:latin typeface="Calibri"/>
                <a:cs typeface="Calibri"/>
              </a:rPr>
              <a:t>léčby BB </a:t>
            </a:r>
            <a:r>
              <a:rPr sz="2400" spc="-10" dirty="0">
                <a:latin typeface="Calibri"/>
                <a:cs typeface="Calibri"/>
              </a:rPr>
              <a:t>nesmí </a:t>
            </a:r>
            <a:r>
              <a:rPr sz="2400" spc="-5" dirty="0">
                <a:latin typeface="Calibri"/>
                <a:cs typeface="Calibri"/>
              </a:rPr>
              <a:t>být náhlé – </a:t>
            </a:r>
            <a:r>
              <a:rPr sz="2400" spc="-20" dirty="0">
                <a:latin typeface="Calibri"/>
                <a:cs typeface="Calibri"/>
              </a:rPr>
              <a:t>vysazovat 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postupně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během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25" dirty="0" err="1">
                <a:latin typeface="Calibri"/>
                <a:cs typeface="Calibri"/>
              </a:rPr>
              <a:t>několika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 err="1">
                <a:latin typeface="Calibri"/>
                <a:cs typeface="Calibri"/>
              </a:rPr>
              <a:t>dnů</a:t>
            </a:r>
            <a:r>
              <a:rPr lang="cs-CZ" sz="2400" dirty="0">
                <a:latin typeface="Calibri"/>
                <a:cs typeface="Calibri"/>
              </a:rPr>
              <a:t>;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při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náhlém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vysazení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lang="cs-CZ" sz="2400" spc="-10" dirty="0">
                <a:latin typeface="Calibri"/>
                <a:cs typeface="Calibri"/>
              </a:rPr>
              <a:t>tzv.</a:t>
            </a:r>
            <a:r>
              <a:rPr sz="2400" spc="-57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rebound </a:t>
            </a:r>
            <a:r>
              <a:rPr sz="2400" i="1" spc="-15" dirty="0" err="1">
                <a:latin typeface="Calibri"/>
                <a:cs typeface="Calibri"/>
              </a:rPr>
              <a:t>fenomén</a:t>
            </a:r>
            <a:r>
              <a:rPr lang="cs-CZ" sz="2400" i="1" spc="-15" dirty="0">
                <a:latin typeface="Calibri"/>
                <a:cs typeface="Calibri"/>
              </a:rPr>
              <a:t> </a:t>
            </a:r>
            <a:r>
              <a:rPr lang="cs-CZ" sz="2400" spc="-15" dirty="0">
                <a:latin typeface="Calibri"/>
                <a:cs typeface="Calibri"/>
              </a:rPr>
              <a:t>(z důvodu up-regulace beta </a:t>
            </a:r>
            <a:r>
              <a:rPr lang="cs-CZ" sz="2400" spc="-15" dirty="0" err="1">
                <a:latin typeface="Calibri"/>
                <a:cs typeface="Calibri"/>
              </a:rPr>
              <a:t>rp</a:t>
            </a:r>
            <a:r>
              <a:rPr lang="cs-CZ" sz="2400" i="1" spc="-15" dirty="0">
                <a:latin typeface="Calibri"/>
                <a:cs typeface="Calibri"/>
              </a:rPr>
              <a:t>.)</a:t>
            </a:r>
            <a:r>
              <a:rPr sz="2400" i="1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– </a:t>
            </a:r>
            <a:r>
              <a:rPr sz="2400" spc="-25" dirty="0">
                <a:latin typeface="Calibri"/>
                <a:cs typeface="Calibri"/>
              </a:rPr>
              <a:t>prudké </a:t>
            </a:r>
            <a:r>
              <a:rPr sz="2400" spc="-10" dirty="0">
                <a:latin typeface="Calibri"/>
                <a:cs typeface="Calibri"/>
              </a:rPr>
              <a:t>zvýšení tlaku </a:t>
            </a:r>
            <a:r>
              <a:rPr sz="2400" spc="-5" dirty="0">
                <a:latin typeface="Calibri"/>
                <a:cs typeface="Calibri"/>
              </a:rPr>
              <a:t>krve, 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akcentace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anginózních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potíží,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15" dirty="0" err="1">
                <a:latin typeface="Calibri"/>
                <a:cs typeface="Calibri"/>
              </a:rPr>
              <a:t>vzácně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IM</a:t>
            </a:r>
            <a:endParaRPr lang="cs-CZ" sz="2400" spc="-15" dirty="0">
              <a:latin typeface="Calibri"/>
              <a:cs typeface="Calibri"/>
            </a:endParaRPr>
          </a:p>
          <a:p>
            <a:pPr marL="12065" marR="282575">
              <a:lnSpc>
                <a:spcPct val="100000"/>
              </a:lnSpc>
              <a:spcBef>
                <a:spcPts val="600"/>
              </a:spcBef>
              <a:tabLst>
                <a:tab pos="353695" algn="l"/>
                <a:tab pos="354330" algn="l"/>
              </a:tabLst>
            </a:pPr>
            <a:endParaRPr sz="2400" dirty="0">
              <a:latin typeface="Calibri"/>
              <a:cs typeface="Calibri"/>
            </a:endParaRPr>
          </a:p>
          <a:p>
            <a:pPr marL="353695" indent="-341630">
              <a:lnSpc>
                <a:spcPct val="100000"/>
              </a:lnSpc>
              <a:spcBef>
                <a:spcPts val="605"/>
              </a:spcBef>
              <a:buChar char="•"/>
              <a:tabLst>
                <a:tab pos="353695" algn="l"/>
                <a:tab pos="354330" algn="l"/>
              </a:tabLst>
            </a:pPr>
            <a:r>
              <a:rPr sz="2400" spc="-15" dirty="0">
                <a:latin typeface="Calibri"/>
                <a:cs typeface="Calibri"/>
              </a:rPr>
              <a:t>některé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látky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mají </a:t>
            </a:r>
            <a:r>
              <a:rPr sz="2400" spc="-25" dirty="0">
                <a:latin typeface="Calibri"/>
                <a:cs typeface="Calibri"/>
              </a:rPr>
              <a:t>VSA</a:t>
            </a:r>
            <a:r>
              <a:rPr sz="2400" spc="-5" dirty="0">
                <a:latin typeface="Calibri"/>
                <a:cs typeface="Calibri"/>
              </a:rPr>
              <a:t> (vnitřní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sympatomimetickou</a:t>
            </a:r>
            <a:endParaRPr sz="2400" dirty="0">
              <a:latin typeface="Calibri"/>
              <a:cs typeface="Calibri"/>
            </a:endParaRPr>
          </a:p>
          <a:p>
            <a:pPr marL="353695">
              <a:lnSpc>
                <a:spcPct val="100000"/>
              </a:lnSpc>
              <a:spcBef>
                <a:spcPts val="5"/>
              </a:spcBef>
            </a:pPr>
            <a:r>
              <a:rPr sz="2400" spc="-10" dirty="0">
                <a:latin typeface="Calibri"/>
                <a:cs typeface="Calibri"/>
              </a:rPr>
              <a:t>aktivitu)</a:t>
            </a:r>
            <a:r>
              <a:rPr sz="2400" spc="5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–</a:t>
            </a:r>
            <a:r>
              <a:rPr sz="2400" spc="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schopnost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určité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stimulace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Symbol"/>
                <a:cs typeface="Symbol"/>
              </a:rPr>
              <a:t></a:t>
            </a:r>
            <a:r>
              <a:rPr sz="2400" spc="-10" dirty="0">
                <a:latin typeface="Calibri"/>
                <a:cs typeface="Calibri"/>
              </a:rPr>
              <a:t>-receptorů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51BE2BAF-AF91-51A8-1A27-6908FEF32A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E2DEF60A-CDD2-666D-04FB-3C5580D3740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867405" y="452450"/>
            <a:ext cx="3556000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u="none" dirty="0">
                <a:latin typeface="Symbol"/>
                <a:cs typeface="Symbol"/>
              </a:rPr>
              <a:t></a:t>
            </a:r>
            <a:r>
              <a:rPr u="none" dirty="0"/>
              <a:t>-</a:t>
            </a:r>
            <a:r>
              <a:rPr u="none" dirty="0">
                <a:latin typeface="+mn-lt"/>
              </a:rPr>
              <a:t>sympatolytika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DB9D97E-36D8-BBB5-3A4E-159E21FC7F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284" y="1437997"/>
            <a:ext cx="6849431" cy="3982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34450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95777" y="345135"/>
            <a:ext cx="3556000" cy="6296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0"/>
              </a:spcBef>
            </a:pPr>
            <a:r>
              <a:rPr u="none" dirty="0">
                <a:latin typeface="Symbol"/>
                <a:cs typeface="Symbol"/>
              </a:rPr>
              <a:t></a:t>
            </a:r>
            <a:r>
              <a:rPr u="none" dirty="0"/>
              <a:t>-</a:t>
            </a:r>
            <a:r>
              <a:rPr u="none" dirty="0">
                <a:latin typeface="+mn-lt"/>
              </a:rPr>
              <a:t>sympatolytika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49275" y="1343446"/>
            <a:ext cx="7155180" cy="4097275"/>
          </a:xfrm>
          <a:prstGeom prst="rect">
            <a:avLst/>
          </a:prstGeom>
        </p:spPr>
        <p:txBody>
          <a:bodyPr vert="horz" wrap="square" lIns="0" tIns="825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650"/>
              </a:spcBef>
            </a:pPr>
            <a:r>
              <a:rPr sz="2400" spc="-20" dirty="0">
                <a:latin typeface="Calibri"/>
                <a:cs typeface="Calibri"/>
              </a:rPr>
              <a:t>rozdělení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5" dirty="0">
                <a:latin typeface="Symbol"/>
                <a:cs typeface="Symbol"/>
              </a:rPr>
              <a:t></a:t>
            </a:r>
            <a:r>
              <a:rPr sz="2400" spc="-15" dirty="0">
                <a:latin typeface="Calibri"/>
                <a:cs typeface="Calibri"/>
              </a:rPr>
              <a:t>-</a:t>
            </a:r>
            <a:r>
              <a:rPr sz="2400" spc="-15" dirty="0" err="1">
                <a:latin typeface="Calibri"/>
                <a:cs typeface="Calibri"/>
              </a:rPr>
              <a:t>sympatolytik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:</a:t>
            </a:r>
            <a:endParaRPr lang="cs-CZ" sz="2400" spc="-5" dirty="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650"/>
              </a:spcBef>
            </a:pPr>
            <a:endParaRPr sz="2400" dirty="0">
              <a:latin typeface="Calibri"/>
              <a:cs typeface="Calibri"/>
            </a:endParaRPr>
          </a:p>
          <a:p>
            <a:pPr marL="37465">
              <a:lnSpc>
                <a:spcPct val="100000"/>
              </a:lnSpc>
              <a:spcBef>
                <a:spcPts val="550"/>
              </a:spcBef>
              <a:buSzPct val="92307"/>
              <a:tabLst>
                <a:tab pos="203200" algn="l"/>
              </a:tabLst>
            </a:pP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1.</a:t>
            </a:r>
            <a:r>
              <a:rPr sz="24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neselektivní</a:t>
            </a:r>
            <a:r>
              <a:rPr sz="2400" b="1" u="heavy" spc="5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bez</a:t>
            </a:r>
            <a:r>
              <a:rPr sz="2400" b="1" u="heavy" spc="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VSA</a:t>
            </a:r>
            <a:r>
              <a:rPr sz="2400" b="1" spc="1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-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blokují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β</a:t>
            </a:r>
            <a:r>
              <a:rPr sz="2400" spc="-15" baseline="-16339" dirty="0">
                <a:latin typeface="Calibri"/>
                <a:cs typeface="Calibri"/>
              </a:rPr>
              <a:t>1</a:t>
            </a:r>
            <a:r>
              <a:rPr sz="2400" spc="-10" dirty="0">
                <a:latin typeface="Calibri"/>
                <a:cs typeface="Calibri"/>
              </a:rPr>
              <a:t>,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β</a:t>
            </a:r>
            <a:r>
              <a:rPr sz="2400" spc="-15" baseline="-16339" dirty="0">
                <a:latin typeface="Calibri"/>
                <a:cs typeface="Calibri"/>
              </a:rPr>
              <a:t>2</a:t>
            </a:r>
            <a:r>
              <a:rPr sz="2400" spc="322" baseline="-16339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receptory</a:t>
            </a:r>
            <a:endParaRPr sz="2400" dirty="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605"/>
              </a:spcBef>
            </a:pPr>
            <a:r>
              <a:rPr lang="cs-CZ" sz="2400" i="1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sz="2400" i="1" spc="-10" dirty="0">
                <a:latin typeface="Calibri"/>
                <a:cs typeface="Calibri"/>
              </a:rPr>
              <a:t>metipranolol</a:t>
            </a:r>
            <a:r>
              <a:rPr sz="2400" i="1" spc="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(</a:t>
            </a:r>
            <a:r>
              <a:rPr sz="2400" spc="-20" dirty="0" err="1">
                <a:latin typeface="Calibri"/>
                <a:cs typeface="Calibri"/>
              </a:rPr>
              <a:t>Trimepranol</a:t>
            </a:r>
            <a:r>
              <a:rPr sz="2400" spc="-20" dirty="0">
                <a:latin typeface="Calibri"/>
                <a:cs typeface="Calibri"/>
              </a:rPr>
              <a:t>)</a:t>
            </a:r>
            <a:r>
              <a:rPr lang="cs-CZ" sz="2400" spc="-20" dirty="0">
                <a:latin typeface="Calibri"/>
                <a:cs typeface="Calibri"/>
              </a:rPr>
              <a:t>, </a:t>
            </a:r>
            <a:r>
              <a:rPr lang="cs-CZ" sz="2400" i="1" spc="-20" dirty="0" err="1">
                <a:latin typeface="Calibri"/>
                <a:cs typeface="Calibri"/>
              </a:rPr>
              <a:t>propanolol</a:t>
            </a:r>
            <a:endParaRPr sz="2400" i="1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lang="cs-CZ"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400" dirty="0">
              <a:latin typeface="Calibri"/>
              <a:cs typeface="Calibri"/>
            </a:endParaRPr>
          </a:p>
          <a:p>
            <a:pPr marL="38100" marR="17780">
              <a:lnSpc>
                <a:spcPct val="100000"/>
              </a:lnSpc>
              <a:buSzPct val="92307"/>
              <a:tabLst>
                <a:tab pos="196850" algn="l"/>
              </a:tabLst>
            </a:pP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2. </a:t>
            </a:r>
            <a:r>
              <a:rPr sz="24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neselektivní</a:t>
            </a:r>
            <a:r>
              <a:rPr sz="2400" b="1" u="heavy" spc="8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BB s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VSA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-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mají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vnitřní 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sympatomimetickou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aktivitu</a:t>
            </a:r>
            <a:r>
              <a:rPr sz="2400" spc="5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-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dualisté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přednostním </a:t>
            </a:r>
            <a:r>
              <a:rPr sz="2400" spc="-57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antagonistickým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účinkem</a:t>
            </a:r>
            <a:endParaRPr sz="2400" dirty="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605"/>
              </a:spcBef>
            </a:pPr>
            <a:r>
              <a:rPr lang="cs-CZ" sz="2400" i="1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sz="2400" i="1" spc="-5" dirty="0">
                <a:latin typeface="Calibri"/>
                <a:cs typeface="Calibri"/>
              </a:rPr>
              <a:t>bopindolol</a:t>
            </a:r>
            <a:r>
              <a:rPr sz="2400" i="1" spc="-8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(Sandonorm)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17723" y="471627"/>
            <a:ext cx="3898900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u="none" spc="-5" dirty="0">
                <a:latin typeface="Symbol"/>
                <a:cs typeface="Symbol"/>
              </a:rPr>
              <a:t></a:t>
            </a:r>
            <a:r>
              <a:rPr u="none" spc="-5" dirty="0"/>
              <a:t>-</a:t>
            </a:r>
            <a:r>
              <a:rPr u="none" spc="-5" dirty="0">
                <a:latin typeface="+mn-lt"/>
              </a:rPr>
              <a:t>sympatolytika</a:t>
            </a:r>
            <a:endParaRPr dirty="0">
              <a:latin typeface="+mn-lt"/>
              <a:cs typeface="Symbo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1920" y="1371600"/>
            <a:ext cx="8121080" cy="4004751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62865">
              <a:lnSpc>
                <a:spcPct val="100000"/>
              </a:lnSpc>
              <a:spcBef>
                <a:spcPts val="390"/>
              </a:spcBef>
              <a:tabLst>
                <a:tab pos="404495" algn="l"/>
                <a:tab pos="405765" algn="l"/>
              </a:tabLst>
            </a:pP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3.</a:t>
            </a:r>
            <a:r>
              <a:rPr sz="24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kardioselektivní</a:t>
            </a:r>
            <a:r>
              <a:rPr sz="2400" b="1" u="heavy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β</a:t>
            </a:r>
            <a:r>
              <a:rPr sz="2400" b="1" u="heavy" spc="-15" baseline="-16339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1</a:t>
            </a:r>
            <a:r>
              <a:rPr sz="2400" b="1" u="heavy" spc="19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BB</a:t>
            </a:r>
            <a:endParaRPr sz="2400" dirty="0">
              <a:latin typeface="Calibri"/>
              <a:cs typeface="Calibri"/>
            </a:endParaRPr>
          </a:p>
          <a:p>
            <a:pPr marL="63500">
              <a:lnSpc>
                <a:spcPct val="100000"/>
              </a:lnSpc>
              <a:spcBef>
                <a:spcPts val="290"/>
              </a:spcBef>
            </a:pPr>
            <a:r>
              <a:rPr sz="2400" spc="-5" dirty="0">
                <a:latin typeface="Calibri"/>
                <a:cs typeface="Calibri"/>
              </a:rPr>
              <a:t>-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ve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vyšších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dávkách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působí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i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na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β</a:t>
            </a:r>
            <a:r>
              <a:rPr sz="2400" spc="-15" baseline="-16339" dirty="0">
                <a:latin typeface="Calibri"/>
                <a:cs typeface="Calibri"/>
              </a:rPr>
              <a:t>2</a:t>
            </a:r>
            <a:endParaRPr sz="2400" baseline="-16339" dirty="0">
              <a:latin typeface="Calibri"/>
              <a:cs typeface="Calibri"/>
            </a:endParaRPr>
          </a:p>
          <a:p>
            <a:pPr marL="63500">
              <a:lnSpc>
                <a:spcPct val="100000"/>
              </a:lnSpc>
              <a:spcBef>
                <a:spcPts val="290"/>
              </a:spcBef>
            </a:pPr>
            <a:r>
              <a:rPr lang="cs-CZ" sz="2400" i="1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sz="2400" i="1" spc="-10" dirty="0">
                <a:latin typeface="Calibri"/>
                <a:cs typeface="Calibri"/>
              </a:rPr>
              <a:t>atenolol</a:t>
            </a:r>
            <a:r>
              <a:rPr sz="2400" spc="-10" dirty="0">
                <a:latin typeface="Calibri"/>
                <a:cs typeface="Calibri"/>
              </a:rPr>
              <a:t>,</a:t>
            </a:r>
            <a:r>
              <a:rPr sz="2400" spc="25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bisoprolol</a:t>
            </a:r>
            <a:r>
              <a:rPr sz="2400" spc="-5" dirty="0">
                <a:latin typeface="Calibri"/>
                <a:cs typeface="Calibri"/>
              </a:rPr>
              <a:t>, </a:t>
            </a:r>
            <a:r>
              <a:rPr sz="2400" i="1" spc="-15" dirty="0">
                <a:latin typeface="Calibri"/>
                <a:cs typeface="Calibri"/>
              </a:rPr>
              <a:t>metoprolol</a:t>
            </a:r>
            <a:r>
              <a:rPr sz="2400" spc="-15" dirty="0">
                <a:latin typeface="Calibri"/>
                <a:cs typeface="Calibri"/>
              </a:rPr>
              <a:t>,</a:t>
            </a:r>
            <a:r>
              <a:rPr sz="2400" spc="25" dirty="0">
                <a:latin typeface="Calibri"/>
                <a:cs typeface="Calibri"/>
              </a:rPr>
              <a:t> </a:t>
            </a:r>
            <a:r>
              <a:rPr sz="2400" i="1" spc="-15" dirty="0">
                <a:latin typeface="Calibri"/>
                <a:cs typeface="Calibri"/>
              </a:rPr>
              <a:t>betaxolol</a:t>
            </a:r>
            <a:r>
              <a:rPr sz="2400" spc="-15" dirty="0">
                <a:latin typeface="Calibri"/>
                <a:cs typeface="Calibri"/>
              </a:rPr>
              <a:t>,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i="1" spc="-10" dirty="0">
                <a:latin typeface="Calibri"/>
                <a:cs typeface="Calibri"/>
              </a:rPr>
              <a:t>esmolol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400" dirty="0">
              <a:latin typeface="Calibri"/>
              <a:cs typeface="Calibri"/>
            </a:endParaRPr>
          </a:p>
          <a:p>
            <a:pPr marL="62865">
              <a:lnSpc>
                <a:spcPct val="100000"/>
              </a:lnSpc>
              <a:tabLst>
                <a:tab pos="404495" algn="l"/>
                <a:tab pos="405765" algn="l"/>
              </a:tabLst>
            </a:pP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4.</a:t>
            </a:r>
            <a:r>
              <a:rPr sz="2400" b="1" u="heavy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vazodilatační</a:t>
            </a:r>
            <a:r>
              <a:rPr sz="2400" b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BB:</a:t>
            </a:r>
            <a:endParaRPr sz="2400" dirty="0">
              <a:latin typeface="Calibri"/>
              <a:cs typeface="Calibri"/>
            </a:endParaRPr>
          </a:p>
          <a:p>
            <a:pPr marL="405130" indent="-342265">
              <a:lnSpc>
                <a:spcPct val="100000"/>
              </a:lnSpc>
              <a:spcBef>
                <a:spcPts val="265"/>
              </a:spcBef>
              <a:buChar char="-"/>
              <a:tabLst>
                <a:tab pos="404495" algn="l"/>
                <a:tab pos="405765" algn="l"/>
              </a:tabLst>
            </a:pPr>
            <a:r>
              <a:rPr sz="2400" spc="-10" dirty="0">
                <a:latin typeface="Calibri"/>
                <a:cs typeface="Calibri"/>
              </a:rPr>
              <a:t>kardioselektivní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BB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VSA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-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i="1" spc="-10" dirty="0">
                <a:latin typeface="Calibri"/>
                <a:cs typeface="Calibri"/>
              </a:rPr>
              <a:t>acebutolol</a:t>
            </a:r>
            <a:r>
              <a:rPr sz="2400" spc="-10" dirty="0">
                <a:latin typeface="Calibri"/>
                <a:cs typeface="Calibri"/>
              </a:rPr>
              <a:t>,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celiprolol</a:t>
            </a:r>
            <a:endParaRPr sz="2400" dirty="0">
              <a:latin typeface="Calibri"/>
              <a:cs typeface="Calibri"/>
            </a:endParaRPr>
          </a:p>
          <a:p>
            <a:pPr marL="405130" indent="-342265">
              <a:lnSpc>
                <a:spcPts val="3060"/>
              </a:lnSpc>
              <a:spcBef>
                <a:spcPts val="215"/>
              </a:spcBef>
              <a:buChar char="-"/>
              <a:tabLst>
                <a:tab pos="404495" algn="l"/>
                <a:tab pos="405765" algn="l"/>
              </a:tabLst>
            </a:pPr>
            <a:r>
              <a:rPr sz="2400" spc="-5" dirty="0">
                <a:latin typeface="Calibri"/>
                <a:cs typeface="Calibri"/>
              </a:rPr>
              <a:t>BB</a:t>
            </a:r>
            <a:r>
              <a:rPr sz="2400" spc="-10" dirty="0">
                <a:latin typeface="Calibri"/>
                <a:cs typeface="Calibri"/>
              </a:rPr>
              <a:t> antagonizující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i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α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 err="1">
                <a:latin typeface="Calibri"/>
                <a:cs typeface="Calibri"/>
              </a:rPr>
              <a:t>receptory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lang="cs-CZ" sz="2400" i="1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carvedilol</a:t>
            </a:r>
            <a:r>
              <a:rPr sz="2400" i="1" spc="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(</a:t>
            </a:r>
            <a:r>
              <a:rPr sz="2400" spc="-5" dirty="0">
                <a:latin typeface="Symbol"/>
                <a:cs typeface="Symbol"/>
              </a:rPr>
              <a:t></a:t>
            </a:r>
            <a:r>
              <a:rPr sz="2400" spc="-5" dirty="0">
                <a:latin typeface="Calibri"/>
                <a:cs typeface="Calibri"/>
              </a:rPr>
              <a:t>,</a:t>
            </a:r>
            <a:r>
              <a:rPr sz="2400" spc="-14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α</a:t>
            </a:r>
            <a:r>
              <a:rPr sz="2400" spc="-7" baseline="-16339" dirty="0">
                <a:latin typeface="Calibri"/>
                <a:cs typeface="Calibri"/>
              </a:rPr>
              <a:t>1</a:t>
            </a:r>
            <a:r>
              <a:rPr sz="2400" spc="-5" dirty="0">
                <a:latin typeface="Calibri"/>
                <a:cs typeface="Calibri"/>
              </a:rPr>
              <a:t>),</a:t>
            </a:r>
            <a:endParaRPr sz="2400" dirty="0">
              <a:latin typeface="Calibri"/>
              <a:cs typeface="Calibri"/>
            </a:endParaRPr>
          </a:p>
          <a:p>
            <a:pPr marL="405130">
              <a:lnSpc>
                <a:spcPts val="3060"/>
              </a:lnSpc>
            </a:pPr>
            <a:r>
              <a:rPr sz="2400" i="1" spc="-5" dirty="0">
                <a:latin typeface="Calibri"/>
                <a:cs typeface="Calibri"/>
              </a:rPr>
              <a:t>labetalol</a:t>
            </a:r>
            <a:r>
              <a:rPr sz="2400" i="1" spc="-4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(</a:t>
            </a:r>
            <a:r>
              <a:rPr sz="2400" spc="-5" dirty="0">
                <a:latin typeface="Symbol"/>
                <a:cs typeface="Symbol"/>
              </a:rPr>
              <a:t></a:t>
            </a:r>
            <a:r>
              <a:rPr sz="2400" spc="-7" baseline="-16339" dirty="0">
                <a:latin typeface="Calibri"/>
                <a:cs typeface="Calibri"/>
              </a:rPr>
              <a:t>1</a:t>
            </a:r>
            <a:r>
              <a:rPr sz="2400" spc="-5" dirty="0">
                <a:latin typeface="Calibri"/>
                <a:cs typeface="Calibri"/>
              </a:rPr>
              <a:t>,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α</a:t>
            </a:r>
            <a:r>
              <a:rPr sz="2400" spc="-15" baseline="-16339" dirty="0">
                <a:latin typeface="Calibri"/>
                <a:cs typeface="Calibri"/>
              </a:rPr>
              <a:t>1</a:t>
            </a:r>
            <a:r>
              <a:rPr sz="2400" spc="-10" dirty="0">
                <a:latin typeface="Calibri"/>
                <a:cs typeface="Calibri"/>
              </a:rPr>
              <a:t>)</a:t>
            </a:r>
            <a:endParaRPr sz="2400" dirty="0">
              <a:latin typeface="Calibri"/>
              <a:cs typeface="Calibri"/>
            </a:endParaRPr>
          </a:p>
          <a:p>
            <a:pPr marL="405130" indent="-342265">
              <a:lnSpc>
                <a:spcPts val="3060"/>
              </a:lnSpc>
              <a:spcBef>
                <a:spcPts val="150"/>
              </a:spcBef>
              <a:buChar char="-"/>
              <a:tabLst>
                <a:tab pos="404495" algn="l"/>
                <a:tab pos="405765" algn="l"/>
                <a:tab pos="2675890" algn="l"/>
              </a:tabLst>
            </a:pPr>
            <a:r>
              <a:rPr lang="cs-CZ" sz="2400" spc="-15" dirty="0">
                <a:latin typeface="Calibri"/>
                <a:cs typeface="Calibri"/>
              </a:rPr>
              <a:t>k</a:t>
            </a:r>
            <a:r>
              <a:rPr sz="2400" spc="-15" dirty="0" err="1">
                <a:latin typeface="Calibri"/>
                <a:cs typeface="Calibri"/>
              </a:rPr>
              <a:t>ardioselektivní</a:t>
            </a:r>
            <a:r>
              <a:rPr lang="cs-CZ"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BB </a:t>
            </a:r>
            <a:r>
              <a:rPr sz="2400" spc="-10" dirty="0">
                <a:latin typeface="Calibri"/>
                <a:cs typeface="Calibri"/>
              </a:rPr>
              <a:t>uvolňující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NO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z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endoteliální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25" dirty="0" err="1">
                <a:latin typeface="Calibri"/>
                <a:cs typeface="Calibri"/>
              </a:rPr>
              <a:t>stěny</a:t>
            </a:r>
            <a:r>
              <a:rPr sz="2400" spc="-160" dirty="0">
                <a:latin typeface="Calibri"/>
                <a:cs typeface="Calibri"/>
              </a:rPr>
              <a:t> </a:t>
            </a:r>
            <a:r>
              <a:rPr lang="cs-CZ" sz="2400" i="1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</a:t>
            </a:r>
            <a:endParaRPr sz="2400" dirty="0">
              <a:latin typeface="Calibri"/>
              <a:cs typeface="Calibri"/>
            </a:endParaRPr>
          </a:p>
          <a:p>
            <a:pPr marL="405130">
              <a:lnSpc>
                <a:spcPts val="3060"/>
              </a:lnSpc>
            </a:pPr>
            <a:r>
              <a:rPr sz="2400" i="1" spc="-5" dirty="0">
                <a:latin typeface="Calibri"/>
                <a:cs typeface="Calibri"/>
              </a:rPr>
              <a:t>nebivolol</a:t>
            </a:r>
            <a:endParaRPr sz="2400" dirty="0">
              <a:latin typeface="Calibri"/>
              <a:cs typeface="Calibri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BDD2327-BC69-A6FD-E60D-A08EDF0825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5105400"/>
            <a:ext cx="2304322" cy="1524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95777" y="414985"/>
            <a:ext cx="3556000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0"/>
              </a:spcBef>
            </a:pPr>
            <a:r>
              <a:rPr u="none" dirty="0">
                <a:latin typeface="Symbol"/>
                <a:cs typeface="Symbol"/>
              </a:rPr>
              <a:t></a:t>
            </a:r>
            <a:r>
              <a:rPr u="none" dirty="0"/>
              <a:t>-</a:t>
            </a:r>
            <a:r>
              <a:rPr u="none" dirty="0">
                <a:latin typeface="+mn-lt"/>
              </a:rPr>
              <a:t>sympatolytika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235" y="1206015"/>
            <a:ext cx="7524750" cy="3938835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415"/>
              </a:spcBef>
            </a:pPr>
            <a:r>
              <a:rPr lang="cs-CZ" sz="2400" i="1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 e</a:t>
            </a:r>
            <a:r>
              <a:rPr sz="2400" i="1" spc="-10" dirty="0" err="1">
                <a:latin typeface="Calibri"/>
                <a:cs typeface="Calibri"/>
              </a:rPr>
              <a:t>smolol</a:t>
            </a:r>
            <a:r>
              <a:rPr sz="2400" i="1" spc="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–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ultrakrátce</a:t>
            </a:r>
            <a:r>
              <a:rPr sz="2400" spc="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působící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BB</a:t>
            </a:r>
            <a:endParaRPr sz="2400" dirty="0">
              <a:latin typeface="Calibri"/>
              <a:cs typeface="Calibri"/>
            </a:endParaRPr>
          </a:p>
          <a:p>
            <a:pPr marL="356870" indent="-344805" algn="just">
              <a:lnSpc>
                <a:spcPct val="100000"/>
              </a:lnSpc>
              <a:spcBef>
                <a:spcPts val="315"/>
              </a:spcBef>
              <a:buChar char="•"/>
              <a:tabLst>
                <a:tab pos="357505" algn="l"/>
              </a:tabLst>
            </a:pPr>
            <a:r>
              <a:rPr sz="2400" spc="-5" dirty="0">
                <a:latin typeface="Calibri"/>
                <a:cs typeface="Calibri"/>
              </a:rPr>
              <a:t>k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85" dirty="0">
                <a:latin typeface="Calibri"/>
                <a:cs typeface="Calibri"/>
              </a:rPr>
              <a:t>i.v.</a:t>
            </a:r>
            <a:r>
              <a:rPr sz="2400" spc="-10" dirty="0">
                <a:latin typeface="Calibri"/>
                <a:cs typeface="Calibri"/>
              </a:rPr>
              <a:t> podání</a:t>
            </a:r>
            <a:endParaRPr sz="2400" dirty="0">
              <a:latin typeface="Calibri"/>
              <a:cs typeface="Calibri"/>
            </a:endParaRPr>
          </a:p>
          <a:p>
            <a:pPr marL="356870" marR="375920" indent="-344805" algn="just">
              <a:lnSpc>
                <a:spcPct val="90000"/>
              </a:lnSpc>
              <a:spcBef>
                <a:spcPts val="600"/>
              </a:spcBef>
              <a:buChar char="•"/>
              <a:tabLst>
                <a:tab pos="357505" algn="l"/>
              </a:tabLst>
            </a:pPr>
            <a:r>
              <a:rPr sz="2400" spc="-5" dirty="0">
                <a:latin typeface="Calibri"/>
                <a:cs typeface="Calibri"/>
              </a:rPr>
              <a:t>účinek </a:t>
            </a:r>
            <a:r>
              <a:rPr sz="2400" spc="-10" dirty="0">
                <a:latin typeface="Calibri"/>
                <a:cs typeface="Calibri"/>
              </a:rPr>
              <a:t>se </a:t>
            </a:r>
            <a:r>
              <a:rPr sz="2400" spc="-20" dirty="0">
                <a:latin typeface="Calibri"/>
                <a:cs typeface="Calibri"/>
              </a:rPr>
              <a:t>projeví </a:t>
            </a:r>
            <a:r>
              <a:rPr sz="2400" spc="-10" dirty="0">
                <a:latin typeface="Calibri"/>
                <a:cs typeface="Calibri"/>
              </a:rPr>
              <a:t>zhruba </a:t>
            </a:r>
            <a:r>
              <a:rPr sz="2400" spc="-25" dirty="0">
                <a:latin typeface="Calibri"/>
                <a:cs typeface="Calibri"/>
              </a:rPr>
              <a:t>za </a:t>
            </a:r>
            <a:r>
              <a:rPr sz="2400" spc="-5" dirty="0">
                <a:latin typeface="Calibri"/>
                <a:cs typeface="Calibri"/>
              </a:rPr>
              <a:t>2 min, maximální </a:t>
            </a:r>
            <a:r>
              <a:rPr sz="2400" spc="-30" dirty="0">
                <a:latin typeface="Calibri"/>
                <a:cs typeface="Calibri"/>
              </a:rPr>
              <a:t>efekt 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během 5-20 min, po 18-30 min od přerušení </a:t>
            </a:r>
            <a:r>
              <a:rPr sz="2400" spc="-15" dirty="0">
                <a:latin typeface="Calibri"/>
                <a:cs typeface="Calibri"/>
              </a:rPr>
              <a:t>dávky </a:t>
            </a:r>
            <a:r>
              <a:rPr sz="2400" spc="-57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klinický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účinek</a:t>
            </a:r>
            <a:r>
              <a:rPr sz="2400" spc="-15" dirty="0">
                <a:latin typeface="Calibri"/>
                <a:cs typeface="Calibri"/>
              </a:rPr>
              <a:t> zcela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vymizí</a:t>
            </a:r>
          </a:p>
          <a:p>
            <a:pPr marL="356870" indent="-344805" algn="just">
              <a:lnSpc>
                <a:spcPts val="2955"/>
              </a:lnSpc>
              <a:spcBef>
                <a:spcPts val="385"/>
              </a:spcBef>
              <a:buChar char="•"/>
              <a:tabLst>
                <a:tab pos="357505" algn="l"/>
              </a:tabLst>
            </a:pPr>
            <a:r>
              <a:rPr sz="2400" spc="-5" dirty="0">
                <a:latin typeface="Calibri"/>
                <a:cs typeface="Calibri"/>
              </a:rPr>
              <a:t>účinek</a:t>
            </a:r>
            <a:r>
              <a:rPr sz="2400" spc="4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na</a:t>
            </a:r>
            <a:r>
              <a:rPr sz="2400" spc="7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snížení</a:t>
            </a:r>
            <a:r>
              <a:rPr sz="2400" spc="5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tepové</a:t>
            </a:r>
            <a:r>
              <a:rPr sz="2400" spc="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frekvence</a:t>
            </a:r>
            <a:r>
              <a:rPr sz="2400" spc="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nastupuje</a:t>
            </a:r>
            <a:r>
              <a:rPr sz="2400" spc="5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rychleji</a:t>
            </a:r>
            <a:endParaRPr sz="2400" dirty="0">
              <a:latin typeface="Calibri"/>
              <a:cs typeface="Calibri"/>
            </a:endParaRPr>
          </a:p>
          <a:p>
            <a:pPr marL="356870" algn="just">
              <a:lnSpc>
                <a:spcPts val="2955"/>
              </a:lnSpc>
            </a:pPr>
            <a:r>
              <a:rPr sz="2400" spc="-15" dirty="0">
                <a:latin typeface="Calibri"/>
                <a:cs typeface="Calibri"/>
              </a:rPr>
              <a:t>než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na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krevní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tlak</a:t>
            </a:r>
            <a:endParaRPr sz="2400" dirty="0">
              <a:latin typeface="Calibri"/>
              <a:cs typeface="Calibri"/>
            </a:endParaRPr>
          </a:p>
          <a:p>
            <a:pPr marL="356870" indent="-344805" algn="just">
              <a:lnSpc>
                <a:spcPct val="100000"/>
              </a:lnSpc>
              <a:spcBef>
                <a:spcPts val="315"/>
              </a:spcBef>
              <a:buChar char="•"/>
              <a:tabLst>
                <a:tab pos="357505" algn="l"/>
              </a:tabLst>
            </a:pPr>
            <a:r>
              <a:rPr sz="2400" dirty="0">
                <a:latin typeface="Calibri"/>
                <a:cs typeface="Calibri"/>
              </a:rPr>
              <a:t>výborná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titrovatelnost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dávky</a:t>
            </a:r>
            <a:endParaRPr sz="2400" dirty="0">
              <a:latin typeface="Calibri"/>
              <a:cs typeface="Calibri"/>
            </a:endParaRPr>
          </a:p>
          <a:p>
            <a:pPr marL="356870" indent="-344805" algn="just">
              <a:lnSpc>
                <a:spcPts val="2950"/>
              </a:lnSpc>
              <a:spcBef>
                <a:spcPts val="385"/>
              </a:spcBef>
              <a:buChar char="•"/>
              <a:tabLst>
                <a:tab pos="357505" algn="l"/>
              </a:tabLst>
            </a:pPr>
            <a:r>
              <a:rPr sz="2400" spc="-15" dirty="0">
                <a:latin typeface="Calibri"/>
                <a:cs typeface="Calibri"/>
              </a:rPr>
              <a:t>možné</a:t>
            </a:r>
            <a:r>
              <a:rPr sz="2400" spc="70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také</a:t>
            </a:r>
            <a:r>
              <a:rPr sz="2400" spc="6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u</a:t>
            </a:r>
            <a:r>
              <a:rPr sz="2400" spc="6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pacientů</a:t>
            </a:r>
            <a:r>
              <a:rPr sz="2400" spc="6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sz="2400" spc="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relativní</a:t>
            </a:r>
            <a:r>
              <a:rPr sz="2400" spc="7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KI</a:t>
            </a:r>
            <a:r>
              <a:rPr sz="2400" spc="4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–</a:t>
            </a:r>
            <a:r>
              <a:rPr sz="2400" spc="6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hypotenze,</a:t>
            </a:r>
            <a:endParaRPr sz="2400" dirty="0">
              <a:latin typeface="Calibri"/>
              <a:cs typeface="Calibri"/>
            </a:endParaRPr>
          </a:p>
          <a:p>
            <a:pPr marL="356870" algn="just">
              <a:lnSpc>
                <a:spcPts val="2950"/>
              </a:lnSpc>
            </a:pPr>
            <a:r>
              <a:rPr sz="2400" spc="-10" dirty="0">
                <a:latin typeface="Calibri"/>
                <a:cs typeface="Calibri"/>
              </a:rPr>
              <a:t>akutní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srdeční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selhání,</a:t>
            </a:r>
            <a:r>
              <a:rPr sz="2400" spc="-15" dirty="0">
                <a:latin typeface="Calibri"/>
                <a:cs typeface="Calibri"/>
              </a:rPr>
              <a:t> bronchospastické</a:t>
            </a:r>
            <a:r>
              <a:rPr sz="2400" spc="-114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stavy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62148" y="455117"/>
            <a:ext cx="3224530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b="1" u="none" spc="-5" dirty="0">
                <a:solidFill>
                  <a:srgbClr val="FF0000"/>
                </a:solidFill>
                <a:latin typeface="+mn-lt"/>
              </a:rPr>
              <a:t>zapamatovat</a:t>
            </a:r>
            <a:endParaRPr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1000" y="1371600"/>
            <a:ext cx="8458200" cy="525913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521335" indent="-342900">
              <a:lnSpc>
                <a:spcPct val="100000"/>
              </a:lnSpc>
              <a:spcBef>
                <a:spcPts val="90"/>
              </a:spcBef>
              <a:buFont typeface="Arial" panose="020B0604020202020204" pitchFamily="34" charset="0"/>
              <a:buChar char="•"/>
            </a:pPr>
            <a:r>
              <a:rPr lang="cs-CZ" sz="2400" spc="-10" dirty="0">
                <a:latin typeface="Calibri"/>
                <a:cs typeface="Calibri"/>
              </a:rPr>
              <a:t>VNS – regulace </a:t>
            </a:r>
            <a:r>
              <a:rPr lang="cs-CZ" sz="2400" spc="-10" dirty="0" err="1">
                <a:latin typeface="Calibri"/>
                <a:cs typeface="Calibri"/>
              </a:rPr>
              <a:t>fce</a:t>
            </a:r>
            <a:r>
              <a:rPr lang="cs-CZ" sz="2400" spc="-10" dirty="0">
                <a:latin typeface="Calibri"/>
                <a:cs typeface="Calibri"/>
              </a:rPr>
              <a:t> vnitřních orgánů a systémů</a:t>
            </a:r>
          </a:p>
          <a:p>
            <a:pPr marL="521335" indent="-342900">
              <a:lnSpc>
                <a:spcPct val="100000"/>
              </a:lnSpc>
              <a:spcBef>
                <a:spcPts val="90"/>
              </a:spcBef>
              <a:buFont typeface="Arial" panose="020B0604020202020204" pitchFamily="34" charset="0"/>
              <a:buChar char="•"/>
            </a:pPr>
            <a:r>
              <a:rPr lang="cs-CZ" sz="2400" spc="-10" dirty="0">
                <a:latin typeface="Calibri"/>
                <a:cs typeface="Calibri"/>
              </a:rPr>
              <a:t>sympatikus x parasympatikus</a:t>
            </a:r>
          </a:p>
          <a:p>
            <a:pPr marL="521335" indent="-342900">
              <a:lnSpc>
                <a:spcPct val="100000"/>
              </a:lnSpc>
              <a:spcBef>
                <a:spcPts val="90"/>
              </a:spcBef>
              <a:buFont typeface="Arial" panose="020B0604020202020204" pitchFamily="34" charset="0"/>
              <a:buChar char="•"/>
            </a:pPr>
            <a:r>
              <a:rPr lang="cs-CZ" sz="2400" spc="-10" dirty="0">
                <a:latin typeface="Calibri"/>
                <a:cs typeface="Calibri"/>
              </a:rPr>
              <a:t>sympatikus – aktivace při stresu, homeostáza organismu</a:t>
            </a:r>
          </a:p>
          <a:p>
            <a:pPr marL="521335" indent="-342900">
              <a:lnSpc>
                <a:spcPct val="100000"/>
              </a:lnSpc>
              <a:spcBef>
                <a:spcPts val="90"/>
              </a:spcBef>
              <a:buFont typeface="Arial" panose="020B0604020202020204" pitchFamily="34" charset="0"/>
              <a:buChar char="•"/>
            </a:pPr>
            <a:r>
              <a:rPr lang="cs-CZ" sz="2400" spc="-10" dirty="0">
                <a:latin typeface="Calibri"/>
                <a:cs typeface="Calibri"/>
              </a:rPr>
              <a:t>hlavním NT - </a:t>
            </a:r>
            <a:r>
              <a:rPr lang="cs-CZ" sz="2400" spc="-10" dirty="0" err="1">
                <a:latin typeface="Calibri"/>
                <a:cs typeface="Calibri"/>
              </a:rPr>
              <a:t>NoA</a:t>
            </a:r>
            <a:endParaRPr lang="cs-CZ" sz="2400" spc="-10" dirty="0">
              <a:latin typeface="Calibri"/>
              <a:cs typeface="Calibri"/>
            </a:endParaRPr>
          </a:p>
          <a:p>
            <a:pPr marL="178435">
              <a:lnSpc>
                <a:spcPct val="100000"/>
              </a:lnSpc>
              <a:spcBef>
                <a:spcPts val="90"/>
              </a:spcBef>
            </a:pPr>
            <a:endParaRPr lang="cs-CZ" sz="2400" spc="-10" dirty="0">
              <a:latin typeface="Calibri"/>
              <a:cs typeface="Calibri"/>
            </a:endParaRPr>
          </a:p>
          <a:p>
            <a:pPr marL="521335" indent="-342900">
              <a:lnSpc>
                <a:spcPct val="100000"/>
              </a:lnSpc>
              <a:spcBef>
                <a:spcPts val="90"/>
              </a:spcBef>
              <a:buFont typeface="Arial" panose="020B0604020202020204" pitchFamily="34" charset="0"/>
              <a:buChar char="•"/>
            </a:pPr>
            <a:r>
              <a:rPr lang="cs-CZ" sz="2400" b="1" spc="-10" dirty="0">
                <a:latin typeface="Calibri"/>
                <a:cs typeface="Calibri"/>
              </a:rPr>
              <a:t>s</a:t>
            </a:r>
            <a:r>
              <a:rPr sz="2400" b="1" spc="-10" dirty="0" err="1">
                <a:latin typeface="Calibri"/>
                <a:cs typeface="Calibri"/>
              </a:rPr>
              <a:t>ympato</a:t>
            </a:r>
            <a:r>
              <a:rPr lang="cs-CZ" sz="2400" b="1" spc="-10" dirty="0" err="1">
                <a:latin typeface="Calibri"/>
                <a:cs typeface="Calibri"/>
              </a:rPr>
              <a:t>mimetika</a:t>
            </a:r>
            <a:r>
              <a:rPr lang="cs-CZ" sz="2400" b="1" spc="-10" dirty="0">
                <a:latin typeface="Calibri"/>
                <a:cs typeface="Calibri"/>
              </a:rPr>
              <a:t> </a:t>
            </a:r>
            <a:r>
              <a:rPr lang="cs-CZ" sz="2400" spc="-10" dirty="0">
                <a:latin typeface="Calibri"/>
                <a:cs typeface="Calibri"/>
              </a:rPr>
              <a:t>– stimulují adrenergní systém</a:t>
            </a:r>
          </a:p>
          <a:p>
            <a:pPr marL="812800" lvl="1" indent="-342900">
              <a:buFont typeface="Arial" panose="020B0604020202020204" pitchFamily="34" charset="0"/>
              <a:buChar char="•"/>
            </a:pPr>
            <a:r>
              <a:rPr lang="cs-CZ" sz="2400" spc="-5" dirty="0">
                <a:latin typeface="Calibri"/>
                <a:cs typeface="Calibri"/>
              </a:rPr>
              <a:t>adrenalin,</a:t>
            </a:r>
            <a:r>
              <a:rPr lang="cs-CZ" sz="2400" dirty="0">
                <a:latin typeface="Calibri"/>
                <a:cs typeface="Calibri"/>
              </a:rPr>
              <a:t> </a:t>
            </a:r>
            <a:r>
              <a:rPr lang="cs-CZ" sz="2400" spc="-10" dirty="0" err="1">
                <a:latin typeface="Calibri"/>
                <a:cs typeface="Calibri"/>
              </a:rPr>
              <a:t>NoA</a:t>
            </a:r>
            <a:r>
              <a:rPr lang="cs-CZ" sz="2400" spc="-10" dirty="0">
                <a:latin typeface="Calibri"/>
                <a:cs typeface="Calibri"/>
              </a:rPr>
              <a:t>,</a:t>
            </a:r>
            <a:r>
              <a:rPr lang="cs-CZ" sz="2400" spc="15" dirty="0">
                <a:latin typeface="Calibri"/>
                <a:cs typeface="Calibri"/>
              </a:rPr>
              <a:t> </a:t>
            </a:r>
            <a:r>
              <a:rPr lang="cs-CZ" sz="2400" spc="-5" dirty="0">
                <a:latin typeface="Calibri"/>
                <a:cs typeface="Calibri"/>
              </a:rPr>
              <a:t>dopamin</a:t>
            </a:r>
            <a:r>
              <a:rPr lang="cs-CZ" sz="2400" spc="10" dirty="0">
                <a:latin typeface="Calibri"/>
                <a:cs typeface="Calibri"/>
              </a:rPr>
              <a:t> </a:t>
            </a:r>
            <a:r>
              <a:rPr lang="cs-CZ" sz="2400" spc="-5" dirty="0">
                <a:latin typeface="Calibri"/>
                <a:cs typeface="Calibri"/>
              </a:rPr>
              <a:t>(neselektivní)</a:t>
            </a:r>
            <a:endParaRPr lang="cs-CZ" sz="2400" dirty="0">
              <a:latin typeface="Calibri"/>
              <a:cs typeface="Calibri"/>
            </a:endParaRPr>
          </a:p>
          <a:p>
            <a:pPr marL="812800" marR="5080" lvl="1" indent="-342900">
              <a:spcBef>
                <a:spcPts val="5"/>
              </a:spcBef>
              <a:buFont typeface="Arial" panose="020B0604020202020204" pitchFamily="34" charset="0"/>
              <a:buChar char="•"/>
            </a:pPr>
            <a:r>
              <a:rPr lang="el-GR" sz="2400" spc="-10" dirty="0">
                <a:latin typeface="Calibri"/>
                <a:cs typeface="Calibri"/>
              </a:rPr>
              <a:t>α1-</a:t>
            </a:r>
            <a:r>
              <a:rPr lang="cs-CZ" sz="2400" spc="-10" dirty="0" err="1">
                <a:latin typeface="Calibri"/>
                <a:cs typeface="Calibri"/>
              </a:rPr>
              <a:t>mimetika</a:t>
            </a:r>
            <a:r>
              <a:rPr lang="cs-CZ" sz="2400" spc="75" dirty="0">
                <a:latin typeface="Calibri"/>
                <a:cs typeface="Calibri"/>
              </a:rPr>
              <a:t> </a:t>
            </a:r>
            <a:r>
              <a:rPr lang="cs-CZ" sz="2400" spc="-5" dirty="0">
                <a:latin typeface="Calibri"/>
                <a:cs typeface="Calibri"/>
              </a:rPr>
              <a:t>-</a:t>
            </a:r>
            <a:r>
              <a:rPr lang="cs-CZ" sz="2400" spc="25" dirty="0">
                <a:latin typeface="Calibri"/>
                <a:cs typeface="Calibri"/>
              </a:rPr>
              <a:t> </a:t>
            </a:r>
            <a:r>
              <a:rPr lang="cs-CZ" sz="2400" spc="-5" dirty="0">
                <a:latin typeface="Calibri"/>
                <a:cs typeface="Calibri"/>
              </a:rPr>
              <a:t>nosní </a:t>
            </a:r>
            <a:r>
              <a:rPr lang="cs-CZ" sz="2400" spc="-570" dirty="0">
                <a:latin typeface="Calibri"/>
                <a:cs typeface="Calibri"/>
              </a:rPr>
              <a:t> </a:t>
            </a:r>
            <a:r>
              <a:rPr lang="cs-CZ" sz="2400" spc="-5" dirty="0">
                <a:latin typeface="Calibri"/>
                <a:cs typeface="Calibri"/>
              </a:rPr>
              <a:t>spreje (</a:t>
            </a:r>
            <a:r>
              <a:rPr lang="cs-CZ" sz="2400" spc="-5" dirty="0" err="1">
                <a:latin typeface="Calibri"/>
                <a:cs typeface="Calibri"/>
              </a:rPr>
              <a:t>dekongesce</a:t>
            </a:r>
            <a:r>
              <a:rPr lang="cs-CZ" sz="2400" spc="-5" dirty="0">
                <a:latin typeface="Calibri"/>
                <a:cs typeface="Calibri"/>
              </a:rPr>
              <a:t>)</a:t>
            </a:r>
            <a:endParaRPr lang="cs-CZ" sz="2400" dirty="0">
              <a:latin typeface="Calibri"/>
              <a:cs typeface="Calibri"/>
            </a:endParaRPr>
          </a:p>
          <a:p>
            <a:pPr marL="812800" lvl="1" indent="-342900">
              <a:buFont typeface="Arial" panose="020B0604020202020204" pitchFamily="34" charset="0"/>
              <a:buChar char="•"/>
            </a:pPr>
            <a:r>
              <a:rPr lang="el-GR" sz="2400" spc="-5" dirty="0">
                <a:latin typeface="Calibri"/>
                <a:cs typeface="Calibri"/>
              </a:rPr>
              <a:t>β2-</a:t>
            </a:r>
            <a:r>
              <a:rPr lang="cs-CZ" sz="2400" spc="-5" dirty="0" err="1">
                <a:latin typeface="Calibri"/>
                <a:cs typeface="Calibri"/>
              </a:rPr>
              <a:t>mimetika</a:t>
            </a:r>
            <a:r>
              <a:rPr lang="cs-CZ" sz="2400" spc="-5" dirty="0">
                <a:latin typeface="Calibri"/>
                <a:cs typeface="Calibri"/>
              </a:rPr>
              <a:t>- </a:t>
            </a:r>
            <a:r>
              <a:rPr lang="cs-CZ" sz="2400" spc="-10" dirty="0">
                <a:latin typeface="Calibri"/>
                <a:cs typeface="Calibri"/>
              </a:rPr>
              <a:t>astma </a:t>
            </a:r>
            <a:r>
              <a:rPr lang="cs-CZ" sz="2400" spc="-10" dirty="0" err="1">
                <a:latin typeface="Calibri"/>
                <a:cs typeface="Calibri"/>
              </a:rPr>
              <a:t>bronchiale</a:t>
            </a:r>
            <a:r>
              <a:rPr lang="cs-CZ" sz="2400" spc="-10" dirty="0">
                <a:latin typeface="Calibri"/>
                <a:cs typeface="Calibri"/>
              </a:rPr>
              <a:t> (léčba bronchospasmu)</a:t>
            </a:r>
          </a:p>
          <a:p>
            <a:pPr marL="469900" lvl="1"/>
            <a:endParaRPr lang="cs-CZ" sz="2400" spc="-10" dirty="0">
              <a:latin typeface="Calibri"/>
              <a:cs typeface="Calibri"/>
            </a:endParaRPr>
          </a:p>
          <a:p>
            <a:pPr marL="521335" indent="-342900">
              <a:spcBef>
                <a:spcPts val="90"/>
              </a:spcBef>
              <a:buFont typeface="Arial" panose="020B0604020202020204" pitchFamily="34" charset="0"/>
              <a:buChar char="•"/>
            </a:pPr>
            <a:r>
              <a:rPr lang="cs-CZ" sz="2400" b="1" spc="-10" dirty="0">
                <a:latin typeface="Calibri"/>
                <a:cs typeface="Calibri"/>
              </a:rPr>
              <a:t>sympatolytika</a:t>
            </a:r>
            <a:r>
              <a:rPr lang="cs-CZ" sz="2400" spc="-10" dirty="0">
                <a:latin typeface="Calibri"/>
                <a:cs typeface="Calibri"/>
              </a:rPr>
              <a:t> </a:t>
            </a:r>
            <a:r>
              <a:rPr lang="cs-CZ" sz="2400" spc="50" dirty="0">
                <a:latin typeface="Calibri"/>
                <a:cs typeface="Calibri"/>
              </a:rPr>
              <a:t>– blokují adrenergní receptory (blokátory)</a:t>
            </a:r>
            <a:endParaRPr lang="cs-CZ" sz="2400" spc="-10" dirty="0">
              <a:latin typeface="Calibri"/>
              <a:cs typeface="Calibri"/>
            </a:endParaRPr>
          </a:p>
          <a:p>
            <a:pPr marL="812800" lvl="1" indent="-342900">
              <a:buFont typeface="Arial" panose="020B0604020202020204" pitchFamily="34" charset="0"/>
              <a:buChar char="•"/>
            </a:pPr>
            <a:r>
              <a:rPr sz="2400" spc="-5" dirty="0">
                <a:latin typeface="Calibri"/>
                <a:cs typeface="Calibri"/>
              </a:rPr>
              <a:t>α</a:t>
            </a:r>
            <a:r>
              <a:rPr lang="cs-CZ" sz="2400" spc="-5" dirty="0">
                <a:latin typeface="Calibri"/>
                <a:cs typeface="Calibri"/>
              </a:rPr>
              <a:t>-</a:t>
            </a:r>
            <a:r>
              <a:rPr sz="2400" spc="-5" dirty="0" err="1">
                <a:latin typeface="Calibri"/>
                <a:cs typeface="Calibri"/>
              </a:rPr>
              <a:t>lytika</a:t>
            </a:r>
            <a:r>
              <a:rPr sz="2400" spc="35" dirty="0">
                <a:latin typeface="Calibri"/>
                <a:cs typeface="Calibri"/>
              </a:rPr>
              <a:t> </a:t>
            </a:r>
            <a:r>
              <a:rPr lang="cs-CZ" sz="2400" spc="35" dirty="0">
                <a:latin typeface="Calibri"/>
                <a:cs typeface="Calibri"/>
              </a:rPr>
              <a:t>– léčba hypertenze a benigní hyperplazie prostaty</a:t>
            </a:r>
          </a:p>
          <a:p>
            <a:pPr marL="812800" lvl="1" indent="-342900">
              <a:buFont typeface="Arial" panose="020B0604020202020204" pitchFamily="34" charset="0"/>
              <a:buChar char="•"/>
            </a:pPr>
            <a:r>
              <a:rPr sz="2400" spc="-5" dirty="0">
                <a:latin typeface="Calibri"/>
                <a:cs typeface="Calibri"/>
              </a:rPr>
              <a:t>β</a:t>
            </a:r>
            <a:r>
              <a:rPr lang="cs-CZ" sz="2400" spc="-5" dirty="0">
                <a:latin typeface="Calibri"/>
                <a:cs typeface="Calibri"/>
              </a:rPr>
              <a:t>-</a:t>
            </a:r>
            <a:r>
              <a:rPr sz="2400" spc="-5" dirty="0" err="1">
                <a:latin typeface="Calibri"/>
                <a:cs typeface="Calibri"/>
              </a:rPr>
              <a:t>lytika</a:t>
            </a:r>
            <a:r>
              <a:rPr lang="cs-CZ" sz="2400" spc="50" dirty="0">
                <a:latin typeface="Calibri"/>
                <a:cs typeface="Calibri"/>
              </a:rPr>
              <a:t>/</a:t>
            </a:r>
            <a:r>
              <a:rPr sz="2400" spc="-5" dirty="0" err="1">
                <a:latin typeface="Calibri"/>
                <a:cs typeface="Calibri"/>
              </a:rPr>
              <a:t>betablokátory</a:t>
            </a:r>
            <a:r>
              <a:rPr sz="2400" spc="30" dirty="0">
                <a:latin typeface="Calibri"/>
                <a:cs typeface="Calibri"/>
              </a:rPr>
              <a:t> </a:t>
            </a:r>
            <a:r>
              <a:rPr lang="cs-CZ" sz="2400" spc="30" dirty="0">
                <a:latin typeface="Calibri"/>
                <a:cs typeface="Calibri"/>
              </a:rPr>
              <a:t>– terapie řady </a:t>
            </a:r>
            <a:r>
              <a:rPr lang="cs-CZ" sz="2400" spc="30">
                <a:latin typeface="Calibri"/>
                <a:cs typeface="Calibri"/>
              </a:rPr>
              <a:t>kardiovaskulárních onemocnění</a:t>
            </a:r>
            <a:endParaRPr lang="cs-CZ" sz="2400" spc="-5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43546" y="381000"/>
            <a:ext cx="7256908" cy="6270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0"/>
              </a:spcBef>
            </a:pPr>
            <a:r>
              <a:rPr u="none" spc="-10" dirty="0">
                <a:latin typeface="Calibri"/>
                <a:cs typeface="Calibri"/>
              </a:rPr>
              <a:t>Vegetativní</a:t>
            </a:r>
            <a:r>
              <a:rPr u="none" spc="40" dirty="0">
                <a:latin typeface="Calibri"/>
                <a:cs typeface="Calibri"/>
              </a:rPr>
              <a:t> </a:t>
            </a:r>
            <a:r>
              <a:rPr u="none" spc="-10" dirty="0" err="1">
                <a:latin typeface="Calibri"/>
                <a:cs typeface="Calibri"/>
              </a:rPr>
              <a:t>nervový</a:t>
            </a:r>
            <a:r>
              <a:rPr u="none" spc="-65" dirty="0">
                <a:latin typeface="Calibri"/>
                <a:cs typeface="Calibri"/>
              </a:rPr>
              <a:t> </a:t>
            </a:r>
            <a:r>
              <a:rPr u="none" spc="-5" dirty="0" err="1">
                <a:latin typeface="Calibri"/>
                <a:cs typeface="Calibri"/>
              </a:rPr>
              <a:t>systém</a:t>
            </a:r>
            <a:r>
              <a:rPr lang="cs-CZ" u="none" spc="-5" dirty="0">
                <a:latin typeface="Calibri"/>
                <a:cs typeface="Calibri"/>
              </a:rPr>
              <a:t> (VNS)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94284" y="1219200"/>
            <a:ext cx="8555432" cy="5487399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356870" marR="118745" indent="-344805">
              <a:spcBef>
                <a:spcPts val="695"/>
              </a:spcBef>
              <a:buFont typeface="Calibri"/>
              <a:buChar char="•"/>
              <a:tabLst>
                <a:tab pos="356870" algn="l"/>
                <a:tab pos="357505" algn="l"/>
              </a:tabLst>
            </a:pPr>
            <a:r>
              <a:rPr lang="cs-CZ" sz="1600" i="1" spc="-15" dirty="0">
                <a:latin typeface="Calibri"/>
                <a:cs typeface="Calibri"/>
              </a:rPr>
              <a:t>sympatikus</a:t>
            </a:r>
            <a:r>
              <a:rPr lang="cs-CZ" sz="1600" i="1" spc="-114" dirty="0">
                <a:latin typeface="Calibri"/>
                <a:cs typeface="Calibri"/>
              </a:rPr>
              <a:t> </a:t>
            </a:r>
            <a:r>
              <a:rPr lang="cs-CZ" sz="1600" spc="5" dirty="0">
                <a:latin typeface="Calibri"/>
                <a:cs typeface="Calibri"/>
              </a:rPr>
              <a:t>–</a:t>
            </a:r>
            <a:r>
              <a:rPr lang="cs-CZ" sz="1600" spc="-20" dirty="0">
                <a:latin typeface="Calibri"/>
                <a:cs typeface="Calibri"/>
              </a:rPr>
              <a:t> </a:t>
            </a:r>
            <a:r>
              <a:rPr lang="cs-CZ" sz="1600" dirty="0">
                <a:latin typeface="Calibri"/>
                <a:cs typeface="Calibri"/>
              </a:rPr>
              <a:t>vlákna</a:t>
            </a:r>
            <a:r>
              <a:rPr lang="cs-CZ" sz="1600" spc="-85" dirty="0">
                <a:latin typeface="Calibri"/>
                <a:cs typeface="Calibri"/>
              </a:rPr>
              <a:t> </a:t>
            </a:r>
            <a:r>
              <a:rPr lang="cs-CZ" sz="1600" spc="-5" dirty="0">
                <a:latin typeface="Calibri"/>
                <a:cs typeface="Calibri"/>
              </a:rPr>
              <a:t>vystupují</a:t>
            </a:r>
            <a:r>
              <a:rPr lang="cs-CZ" sz="1600" spc="-114" dirty="0">
                <a:latin typeface="Calibri"/>
                <a:cs typeface="Calibri"/>
              </a:rPr>
              <a:t> </a:t>
            </a:r>
            <a:r>
              <a:rPr lang="cs-CZ" sz="1600" dirty="0">
                <a:latin typeface="Calibri"/>
                <a:cs typeface="Calibri"/>
              </a:rPr>
              <a:t>z</a:t>
            </a:r>
            <a:r>
              <a:rPr lang="cs-CZ" sz="1600" spc="-20" dirty="0">
                <a:latin typeface="Calibri"/>
                <a:cs typeface="Calibri"/>
              </a:rPr>
              <a:t> </a:t>
            </a:r>
            <a:r>
              <a:rPr lang="cs-CZ" sz="1600" spc="-10" dirty="0">
                <a:latin typeface="Calibri"/>
                <a:cs typeface="Calibri"/>
              </a:rPr>
              <a:t>postranních</a:t>
            </a:r>
            <a:r>
              <a:rPr lang="cs-CZ" sz="1600" spc="-70" dirty="0">
                <a:latin typeface="Calibri"/>
                <a:cs typeface="Calibri"/>
              </a:rPr>
              <a:t> </a:t>
            </a:r>
            <a:r>
              <a:rPr lang="cs-CZ" sz="1600" spc="-10" dirty="0">
                <a:latin typeface="Calibri"/>
                <a:cs typeface="Calibri"/>
              </a:rPr>
              <a:t>rohů </a:t>
            </a:r>
            <a:r>
              <a:rPr lang="cs-CZ" sz="1600" spc="-620" dirty="0">
                <a:latin typeface="Calibri"/>
                <a:cs typeface="Calibri"/>
              </a:rPr>
              <a:t> </a:t>
            </a:r>
            <a:r>
              <a:rPr lang="cs-CZ" sz="1600" dirty="0">
                <a:latin typeface="Calibri"/>
                <a:cs typeface="Calibri"/>
              </a:rPr>
              <a:t>míšních</a:t>
            </a:r>
            <a:r>
              <a:rPr lang="cs-CZ" sz="1600" spc="-5" dirty="0">
                <a:latin typeface="Calibri"/>
                <a:cs typeface="Calibri"/>
              </a:rPr>
              <a:t> </a:t>
            </a:r>
            <a:r>
              <a:rPr lang="cs-CZ" sz="1600" spc="-5" dirty="0" err="1">
                <a:latin typeface="Calibri"/>
                <a:cs typeface="Calibri"/>
              </a:rPr>
              <a:t>těla,těla</a:t>
            </a:r>
            <a:r>
              <a:rPr lang="cs-CZ" sz="1600" spc="-70" dirty="0">
                <a:latin typeface="Calibri"/>
                <a:cs typeface="Calibri"/>
              </a:rPr>
              <a:t> </a:t>
            </a:r>
            <a:r>
              <a:rPr lang="cs-CZ" sz="1600" spc="-20" dirty="0">
                <a:latin typeface="Calibri"/>
                <a:cs typeface="Calibri"/>
              </a:rPr>
              <a:t>axonů</a:t>
            </a:r>
            <a:r>
              <a:rPr lang="cs-CZ" sz="1600" spc="-45" dirty="0">
                <a:latin typeface="Calibri"/>
                <a:cs typeface="Calibri"/>
              </a:rPr>
              <a:t> jsou umístěna </a:t>
            </a:r>
            <a:r>
              <a:rPr lang="cs-CZ" sz="1600" dirty="0">
                <a:latin typeface="Calibri"/>
                <a:cs typeface="Calibri"/>
              </a:rPr>
              <a:t>v</a:t>
            </a:r>
            <a:r>
              <a:rPr lang="cs-CZ" sz="1600" spc="-15" dirty="0">
                <a:latin typeface="Calibri"/>
                <a:cs typeface="Calibri"/>
              </a:rPr>
              <a:t> </a:t>
            </a:r>
            <a:r>
              <a:rPr lang="cs-CZ" sz="1600" spc="-5" dirty="0">
                <a:latin typeface="Calibri"/>
                <a:cs typeface="Calibri"/>
              </a:rPr>
              <a:t>šedé</a:t>
            </a:r>
            <a:r>
              <a:rPr lang="cs-CZ" sz="1600" spc="-65" dirty="0">
                <a:latin typeface="Calibri"/>
                <a:cs typeface="Calibri"/>
              </a:rPr>
              <a:t> </a:t>
            </a:r>
            <a:r>
              <a:rPr lang="cs-CZ" sz="1600" spc="-10" dirty="0">
                <a:latin typeface="Calibri"/>
                <a:cs typeface="Calibri"/>
              </a:rPr>
              <a:t>hmotě</a:t>
            </a:r>
            <a:r>
              <a:rPr lang="cs-CZ" sz="1600" spc="-70" dirty="0">
                <a:latin typeface="Calibri"/>
                <a:cs typeface="Calibri"/>
              </a:rPr>
              <a:t> </a:t>
            </a:r>
            <a:r>
              <a:rPr lang="cs-CZ" sz="1600" spc="-5" dirty="0">
                <a:latin typeface="Calibri"/>
                <a:cs typeface="Calibri"/>
              </a:rPr>
              <a:t>hrudní</a:t>
            </a:r>
            <a:r>
              <a:rPr lang="cs-CZ" sz="1600" spc="-25" dirty="0">
                <a:latin typeface="Calibri"/>
                <a:cs typeface="Calibri"/>
              </a:rPr>
              <a:t> </a:t>
            </a:r>
            <a:r>
              <a:rPr lang="cs-CZ" sz="1600" dirty="0">
                <a:latin typeface="Calibri"/>
                <a:cs typeface="Calibri"/>
              </a:rPr>
              <a:t>a</a:t>
            </a:r>
            <a:r>
              <a:rPr lang="cs-CZ" sz="1600" spc="-15" dirty="0">
                <a:latin typeface="Calibri"/>
                <a:cs typeface="Calibri"/>
              </a:rPr>
              <a:t> </a:t>
            </a:r>
            <a:r>
              <a:rPr lang="cs-CZ" sz="1600" spc="-5" dirty="0">
                <a:latin typeface="Calibri"/>
                <a:cs typeface="Calibri"/>
              </a:rPr>
              <a:t>lumbální</a:t>
            </a:r>
            <a:r>
              <a:rPr lang="cs-CZ" sz="1600" spc="-55" dirty="0">
                <a:latin typeface="Calibri"/>
                <a:cs typeface="Calibri"/>
              </a:rPr>
              <a:t> </a:t>
            </a:r>
            <a:r>
              <a:rPr lang="cs-CZ" sz="1600" spc="-15" dirty="0">
                <a:latin typeface="Calibri"/>
                <a:cs typeface="Calibri"/>
              </a:rPr>
              <a:t>míchy </a:t>
            </a:r>
            <a:r>
              <a:rPr lang="cs-CZ" sz="1600" spc="5" dirty="0">
                <a:latin typeface="Calibri"/>
                <a:cs typeface="Calibri"/>
              </a:rPr>
              <a:t>→ </a:t>
            </a:r>
            <a:r>
              <a:rPr lang="cs-CZ" sz="1600" spc="-615" dirty="0">
                <a:latin typeface="Calibri"/>
                <a:cs typeface="Calibri"/>
              </a:rPr>
              <a:t> </a:t>
            </a:r>
            <a:r>
              <a:rPr lang="cs-CZ" sz="1600" i="1" spc="-15" dirty="0" err="1">
                <a:latin typeface="Calibri"/>
                <a:cs typeface="Calibri"/>
              </a:rPr>
              <a:t>thorakolumbální</a:t>
            </a:r>
            <a:r>
              <a:rPr lang="cs-CZ" sz="1600" i="1" spc="-30" dirty="0">
                <a:latin typeface="Calibri"/>
                <a:cs typeface="Calibri"/>
              </a:rPr>
              <a:t> systém</a:t>
            </a:r>
          </a:p>
          <a:p>
            <a:pPr marL="12065" marR="118745">
              <a:spcBef>
                <a:spcPts val="695"/>
              </a:spcBef>
              <a:tabLst>
                <a:tab pos="356870" algn="l"/>
                <a:tab pos="357505" algn="l"/>
              </a:tabLst>
            </a:pPr>
            <a:endParaRPr lang="cs-CZ" sz="1600" i="1" spc="-15" dirty="0">
              <a:latin typeface="Calibri"/>
              <a:cs typeface="Calibri"/>
            </a:endParaRPr>
          </a:p>
          <a:p>
            <a:pPr marL="379095" marR="30480" indent="-341630">
              <a:spcBef>
                <a:spcPts val="509"/>
              </a:spcBef>
              <a:buFont typeface="Calibri"/>
              <a:buChar char="•"/>
              <a:tabLst>
                <a:tab pos="379095" algn="l"/>
                <a:tab pos="379730" algn="l"/>
              </a:tabLst>
            </a:pPr>
            <a:r>
              <a:rPr sz="1600" i="1" spc="-15" dirty="0" err="1">
                <a:latin typeface="Calibri"/>
                <a:cs typeface="Calibri"/>
              </a:rPr>
              <a:t>parasympatikus</a:t>
            </a:r>
            <a:r>
              <a:rPr sz="1600" i="1" spc="-65" dirty="0">
                <a:latin typeface="Calibri"/>
                <a:cs typeface="Calibri"/>
              </a:rPr>
              <a:t> </a:t>
            </a:r>
            <a:r>
              <a:rPr sz="1600" spc="5" dirty="0">
                <a:latin typeface="Calibri"/>
                <a:cs typeface="Calibri"/>
              </a:rPr>
              <a:t>–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opouští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míchu</a:t>
            </a:r>
            <a:r>
              <a:rPr sz="1600" spc="-6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hlavovými</a:t>
            </a:r>
            <a:r>
              <a:rPr sz="1600" spc="-100" dirty="0">
                <a:latin typeface="Calibri"/>
                <a:cs typeface="Calibri"/>
              </a:rPr>
              <a:t> </a:t>
            </a:r>
            <a:r>
              <a:rPr sz="1600" spc="5" dirty="0">
                <a:latin typeface="Calibri"/>
                <a:cs typeface="Calibri"/>
              </a:rPr>
              <a:t>nervy </a:t>
            </a:r>
            <a:r>
              <a:rPr sz="1600" spc="-6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(III., VII., </a:t>
            </a:r>
            <a:r>
              <a:rPr sz="1600" spc="-5" dirty="0">
                <a:latin typeface="Calibri"/>
                <a:cs typeface="Calibri"/>
              </a:rPr>
              <a:t>IX. </a:t>
            </a:r>
            <a:r>
              <a:rPr sz="1600" dirty="0">
                <a:latin typeface="Calibri"/>
                <a:cs typeface="Calibri"/>
              </a:rPr>
              <a:t>a </a:t>
            </a:r>
            <a:r>
              <a:rPr sz="1600" spc="5" dirty="0">
                <a:latin typeface="Calibri"/>
                <a:cs typeface="Calibri"/>
              </a:rPr>
              <a:t>X.</a:t>
            </a:r>
            <a:r>
              <a:rPr lang="cs-CZ" sz="1600" spc="5" dirty="0">
                <a:latin typeface="Calibri"/>
                <a:cs typeface="Calibri"/>
              </a:rPr>
              <a:t>)</a:t>
            </a:r>
            <a:r>
              <a:rPr sz="1600" spc="5" dirty="0">
                <a:latin typeface="Calibri"/>
                <a:cs typeface="Calibri"/>
              </a:rPr>
              <a:t>;</a:t>
            </a:r>
            <a:r>
              <a:rPr lang="cs-CZ" sz="1600" spc="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2. a</a:t>
            </a:r>
            <a:r>
              <a:rPr lang="cs-CZ" sz="1600" dirty="0">
                <a:latin typeface="Calibri"/>
                <a:cs typeface="Calibri"/>
              </a:rPr>
              <a:t>ž</a:t>
            </a:r>
            <a:r>
              <a:rPr sz="1600" dirty="0">
                <a:latin typeface="Calibri"/>
                <a:cs typeface="Calibri"/>
              </a:rPr>
              <a:t> 4. </a:t>
            </a:r>
            <a:r>
              <a:rPr sz="1600" spc="-15" dirty="0" err="1">
                <a:latin typeface="Calibri"/>
                <a:cs typeface="Calibri"/>
              </a:rPr>
              <a:t>sakrálním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15" dirty="0" err="1">
                <a:latin typeface="Calibri"/>
                <a:cs typeface="Calibri"/>
              </a:rPr>
              <a:t>segmentem</a:t>
            </a:r>
            <a:r>
              <a:rPr lang="cs-CZ" sz="1600" spc="-15" dirty="0">
                <a:latin typeface="Calibri"/>
                <a:cs typeface="Calibri"/>
              </a:rPr>
              <a:t> </a:t>
            </a:r>
          </a:p>
          <a:p>
            <a:pPr marL="37465" marR="30480">
              <a:spcBef>
                <a:spcPts val="509"/>
              </a:spcBef>
              <a:tabLst>
                <a:tab pos="379095" algn="l"/>
                <a:tab pos="379730" algn="l"/>
              </a:tabLst>
            </a:pPr>
            <a:r>
              <a:rPr lang="cs-CZ" sz="1600" spc="-15" dirty="0">
                <a:latin typeface="Calibri"/>
                <a:cs typeface="Calibri"/>
              </a:rPr>
              <a:t>      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5" dirty="0">
                <a:latin typeface="Calibri"/>
                <a:cs typeface="Calibri"/>
              </a:rPr>
              <a:t>→ 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i="1" spc="-15" dirty="0" err="1">
                <a:latin typeface="Calibri"/>
                <a:cs typeface="Calibri"/>
              </a:rPr>
              <a:t>kraniosakrální</a:t>
            </a:r>
            <a:r>
              <a:rPr sz="1600" i="1" spc="-105" dirty="0">
                <a:latin typeface="Calibri"/>
                <a:cs typeface="Calibri"/>
              </a:rPr>
              <a:t> </a:t>
            </a:r>
            <a:r>
              <a:rPr sz="1600" i="1" spc="-15" dirty="0" err="1">
                <a:latin typeface="Calibri"/>
                <a:cs typeface="Calibri"/>
              </a:rPr>
              <a:t>systém</a:t>
            </a:r>
            <a:endParaRPr lang="cs-CZ" sz="1600" i="1" spc="-15" dirty="0">
              <a:latin typeface="Calibri"/>
              <a:cs typeface="Calibri"/>
            </a:endParaRPr>
          </a:p>
          <a:p>
            <a:pPr marL="379095" marR="30480" indent="-341630">
              <a:spcBef>
                <a:spcPts val="509"/>
              </a:spcBef>
              <a:buFont typeface="Calibri"/>
              <a:buChar char="•"/>
              <a:tabLst>
                <a:tab pos="379095" algn="l"/>
                <a:tab pos="379730" algn="l"/>
              </a:tabLst>
            </a:pPr>
            <a:endParaRPr sz="1600" dirty="0">
              <a:latin typeface="Calibri"/>
              <a:cs typeface="Calibri"/>
            </a:endParaRPr>
          </a:p>
          <a:p>
            <a:pPr marL="379095" marR="1407160" indent="-341630">
              <a:spcBef>
                <a:spcPts val="275"/>
              </a:spcBef>
              <a:buFont typeface="Calibri"/>
              <a:buChar char="•"/>
              <a:tabLst>
                <a:tab pos="379095" algn="l"/>
                <a:tab pos="379730" algn="l"/>
              </a:tabLst>
            </a:pPr>
            <a:r>
              <a:rPr sz="1600" b="1" spc="-5" dirty="0" err="1">
                <a:solidFill>
                  <a:srgbClr val="92D050"/>
                </a:solidFill>
                <a:latin typeface="Calibri"/>
                <a:cs typeface="Calibri"/>
              </a:rPr>
              <a:t>hlavní</a:t>
            </a:r>
            <a:r>
              <a:rPr sz="1600" b="1" spc="-50" dirty="0">
                <a:solidFill>
                  <a:srgbClr val="92D050"/>
                </a:solidFill>
                <a:latin typeface="Calibri"/>
                <a:cs typeface="Calibri"/>
              </a:rPr>
              <a:t> </a:t>
            </a:r>
            <a:r>
              <a:rPr sz="1600" b="1" spc="-20" dirty="0" err="1">
                <a:solidFill>
                  <a:srgbClr val="92D050"/>
                </a:solidFill>
                <a:latin typeface="Calibri"/>
                <a:cs typeface="Calibri"/>
              </a:rPr>
              <a:t>neurotransmiter</a:t>
            </a:r>
            <a:r>
              <a:rPr lang="cs-CZ" sz="1600" b="1" spc="-20" dirty="0">
                <a:solidFill>
                  <a:srgbClr val="92D050"/>
                </a:solidFill>
                <a:latin typeface="Calibri"/>
                <a:cs typeface="Calibri"/>
              </a:rPr>
              <a:t>y (NT)</a:t>
            </a:r>
            <a:r>
              <a:rPr sz="1600" b="1" spc="-55" dirty="0">
                <a:solidFill>
                  <a:srgbClr val="92D05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92D050"/>
                </a:solidFill>
                <a:latin typeface="Calibri"/>
                <a:cs typeface="Calibri"/>
              </a:rPr>
              <a:t>–</a:t>
            </a:r>
            <a:r>
              <a:rPr sz="1600" b="1" spc="-20" dirty="0">
                <a:solidFill>
                  <a:srgbClr val="92D050"/>
                </a:solidFill>
                <a:latin typeface="Calibri"/>
                <a:cs typeface="Calibri"/>
              </a:rPr>
              <a:t> </a:t>
            </a:r>
            <a:r>
              <a:rPr sz="1600" b="1" spc="-15" dirty="0">
                <a:solidFill>
                  <a:srgbClr val="92D050"/>
                </a:solidFill>
                <a:latin typeface="Calibri"/>
                <a:cs typeface="Calibri"/>
              </a:rPr>
              <a:t>noradrenalin</a:t>
            </a:r>
            <a:r>
              <a:rPr lang="cs-CZ" sz="1600" b="1" spc="-15" dirty="0">
                <a:solidFill>
                  <a:srgbClr val="92D050"/>
                </a:solidFill>
                <a:latin typeface="Calibri"/>
                <a:cs typeface="Calibri"/>
              </a:rPr>
              <a:t> (</a:t>
            </a:r>
            <a:r>
              <a:rPr lang="cs-CZ" sz="1600" b="1" spc="-15" dirty="0" err="1">
                <a:solidFill>
                  <a:srgbClr val="92D050"/>
                </a:solidFill>
                <a:latin typeface="Calibri"/>
                <a:cs typeface="Calibri"/>
              </a:rPr>
              <a:t>NoA</a:t>
            </a:r>
            <a:r>
              <a:rPr lang="cs-CZ" sz="1600" b="1" spc="-15" dirty="0">
                <a:solidFill>
                  <a:srgbClr val="92D050"/>
                </a:solidFill>
                <a:latin typeface="Calibri"/>
                <a:cs typeface="Calibri"/>
              </a:rPr>
              <a:t>)</a:t>
            </a:r>
            <a:r>
              <a:rPr sz="1600" b="1" spc="-15" dirty="0">
                <a:solidFill>
                  <a:srgbClr val="92D050"/>
                </a:solidFill>
                <a:latin typeface="Calibri"/>
                <a:cs typeface="Calibri"/>
              </a:rPr>
              <a:t>, </a:t>
            </a:r>
            <a:r>
              <a:rPr sz="1600" b="1" spc="-615" dirty="0">
                <a:solidFill>
                  <a:srgbClr val="92D050"/>
                </a:solidFill>
                <a:latin typeface="Calibri"/>
                <a:cs typeface="Calibri"/>
              </a:rPr>
              <a:t> </a:t>
            </a:r>
            <a:r>
              <a:rPr sz="1600" b="1" spc="-5" dirty="0" err="1">
                <a:solidFill>
                  <a:srgbClr val="92D050"/>
                </a:solidFill>
                <a:latin typeface="Calibri"/>
                <a:cs typeface="Calibri"/>
              </a:rPr>
              <a:t>acetylcholin</a:t>
            </a:r>
            <a:r>
              <a:rPr lang="cs-CZ" sz="1600" b="1" spc="-5" dirty="0">
                <a:solidFill>
                  <a:srgbClr val="92D050"/>
                </a:solidFill>
                <a:latin typeface="Calibri"/>
                <a:cs typeface="Calibri"/>
              </a:rPr>
              <a:t> (Ach)</a:t>
            </a:r>
          </a:p>
          <a:p>
            <a:pPr marL="37465" marR="1407160">
              <a:spcBef>
                <a:spcPts val="275"/>
              </a:spcBef>
              <a:tabLst>
                <a:tab pos="379095" algn="l"/>
                <a:tab pos="379730" algn="l"/>
              </a:tabLst>
            </a:pPr>
            <a:endParaRPr sz="1600" dirty="0">
              <a:solidFill>
                <a:srgbClr val="92D050"/>
              </a:solidFill>
              <a:latin typeface="Calibri"/>
              <a:cs typeface="Calibri"/>
            </a:endParaRPr>
          </a:p>
          <a:p>
            <a:pPr marL="379095" indent="-341630">
              <a:spcBef>
                <a:spcPts val="290"/>
              </a:spcBef>
              <a:buChar char="•"/>
              <a:tabLst>
                <a:tab pos="379095" algn="l"/>
                <a:tab pos="379730" algn="l"/>
              </a:tabLst>
            </a:pPr>
            <a:r>
              <a:rPr sz="1600" spc="-10" dirty="0">
                <a:latin typeface="Calibri"/>
                <a:cs typeface="Calibri"/>
              </a:rPr>
              <a:t>všechna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pregangliová</a:t>
            </a:r>
            <a:r>
              <a:rPr sz="1600" u="heavy" spc="-8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6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vlákna</a:t>
            </a:r>
            <a:r>
              <a:rPr sz="1600" u="heavy" spc="-6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600" u="heavy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– </a:t>
            </a:r>
            <a:r>
              <a:rPr sz="16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cholinergní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(Ach)</a:t>
            </a:r>
            <a:endParaRPr lang="cs-CZ" sz="1600" spc="-5" dirty="0">
              <a:latin typeface="Calibri"/>
              <a:cs typeface="Calibri"/>
            </a:endParaRPr>
          </a:p>
          <a:p>
            <a:pPr marL="379095" indent="-341630">
              <a:spcBef>
                <a:spcPts val="290"/>
              </a:spcBef>
              <a:buChar char="•"/>
              <a:tabLst>
                <a:tab pos="379095" algn="l"/>
                <a:tab pos="379730" algn="l"/>
              </a:tabLst>
            </a:pPr>
            <a:endParaRPr sz="1600" dirty="0">
              <a:latin typeface="Calibri"/>
              <a:cs typeface="Calibri"/>
            </a:endParaRPr>
          </a:p>
          <a:p>
            <a:pPr marL="379095" indent="-341630">
              <a:spcBef>
                <a:spcPts val="340"/>
              </a:spcBef>
              <a:buChar char="•"/>
              <a:tabLst>
                <a:tab pos="379095" algn="l"/>
                <a:tab pos="379730" algn="l"/>
              </a:tabLst>
            </a:pPr>
            <a:r>
              <a:rPr sz="1600" spc="-10" dirty="0">
                <a:latin typeface="Calibri"/>
                <a:cs typeface="Calibri"/>
              </a:rPr>
              <a:t>ve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vegetativních</a:t>
            </a:r>
            <a:r>
              <a:rPr sz="1600" spc="-70" dirty="0">
                <a:latin typeface="Calibri"/>
                <a:cs typeface="Calibri"/>
              </a:rPr>
              <a:t> </a:t>
            </a:r>
            <a:r>
              <a:rPr sz="1600" spc="-10" dirty="0" err="1">
                <a:latin typeface="Calibri"/>
                <a:cs typeface="Calibri"/>
              </a:rPr>
              <a:t>gangliích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lang="cs-CZ" sz="1600" spc="-55" dirty="0">
                <a:latin typeface="Calibri"/>
                <a:cs typeface="Calibri"/>
              </a:rPr>
              <a:t>- </a:t>
            </a:r>
            <a:r>
              <a:rPr sz="1600" spc="-15" dirty="0" err="1">
                <a:latin typeface="Calibri"/>
                <a:cs typeface="Calibri"/>
              </a:rPr>
              <a:t>neuronální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spc="-20" dirty="0" err="1">
                <a:latin typeface="Calibri"/>
                <a:cs typeface="Calibri"/>
              </a:rPr>
              <a:t>nikotinový</a:t>
            </a:r>
            <a:r>
              <a:rPr lang="cs-CZ" sz="160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receptor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(N</a:t>
            </a:r>
            <a:r>
              <a:rPr sz="1600" baseline="-16516" dirty="0">
                <a:latin typeface="Calibri"/>
                <a:cs typeface="Calibri"/>
              </a:rPr>
              <a:t>N</a:t>
            </a:r>
            <a:r>
              <a:rPr lang="cs-CZ" sz="1600" dirty="0">
                <a:latin typeface="Calibri"/>
                <a:cs typeface="Calibri"/>
              </a:rPr>
              <a:t>;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působí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Ach)</a:t>
            </a:r>
            <a:endParaRPr lang="cs-CZ" sz="1600" spc="-5" dirty="0">
              <a:latin typeface="Calibri"/>
              <a:cs typeface="Calibri"/>
            </a:endParaRPr>
          </a:p>
          <a:p>
            <a:pPr marL="379095" indent="-341630">
              <a:spcBef>
                <a:spcPts val="340"/>
              </a:spcBef>
              <a:buChar char="•"/>
              <a:tabLst>
                <a:tab pos="379095" algn="l"/>
                <a:tab pos="379730" algn="l"/>
              </a:tabLst>
            </a:pPr>
            <a:endParaRPr sz="1600" dirty="0">
              <a:latin typeface="Calibri"/>
              <a:cs typeface="Calibri"/>
            </a:endParaRPr>
          </a:p>
          <a:p>
            <a:pPr marL="379095" indent="-341630">
              <a:spcBef>
                <a:spcPts val="120"/>
              </a:spcBef>
              <a:buChar char="•"/>
              <a:tabLst>
                <a:tab pos="379095" algn="l"/>
                <a:tab pos="379730" algn="l"/>
              </a:tabLst>
            </a:pPr>
            <a:r>
              <a:rPr sz="1600" spc="-5" dirty="0">
                <a:latin typeface="Calibri"/>
                <a:cs typeface="Calibri"/>
              </a:rPr>
              <a:t>na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postsynaptické</a:t>
            </a:r>
            <a:r>
              <a:rPr sz="1600" spc="-7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membráně</a:t>
            </a:r>
            <a:r>
              <a:rPr sz="1600" spc="-75" dirty="0">
                <a:latin typeface="Calibri"/>
                <a:cs typeface="Calibri"/>
              </a:rPr>
              <a:t> </a:t>
            </a:r>
            <a:r>
              <a:rPr sz="1600" spc="-55" dirty="0">
                <a:latin typeface="Calibri"/>
                <a:cs typeface="Calibri"/>
              </a:rPr>
              <a:t>efektor.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lang="cs-CZ" sz="1600" spc="-5" dirty="0">
                <a:latin typeface="Calibri"/>
                <a:cs typeface="Calibri"/>
              </a:rPr>
              <a:t>b</a:t>
            </a:r>
            <a:r>
              <a:rPr sz="1600" spc="-5" dirty="0" err="1">
                <a:latin typeface="Calibri"/>
                <a:cs typeface="Calibri"/>
              </a:rPr>
              <a:t>uněk</a:t>
            </a:r>
            <a:r>
              <a:rPr lang="cs-CZ" sz="1600" i="1" dirty="0">
                <a:latin typeface="Calibri"/>
                <a:cs typeface="Calibri"/>
              </a:rPr>
              <a:t> </a:t>
            </a:r>
            <a:r>
              <a:rPr sz="1600" i="1" spc="-20" dirty="0" err="1">
                <a:latin typeface="Calibri"/>
                <a:cs typeface="Calibri"/>
              </a:rPr>
              <a:t>parasympatiku</a:t>
            </a:r>
            <a:r>
              <a:rPr lang="cs-CZ" sz="1600" i="1" spc="-95" dirty="0">
                <a:latin typeface="Calibri"/>
                <a:cs typeface="Calibri"/>
              </a:rPr>
              <a:t> </a:t>
            </a:r>
            <a:r>
              <a:rPr lang="cs-CZ" sz="1600" spc="-95" dirty="0">
                <a:latin typeface="Calibri"/>
                <a:cs typeface="Calibri"/>
              </a:rPr>
              <a:t>- </a:t>
            </a:r>
            <a:r>
              <a:rPr sz="1600" spc="-5" dirty="0" err="1">
                <a:latin typeface="Calibri"/>
                <a:cs typeface="Calibri"/>
              </a:rPr>
              <a:t>muskarinový</a:t>
            </a:r>
            <a:r>
              <a:rPr sz="1600" spc="-8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receptor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(M;</a:t>
            </a:r>
            <a:r>
              <a:rPr sz="1600" spc="70" dirty="0"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0000"/>
                </a:solidFill>
                <a:latin typeface="Calibri"/>
                <a:cs typeface="Calibri"/>
              </a:rPr>
              <a:t>Ach</a:t>
            </a:r>
            <a:r>
              <a:rPr sz="1600" spc="-5" dirty="0">
                <a:latin typeface="Calibri"/>
                <a:cs typeface="Calibri"/>
              </a:rPr>
              <a:t>)</a:t>
            </a:r>
            <a:endParaRPr lang="cs-CZ" sz="1600" spc="-5" dirty="0">
              <a:latin typeface="Calibri"/>
              <a:cs typeface="Calibri"/>
            </a:endParaRPr>
          </a:p>
          <a:p>
            <a:pPr marL="379095" indent="-341630">
              <a:spcBef>
                <a:spcPts val="120"/>
              </a:spcBef>
              <a:buChar char="•"/>
              <a:tabLst>
                <a:tab pos="379095" algn="l"/>
                <a:tab pos="379730" algn="l"/>
              </a:tabLst>
            </a:pPr>
            <a:endParaRPr sz="1600" dirty="0">
              <a:latin typeface="Calibri"/>
              <a:cs typeface="Calibri"/>
            </a:endParaRPr>
          </a:p>
          <a:p>
            <a:pPr marL="379095" marR="30480" indent="-341630">
              <a:lnSpc>
                <a:spcPct val="100000"/>
              </a:lnSpc>
              <a:spcBef>
                <a:spcPts val="105"/>
              </a:spcBef>
              <a:buChar char="•"/>
              <a:tabLst>
                <a:tab pos="379095" algn="l"/>
                <a:tab pos="379730" algn="l"/>
              </a:tabLst>
            </a:pPr>
            <a:r>
              <a:rPr sz="1600" spc="5" dirty="0">
                <a:solidFill>
                  <a:srgbClr val="FF0000"/>
                </a:solidFill>
                <a:latin typeface="Calibri"/>
                <a:cs typeface="Calibri"/>
              </a:rPr>
              <a:t>NoA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působí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přenos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z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20" dirty="0" err="1">
                <a:latin typeface="Calibri"/>
                <a:cs typeface="Calibri"/>
              </a:rPr>
              <a:t>postgangliových</a:t>
            </a:r>
            <a:r>
              <a:rPr sz="1600" spc="-90" dirty="0">
                <a:latin typeface="Calibri"/>
                <a:cs typeface="Calibri"/>
              </a:rPr>
              <a:t> </a:t>
            </a:r>
            <a:r>
              <a:rPr sz="1600" spc="-15" dirty="0" err="1">
                <a:latin typeface="Calibri"/>
                <a:cs typeface="Calibri"/>
              </a:rPr>
              <a:t>vláken</a:t>
            </a:r>
            <a:r>
              <a:rPr lang="cs-CZ" sz="1600" i="1" dirty="0">
                <a:latin typeface="Calibri"/>
                <a:cs typeface="Calibri"/>
              </a:rPr>
              <a:t> </a:t>
            </a:r>
            <a:r>
              <a:rPr sz="1600" i="1" spc="-15" dirty="0" err="1">
                <a:latin typeface="Calibri"/>
                <a:cs typeface="Calibri"/>
              </a:rPr>
              <a:t>sympatiku</a:t>
            </a:r>
            <a:r>
              <a:rPr sz="1600" i="1" spc="-80" dirty="0">
                <a:latin typeface="Calibri"/>
                <a:cs typeface="Calibri"/>
              </a:rPr>
              <a:t> </a:t>
            </a:r>
            <a:r>
              <a:rPr sz="1600" spc="-5" dirty="0" err="1">
                <a:latin typeface="Calibri"/>
                <a:cs typeface="Calibri"/>
              </a:rPr>
              <a:t>na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25" dirty="0" err="1">
                <a:latin typeface="Calibri"/>
                <a:cs typeface="Calibri"/>
              </a:rPr>
              <a:t>efektor</a:t>
            </a:r>
            <a:r>
              <a:rPr lang="cs-CZ" sz="1600" spc="-25" dirty="0">
                <a:latin typeface="Calibri"/>
                <a:cs typeface="Calibri"/>
              </a:rPr>
              <a:t>, </a:t>
            </a:r>
            <a:r>
              <a:rPr lang="cs-CZ" sz="1600" spc="-20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postganliová</a:t>
            </a:r>
            <a:r>
              <a:rPr lang="cs-CZ" sz="1600" spc="-1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lang="cs-CZ" sz="160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vlákna</a:t>
            </a:r>
            <a:r>
              <a:rPr lang="cs-CZ" sz="1600" spc="-6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lang="cs-CZ" sz="1600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sympatiku</a:t>
            </a:r>
            <a:r>
              <a:rPr lang="cs-CZ" sz="1600" spc="-9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lang="cs-CZ" sz="160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–</a:t>
            </a:r>
            <a:r>
              <a:rPr lang="cs-CZ" sz="1600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lang="cs-CZ" sz="1600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adrenergní</a:t>
            </a:r>
            <a:r>
              <a:rPr lang="cs-CZ" sz="1600" spc="-5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lang="cs-CZ" sz="160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vlákna </a:t>
            </a:r>
            <a:r>
              <a:rPr lang="cs-CZ" sz="1600" spc="-620" dirty="0">
                <a:latin typeface="Calibri"/>
                <a:cs typeface="Calibri"/>
              </a:rPr>
              <a:t>             </a:t>
            </a:r>
            <a:r>
              <a:rPr lang="cs-CZ" sz="1600" spc="-6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 </a:t>
            </a:r>
            <a:r>
              <a:rPr lang="cs-CZ" sz="1600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(</a:t>
            </a:r>
            <a:r>
              <a:rPr lang="el-GR" sz="1600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α-,</a:t>
            </a:r>
            <a:r>
              <a:rPr lang="el-GR" sz="1600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lang="el-GR" sz="1600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β-</a:t>
            </a:r>
            <a:r>
              <a:rPr lang="cs-CZ" sz="1600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receptory)</a:t>
            </a:r>
          </a:p>
          <a:p>
            <a:pPr marL="379095" marR="30480" indent="-341630">
              <a:lnSpc>
                <a:spcPct val="100000"/>
              </a:lnSpc>
              <a:spcBef>
                <a:spcPts val="105"/>
              </a:spcBef>
              <a:buChar char="•"/>
              <a:tabLst>
                <a:tab pos="379095" algn="l"/>
                <a:tab pos="379730" algn="l"/>
              </a:tabLst>
            </a:pPr>
            <a:endParaRPr lang="cs-CZ" sz="1600" spc="-10" dirty="0">
              <a:uFill>
                <a:solidFill>
                  <a:srgbClr val="000000"/>
                </a:solidFill>
              </a:uFill>
              <a:latin typeface="Calibri"/>
              <a:cs typeface="Calibri"/>
            </a:endParaRPr>
          </a:p>
          <a:p>
            <a:pPr marL="379095" indent="-341630">
              <a:lnSpc>
                <a:spcPct val="100000"/>
              </a:lnSpc>
              <a:spcBef>
                <a:spcPts val="700"/>
              </a:spcBef>
              <a:buChar char="•"/>
              <a:tabLst>
                <a:tab pos="379095" algn="l"/>
                <a:tab pos="379730" algn="l"/>
              </a:tabLst>
            </a:pPr>
            <a:r>
              <a:rPr lang="cs-CZ" sz="1600" spc="-20" dirty="0">
                <a:latin typeface="Calibri"/>
                <a:cs typeface="Calibri"/>
              </a:rPr>
              <a:t>nikotinové</a:t>
            </a:r>
            <a:r>
              <a:rPr lang="cs-CZ" sz="1600" spc="-95" dirty="0">
                <a:latin typeface="Calibri"/>
                <a:cs typeface="Calibri"/>
              </a:rPr>
              <a:t> </a:t>
            </a:r>
            <a:r>
              <a:rPr lang="cs-CZ" sz="1600" spc="-5" dirty="0">
                <a:latin typeface="Calibri"/>
                <a:cs typeface="Calibri"/>
              </a:rPr>
              <a:t>muskulární</a:t>
            </a:r>
            <a:r>
              <a:rPr lang="cs-CZ" sz="1600" spc="-65" dirty="0">
                <a:latin typeface="Calibri"/>
                <a:cs typeface="Calibri"/>
              </a:rPr>
              <a:t> </a:t>
            </a:r>
            <a:r>
              <a:rPr lang="cs-CZ" sz="1600" dirty="0">
                <a:latin typeface="Calibri"/>
                <a:cs typeface="Calibri"/>
              </a:rPr>
              <a:t>(N</a:t>
            </a:r>
            <a:r>
              <a:rPr lang="cs-CZ" sz="1600" baseline="-16516" dirty="0">
                <a:latin typeface="Calibri"/>
                <a:cs typeface="Calibri"/>
              </a:rPr>
              <a:t>M</a:t>
            </a:r>
            <a:r>
              <a:rPr lang="cs-CZ" sz="1600" dirty="0">
                <a:latin typeface="Calibri"/>
                <a:cs typeface="Calibri"/>
              </a:rPr>
              <a:t>)</a:t>
            </a:r>
            <a:r>
              <a:rPr lang="cs-CZ" sz="1600" spc="-10" dirty="0">
                <a:latin typeface="Calibri"/>
                <a:cs typeface="Calibri"/>
              </a:rPr>
              <a:t> receptory</a:t>
            </a:r>
            <a:r>
              <a:rPr lang="cs-CZ" sz="1600" spc="-65" dirty="0">
                <a:latin typeface="Calibri"/>
                <a:cs typeface="Calibri"/>
              </a:rPr>
              <a:t> </a:t>
            </a:r>
            <a:r>
              <a:rPr lang="cs-CZ" sz="1600" spc="5" dirty="0">
                <a:latin typeface="Calibri"/>
                <a:cs typeface="Calibri"/>
              </a:rPr>
              <a:t>–</a:t>
            </a:r>
            <a:r>
              <a:rPr lang="cs-CZ" sz="1600" spc="-25" dirty="0">
                <a:latin typeface="Calibri"/>
                <a:cs typeface="Calibri"/>
              </a:rPr>
              <a:t> </a:t>
            </a:r>
            <a:r>
              <a:rPr lang="cs-CZ" sz="1600" spc="-5" dirty="0">
                <a:latin typeface="Calibri"/>
                <a:cs typeface="Calibri"/>
              </a:rPr>
              <a:t>na</a:t>
            </a:r>
            <a:r>
              <a:rPr lang="cs-CZ" sz="1600" dirty="0">
                <a:latin typeface="Calibri"/>
                <a:cs typeface="Calibri"/>
              </a:rPr>
              <a:t> </a:t>
            </a:r>
            <a:r>
              <a:rPr lang="cs-CZ" sz="1600" spc="-20" dirty="0">
                <a:latin typeface="Calibri"/>
                <a:cs typeface="Calibri"/>
              </a:rPr>
              <a:t>nervosvalové</a:t>
            </a:r>
            <a:r>
              <a:rPr lang="cs-CZ" sz="1600" spc="-55" dirty="0">
                <a:latin typeface="Calibri"/>
                <a:cs typeface="Calibri"/>
              </a:rPr>
              <a:t> </a:t>
            </a:r>
            <a:r>
              <a:rPr lang="cs-CZ" sz="1600" spc="-15" dirty="0">
                <a:latin typeface="Calibri"/>
                <a:cs typeface="Calibri"/>
              </a:rPr>
              <a:t>ploténce</a:t>
            </a:r>
            <a:endParaRPr lang="cs-CZ" sz="1600" spc="-10" dirty="0">
              <a:uFill>
                <a:solidFill>
                  <a:srgbClr val="000000"/>
                </a:solidFill>
              </a:uFill>
              <a:latin typeface="Calibri"/>
              <a:cs typeface="Calibri"/>
            </a:endParaRPr>
          </a:p>
          <a:p>
            <a:pPr marL="379095" indent="-341630">
              <a:spcBef>
                <a:spcPts val="695"/>
              </a:spcBef>
              <a:buChar char="•"/>
              <a:tabLst>
                <a:tab pos="379095" algn="l"/>
                <a:tab pos="379730" algn="l"/>
              </a:tabLst>
            </a:pPr>
            <a:endParaRPr sz="16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1740A444-5F21-C3F1-3012-4F6897C05B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0269" y="2987090"/>
            <a:ext cx="4548663" cy="3657600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29892" y="429260"/>
            <a:ext cx="6269990" cy="6270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0"/>
              </a:spcBef>
            </a:pPr>
            <a:endParaRPr dirty="0">
              <a:latin typeface="Calibri"/>
              <a:cs typeface="Calibri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B70C7A1-10E8-2D39-73FF-03C9441F43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839" y="200869"/>
            <a:ext cx="5029647" cy="3500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6768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200" y="468883"/>
            <a:ext cx="7151649" cy="6270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0"/>
              </a:spcBef>
            </a:pPr>
            <a:r>
              <a:rPr u="none" spc="-5" dirty="0">
                <a:latin typeface="+mn-lt"/>
              </a:rPr>
              <a:t>Vegetativní</a:t>
            </a:r>
            <a:r>
              <a:rPr u="none" spc="20" dirty="0">
                <a:latin typeface="+mn-lt"/>
              </a:rPr>
              <a:t> </a:t>
            </a:r>
            <a:r>
              <a:rPr u="none" spc="-10" dirty="0" err="1">
                <a:latin typeface="+mn-lt"/>
              </a:rPr>
              <a:t>nervový</a:t>
            </a:r>
            <a:r>
              <a:rPr u="none" spc="-35" dirty="0">
                <a:latin typeface="+mn-lt"/>
              </a:rPr>
              <a:t> </a:t>
            </a:r>
            <a:r>
              <a:rPr u="none" spc="-10" dirty="0" err="1">
                <a:latin typeface="+mn-lt"/>
              </a:rPr>
              <a:t>systém</a:t>
            </a:r>
            <a:r>
              <a:rPr lang="cs-CZ" u="none" spc="-10" dirty="0">
                <a:latin typeface="+mn-lt"/>
              </a:rPr>
              <a:t> (VNS)</a:t>
            </a:r>
            <a:endParaRPr dirty="0">
              <a:latin typeface="+mn-l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3400" y="1752600"/>
            <a:ext cx="8379765" cy="295786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6870" marR="106680" indent="-344805">
              <a:lnSpc>
                <a:spcPct val="100000"/>
              </a:lnSpc>
              <a:spcBef>
                <a:spcPts val="105"/>
              </a:spcBef>
              <a:buChar char="•"/>
              <a:tabLst>
                <a:tab pos="356870" algn="l"/>
                <a:tab pos="357505" algn="l"/>
              </a:tabLst>
            </a:pP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většina</a:t>
            </a:r>
            <a:r>
              <a:rPr sz="2400" u="heavy" spc="-5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orgánů</a:t>
            </a:r>
            <a:r>
              <a:rPr sz="2400" u="heavy" spc="-6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inervována</a:t>
            </a:r>
            <a:r>
              <a:rPr sz="2400" u="heavy" spc="-8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paralelně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sympatickými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6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parasympatickými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vlákny</a:t>
            </a:r>
            <a:endParaRPr sz="2400" dirty="0">
              <a:latin typeface="Calibri"/>
              <a:cs typeface="Calibri"/>
            </a:endParaRPr>
          </a:p>
          <a:p>
            <a:pPr marL="356870" marR="351155" indent="-344805">
              <a:lnSpc>
                <a:spcPct val="100000"/>
              </a:lnSpc>
              <a:spcBef>
                <a:spcPts val="700"/>
              </a:spcBef>
              <a:buChar char="•"/>
              <a:tabLst>
                <a:tab pos="356870" algn="l"/>
                <a:tab pos="357505" algn="l"/>
              </a:tabLst>
            </a:pPr>
            <a:r>
              <a:rPr sz="2400" spc="-20" dirty="0">
                <a:latin typeface="Calibri"/>
                <a:cs typeface="Calibri"/>
              </a:rPr>
              <a:t>někde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protichůdné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účinky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–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hl.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svaly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žaludku,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moč. </a:t>
            </a:r>
            <a:r>
              <a:rPr sz="2400" spc="-62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měchýře,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srdce</a:t>
            </a:r>
            <a:endParaRPr sz="2400" dirty="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695"/>
              </a:spcBef>
              <a:buChar char="•"/>
              <a:tabLst>
                <a:tab pos="356870" algn="l"/>
                <a:tab pos="357505" algn="l"/>
              </a:tabLst>
            </a:pPr>
            <a:r>
              <a:rPr sz="2400" spc="-20" dirty="0" err="1">
                <a:latin typeface="Calibri"/>
                <a:cs typeface="Calibri"/>
              </a:rPr>
              <a:t>někde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působí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obdobně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(slinné</a:t>
            </a:r>
            <a:r>
              <a:rPr sz="2400" spc="40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žlázy</a:t>
            </a:r>
            <a:r>
              <a:rPr sz="2400" spc="-10" dirty="0">
                <a:latin typeface="Calibri"/>
                <a:cs typeface="Calibri"/>
              </a:rPr>
              <a:t>)</a:t>
            </a:r>
            <a:endParaRPr lang="cs-CZ" sz="2400" spc="-10" dirty="0">
              <a:latin typeface="Calibri"/>
              <a:cs typeface="Calibri"/>
            </a:endParaRPr>
          </a:p>
          <a:p>
            <a:pPr marL="356870" indent="-344805">
              <a:spcBef>
                <a:spcPts val="695"/>
              </a:spcBef>
              <a:buFontTx/>
              <a:buChar char="•"/>
              <a:tabLst>
                <a:tab pos="356870" algn="l"/>
                <a:tab pos="357505" algn="l"/>
              </a:tabLst>
            </a:pPr>
            <a:r>
              <a:rPr lang="cs-CZ" sz="2400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někde</a:t>
            </a:r>
            <a:r>
              <a:rPr lang="cs-CZ" sz="2400" spc="-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lang="cs-CZ" sz="2400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pouze</a:t>
            </a:r>
            <a:r>
              <a:rPr lang="cs-CZ" sz="2400" spc="-5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lang="cs-CZ" sz="2400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sympatikus</a:t>
            </a:r>
            <a:r>
              <a:rPr lang="cs-CZ" sz="2400" spc="-130" dirty="0">
                <a:latin typeface="Calibri"/>
                <a:cs typeface="Calibri"/>
              </a:rPr>
              <a:t> </a:t>
            </a:r>
            <a:r>
              <a:rPr lang="cs-CZ" sz="2400" spc="-5" dirty="0">
                <a:latin typeface="Calibri"/>
                <a:cs typeface="Calibri"/>
              </a:rPr>
              <a:t>(cévy)</a:t>
            </a:r>
            <a:r>
              <a:rPr lang="cs-CZ" sz="2400" spc="-10" dirty="0">
                <a:latin typeface="Calibri"/>
                <a:cs typeface="Calibri"/>
              </a:rPr>
              <a:t> </a:t>
            </a:r>
            <a:r>
              <a:rPr lang="cs-CZ" sz="2400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nebo</a:t>
            </a:r>
            <a:r>
              <a:rPr lang="cs-CZ" sz="2400" spc="-5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lang="cs-CZ" sz="2400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parasympatikus </a:t>
            </a:r>
            <a:r>
              <a:rPr lang="cs-CZ" sz="2400" spc="-620" dirty="0">
                <a:latin typeface="Calibri"/>
                <a:cs typeface="Calibri"/>
              </a:rPr>
              <a:t> </a:t>
            </a:r>
            <a:r>
              <a:rPr lang="cs-CZ" sz="2400" spc="-10" dirty="0">
                <a:latin typeface="Calibri"/>
                <a:cs typeface="Calibri"/>
              </a:rPr>
              <a:t>(m.</a:t>
            </a:r>
            <a:r>
              <a:rPr lang="cs-CZ" sz="2400" spc="-5" dirty="0">
                <a:latin typeface="Calibri"/>
                <a:cs typeface="Calibri"/>
              </a:rPr>
              <a:t> </a:t>
            </a:r>
            <a:r>
              <a:rPr lang="cs-CZ" sz="2400" spc="-10" dirty="0" err="1">
                <a:latin typeface="Calibri"/>
                <a:cs typeface="Calibri"/>
              </a:rPr>
              <a:t>ciliaris</a:t>
            </a:r>
            <a:r>
              <a:rPr lang="cs-CZ" sz="2400" spc="-10" dirty="0">
                <a:latin typeface="Calibri"/>
                <a:cs typeface="Calibri"/>
              </a:rPr>
              <a:t>)</a:t>
            </a:r>
            <a:endParaRPr lang="cs-CZ" sz="2400" dirty="0">
              <a:latin typeface="Calibri"/>
              <a:cs typeface="Calibri"/>
            </a:endParaRPr>
          </a:p>
          <a:p>
            <a:pPr marL="12065">
              <a:lnSpc>
                <a:spcPct val="100000"/>
              </a:lnSpc>
              <a:spcBef>
                <a:spcPts val="695"/>
              </a:spcBef>
              <a:tabLst>
                <a:tab pos="356870" algn="l"/>
                <a:tab pos="357505" algn="l"/>
              </a:tabLst>
            </a:pP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52407" y="3007089"/>
            <a:ext cx="3639185" cy="843821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5400" u="none" spc="-5" dirty="0">
                <a:latin typeface="Calibri"/>
                <a:cs typeface="Calibri"/>
              </a:rPr>
              <a:t>Sympatikus</a:t>
            </a:r>
            <a:endParaRPr sz="5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60501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40710" y="754202"/>
            <a:ext cx="2860675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u="none" spc="-5" dirty="0">
                <a:latin typeface="Calibri"/>
                <a:cs typeface="Calibri"/>
              </a:rPr>
              <a:t>Sympatikus</a:t>
            </a:r>
            <a:endParaRPr dirty="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383791" y="2014727"/>
            <a:ext cx="6739255" cy="4267200"/>
            <a:chOff x="1383791" y="2014727"/>
            <a:chExt cx="6739255" cy="426720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49551" y="2014727"/>
              <a:ext cx="5733288" cy="426720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403603" y="3500627"/>
              <a:ext cx="6699884" cy="1082040"/>
            </a:xfrm>
            <a:custGeom>
              <a:avLst/>
              <a:gdLst/>
              <a:ahLst/>
              <a:cxnLst/>
              <a:rect l="l" t="t" r="r" b="b"/>
              <a:pathLst>
                <a:path w="6699884" h="1082039">
                  <a:moveTo>
                    <a:pt x="0" y="0"/>
                  </a:moveTo>
                  <a:lnTo>
                    <a:pt x="6699250" y="0"/>
                  </a:lnTo>
                </a:path>
                <a:path w="6699884" h="1082039">
                  <a:moveTo>
                    <a:pt x="0" y="0"/>
                  </a:moveTo>
                  <a:lnTo>
                    <a:pt x="0" y="1081659"/>
                  </a:lnTo>
                </a:path>
                <a:path w="6699884" h="1082039">
                  <a:moveTo>
                    <a:pt x="0" y="1082040"/>
                  </a:moveTo>
                  <a:lnTo>
                    <a:pt x="6699250" y="1082040"/>
                  </a:lnTo>
                </a:path>
                <a:path w="6699884" h="1082039">
                  <a:moveTo>
                    <a:pt x="6699504" y="0"/>
                  </a:moveTo>
                  <a:lnTo>
                    <a:pt x="6699504" y="1081659"/>
                  </a:lnTo>
                </a:path>
              </a:pathLst>
            </a:custGeom>
            <a:ln w="3962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2597</TotalTime>
  <Words>2138</Words>
  <Application>Microsoft Office PowerPoint</Application>
  <PresentationFormat>Předvádění na obrazovce (4:3)</PresentationFormat>
  <Paragraphs>309</Paragraphs>
  <Slides>47</Slides>
  <Notes>7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47</vt:i4>
      </vt:variant>
    </vt:vector>
  </HeadingPairs>
  <TitlesOfParts>
    <vt:vector size="53" baseType="lpstr">
      <vt:lpstr>Arial</vt:lpstr>
      <vt:lpstr>Arial MT</vt:lpstr>
      <vt:lpstr>Calibri</vt:lpstr>
      <vt:lpstr>Symbol</vt:lpstr>
      <vt:lpstr>Times New Roman</vt:lpstr>
      <vt:lpstr>Office Theme</vt:lpstr>
      <vt:lpstr>Nervový  systém</vt:lpstr>
      <vt:lpstr>Prezentace aplikace PowerPoint</vt:lpstr>
      <vt:lpstr>   Vegetativní nervový systém (VNS)</vt:lpstr>
      <vt:lpstr>Prezentace aplikace PowerPoint</vt:lpstr>
      <vt:lpstr>Vegetativní nervový systém (VNS)</vt:lpstr>
      <vt:lpstr>Prezentace aplikace PowerPoint</vt:lpstr>
      <vt:lpstr>Vegetativní nervový systém (VNS)</vt:lpstr>
      <vt:lpstr>Sympatikus</vt:lpstr>
      <vt:lpstr>Sympatikus</vt:lpstr>
      <vt:lpstr>Sympatikus</vt:lpstr>
      <vt:lpstr>Sympatikus</vt:lpstr>
      <vt:lpstr>Schéma vegetativního  nervového systému</vt:lpstr>
      <vt:lpstr>Účinky sympatiku</vt:lpstr>
      <vt:lpstr>Receptory</vt:lpstr>
      <vt:lpstr>Sympatomimetika</vt:lpstr>
      <vt:lpstr>Prezentace aplikace PowerPoint</vt:lpstr>
      <vt:lpstr>Neselektivní sympatomimetika</vt:lpstr>
      <vt:lpstr>Neselektivní sympatomimetika</vt:lpstr>
      <vt:lpstr>Prezentace aplikace PowerPoint</vt:lpstr>
      <vt:lpstr>1-sympatomimetika</vt:lpstr>
      <vt:lpstr>2-sympatomimetika</vt:lpstr>
      <vt:lpstr>2-sympatomimetika k léčbě AB</vt:lpstr>
      <vt:lpstr>2-sympatomimetika k tokolýze</vt:lpstr>
      <vt:lpstr>Prezentace aplikace PowerPoint</vt:lpstr>
      <vt:lpstr> Selektivní α1-mimetika</vt:lpstr>
      <vt:lpstr>Selektivní α1-mimetika</vt:lpstr>
      <vt:lpstr>Selektivní α2-mimetika</vt:lpstr>
      <vt:lpstr>Selektivní α2-mimetika</vt:lpstr>
      <vt:lpstr>Prezentace aplikace PowerPoint</vt:lpstr>
      <vt:lpstr>Nepřímá  sympatomimetika</vt:lpstr>
      <vt:lpstr>Nepřímá sympatomimetika</vt:lpstr>
      <vt:lpstr>Sympatolytika</vt:lpstr>
      <vt:lpstr>Prezentace aplikace PowerPoint</vt:lpstr>
      <vt:lpstr>α-sympatolytika</vt:lpstr>
      <vt:lpstr>Neselektivní α-lytika</vt:lpstr>
      <vt:lpstr>Selektivní α1-lytika</vt:lpstr>
      <vt:lpstr>Selektivní α1-lytika</vt:lpstr>
      <vt:lpstr>Prezentace aplikace PowerPoint</vt:lpstr>
      <vt:lpstr>-sympatolytika</vt:lpstr>
      <vt:lpstr>-sympatolytika</vt:lpstr>
      <vt:lpstr>-sympatolytika</vt:lpstr>
      <vt:lpstr>-sympatolytika</vt:lpstr>
      <vt:lpstr>-sympatolytika</vt:lpstr>
      <vt:lpstr>-sympatolytika</vt:lpstr>
      <vt:lpstr>-sympatolytika</vt:lpstr>
      <vt:lpstr>-sympatolytika</vt:lpstr>
      <vt:lpstr>zapamatovat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Sympatikus</dc:title>
  <dc:creator>Odbor Informatiky</dc:creator>
  <cp:lastModifiedBy>Veronika Slováček Hagenová</cp:lastModifiedBy>
  <cp:revision>18</cp:revision>
  <dcterms:created xsi:type="dcterms:W3CDTF">2024-07-24T08:23:38Z</dcterms:created>
  <dcterms:modified xsi:type="dcterms:W3CDTF">2024-11-15T13:05:23Z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2021-01-07T00:00:00Z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2024-07-24T00:00:00Z</vt:filetime>
  </property>
</Properties>
</file>