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329" r:id="rId3"/>
    <p:sldId id="331" r:id="rId4"/>
    <p:sldId id="345" r:id="rId5"/>
    <p:sldId id="346" r:id="rId6"/>
    <p:sldId id="333" r:id="rId7"/>
    <p:sldId id="334" r:id="rId8"/>
    <p:sldId id="335" r:id="rId9"/>
    <p:sldId id="347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58" d="100"/>
          <a:sy n="58" d="100"/>
        </p:scale>
        <p:origin x="7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75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13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5929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86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04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436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375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58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13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70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54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1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430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75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39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8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9D673-DA77-466E-92D9-9DC34EA831F7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0AF459-259E-4E92-BF00-C5B3D4E720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35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F8DE9-AD80-4478-9195-7D560ECC4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598"/>
            <a:ext cx="8915399" cy="2262781"/>
          </a:xfrm>
        </p:spPr>
        <p:txBody>
          <a:bodyPr/>
          <a:lstStyle/>
          <a:p>
            <a:r>
              <a:rPr lang="cs-CZ" dirty="0"/>
              <a:t>Uvedení </a:t>
            </a:r>
            <a:br>
              <a:rPr lang="cs-CZ" dirty="0"/>
            </a:br>
            <a:r>
              <a:rPr lang="cs-CZ" dirty="0"/>
              <a:t>do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EDEAC62-7172-4C7A-BD9D-A17D4C5BAA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827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E902F-E1FD-4934-AFA3-6957E1AE7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psychologických disciplín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BE29B9-A505-4E7E-8EFB-E1A5F2765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7106" y="1540188"/>
            <a:ext cx="9717505" cy="4693701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9EC623F0-7723-4E44-8246-1419A83A8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050901"/>
              </p:ext>
            </p:extLst>
          </p:nvPr>
        </p:nvGraphicFramePr>
        <p:xfrm>
          <a:off x="1106822" y="1917638"/>
          <a:ext cx="10812791" cy="3400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Document" r:id="rId3" imgW="5775241" imgH="1816573" progId="Word.Document.12">
                  <p:embed/>
                </p:oleObj>
              </mc:Choice>
              <mc:Fallback>
                <p:oleObj name="Document" r:id="rId3" imgW="5775241" imgH="18165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6822" y="1917638"/>
                        <a:ext cx="10812791" cy="34001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7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0E652-E54C-49BE-9539-D25CDAF47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927" y="624110"/>
            <a:ext cx="9627686" cy="851764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ZÁKLADNÍ POJMY OBECNÉ PSYCHOLOGIE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CCFF9E-37D5-454F-A7C8-4CCD21879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926" y="1540189"/>
            <a:ext cx="8915400" cy="3777622"/>
          </a:xfrm>
        </p:spPr>
        <p:txBody>
          <a:bodyPr/>
          <a:lstStyle/>
          <a:p>
            <a:r>
              <a:rPr lang="cs-CZ" sz="2800" b="1" dirty="0"/>
              <a:t>PSYCHIKA</a:t>
            </a:r>
            <a:endParaRPr lang="cs-CZ" sz="2800" dirty="0"/>
          </a:p>
          <a:p>
            <a:r>
              <a:rPr lang="cs-CZ" sz="2800" b="1" dirty="0"/>
              <a:t>PROŽÍVÁNÍ</a:t>
            </a:r>
            <a:endParaRPr lang="cs-CZ" sz="2800" dirty="0"/>
          </a:p>
          <a:p>
            <a:r>
              <a:rPr lang="cs-CZ" sz="2800" b="1" dirty="0"/>
              <a:t>PSYCHICKÝ PROCES</a:t>
            </a:r>
            <a:endParaRPr lang="cs-CZ" sz="2800" dirty="0"/>
          </a:p>
          <a:p>
            <a:r>
              <a:rPr lang="cs-CZ" sz="2800" b="1" dirty="0"/>
              <a:t>PSYCHICKÝ OBSAH</a:t>
            </a:r>
            <a:endParaRPr lang="cs-CZ" sz="2800" dirty="0"/>
          </a:p>
          <a:p>
            <a:r>
              <a:rPr lang="cs-CZ" sz="2800" b="1" dirty="0"/>
              <a:t>PSYCHICKÝ STAV</a:t>
            </a:r>
            <a:endParaRPr lang="cs-CZ" sz="2800" dirty="0"/>
          </a:p>
          <a:p>
            <a:r>
              <a:rPr lang="cs-CZ" sz="2800" b="1" dirty="0"/>
              <a:t>CHOVÁNÍ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49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869843-1A0C-481F-A65A-337836C2D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PSYCHIKA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DFD582-0B05-48B0-971B-380AD15E0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495" y="2133600"/>
            <a:ext cx="10619873" cy="3777622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tx1"/>
                </a:solidFill>
              </a:rPr>
              <a:t>Plháková (2003, s. 43) „</a:t>
            </a:r>
            <a:r>
              <a:rPr lang="cs-CZ" sz="2400" i="1" dirty="0">
                <a:solidFill>
                  <a:schemeClr val="tx1"/>
                </a:solidFill>
              </a:rPr>
              <a:t>Souhrn duševních dějů během celého lidského života.“</a:t>
            </a:r>
          </a:p>
          <a:p>
            <a:r>
              <a:rPr lang="cs-CZ" sz="2400" dirty="0">
                <a:solidFill>
                  <a:schemeClr val="tx1"/>
                </a:solidFill>
              </a:rPr>
              <a:t>Kohoutek (2002, s. 15) „</a:t>
            </a:r>
            <a:r>
              <a:rPr lang="cs-CZ" sz="2400" i="1" dirty="0">
                <a:solidFill>
                  <a:schemeClr val="tx1"/>
                </a:solidFill>
              </a:rPr>
              <a:t>dynamický a relativně trvalý systém obecných, skupinových a individuálních duševních procesů, stavů a vlastností</a:t>
            </a:r>
            <a:r>
              <a:rPr lang="cs-CZ" sz="2400" dirty="0">
                <a:solidFill>
                  <a:schemeClr val="tx1"/>
                </a:solidFill>
              </a:rPr>
              <a:t>.“ </a:t>
            </a:r>
          </a:p>
          <a:p>
            <a:endParaRPr lang="cs-CZ" sz="2400" dirty="0"/>
          </a:p>
          <a:p>
            <a:r>
              <a:rPr lang="cs-CZ" sz="2400" b="1" dirty="0"/>
              <a:t>Lidská psychika představuje souhrn psychických jevů, které jsou funkcí mozku, formují se ve společnosti hlavně působením výchovy a umožňují člověku poznávat svět a působit na něj.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922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6117B-A4C1-4867-B1CA-7DB582FC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PROŽÍVÁNÍ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C83421-3BC2-4871-8EED-00FDBFF4B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137" y="1507959"/>
            <a:ext cx="9336505" cy="5021178"/>
          </a:xfrm>
        </p:spPr>
        <p:txBody>
          <a:bodyPr>
            <a:normAutofit/>
          </a:bodyPr>
          <a:lstStyle/>
          <a:p>
            <a:r>
              <a:rPr lang="cs-CZ" sz="2400" i="1" dirty="0">
                <a:solidFill>
                  <a:schemeClr val="tx1"/>
                </a:solidFill>
              </a:rPr>
              <a:t>„sled uvědomovaných psychických zážitků, je to nepřetržitý tok psychických zážitků (obsahů), který probíhá při různých stupních jasnosti vědomí, resp. bdělosti.“ </a:t>
            </a:r>
          </a:p>
          <a:p>
            <a:r>
              <a:rPr lang="cs-CZ" sz="2400" i="1" dirty="0">
                <a:solidFill>
                  <a:schemeClr val="tx1"/>
                </a:solidFill>
              </a:rPr>
              <a:t>3 složky </a:t>
            </a:r>
          </a:p>
          <a:p>
            <a:r>
              <a:rPr lang="cs-CZ" sz="2400" i="1" dirty="0">
                <a:solidFill>
                  <a:schemeClr val="tx1"/>
                </a:solidFill>
              </a:rPr>
              <a:t>Znaky prožívání: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časovost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subjektivnost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jedinečnost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omezení pouze na část psychiky (prožívání zahrnuje jen uvědomovanou stránku)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nevyjádřitelnost chováním ani řečí</a:t>
            </a:r>
            <a:endParaRPr lang="cs-CZ" sz="2000" i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951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375420-4FA5-4BCA-88E4-B96F17256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PSYCHICKÝ PROCES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E1129C-46B0-44ED-B049-4431F2E47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633" y="1905000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cs-CZ" sz="2400" b="1" i="1" dirty="0"/>
              <a:t>„určitý děj nebo sekvence psychických operací, při kterých se určitý psychický subsystém dostává z výchozího do konečného stavu.“</a:t>
            </a:r>
          </a:p>
          <a:p>
            <a:endParaRPr lang="cs-CZ" sz="2400" dirty="0"/>
          </a:p>
          <a:p>
            <a:r>
              <a:rPr lang="cs-CZ" sz="2400" dirty="0"/>
              <a:t>Neustále probíhá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Kognitivní</a:t>
            </a:r>
          </a:p>
          <a:p>
            <a:r>
              <a:rPr lang="cs-CZ" sz="2400" dirty="0"/>
              <a:t>Emocionální</a:t>
            </a:r>
          </a:p>
          <a:p>
            <a:r>
              <a:rPr lang="cs-CZ" sz="2400" dirty="0"/>
              <a:t>motivační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190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D6A8F-70CF-4D56-B187-42013AA2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PSYCHICKÝ OBSAH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2F1E8B-72E7-437D-8D61-4434F13F3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443789"/>
            <a:ext cx="10042358" cy="5197643"/>
          </a:xfrm>
        </p:spPr>
        <p:txBody>
          <a:bodyPr>
            <a:normAutofit/>
          </a:bodyPr>
          <a:lstStyle/>
          <a:p>
            <a:r>
              <a:rPr lang="cs-CZ" dirty="0"/>
              <a:t>„</a:t>
            </a:r>
            <a:r>
              <a:rPr lang="cs-CZ" sz="2400" b="1" i="1" dirty="0"/>
              <a:t>způsob, jakým lidská psychika znázorňuje vnější i vnitřní realitu</a:t>
            </a:r>
            <a:r>
              <a:rPr lang="cs-CZ" sz="2400" b="1" dirty="0"/>
              <a:t>“</a:t>
            </a:r>
          </a:p>
          <a:p>
            <a:r>
              <a:rPr lang="cs-CZ" sz="2400" b="1" dirty="0"/>
              <a:t>Lze si je vybavit</a:t>
            </a:r>
          </a:p>
          <a:p>
            <a:r>
              <a:rPr lang="cs-CZ" sz="2400" b="1" dirty="0"/>
              <a:t> </a:t>
            </a:r>
            <a:r>
              <a:rPr lang="cs-CZ" sz="2400" dirty="0"/>
              <a:t>počitky, </a:t>
            </a:r>
          </a:p>
          <a:p>
            <a:r>
              <a:rPr lang="cs-CZ" sz="2400" dirty="0"/>
              <a:t>vjemy, </a:t>
            </a:r>
          </a:p>
          <a:p>
            <a:r>
              <a:rPr lang="cs-CZ" sz="2400" dirty="0"/>
              <a:t>představy,</a:t>
            </a:r>
          </a:p>
          <a:p>
            <a:r>
              <a:rPr lang="cs-CZ" sz="2400" dirty="0"/>
              <a:t> myšlenky, </a:t>
            </a:r>
          </a:p>
          <a:p>
            <a:r>
              <a:rPr lang="cs-CZ" sz="2400" dirty="0"/>
              <a:t>sny, </a:t>
            </a:r>
          </a:p>
          <a:p>
            <a:r>
              <a:rPr lang="cs-CZ" sz="2400" dirty="0"/>
              <a:t>fantazijní představy,</a:t>
            </a:r>
          </a:p>
          <a:p>
            <a:r>
              <a:rPr lang="cs-CZ" sz="2400" dirty="0"/>
              <a:t> paměťové představy, </a:t>
            </a:r>
          </a:p>
          <a:p>
            <a:r>
              <a:rPr lang="cs-CZ" sz="2400" dirty="0"/>
              <a:t>vzpomínky, přání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874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C3A9DD-CC77-4FF8-B827-771D0EA76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PSYCHICKÝ STAV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B5EED0-EEC0-45ED-8BD0-F72DC90A8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599" y="1507958"/>
            <a:ext cx="9577137" cy="5350042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relativně stabilní</a:t>
            </a:r>
          </a:p>
          <a:p>
            <a:r>
              <a:rPr lang="cs-CZ" sz="2400" dirty="0"/>
              <a:t>introspekce </a:t>
            </a:r>
          </a:p>
          <a:p>
            <a:r>
              <a:rPr lang="cs-CZ" sz="2400" dirty="0"/>
              <a:t>pozadí, na kterém probíhají psychické procesy a vznikají psychické obsahy</a:t>
            </a:r>
          </a:p>
          <a:p>
            <a:pPr marL="0" indent="0">
              <a:buNone/>
            </a:pPr>
            <a:r>
              <a:rPr lang="cs-CZ" sz="2400" dirty="0"/>
              <a:t>a/ale</a:t>
            </a:r>
          </a:p>
          <a:p>
            <a:r>
              <a:rPr lang="cs-CZ" sz="2400" dirty="0"/>
              <a:t>může výrazně ovlivňovat průběh psychických procesů, prožívání a chování </a:t>
            </a:r>
          </a:p>
          <a:p>
            <a:r>
              <a:rPr lang="cs-CZ" sz="2400" dirty="0"/>
              <a:t>měnit v průběhu dne nebo delší doby</a:t>
            </a:r>
          </a:p>
          <a:p>
            <a:pPr marL="0" indent="0">
              <a:buNone/>
            </a:pPr>
            <a:endParaRPr lang="cs-CZ" sz="2400" dirty="0"/>
          </a:p>
          <a:p>
            <a:pPr lvl="0"/>
            <a:r>
              <a:rPr lang="cs-CZ" sz="2400" dirty="0"/>
              <a:t>DOČASNÉ (aktuální naladění člověka)</a:t>
            </a:r>
          </a:p>
          <a:p>
            <a:pPr lvl="0"/>
            <a:r>
              <a:rPr lang="cs-CZ" sz="2400" dirty="0"/>
              <a:t>TRVALÉ (relativně stálé podmínky psychického dění). (Plháková, 2017)</a:t>
            </a:r>
          </a:p>
          <a:p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545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D335AD-E1A1-4944-AFFB-D2303980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CHOVÁNÍ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2683EA-D0DF-4FEF-8009-BE020AD7B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925" y="1459832"/>
            <a:ext cx="9930063" cy="5181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3700" dirty="0">
                <a:solidFill>
                  <a:schemeClr val="tx1"/>
                </a:solidFill>
              </a:rPr>
              <a:t>„souhrn vnějších projevů, činností, jednání a reakcí organismu.“</a:t>
            </a: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volní (úmyslné, záměrné = aktivita člověka, která směruje k určitému cíli a je řízena vědomou intencí, záměrem)</a:t>
            </a: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mimovolní (neúmyslné, bezděčné = nepodmíněné reflexy, instinktivní projevy)</a:t>
            </a:r>
          </a:p>
          <a:p>
            <a:endParaRPr lang="cs-CZ" sz="3700" dirty="0">
              <a:solidFill>
                <a:schemeClr val="tx1"/>
              </a:solidFill>
            </a:endParaRP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verbální (zahrnuje řeč, především její obsahovou, resp. významovou stránku) </a:t>
            </a: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neverbální </a:t>
            </a:r>
          </a:p>
          <a:p>
            <a:pPr marL="0" indent="0">
              <a:buNone/>
            </a:pPr>
            <a:endParaRPr lang="cs-CZ" sz="3700" dirty="0">
              <a:solidFill>
                <a:schemeClr val="tx1"/>
              </a:solidFill>
            </a:endParaRP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spontánní (bez vnějších příčin)</a:t>
            </a: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reaktivní (v důsledku působení vnějšího podnětu)</a:t>
            </a: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operativní (souhrn složité aktivity člověka při vykonávání určitého úkolu).</a:t>
            </a:r>
          </a:p>
          <a:p>
            <a:pPr marL="0" indent="0">
              <a:buNone/>
            </a:pPr>
            <a:endParaRPr lang="cs-CZ" sz="3700" dirty="0">
              <a:solidFill>
                <a:schemeClr val="tx1"/>
              </a:solidFill>
            </a:endParaRP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expresivní (chování představuje bezprostřední výraz prožívání)</a:t>
            </a:r>
          </a:p>
          <a:p>
            <a:pPr lvl="0"/>
            <a:r>
              <a:rPr lang="cs-CZ" sz="3700" dirty="0">
                <a:solidFill>
                  <a:schemeClr val="tx1"/>
                </a:solidFill>
              </a:rPr>
              <a:t>adaptivní (zaměřeno na přizpůsobení se okolnostem).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078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>
            <a:extLst>
              <a:ext uri="{FF2B5EF4-FFF2-40B4-BE49-F238E27FC236}">
                <a16:creationId xmlns:a16="http://schemas.microsoft.com/office/drawing/2014/main" id="{B6FDDB23-2BDA-4F8F-B5B6-FD4BFE33B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70" y="408560"/>
            <a:ext cx="2808288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6" name="Picture 6">
            <a:extLst>
              <a:ext uri="{FF2B5EF4-FFF2-40B4-BE49-F238E27FC236}">
                <a16:creationId xmlns:a16="http://schemas.microsoft.com/office/drawing/2014/main" id="{E49FDF50-ECF5-4536-B1F7-885811505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39" y="408560"/>
            <a:ext cx="2787650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7" name="Rectangle 7">
            <a:extLst>
              <a:ext uri="{FF2B5EF4-FFF2-40B4-BE49-F238E27FC236}">
                <a16:creationId xmlns:a16="http://schemas.microsoft.com/office/drawing/2014/main" id="{B36F8E04-A9B9-4E64-B735-E4E366514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797" y="4775518"/>
            <a:ext cx="318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 altLang="cs-CZ" sz="2400">
                <a:latin typeface="Times New Roman" panose="02020603050405020304" pitchFamily="18" charset="0"/>
              </a:rPr>
              <a:t>Praha : Academia, 2005 </a:t>
            </a:r>
          </a:p>
        </p:txBody>
      </p:sp>
      <p:graphicFrame>
        <p:nvGraphicFramePr>
          <p:cNvPr id="92180" name="Group 20">
            <a:extLst>
              <a:ext uri="{FF2B5EF4-FFF2-40B4-BE49-F238E27FC236}">
                <a16:creationId xmlns:a16="http://schemas.microsoft.com/office/drawing/2014/main" id="{6F551975-07C2-4535-8B69-687FDE2EF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522428"/>
              </p:ext>
            </p:extLst>
          </p:nvPr>
        </p:nvGraphicFramePr>
        <p:xfrm>
          <a:off x="444501" y="4775518"/>
          <a:ext cx="3527425" cy="472440"/>
        </p:xfrm>
        <a:graphic>
          <a:graphicData uri="http://schemas.openxmlformats.org/drawingml/2006/table">
            <a:tbl>
              <a:tblPr/>
              <a:tblGrid>
                <a:gridCol w="242887">
                  <a:extLst>
                    <a:ext uri="{9D8B030D-6E8A-4147-A177-3AD203B41FA5}">
                      <a16:colId xmlns:a16="http://schemas.microsoft.com/office/drawing/2014/main" val="184851009"/>
                    </a:ext>
                  </a:extLst>
                </a:gridCol>
                <a:gridCol w="3284538">
                  <a:extLst>
                    <a:ext uri="{9D8B030D-6E8A-4147-A177-3AD203B41FA5}">
                      <a16:colId xmlns:a16="http://schemas.microsoft.com/office/drawing/2014/main" val="1279733840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Praha: Academia, 2004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859720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179B9F77-570A-486A-A975-C1E2323A3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763" y="6092824"/>
            <a:ext cx="936247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PLHÁKOVÁ, Alena. </a:t>
            </a:r>
            <a:r>
              <a:rPr kumimoji="0" lang="cs-CZ" altLang="cs-CZ" b="0" i="1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Učebnice obecné psychologie</a:t>
            </a:r>
            <a:r>
              <a:rPr kumimoji="0" lang="cs-CZ" altLang="cs-CZ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2., doplněné, aktualizované a přepracované vydání. Praha: Academia, 2023. 647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stran. 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ISBN 978-80-200-3347-5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DF052C-7391-4A3B-87AE-7B02AF47B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076" y="408560"/>
            <a:ext cx="2845561" cy="41036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F134285D-3E23-4CDB-A0EF-F0A9EFC63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15EFB826-F01D-4080-A4E5-926BCEC30E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997" y="4378677"/>
            <a:ext cx="7313612" cy="8572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Praha : Portál, 2003</a:t>
            </a:r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FFC2A3E7-86D8-4A41-A1EC-EF9E8D837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2" y="286259"/>
            <a:ext cx="2740025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5" name="Picture 7">
            <a:extLst>
              <a:ext uri="{FF2B5EF4-FFF2-40B4-BE49-F238E27FC236}">
                <a16:creationId xmlns:a16="http://schemas.microsoft.com/office/drawing/2014/main" id="{F9F31F35-764D-48AB-A0A7-7987634E7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52" y="298902"/>
            <a:ext cx="2740026" cy="396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4230" name="Group 22">
            <a:extLst>
              <a:ext uri="{FF2B5EF4-FFF2-40B4-BE49-F238E27FC236}">
                <a16:creationId xmlns:a16="http://schemas.microsoft.com/office/drawing/2014/main" id="{89B33405-6AA6-418F-9937-39F4B6C61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4866"/>
              </p:ext>
            </p:extLst>
          </p:nvPr>
        </p:nvGraphicFramePr>
        <p:xfrm>
          <a:off x="3548762" y="4378677"/>
          <a:ext cx="2879725" cy="472440"/>
        </p:xfrm>
        <a:graphic>
          <a:graphicData uri="http://schemas.openxmlformats.org/drawingml/2006/table">
            <a:tbl>
              <a:tblPr/>
              <a:tblGrid>
                <a:gridCol w="236538">
                  <a:extLst>
                    <a:ext uri="{9D8B030D-6E8A-4147-A177-3AD203B41FA5}">
                      <a16:colId xmlns:a16="http://schemas.microsoft.com/office/drawing/2014/main" val="3998325334"/>
                    </a:ext>
                  </a:extLst>
                </a:gridCol>
                <a:gridCol w="2643187">
                  <a:extLst>
                    <a:ext uri="{9D8B030D-6E8A-4147-A177-3AD203B41FA5}">
                      <a16:colId xmlns:a16="http://schemas.microsoft.com/office/drawing/2014/main" val="1503554726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17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Praha: Portál, 2004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167356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D11F8331-1CEC-4596-83E5-B7D153855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287" y="284203"/>
            <a:ext cx="2796620" cy="39481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A748AB-F1C3-4C38-8ED5-F5FFFF38507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893895" y="4480234"/>
            <a:ext cx="2341545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NAKONEČNÝ, Milan. </a:t>
            </a:r>
            <a:r>
              <a:rPr kumimoji="0" lang="cs-CZ" altLang="cs-CZ" sz="900" b="0" i="1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Psychologie osobnosti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Praha: Stanislav </a:t>
            </a:r>
            <a:r>
              <a:rPr kumimoji="0" lang="cs-CZ" altLang="cs-CZ" sz="900" b="0" i="0" u="none" strike="noStrike" cap="none" normalizeH="0" baseline="0" dirty="0" err="1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Juhaňák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Triton, 2021. 654 stran. </a:t>
            </a:r>
            <a:r>
              <a:rPr kumimoji="0" lang="cs-CZ" altLang="cs-CZ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ISBN 978-80-7553-886-4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cs-CZ" altLang="cs-CZ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8D9A3A-1479-4F89-8EBC-14E7297E9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907" y="292580"/>
            <a:ext cx="2796620" cy="394817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23B6E32-8A63-48C6-889F-676DF36AF741}"/>
              </a:ext>
            </a:extLst>
          </p:cNvPr>
          <p:cNvSpPr txBox="1"/>
          <p:nvPr/>
        </p:nvSpPr>
        <p:spPr>
          <a:xfrm rot="10800000">
            <a:off x="19033318" y="8949832"/>
            <a:ext cx="423650" cy="544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38C15DD-72CF-4D42-B158-8D8EB264198F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9497252" y="4480235"/>
            <a:ext cx="2415604" cy="5078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NAKONEČNÝ, Milan. </a:t>
            </a:r>
            <a:r>
              <a:rPr kumimoji="0" lang="cs-CZ" altLang="cs-CZ" sz="900" b="0" i="1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Obecná psychologie</a:t>
            </a: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Praha: Stanislav Juhaňák - Triton, 2015. 662 stran. </a:t>
            </a:r>
            <a:r>
              <a:rPr kumimoji="0" lang="cs-CZ" altLang="cs-CZ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ISBN 978-80-7387-929-7</a:t>
            </a: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cs-CZ" altLang="cs-CZ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97B687F-FDF5-427D-A0CA-C0B5F1D4C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598" y="210312"/>
            <a:ext cx="2595753" cy="36645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E9ED4C-F7D7-455F-8B08-A6026D72F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598" y="4209106"/>
            <a:ext cx="2486026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BLATNÝ, Marek a kol. </a:t>
            </a:r>
            <a:r>
              <a:rPr kumimoji="0" lang="cs-CZ" altLang="cs-CZ" sz="900" b="0" i="1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Psychologie osobnosti: hlavní témata, současné přístupy</a:t>
            </a: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Vyd. 1. Praha: Grada, 2010. 301 s. Psyché. </a:t>
            </a:r>
            <a:r>
              <a:rPr kumimoji="0" lang="cs-CZ" altLang="cs-CZ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ISBN 978-80-247-3434-7</a:t>
            </a: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cs-CZ" altLang="cs-CZ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C8A17FD-800D-43C6-AB44-72235E1A9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686" y="210312"/>
            <a:ext cx="2595753" cy="36645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CC6F97-C32C-47CB-9243-6004648BB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1960" y="4182018"/>
            <a:ext cx="2697479" cy="784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VÁGNEROVÁ, Marie. </a:t>
            </a:r>
            <a:r>
              <a:rPr kumimoji="0" lang="cs-CZ" altLang="cs-CZ" sz="900" b="0" i="1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Obecná psychologie: dílčí aspekty lidské psychiky a jejich orgánový základ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Vydání první. Praha: Univerzita Karlova, nakladatelství Karolinum, 2016. 413 stran. </a:t>
            </a:r>
            <a:r>
              <a:rPr kumimoji="0" lang="cs-CZ" altLang="cs-CZ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ISBN 978-80-246-3268-1</a:t>
            </a:r>
            <a:r>
              <a:rPr kumimoji="0" lang="cs-CZ" altLang="cs-CZ" sz="900" b="0" i="0" u="none" strike="noStrike" cap="none" normalizeH="0" baseline="0" dirty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cs-CZ" altLang="cs-CZ" sz="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93CDA9B-3283-4043-B457-8E558A41F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694" y="210312"/>
            <a:ext cx="2595753" cy="36645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EEDA91-DD0E-41FD-BD05-025028B21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822" y="4209106"/>
            <a:ext cx="259575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MIKOVÁ, Šárka a MAJEROVÁ, Jiřina. </a:t>
            </a:r>
            <a:r>
              <a:rPr kumimoji="0" lang="cs-CZ" altLang="cs-CZ" sz="900" b="0" i="1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Typologie osobnosti u dětí: využití ve výchově a vzdělávání</a:t>
            </a: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Vyd. 2. Praha: Portál, 2015. 220 s. </a:t>
            </a:r>
            <a:r>
              <a:rPr kumimoji="0" lang="cs-CZ" altLang="cs-CZ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ISBN 978-80-262-0874-7</a:t>
            </a: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2120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cs-CZ" altLang="cs-CZ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2A55A1DF-D731-4608-9698-39E805FE5CEB}"/>
              </a:ext>
            </a:extLst>
          </p:cNvPr>
          <p:cNvSpPr txBox="1"/>
          <p:nvPr/>
        </p:nvSpPr>
        <p:spPr>
          <a:xfrm>
            <a:off x="1563624" y="5817267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Bookport.cz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206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28AE321-7251-46D5-95CF-C70F250C0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621" y="305976"/>
            <a:ext cx="4292270" cy="193008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F3DC340-E924-4701-9E89-0812058F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09" y="146304"/>
            <a:ext cx="7011117" cy="5586984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2AFB4AC-C2B0-4709-8998-D765A1D94FE3}"/>
              </a:ext>
            </a:extLst>
          </p:cNvPr>
          <p:cNvCxnSpPr>
            <a:cxnSpLocks/>
          </p:cNvCxnSpPr>
          <p:nvPr/>
        </p:nvCxnSpPr>
        <p:spPr>
          <a:xfrm flipV="1">
            <a:off x="5733288" y="1124712"/>
            <a:ext cx="2980944" cy="2940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>
            <a:extLst>
              <a:ext uri="{FF2B5EF4-FFF2-40B4-BE49-F238E27FC236}">
                <a16:creationId xmlns:a16="http://schemas.microsoft.com/office/drawing/2014/main" id="{2F6AB96E-10E7-4F18-A50A-2BD33D78C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8795" y="2715420"/>
            <a:ext cx="1467612" cy="3319272"/>
          </a:xfrm>
          <a:prstGeom prst="rect">
            <a:avLst/>
          </a:prstGeom>
        </p:spPr>
      </p:pic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326B22A-D97F-48ED-A4A9-FB01C3F57C19}"/>
              </a:ext>
            </a:extLst>
          </p:cNvPr>
          <p:cNvCxnSpPr>
            <a:cxnSpLocks/>
          </p:cNvCxnSpPr>
          <p:nvPr/>
        </p:nvCxnSpPr>
        <p:spPr>
          <a:xfrm>
            <a:off x="10025875" y="886968"/>
            <a:ext cx="1047509" cy="2121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ázek 19">
            <a:extLst>
              <a:ext uri="{FF2B5EF4-FFF2-40B4-BE49-F238E27FC236}">
                <a16:creationId xmlns:a16="http://schemas.microsoft.com/office/drawing/2014/main" id="{E7986264-72CE-4B1B-A48C-413BA1C64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126913"/>
            <a:ext cx="4292270" cy="258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B8886F-55F9-49D4-B0B2-D0D995CF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78" y="804519"/>
            <a:ext cx="11088805" cy="1049235"/>
          </a:xfrm>
        </p:spPr>
        <p:txBody>
          <a:bodyPr/>
          <a:lstStyle/>
          <a:p>
            <a:pPr algn="ctr"/>
            <a:r>
              <a:rPr lang="cs-CZ" dirty="0"/>
              <a:t>Počátky vědecké psychologie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32E4CDB-58AF-498A-90D7-D3B16C0BD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79" y="2015732"/>
            <a:ext cx="11088804" cy="3450613"/>
          </a:xfrm>
        </p:spPr>
        <p:txBody>
          <a:bodyPr>
            <a:normAutofit/>
          </a:bodyPr>
          <a:lstStyle/>
          <a:p>
            <a:r>
              <a:rPr lang="cs-CZ" sz="2800" dirty="0"/>
              <a:t>1879: </a:t>
            </a:r>
            <a:r>
              <a:rPr lang="cs-CZ" sz="2800" b="1" dirty="0"/>
              <a:t>Wilhelm Maximilian </a:t>
            </a:r>
            <a:r>
              <a:rPr lang="cs-CZ" sz="2800" b="1" dirty="0" err="1"/>
              <a:t>Wundt</a:t>
            </a:r>
            <a:r>
              <a:rPr lang="cs-CZ" sz="2800" dirty="0"/>
              <a:t> (1832 - 1920): Lipsko, experimenty, introspekce, </a:t>
            </a:r>
          </a:p>
          <a:p>
            <a:r>
              <a:rPr lang="cs-CZ" sz="2800" dirty="0"/>
              <a:t>1890:  </a:t>
            </a:r>
            <a:r>
              <a:rPr lang="cs-CZ" sz="2800" b="1" dirty="0"/>
              <a:t>William James:</a:t>
            </a:r>
            <a:r>
              <a:rPr lang="cs-CZ" sz="2800" dirty="0"/>
              <a:t> „Principy psychologie“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CF5965-09BF-4792-A001-AFF5D79B6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3532823"/>
            <a:ext cx="8572500" cy="32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4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1AF2A-942F-4E09-B39E-C155C37E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C7EA69-8DA7-49A0-899A-E7F529471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431" y="620099"/>
            <a:ext cx="10924674" cy="5422892"/>
          </a:xfrm>
        </p:spPr>
        <p:txBody>
          <a:bodyPr>
            <a:normAutofit/>
          </a:bodyPr>
          <a:lstStyle/>
          <a:p>
            <a:r>
              <a:rPr lang="cs-CZ" sz="2600" b="1" i="1" dirty="0"/>
              <a:t>„Psychologie je definována jako věda, která studuje lidské chování, mentální procesy a tělesné dění, včetně jejich vzájemných vztahů a interakcí.“</a:t>
            </a:r>
            <a:r>
              <a:rPr lang="cs-CZ" sz="2600" b="1" dirty="0"/>
              <a:t> </a:t>
            </a:r>
          </a:p>
          <a:p>
            <a:r>
              <a:rPr lang="cs-CZ" sz="2600" b="1" dirty="0"/>
              <a:t>POSTAVENÍ PSYCHOLOGIE V SYSTÉMU VĚD: </a:t>
            </a:r>
            <a:r>
              <a:rPr lang="cs-CZ" sz="2600" dirty="0" err="1"/>
              <a:t>Nakonečný</a:t>
            </a:r>
            <a:r>
              <a:rPr lang="cs-CZ" sz="2600" dirty="0"/>
              <a:t> (1998, s. 42)„</a:t>
            </a:r>
            <a:r>
              <a:rPr lang="cs-CZ" sz="2600" i="1" dirty="0"/>
              <a:t>dvojitá determinace lidské psychiky vytváří z psychologie vědu přírodně-společenskou.“ </a:t>
            </a:r>
            <a:endParaRPr lang="cs-CZ" sz="2600" dirty="0"/>
          </a:p>
          <a:p>
            <a:pPr marL="0" indent="0">
              <a:buNone/>
            </a:pPr>
            <a:endParaRPr lang="cs-CZ" sz="2600" b="1" dirty="0"/>
          </a:p>
          <a:p>
            <a:r>
              <a:rPr lang="cs-CZ" sz="2600" b="1" dirty="0"/>
              <a:t>Věda: </a:t>
            </a:r>
          </a:p>
          <a:p>
            <a:pPr lvl="1"/>
            <a:r>
              <a:rPr lang="cs-CZ" sz="2600" b="1" dirty="0"/>
              <a:t>Předmět</a:t>
            </a:r>
          </a:p>
          <a:p>
            <a:pPr lvl="1"/>
            <a:r>
              <a:rPr lang="cs-CZ" sz="2600" b="1" dirty="0"/>
              <a:t>Teorie</a:t>
            </a:r>
          </a:p>
          <a:p>
            <a:pPr lvl="1"/>
            <a:r>
              <a:rPr lang="cs-CZ" sz="2600" b="1" dirty="0"/>
              <a:t>Vědecká metodologie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304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81AF2A-942F-4E09-B39E-C155C37E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JAK NAHLÍŽET NA PŘEDMĚT PSYCHOLOGIE? 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63FC30D-86E2-4E30-9457-C82747C1BFBD}"/>
              </a:ext>
            </a:extLst>
          </p:cNvPr>
          <p:cNvSpPr txBox="1">
            <a:spLocks/>
          </p:cNvSpPr>
          <p:nvPr/>
        </p:nvSpPr>
        <p:spPr>
          <a:xfrm>
            <a:off x="1195136" y="1692589"/>
            <a:ext cx="4283243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</a:pPr>
            <a:endParaRPr lang="cs-CZ" sz="2400" b="1" i="1" dirty="0">
              <a:latin typeface="Arial Rounded MT Bold" panose="020F070403050403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cs-CZ" sz="2400" b="1" i="1" dirty="0">
                <a:latin typeface="Arial Rounded MT Bold" panose="020F0704030504030204" pitchFamily="34" charset="0"/>
              </a:rPr>
              <a:t>BIOLOGICKÝ PŘÍSTUP (např. </a:t>
            </a:r>
            <a:r>
              <a:rPr lang="cs-CZ" sz="2400" b="1" i="1" dirty="0" err="1">
                <a:latin typeface="Arial Rounded MT Bold" panose="020F0704030504030204" pitchFamily="34" charset="0"/>
              </a:rPr>
              <a:t>prozopagnozie</a:t>
            </a:r>
            <a:r>
              <a:rPr lang="cs-CZ" sz="2400" b="1" i="1" dirty="0">
                <a:latin typeface="Arial Rounded MT Bold" panose="020F0704030504030204" pitchFamily="34" charset="0"/>
              </a:rPr>
              <a:t>) </a:t>
            </a:r>
          </a:p>
          <a:p>
            <a:pPr algn="just">
              <a:lnSpc>
                <a:spcPct val="115000"/>
              </a:lnSpc>
            </a:pPr>
            <a:r>
              <a:rPr lang="cs-CZ" sz="2400" b="1" i="1" dirty="0">
                <a:latin typeface="Arial Rounded MT Bold" panose="020F0704030504030204" pitchFamily="34" charset="0"/>
                <a:ea typeface="Calibri" panose="020F0502020204030204" pitchFamily="34" charset="0"/>
              </a:rPr>
              <a:t>BEHAVIORÁLNÍ</a:t>
            </a:r>
          </a:p>
          <a:p>
            <a:pPr algn="just">
              <a:lnSpc>
                <a:spcPct val="115000"/>
              </a:lnSpc>
            </a:pPr>
            <a:r>
              <a:rPr lang="cs-CZ" sz="2400" b="1" i="1" dirty="0">
                <a:latin typeface="Arial Rounded MT Bold" panose="020F0704030504030204" pitchFamily="34" charset="0"/>
                <a:ea typeface="Calibri" panose="020F0502020204030204" pitchFamily="34" charset="0"/>
              </a:rPr>
              <a:t>KOGNITIVNÍ</a:t>
            </a:r>
          </a:p>
          <a:p>
            <a:pPr algn="just">
              <a:lnSpc>
                <a:spcPct val="115000"/>
              </a:lnSpc>
            </a:pPr>
            <a:r>
              <a:rPr lang="cs-CZ" sz="2400" b="1" i="1" dirty="0">
                <a:latin typeface="Arial Rounded MT Bold" panose="020F0704030504030204" pitchFamily="34" charset="0"/>
                <a:ea typeface="Calibri" panose="020F0502020204030204" pitchFamily="34" charset="0"/>
              </a:rPr>
              <a:t>PSYCHOANALYTICKÝ</a:t>
            </a:r>
          </a:p>
          <a:p>
            <a:pPr algn="just">
              <a:lnSpc>
                <a:spcPct val="115000"/>
              </a:lnSpc>
            </a:pPr>
            <a:r>
              <a:rPr lang="cs-CZ" sz="2400" b="1" i="1" dirty="0">
                <a:latin typeface="Arial Rounded MT Bold" panose="020F0704030504030204" pitchFamily="34" charset="0"/>
                <a:ea typeface="Calibri" panose="020F0502020204030204" pitchFamily="34" charset="0"/>
              </a:rPr>
              <a:t>HUMANISTICKÝ</a:t>
            </a:r>
          </a:p>
        </p:txBody>
      </p:sp>
      <p:pic>
        <p:nvPicPr>
          <p:cNvPr id="7170" name="Picture 2" descr="Muž, který si pletl manželku s kloboukem A jiné klinické povídky">
            <a:extLst>
              <a:ext uri="{FF2B5EF4-FFF2-40B4-BE49-F238E27FC236}">
                <a16:creationId xmlns:a16="http://schemas.microsoft.com/office/drawing/2014/main" id="{6C25C0D4-F7EF-4710-A3E3-220709345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400817"/>
            <a:ext cx="2126933" cy="300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yden.cz | Psychoterapie proti kouření? Podle odborníků je účinná">
            <a:extLst>
              <a:ext uri="{FF2B5EF4-FFF2-40B4-BE49-F238E27FC236}">
                <a16:creationId xmlns:a16="http://schemas.microsoft.com/office/drawing/2014/main" id="{63062531-F910-4AE0-9C99-29D3E9E19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60" y="3621045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ognitivně behaviorální terapie Děčín">
            <a:extLst>
              <a:ext uri="{FF2B5EF4-FFF2-40B4-BE49-F238E27FC236}">
                <a16:creationId xmlns:a16="http://schemas.microsoft.com/office/drawing/2014/main" id="{666702CE-E6D7-4AC0-A113-086A930FE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79" y="2788445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O čem se s psychoanalytikem nemluví | Radio Wave">
            <a:extLst>
              <a:ext uri="{FF2B5EF4-FFF2-40B4-BE49-F238E27FC236}">
                <a16:creationId xmlns:a16="http://schemas.microsoft.com/office/drawing/2014/main" id="{456329BF-3C53-43AA-8831-7E69995C7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65" y="4884421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umanistická psychologie osobnosti – Wikisofia">
            <a:extLst>
              <a:ext uri="{FF2B5EF4-FFF2-40B4-BE49-F238E27FC236}">
                <a16:creationId xmlns:a16="http://schemas.microsoft.com/office/drawing/2014/main" id="{ADCD1F99-28EA-457E-AA4E-21D53CDB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757" y="5362575"/>
            <a:ext cx="30480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5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49423ED-C652-4157-96F7-664B49597B50}"/>
              </a:ext>
            </a:extLst>
          </p:cNvPr>
          <p:cNvSpPr txBox="1"/>
          <p:nvPr/>
        </p:nvSpPr>
        <p:spPr>
          <a:xfrm>
            <a:off x="2103120" y="249629"/>
            <a:ext cx="8629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cíle</a:t>
            </a:r>
            <a:r>
              <a:rPr lang="cs-CZ" dirty="0"/>
              <a:t> </a:t>
            </a:r>
            <a:r>
              <a:rPr lang="cs-CZ" sz="4000" b="1" dirty="0">
                <a:solidFill>
                  <a:srgbClr val="FF0000"/>
                </a:solidFill>
              </a:rPr>
              <a:t>psychologie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36AAD0A-D1B7-447C-8744-D9D2DD8CEBA5}"/>
              </a:ext>
            </a:extLst>
          </p:cNvPr>
          <p:cNvSpPr txBox="1"/>
          <p:nvPr/>
        </p:nvSpPr>
        <p:spPr>
          <a:xfrm>
            <a:off x="1465950" y="1463560"/>
            <a:ext cx="4240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POPSAT</a:t>
            </a: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293BF31-1F7B-4E0D-A426-43AAFFD9F0EA}"/>
              </a:ext>
            </a:extLst>
          </p:cNvPr>
          <p:cNvSpPr txBox="1"/>
          <p:nvPr/>
        </p:nvSpPr>
        <p:spPr>
          <a:xfrm>
            <a:off x="2903220" y="2552015"/>
            <a:ext cx="401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VYSVĚTLIT</a:t>
            </a:r>
            <a:endParaRPr lang="cs-CZ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08C17CD-8739-4FD9-AF3B-08582EC0EDDC}"/>
              </a:ext>
            </a:extLst>
          </p:cNvPr>
          <p:cNvSpPr txBox="1"/>
          <p:nvPr/>
        </p:nvSpPr>
        <p:spPr>
          <a:xfrm>
            <a:off x="3974835" y="3640470"/>
            <a:ext cx="346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PŘEDVÍDAT</a:t>
            </a:r>
            <a:endParaRPr lang="cs-CZ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36D46E3-15CF-428E-A03E-70A84A52918B}"/>
              </a:ext>
            </a:extLst>
          </p:cNvPr>
          <p:cNvSpPr txBox="1"/>
          <p:nvPr/>
        </p:nvSpPr>
        <p:spPr>
          <a:xfrm>
            <a:off x="6047475" y="490347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APLIKOVAT</a:t>
            </a:r>
            <a:endParaRPr lang="cs-CZ" b="1" dirty="0"/>
          </a:p>
        </p:txBody>
      </p:sp>
      <p:pic>
        <p:nvPicPr>
          <p:cNvPr id="6146" name="Picture 2" descr="Kognitivní vývoj - Piagetova teorie vývoje myšlení">
            <a:extLst>
              <a:ext uri="{FF2B5EF4-FFF2-40B4-BE49-F238E27FC236}">
                <a16:creationId xmlns:a16="http://schemas.microsoft.com/office/drawing/2014/main" id="{3CC3473D-A946-4915-A7C6-DCE997936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744" y="55870"/>
            <a:ext cx="4792381" cy="423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6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381</TotalTime>
  <Words>682</Words>
  <Application>Microsoft Office PowerPoint</Application>
  <PresentationFormat>Širokoúhlá obrazovka</PresentationFormat>
  <Paragraphs>99</Paragraphs>
  <Slides>17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Arial Rounded MT Bold</vt:lpstr>
      <vt:lpstr>Century Gothic</vt:lpstr>
      <vt:lpstr>Times New Roman</vt:lpstr>
      <vt:lpstr>Verdana</vt:lpstr>
      <vt:lpstr>Wingdings</vt:lpstr>
      <vt:lpstr>Wingdings 3</vt:lpstr>
      <vt:lpstr>Stébla</vt:lpstr>
      <vt:lpstr>Document</vt:lpstr>
      <vt:lpstr>Uvedení  do psychologie</vt:lpstr>
      <vt:lpstr>Prezentace aplikace PowerPoint</vt:lpstr>
      <vt:lpstr>Prezentace aplikace PowerPoint</vt:lpstr>
      <vt:lpstr>Prezentace aplikace PowerPoint</vt:lpstr>
      <vt:lpstr>Prezentace aplikace PowerPoint</vt:lpstr>
      <vt:lpstr>Počátky vědecké psychologie</vt:lpstr>
      <vt:lpstr>Prezentace aplikace PowerPoint</vt:lpstr>
      <vt:lpstr>JAK NAHLÍŽET NA PŘEDMĚT PSYCHOLOGIE? </vt:lpstr>
      <vt:lpstr>Prezentace aplikace PowerPoint</vt:lpstr>
      <vt:lpstr>Struktura psychologických disciplín</vt:lpstr>
      <vt:lpstr>ZÁKLADNÍ POJMY OBECNÉ PSYCHOLOGIE</vt:lpstr>
      <vt:lpstr>PSYCHIKA </vt:lpstr>
      <vt:lpstr>PROŽÍVÁNÍ </vt:lpstr>
      <vt:lpstr>PSYCHICKÝ PROCES </vt:lpstr>
      <vt:lpstr>PSYCHICKÝ OBSAH </vt:lpstr>
      <vt:lpstr>PSYCHICKÝ STAV </vt:lpstr>
      <vt:lpstr>CHOVÁNÍ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Marta Kolaříková</dc:creator>
  <cp:lastModifiedBy>Marta Kolaříková</cp:lastModifiedBy>
  <cp:revision>38</cp:revision>
  <dcterms:created xsi:type="dcterms:W3CDTF">2020-09-30T17:51:40Z</dcterms:created>
  <dcterms:modified xsi:type="dcterms:W3CDTF">2024-10-17T18:08:40Z</dcterms:modified>
</cp:coreProperties>
</file>