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59" r:id="rId4"/>
    <p:sldId id="262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373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87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44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3792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4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89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68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6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799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452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3BEAF7C-D2BA-4A3A-9A69-BE2E60F8C6D6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A31782D-D275-4F8B-A87E-906C091B3B1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141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vtnHDW9-rO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00646-A501-40D7-91C4-A5DBFEBA9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představivost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BABC31-D114-4D69-9AAF-F2DCDF11F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15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1F42F-FD7B-4700-AB71-F128F521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DBE1B8-FCAC-48C2-A04F-7E3F52E04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01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PŘEDSTAVIVOST</a:t>
            </a:r>
          </a:p>
          <a:p>
            <a:r>
              <a:rPr lang="cs-CZ" dirty="0"/>
              <a:t>psychický proces, který vede ke vzniku představ, které jsou mentálními reprezentacemi dřívějších senzoricko-vjemových, případně citových zážitků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PŘEDSTAVA</a:t>
            </a:r>
          </a:p>
          <a:p>
            <a:r>
              <a:rPr lang="cs-CZ" dirty="0"/>
              <a:t>názorný obraz předmětu nebo děje, který se objevuje ve vědomí, přestože je v daném okamžiku nevnímáme nebo které jsme v této podobě ani nevnímali</a:t>
            </a:r>
          </a:p>
          <a:p>
            <a:r>
              <a:rPr lang="cs-CZ" dirty="0"/>
              <a:t>reprezentace dřívějších senzoricko-vjemových, případně citových zážitků</a:t>
            </a:r>
          </a:p>
        </p:txBody>
      </p:sp>
      <p:pic>
        <p:nvPicPr>
          <p:cNvPr id="1026" name="Picture 2" descr="Svět bez hranic - Máte bohatou fantazii? - Psychologie pro každého">
            <a:extLst>
              <a:ext uri="{FF2B5EF4-FFF2-40B4-BE49-F238E27FC236}">
                <a16:creationId xmlns:a16="http://schemas.microsoft.com/office/drawing/2014/main" id="{52377298-AB74-4DE7-A755-46E9F50F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64" y="500987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60990-9FA4-40A2-AF15-9E9367E0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45E6BC-F0D3-4B8E-849A-AF11A97A6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165" y="3515016"/>
            <a:ext cx="4443984" cy="823912"/>
          </a:xfrm>
        </p:spPr>
        <p:txBody>
          <a:bodyPr/>
          <a:lstStyle/>
          <a:p>
            <a:r>
              <a:rPr lang="cs-CZ" b="1" dirty="0"/>
              <a:t>TYP PŘEDSTAVIVOSTI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43EE0E-08B5-4C35-AC93-5122BE6B8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3056" y="4562104"/>
            <a:ext cx="6036202" cy="256219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Podle původního smyslového analyzátoru: </a:t>
            </a:r>
          </a:p>
          <a:p>
            <a:r>
              <a:rPr lang="cs-CZ" dirty="0"/>
              <a:t>zrakový</a:t>
            </a:r>
          </a:p>
          <a:p>
            <a:r>
              <a:rPr lang="cs-CZ" dirty="0"/>
              <a:t>sluchový</a:t>
            </a:r>
          </a:p>
          <a:p>
            <a:r>
              <a:rPr lang="cs-CZ" dirty="0"/>
              <a:t>Pohybový</a:t>
            </a:r>
          </a:p>
          <a:p>
            <a:r>
              <a:rPr lang="cs-CZ" dirty="0">
                <a:hlinkClick r:id="rId2"/>
              </a:rPr>
              <a:t>https://www.youtube.com/watch?v=vtnHDW9-rOA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0FA526-E85F-4CE8-93D4-0E76D375B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4893" y="876041"/>
            <a:ext cx="4443984" cy="823912"/>
          </a:xfrm>
        </p:spPr>
        <p:txBody>
          <a:bodyPr/>
          <a:lstStyle/>
          <a:p>
            <a:r>
              <a:rPr lang="cs-CZ" b="1" dirty="0"/>
              <a:t>TYPY PŘEDSTAV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8E5D5D-E76C-43F9-9A83-BD9BA629C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19200" y="1890194"/>
            <a:ext cx="4443984" cy="2562193"/>
          </a:xfrm>
        </p:spPr>
        <p:txBody>
          <a:bodyPr/>
          <a:lstStyle/>
          <a:p>
            <a:r>
              <a:rPr lang="cs-CZ" dirty="0"/>
              <a:t>Paměťové (VZPOMÍNKOVÉ)</a:t>
            </a:r>
          </a:p>
          <a:p>
            <a:pPr lvl="1"/>
            <a:r>
              <a:rPr lang="cs-CZ" dirty="0"/>
              <a:t>Jedinečné</a:t>
            </a:r>
          </a:p>
          <a:p>
            <a:pPr lvl="1"/>
            <a:r>
              <a:rPr lang="cs-CZ" dirty="0"/>
              <a:t>obecné</a:t>
            </a:r>
          </a:p>
          <a:p>
            <a:r>
              <a:rPr lang="cs-CZ" dirty="0"/>
              <a:t>anticipační</a:t>
            </a:r>
          </a:p>
          <a:p>
            <a:r>
              <a:rPr lang="cs-CZ" dirty="0"/>
              <a:t>fantazijní</a:t>
            </a:r>
          </a:p>
        </p:txBody>
      </p:sp>
      <p:pic>
        <p:nvPicPr>
          <p:cNvPr id="7" name="Picture 2" descr="Download HD 19 Thinking Picture Library Download Black And White - Kid Day  Dreaming Transparent PNG Image - NicePNG.com">
            <a:extLst>
              <a:ext uri="{FF2B5EF4-FFF2-40B4-BE49-F238E27FC236}">
                <a16:creationId xmlns:a16="http://schemas.microsoft.com/office/drawing/2014/main" id="{8A961155-E7FA-48D4-B57F-3A7B37199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92" y="3812205"/>
            <a:ext cx="3119224" cy="23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3">
            <a:extLst>
              <a:ext uri="{FF2B5EF4-FFF2-40B4-BE49-F238E27FC236}">
                <a16:creationId xmlns:a16="http://schemas.microsoft.com/office/drawing/2014/main" id="{2B974EBD-3DDA-485A-8489-D60AF533E7FE}"/>
              </a:ext>
            </a:extLst>
          </p:cNvPr>
          <p:cNvGrpSpPr>
            <a:grpSpLocks/>
          </p:cNvGrpSpPr>
          <p:nvPr/>
        </p:nvGrpSpPr>
        <p:grpSpPr bwMode="auto">
          <a:xfrm>
            <a:off x="9471258" y="259926"/>
            <a:ext cx="2389463" cy="3031914"/>
            <a:chOff x="1973" y="958"/>
            <a:chExt cx="2378" cy="2767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B19D8844-96B8-4325-9BE1-9644A8963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958"/>
              <a:ext cx="2378" cy="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D9C15139-72E4-4A4D-9DBD-DEE8BB640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958"/>
              <a:ext cx="2378" cy="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793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7DEED-FFFA-49BB-935D-9DD535AD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PAMĚŤOVÉ PŘEDSTAVY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E79312-4EAC-4918-A73F-072C47EF4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997" y="2060810"/>
            <a:ext cx="5079242" cy="492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PRIMÁRNÍ ASOCIAČNÍ ZÁKONY</a:t>
            </a:r>
          </a:p>
          <a:p>
            <a:r>
              <a:rPr lang="cs-CZ" dirty="0"/>
              <a:t>ZÁKON DOTYKU V PROSTORU A ČASE</a:t>
            </a:r>
          </a:p>
          <a:p>
            <a:r>
              <a:rPr lang="cs-CZ" dirty="0"/>
              <a:t>ZÁKON PODOBNOSTI </a:t>
            </a:r>
          </a:p>
          <a:p>
            <a:r>
              <a:rPr lang="cs-CZ" dirty="0"/>
              <a:t>ZÁKON KONTRASTU </a:t>
            </a:r>
          </a:p>
          <a:p>
            <a:r>
              <a:rPr lang="cs-CZ" dirty="0"/>
              <a:t>ZÁKON KAUZALITY 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380382-191E-465F-9B14-2B78F4240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841" y="2088105"/>
            <a:ext cx="5484126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SEKUNDÁRNÍ ASOCIAČNÍ ZÁKONY </a:t>
            </a:r>
          </a:p>
          <a:p>
            <a:r>
              <a:rPr lang="cs-CZ" dirty="0"/>
              <a:t>ZÁKON NOVOSTI </a:t>
            </a:r>
          </a:p>
          <a:p>
            <a:r>
              <a:rPr lang="cs-CZ" dirty="0"/>
              <a:t>ZÁKON ČASTOSTI </a:t>
            </a:r>
          </a:p>
          <a:p>
            <a:r>
              <a:rPr lang="cs-CZ" dirty="0"/>
              <a:t>ZÁKON ŽIVOSTI </a:t>
            </a:r>
          </a:p>
          <a:p>
            <a:endParaRPr lang="cs-CZ" dirty="0"/>
          </a:p>
        </p:txBody>
      </p:sp>
      <p:pic>
        <p:nvPicPr>
          <p:cNvPr id="3078" name="Picture 6" descr="Šikovný, domeček z karet. (with, sedění, text, fantazírovat, čas, bubbles),  deska, děvče.">
            <a:extLst>
              <a:ext uri="{FF2B5EF4-FFF2-40B4-BE49-F238E27FC236}">
                <a16:creationId xmlns:a16="http://schemas.microsoft.com/office/drawing/2014/main" id="{C2D6EE13-37D0-4F22-87B2-C51995B0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89" y="4343259"/>
            <a:ext cx="2156189" cy="23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5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881B9-2CB7-4571-87FF-3792F20F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FANTAZIJNÍ PŘEDSTAVY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63FAD-F273-48B5-90B3-96FF5611B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FANTAZIE</a:t>
            </a:r>
          </a:p>
          <a:p>
            <a:r>
              <a:rPr lang="cs-CZ" dirty="0"/>
              <a:t>proces, jehož výsledkem jsou představy, které nejsou pouhou reprodukcí dříve vnímaného nebo prožívaného, ale je v nich něco pozměněného nebo nového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FANTAZIJNÍ PŘEDSTAVA</a:t>
            </a:r>
          </a:p>
          <a:p>
            <a:r>
              <a:rPr lang="cs-CZ" dirty="0"/>
              <a:t>názorný obraz předmětů a jevů, které v daném okamžiku nevnímáme a které jsme ani nikdy nevnímali</a:t>
            </a:r>
          </a:p>
          <a:p>
            <a:r>
              <a:rPr lang="cs-CZ" dirty="0"/>
              <a:t>Podstatou fantazie není reprodukce původních zážitků, počitků nebo vjemů, ale tvorba nových, názorných obrazů.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Dreaming Daydream Stock Illustrations, Cliparts And Royalty Free Dreaming  Daydream Vectors">
            <a:extLst>
              <a:ext uri="{FF2B5EF4-FFF2-40B4-BE49-F238E27FC236}">
                <a16:creationId xmlns:a16="http://schemas.microsoft.com/office/drawing/2014/main" id="{0BF9E1D2-DB0C-47C0-A859-31FE3620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209" y="1619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7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AC5A9-63FB-4204-A887-0036A4CE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TVORBA FANTAZIJNÍCH PŘEDSTAV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A0792B-D5ED-41B0-8BF5-BAF6A220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AGLUTINACE</a:t>
            </a:r>
          </a:p>
          <a:p>
            <a:r>
              <a:rPr lang="cs-CZ" dirty="0"/>
              <a:t>HYPERBOLIZACE </a:t>
            </a:r>
          </a:p>
          <a:p>
            <a:r>
              <a:rPr lang="cs-CZ" dirty="0"/>
              <a:t>STYLIZACE </a:t>
            </a:r>
          </a:p>
          <a:p>
            <a:r>
              <a:rPr lang="cs-CZ" dirty="0"/>
              <a:t>TYPIZACE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Sněhurka a zvířátka 02">
            <a:extLst>
              <a:ext uri="{FF2B5EF4-FFF2-40B4-BE49-F238E27FC236}">
                <a16:creationId xmlns:a16="http://schemas.microsoft.com/office/drawing/2014/main" id="{43100842-338D-401A-9EBD-6AD68658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23" y="1219984"/>
            <a:ext cx="2055685" cy="23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lujeme české pohádky - Mrazík a chaloupka na kuřích nožkách | Facebook">
            <a:extLst>
              <a:ext uri="{FF2B5EF4-FFF2-40B4-BE49-F238E27FC236}">
                <a16:creationId xmlns:a16="http://schemas.microsoft.com/office/drawing/2014/main" id="{22D58DD5-20A3-49E2-94A1-28CD7B37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16" y="1446629"/>
            <a:ext cx="1822092" cy="13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aň, nikoli Masaryk!">
            <a:extLst>
              <a:ext uri="{FF2B5EF4-FFF2-40B4-BE49-F238E27FC236}">
                <a16:creationId xmlns:a16="http://schemas.microsoft.com/office/drawing/2014/main" id="{9A160C9E-DD7E-4AD2-B7D8-FBF8C66C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73" y="4103996"/>
            <a:ext cx="3082523" cy="18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tažení Lakomec Kniha Zdarma - Molière | Online match, Ebooks library,  Books to read">
            <a:extLst>
              <a:ext uri="{FF2B5EF4-FFF2-40B4-BE49-F238E27FC236}">
                <a16:creationId xmlns:a16="http://schemas.microsoft.com/office/drawing/2014/main" id="{5FE70F01-B6F8-4E22-9101-E642998D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39" y="2811439"/>
            <a:ext cx="2019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Ornament kytka - Levné Samolepky">
            <a:extLst>
              <a:ext uri="{FF2B5EF4-FFF2-40B4-BE49-F238E27FC236}">
                <a16:creationId xmlns:a16="http://schemas.microsoft.com/office/drawing/2014/main" id="{B12152CB-08C3-42F7-9191-0C4E36EE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07" y="3896435"/>
            <a:ext cx="2605585" cy="26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0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E6E93-A626-4530-BAAC-6787C3D5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FANTAZIJNÍCH PŘEDSTAV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7BB9F0-D4E5-42A9-AC5F-6B69D0DC6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REPRODUKUJÍCÍ FANTAZIE</a:t>
            </a:r>
          </a:p>
          <a:p>
            <a:r>
              <a:rPr lang="cs-CZ" dirty="0"/>
              <a:t>PRODUKUJÍCÍ (KONSTRUUJÍCÍ), TVOŘIVÁ FANTAZIE</a:t>
            </a:r>
          </a:p>
          <a:p>
            <a:r>
              <a:rPr lang="cs-CZ" dirty="0"/>
              <a:t>DENNÍ (BDĚLÉ) SNĚNÍ</a:t>
            </a:r>
          </a:p>
          <a:p>
            <a:r>
              <a:rPr lang="cs-CZ" dirty="0"/>
              <a:t>SPÁNKOVÉ SNY</a:t>
            </a:r>
          </a:p>
          <a:p>
            <a:r>
              <a:rPr lang="cs-CZ" dirty="0"/>
              <a:t>HALUCINACE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Manželka, mládě, fantazírovat. Manželka, fantazírovat, up, mládě, portrét,  uzavřít.">
            <a:extLst>
              <a:ext uri="{FF2B5EF4-FFF2-40B4-BE49-F238E27FC236}">
                <a16:creationId xmlns:a16="http://schemas.microsoft.com/office/drawing/2014/main" id="{FEE265DC-FED2-4F5C-8ECD-D2466BEB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68" y="4526997"/>
            <a:ext cx="3082238" cy="22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F97190-6F8F-4A61-B683-17E652F83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436" y="123050"/>
            <a:ext cx="2463927" cy="28195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D8DE892-062E-4BB1-A877-3C0E5622F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391" y="3245210"/>
            <a:ext cx="2520589" cy="2936833"/>
          </a:xfrm>
          <a:prstGeom prst="rect">
            <a:avLst/>
          </a:prstGeom>
        </p:spPr>
      </p:pic>
      <p:pic>
        <p:nvPicPr>
          <p:cNvPr id="1026" name="Picture 2" descr="Co znamenají sny a jak v nich číst? - Žena.cz - magazín pro ženy">
            <a:extLst>
              <a:ext uri="{FF2B5EF4-FFF2-40B4-BE49-F238E27FC236}">
                <a16:creationId xmlns:a16="http://schemas.microsoft.com/office/drawing/2014/main" id="{37BD5C4F-52AC-4DC3-B3AB-4B314602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8" y="4526997"/>
            <a:ext cx="4006372" cy="22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86</TotalTime>
  <Words>205</Words>
  <Application>Microsoft Office PowerPoint</Application>
  <PresentationFormat>Širokoúhlá obrazovka</PresentationFormat>
  <Paragraphs>49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Franklin Gothic Book</vt:lpstr>
      <vt:lpstr>Oříznutí</vt:lpstr>
      <vt:lpstr>představivost</vt:lpstr>
      <vt:lpstr>DEFINICE</vt:lpstr>
      <vt:lpstr>Prezentace aplikace PowerPoint</vt:lpstr>
      <vt:lpstr>PAMĚŤOVÉ PŘEDSTAVY</vt:lpstr>
      <vt:lpstr>FANTAZIJNÍ PŘEDSTAVY</vt:lpstr>
      <vt:lpstr>TVORBA FANTAZIJNÍCH PŘEDSTAV</vt:lpstr>
      <vt:lpstr>DRUHY FANTAZIJNÍCH PŘEDSTAV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19</cp:revision>
  <dcterms:created xsi:type="dcterms:W3CDTF">2020-10-27T18:24:58Z</dcterms:created>
  <dcterms:modified xsi:type="dcterms:W3CDTF">2023-11-10T08:48:22Z</dcterms:modified>
</cp:coreProperties>
</file>