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81" r:id="rId20"/>
    <p:sldId id="276" r:id="rId21"/>
    <p:sldId id="275" r:id="rId22"/>
    <p:sldId id="277" r:id="rId23"/>
    <p:sldId id="278" r:id="rId24"/>
    <p:sldId id="279" r:id="rId25"/>
    <p:sldId id="280" r:id="rId26"/>
    <p:sldId id="282" r:id="rId27"/>
    <p:sldId id="283" r:id="rId28"/>
    <p:sldId id="284" r:id="rId29"/>
    <p:sldId id="286" r:id="rId30"/>
    <p:sldId id="288" r:id="rId31"/>
    <p:sldId id="289" r:id="rId32"/>
    <p:sldId id="285" r:id="rId33"/>
    <p:sldId id="287" r:id="rId34"/>
    <p:sldId id="290" r:id="rId35"/>
    <p:sldId id="291" r:id="rId36"/>
    <p:sldId id="292" r:id="rId37"/>
    <p:sldId id="296" r:id="rId38"/>
    <p:sldId id="297" r:id="rId39"/>
    <p:sldId id="293" r:id="rId40"/>
    <p:sldId id="298" r:id="rId41"/>
    <p:sldId id="299" r:id="rId42"/>
    <p:sldId id="300" r:id="rId43"/>
    <p:sldId id="301" r:id="rId44"/>
    <p:sldId id="302" r:id="rId45"/>
    <p:sldId id="294" r:id="rId46"/>
    <p:sldId id="295" r:id="rId47"/>
    <p:sldId id="303" r:id="rId48"/>
    <p:sldId id="304" r:id="rId49"/>
    <p:sldId id="305" r:id="rId50"/>
    <p:sldId id="306" r:id="rId51"/>
    <p:sldId id="307" r:id="rId52"/>
    <p:sldId id="308" r:id="rId53"/>
    <p:sldId id="309" r:id="rId54"/>
    <p:sldId id="310" r:id="rId55"/>
    <p:sldId id="334" r:id="rId56"/>
    <p:sldId id="311" r:id="rId57"/>
    <p:sldId id="312" r:id="rId58"/>
    <p:sldId id="313" r:id="rId59"/>
    <p:sldId id="314" r:id="rId60"/>
    <p:sldId id="315" r:id="rId61"/>
    <p:sldId id="319" r:id="rId62"/>
    <p:sldId id="316" r:id="rId63"/>
    <p:sldId id="317" r:id="rId64"/>
    <p:sldId id="318" r:id="rId65"/>
    <p:sldId id="322" r:id="rId66"/>
    <p:sldId id="323" r:id="rId67"/>
    <p:sldId id="324" r:id="rId68"/>
    <p:sldId id="325" r:id="rId69"/>
    <p:sldId id="328" r:id="rId70"/>
    <p:sldId id="329" r:id="rId71"/>
    <p:sldId id="333" r:id="rId72"/>
    <p:sldId id="331" r:id="rId73"/>
    <p:sldId id="326" r:id="rId74"/>
    <p:sldId id="327" r:id="rId75"/>
    <p:sldId id="320" r:id="rId76"/>
    <p:sldId id="321" r:id="rId7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2AA69325-0006-40BD-B5FA-BB46D3CA5E53}" type="datetimeFigureOut">
              <a:rPr lang="cs-CZ" smtClean="0"/>
              <a:t>16.10.2024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3311647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AA69325-0006-40BD-B5FA-BB46D3CA5E53}" type="datetimeFigureOut">
              <a:rPr lang="cs-CZ" smtClean="0"/>
              <a:t>16.10.2024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3611948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AA69325-0006-40BD-B5FA-BB46D3CA5E53}" type="datetimeFigureOut">
              <a:rPr lang="cs-CZ" smtClean="0"/>
              <a:t>16.10.2024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35139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AA69325-0006-40BD-B5FA-BB46D3CA5E53}" type="datetimeFigureOut">
              <a:rPr lang="cs-CZ" smtClean="0"/>
              <a:t>16.10.2024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504553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2AA69325-0006-40BD-B5FA-BB46D3CA5E53}" type="datetimeFigureOut">
              <a:rPr lang="cs-CZ" smtClean="0"/>
              <a:t>16.10.2024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765162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AA69325-0006-40BD-B5FA-BB46D3CA5E53}" type="datetimeFigureOut">
              <a:rPr lang="cs-CZ" smtClean="0"/>
              <a:t>16.10.2024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563853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AA69325-0006-40BD-B5FA-BB46D3CA5E53}" type="datetimeFigureOut">
              <a:rPr lang="cs-CZ" smtClean="0"/>
              <a:t>16.10.2024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1672836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2AA69325-0006-40BD-B5FA-BB46D3CA5E53}" type="datetimeFigureOut">
              <a:rPr lang="cs-CZ" smtClean="0"/>
              <a:t>16.10.2024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2684380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AA69325-0006-40BD-B5FA-BB46D3CA5E53}" type="datetimeFigureOut">
              <a:rPr lang="cs-CZ" smtClean="0"/>
              <a:t>16.10.2024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186994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2AA69325-0006-40BD-B5FA-BB46D3CA5E53}" type="datetimeFigureOut">
              <a:rPr lang="cs-CZ" smtClean="0"/>
              <a:t>16.10.2024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153646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2AA69325-0006-40BD-B5FA-BB46D3CA5E53}" type="datetimeFigureOut">
              <a:rPr lang="cs-CZ" smtClean="0"/>
              <a:t>16.10.2024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11CFB8-023A-4055-B837-897E29AF8062}" type="slidenum">
              <a:rPr lang="cs-CZ" smtClean="0"/>
              <a:t>‹#›</a:t>
            </a:fld>
            <a:endParaRPr lang="cs-CZ"/>
          </a:p>
        </p:txBody>
      </p:sp>
    </p:spTree>
    <p:extLst>
      <p:ext uri="{BB962C8B-B14F-4D97-AF65-F5344CB8AC3E}">
        <p14:creationId xmlns:p14="http://schemas.microsoft.com/office/powerpoint/2010/main" val="3262967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69325-0006-40BD-B5FA-BB46D3CA5E53}" type="datetimeFigureOut">
              <a:rPr lang="cs-CZ" smtClean="0"/>
              <a:t>16.10.2024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CFB8-023A-4055-B837-897E29AF8062}" type="slidenum">
              <a:rPr lang="cs-CZ" smtClean="0"/>
              <a:t>‹#›</a:t>
            </a:fld>
            <a:endParaRPr lang="cs-CZ"/>
          </a:p>
        </p:txBody>
      </p:sp>
    </p:spTree>
    <p:extLst>
      <p:ext uri="{BB962C8B-B14F-4D97-AF65-F5344CB8AC3E}">
        <p14:creationId xmlns:p14="http://schemas.microsoft.com/office/powerpoint/2010/main" val="4042086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www.ochrance.cz/fileadmin/user_upload/ochrana_osob/Umluvy/Evropska_socialni_charta.pdf"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Sociální politika I.</a:t>
            </a:r>
          </a:p>
        </p:txBody>
      </p:sp>
      <p:sp>
        <p:nvSpPr>
          <p:cNvPr id="3" name="Podnadpis 2"/>
          <p:cNvSpPr>
            <a:spLocks noGrp="1"/>
          </p:cNvSpPr>
          <p:nvPr>
            <p:ph type="subTitle" idx="1"/>
          </p:nvPr>
        </p:nvSpPr>
        <p:spPr/>
        <p:txBody>
          <a:bodyPr/>
          <a:lstStyle/>
          <a:p>
            <a:endParaRPr lang="cs-CZ" dirty="0"/>
          </a:p>
          <a:p>
            <a:r>
              <a:rPr lang="cs-CZ" dirty="0" err="1"/>
              <a:t>FVP</a:t>
            </a:r>
            <a:r>
              <a:rPr lang="cs-CZ" dirty="0"/>
              <a:t> </a:t>
            </a:r>
            <a:r>
              <a:rPr lang="cs-CZ" dirty="0" err="1"/>
              <a:t>SU</a:t>
            </a:r>
            <a:r>
              <a:rPr lang="cs-CZ" dirty="0"/>
              <a:t> Opava</a:t>
            </a:r>
          </a:p>
          <a:p>
            <a:r>
              <a:rPr lang="cs-CZ" dirty="0"/>
              <a:t>letní </a:t>
            </a:r>
            <a:r>
              <a:rPr lang="cs-CZ"/>
              <a:t>semestr 2024/2025</a:t>
            </a:r>
            <a:endParaRPr lang="cs-CZ" dirty="0"/>
          </a:p>
        </p:txBody>
      </p:sp>
    </p:spTree>
    <p:extLst>
      <p:ext uri="{BB962C8B-B14F-4D97-AF65-F5344CB8AC3E}">
        <p14:creationId xmlns:p14="http://schemas.microsoft.com/office/powerpoint/2010/main" val="2051743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a:xfrm>
            <a:off x="838200" y="1825624"/>
            <a:ext cx="10515600" cy="4459765"/>
          </a:xfrm>
        </p:spPr>
        <p:txBody>
          <a:bodyPr>
            <a:normAutofit fontScale="85000" lnSpcReduction="20000"/>
          </a:bodyPr>
          <a:lstStyle/>
          <a:p>
            <a:pPr marL="0" indent="0">
              <a:lnSpc>
                <a:spcPct val="110000"/>
              </a:lnSpc>
              <a:buNone/>
            </a:pPr>
            <a:r>
              <a:rPr lang="cs-CZ" dirty="0"/>
              <a:t>prof. K. Engliš - Sociální politika. Praha, 1916 </a:t>
            </a:r>
          </a:p>
          <a:p>
            <a:pPr marL="0" indent="0">
              <a:lnSpc>
                <a:spcPct val="110000"/>
              </a:lnSpc>
              <a:buNone/>
            </a:pPr>
            <a:r>
              <a:rPr lang="cs-CZ" dirty="0"/>
              <a:t>Sociální politiku považuje za "... praktické snažení, aby společenský celek byl vypěstěn a přetvořen co nejideálněji. Hybným perem sociální politiky není milosrdenství, nýbrž spravedlnost a společenská účelnost“</a:t>
            </a:r>
          </a:p>
          <a:p>
            <a:pPr marL="0" indent="0">
              <a:lnSpc>
                <a:spcPct val="110000"/>
              </a:lnSpc>
              <a:buNone/>
            </a:pPr>
            <a:endParaRPr lang="cs-CZ" dirty="0"/>
          </a:p>
          <a:p>
            <a:pPr marL="0" indent="0">
              <a:lnSpc>
                <a:spcPct val="110000"/>
              </a:lnSpc>
              <a:buNone/>
            </a:pPr>
            <a:r>
              <a:rPr lang="cs-CZ" dirty="0"/>
              <a:t>J. Macek - Základy sociální politiky. Praha 1925 </a:t>
            </a:r>
          </a:p>
          <a:p>
            <a:pPr marL="0" indent="0">
              <a:lnSpc>
                <a:spcPct val="110000"/>
              </a:lnSpc>
              <a:buNone/>
            </a:pPr>
            <a:r>
              <a:rPr lang="cs-CZ" dirty="0"/>
              <a:t>Sociální politika musí pronikat veškerou politikou "ať tzv. hospodářskou, ať tzv. kulturní, v politice hospodářské musí pronikat všemi jejími obory, úpravou výroby     i rozdělením statků, organizací soukromých i veřejných hospodářství ". Jedině tak může být především politikou preventivní. Musí být politikou, při níž by "zájmy lidí ve společnosti byly uspokojovány způsobem trvale prospěšným celku"</a:t>
            </a:r>
          </a:p>
          <a:p>
            <a:pPr marL="0" indent="0">
              <a:buNone/>
            </a:pPr>
            <a:endParaRPr lang="cs-CZ" dirty="0"/>
          </a:p>
        </p:txBody>
      </p:sp>
    </p:spTree>
    <p:extLst>
      <p:ext uri="{BB962C8B-B14F-4D97-AF65-F5344CB8AC3E}">
        <p14:creationId xmlns:p14="http://schemas.microsoft.com/office/powerpoint/2010/main" val="277949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a:t>Malá čs. encyklopedie. Praha: Academia, 1987</a:t>
            </a:r>
          </a:p>
          <a:p>
            <a:pPr marL="0" indent="0">
              <a:buNone/>
            </a:pPr>
            <a:r>
              <a:rPr lang="cs-CZ" dirty="0"/>
              <a:t>Sociální politika je "souhrn cílů, aktivit, prostředků a realizací sociálního programu té které společnosti". Závisí na typu společenského zřízení, třídních, politických, ekonomických poměrech a tradicích. Má proto          v různých dobách a v různých společnostech různý obsah, rozsah, plní různé funkce, respektuje různá kritéria.</a:t>
            </a:r>
          </a:p>
        </p:txBody>
      </p:sp>
    </p:spTree>
    <p:extLst>
      <p:ext uri="{BB962C8B-B14F-4D97-AF65-F5344CB8AC3E}">
        <p14:creationId xmlns:p14="http://schemas.microsoft.com/office/powerpoint/2010/main" val="1683698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a:p>
          <a:p>
            <a:pPr marL="0" indent="0">
              <a:buNone/>
            </a:pPr>
            <a:r>
              <a:rPr lang="cs-CZ" dirty="0"/>
              <a:t>názor na sociální politiku souvisí s vnímáním samotného pojmu „sociální“</a:t>
            </a:r>
          </a:p>
          <a:p>
            <a:pPr marL="444500" indent="-444500">
              <a:buSzPct val="70000"/>
              <a:buFont typeface="Wingdings" panose="05000000000000000000" pitchFamily="2" charset="2"/>
              <a:buChar char="q"/>
            </a:pPr>
            <a:r>
              <a:rPr lang="cs-CZ" dirty="0"/>
              <a:t>v nejširším slova smyslu, tj. sociální jako společenský</a:t>
            </a:r>
          </a:p>
          <a:p>
            <a:pPr marL="444500" indent="-444500">
              <a:buSzPct val="70000"/>
              <a:buFont typeface="Wingdings" panose="05000000000000000000" pitchFamily="2" charset="2"/>
              <a:buChar char="q"/>
            </a:pPr>
            <a:r>
              <a:rPr lang="cs-CZ" dirty="0"/>
              <a:t>v užším slova smyslu, tj. sociální jako aktivity bezprostředně  směřující ke zdokonalování životních podmínek lidí</a:t>
            </a:r>
          </a:p>
          <a:p>
            <a:pPr marL="444500" indent="-444500">
              <a:buSzPct val="70000"/>
              <a:buFont typeface="Wingdings" panose="05000000000000000000" pitchFamily="2" charset="2"/>
              <a:buChar char="q"/>
            </a:pPr>
            <a:r>
              <a:rPr lang="cs-CZ" dirty="0"/>
              <a:t>v nejužším slova smyslu, tj. ve smyslu kurativním, ve  smyslu     řešení nepříznivých sociálních situací.</a:t>
            </a:r>
          </a:p>
          <a:p>
            <a:pPr marL="0" indent="0">
              <a:buNone/>
            </a:pPr>
            <a:endParaRPr lang="cs-CZ" dirty="0"/>
          </a:p>
        </p:txBody>
      </p:sp>
    </p:spTree>
    <p:extLst>
      <p:ext uri="{BB962C8B-B14F-4D97-AF65-F5344CB8AC3E}">
        <p14:creationId xmlns:p14="http://schemas.microsoft.com/office/powerpoint/2010/main" val="3043866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a:xfrm>
            <a:off x="838200" y="1870015"/>
            <a:ext cx="10515600" cy="4610686"/>
          </a:xfrm>
        </p:spPr>
        <p:txBody>
          <a:bodyPr>
            <a:normAutofit fontScale="92500" lnSpcReduction="10000"/>
          </a:bodyPr>
          <a:lstStyle/>
          <a:p>
            <a:pPr marL="0" indent="0">
              <a:buNone/>
            </a:pPr>
            <a:r>
              <a:rPr lang="cs-CZ" dirty="0"/>
              <a:t>co je to politika?</a:t>
            </a:r>
          </a:p>
          <a:p>
            <a:pPr marL="0" indent="0">
              <a:buNone/>
            </a:pPr>
            <a:r>
              <a:rPr lang="cs-CZ" dirty="0"/>
              <a:t>Politiku lze obecně chápat jako specifickou společenskou činnost, konkrétní jednání různých subjektů na různých úrovních, kterými je ovlivňována společenská realita v nejširším slova smyslu. </a:t>
            </a:r>
          </a:p>
          <a:p>
            <a:pPr marL="0" indent="0">
              <a:buNone/>
            </a:pPr>
            <a:r>
              <a:rPr lang="cs-CZ" dirty="0"/>
              <a:t>Touto činností jsou prosazovány a naplňovány určité cíle volené především na základě vědeckého poznání. </a:t>
            </a:r>
          </a:p>
          <a:p>
            <a:pPr marL="0" indent="0">
              <a:buNone/>
            </a:pPr>
            <a:r>
              <a:rPr lang="cs-CZ" dirty="0"/>
              <a:t>Politika by tedy měla působit ve směru objektivních vědecky podložených trendů, předpokládá vysokou odbornou úroveň a profesionalitu.</a:t>
            </a:r>
          </a:p>
          <a:p>
            <a:pPr marL="0" indent="0">
              <a:buNone/>
            </a:pPr>
            <a:r>
              <a:rPr lang="cs-CZ" dirty="0"/>
              <a:t>Její praktická realizace je výsledkem střetů politických sil, které prosazují určité teoretické koncepty, ale i pragmatické cíle, mnohdy i parciální zájmy. </a:t>
            </a:r>
          </a:p>
          <a:p>
            <a:pPr marL="0" indent="0">
              <a:buNone/>
            </a:pPr>
            <a:r>
              <a:rPr lang="cs-CZ" dirty="0"/>
              <a:t>Je i výsledkem ekonomických možností a národních specifik a tradic. </a:t>
            </a:r>
          </a:p>
        </p:txBody>
      </p:sp>
    </p:spTree>
    <p:extLst>
      <p:ext uri="{BB962C8B-B14F-4D97-AF65-F5344CB8AC3E}">
        <p14:creationId xmlns:p14="http://schemas.microsoft.com/office/powerpoint/2010/main" val="4226591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Sociální politika je proto v teorii a praxi různě interpretována. </a:t>
            </a:r>
          </a:p>
          <a:p>
            <a:pPr marL="0" indent="0">
              <a:buNone/>
            </a:pPr>
            <a:r>
              <a:rPr lang="cs-CZ" dirty="0"/>
              <a:t>Zpravidla zahrnuje politiku sociálního zabezpečení, rodinnou, bytovou, zdravotní politiku, politiku zaměstnanosti a vzdělávací politiku.</a:t>
            </a:r>
          </a:p>
          <a:p>
            <a:pPr marL="0" indent="0">
              <a:buNone/>
            </a:pPr>
            <a:r>
              <a:rPr lang="cs-CZ" dirty="0"/>
              <a:t>Tyto politiky se utvářejí na základě určitých společností všeobecně přijímaných zásad, jsou vedeny snahou po zdokonalování (rozvíjení) způsobu života jedince, úsilím o jeho blaho a prospěch. </a:t>
            </a:r>
          </a:p>
          <a:p>
            <a:pPr marL="0" indent="0">
              <a:buNone/>
            </a:pPr>
            <a:r>
              <a:rPr lang="cs-CZ" dirty="0"/>
              <a:t>Sociální politiky jsou ve svém souhrnu politikou směřující k sociálně spravedlivé společnosti.</a:t>
            </a:r>
          </a:p>
          <a:p>
            <a:pPr marL="0" indent="0">
              <a:buNone/>
            </a:pPr>
            <a:r>
              <a:rPr lang="cs-CZ" dirty="0"/>
              <a:t>Sociální realita je složitá, je různě chápána a je obtížné ji integrálně postihnout, proto neexistuje ani jednoznačná definice sociální politiky, ale naopak určitá libovůle v jejím chápání, a to jak v teorii, tak i v praxi.</a:t>
            </a:r>
          </a:p>
        </p:txBody>
      </p:sp>
    </p:spTree>
    <p:extLst>
      <p:ext uri="{BB962C8B-B14F-4D97-AF65-F5344CB8AC3E}">
        <p14:creationId xmlns:p14="http://schemas.microsoft.com/office/powerpoint/2010/main" val="2882397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přístupy v ČR:</a:t>
            </a:r>
          </a:p>
          <a:p>
            <a:pPr marL="0" indent="0">
              <a:buNone/>
            </a:pPr>
            <a:endParaRPr lang="cs-CZ" dirty="0"/>
          </a:p>
          <a:p>
            <a:pPr marL="444500" indent="-444500">
              <a:buSzPct val="70000"/>
              <a:buFont typeface="Wingdings" panose="05000000000000000000" pitchFamily="2" charset="2"/>
              <a:buChar char="q"/>
            </a:pPr>
            <a:r>
              <a:rPr lang="cs-CZ" dirty="0"/>
              <a:t>širší pojetí sociální politiky</a:t>
            </a:r>
          </a:p>
          <a:p>
            <a:pPr marL="444500" indent="0">
              <a:buSzPct val="70000"/>
              <a:buNone/>
            </a:pPr>
            <a:r>
              <a:rPr lang="cs-CZ" dirty="0"/>
              <a:t>Sociální politiku lze vymezit jako konkrétní jednání zejména státu, ale i ostatních subjektů, kterým je ovlivňována sociální sféra společnosti. </a:t>
            </a:r>
          </a:p>
          <a:p>
            <a:pPr marL="444500" indent="0">
              <a:buSzPct val="70000"/>
              <a:buNone/>
            </a:pPr>
            <a:r>
              <a:rPr lang="cs-CZ" dirty="0"/>
              <a:t>Sociální politika je vnímána jako aktivity vážící se bezprostředně            k životním podmínkám lidí. Toto vymezení je významné především pro dlouhodobé koncepční úvahy, souvisí s volbou typu sociální politiky, s tvorbou určitého sociálního programu. </a:t>
            </a:r>
          </a:p>
        </p:txBody>
      </p:sp>
    </p:spTree>
    <p:extLst>
      <p:ext uri="{BB962C8B-B14F-4D97-AF65-F5344CB8AC3E}">
        <p14:creationId xmlns:p14="http://schemas.microsoft.com/office/powerpoint/2010/main" val="2021907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normAutofit/>
          </a:bodyPr>
          <a:lstStyle/>
          <a:p>
            <a:pPr marL="444500" indent="-444500">
              <a:buSzPct val="70000"/>
              <a:buFont typeface="Wingdings" panose="05000000000000000000" pitchFamily="2" charset="2"/>
              <a:buChar char="q"/>
            </a:pPr>
            <a:r>
              <a:rPr lang="cs-CZ" dirty="0"/>
              <a:t>užší pojetí sociální politiky</a:t>
            </a:r>
          </a:p>
          <a:p>
            <a:pPr marL="457200" lvl="1" indent="0">
              <a:buSzPct val="70000"/>
              <a:buNone/>
            </a:pPr>
            <a:r>
              <a:rPr lang="cs-CZ" sz="2800" dirty="0"/>
              <a:t>Cílem sociální politiky je reagovat na sociální rizika resp. jejich možné negativní důsledky ( např. stáří, nemoc, invalidita)                       a eliminovat sociální tvrdosti, které doprovázejí fungování tržního mechanismu (např. nezaměstnanost, chudoba). </a:t>
            </a:r>
          </a:p>
          <a:p>
            <a:pPr marL="457200" lvl="1" indent="0">
              <a:buSzPct val="70000"/>
              <a:buNone/>
            </a:pPr>
            <a:r>
              <a:rPr lang="cs-CZ" sz="2800" dirty="0"/>
              <a:t>Toto pojetí redukuje sociální politiku na systém opatření především v oblasti zaměstnanosti a sociálního zabezpečení. </a:t>
            </a:r>
          </a:p>
          <a:p>
            <a:pPr marL="457200" lvl="1" indent="0">
              <a:buSzPct val="70000"/>
              <a:buNone/>
            </a:pPr>
            <a:r>
              <a:rPr lang="cs-CZ" sz="2800" dirty="0"/>
              <a:t>Toto pojetí mělo značný význam pro průběh ekonomické transformace a zajišťování sociálního smíru. </a:t>
            </a:r>
          </a:p>
        </p:txBody>
      </p:sp>
    </p:spTree>
    <p:extLst>
      <p:ext uri="{BB962C8B-B14F-4D97-AF65-F5344CB8AC3E}">
        <p14:creationId xmlns:p14="http://schemas.microsoft.com/office/powerpoint/2010/main" val="1248045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aktéři sociální politiky</a:t>
            </a:r>
          </a:p>
          <a:p>
            <a:pPr marL="444500" indent="-444500">
              <a:buSzPct val="70000"/>
              <a:buFont typeface="Wingdings" panose="05000000000000000000" pitchFamily="2" charset="2"/>
              <a:buChar char="q"/>
            </a:pPr>
            <a:r>
              <a:rPr lang="cs-CZ" dirty="0"/>
              <a:t>objekty sociální politiky</a:t>
            </a:r>
          </a:p>
          <a:p>
            <a:pPr marL="457200" lvl="1" indent="0">
              <a:buSzPct val="70000"/>
              <a:buNone/>
            </a:pPr>
            <a:r>
              <a:rPr lang="cs-CZ" dirty="0"/>
              <a:t>Např. sociálně politická opatření v oblasti vzdělávání jsou určena pro všechny (právo na vzdělání a rovný přístup ke vzdělání), jiná opatření jsou směrována pouze pro některé sociální skupiny pro jednotlivce (např. rodiny s dětmi, nezaměstnaní, nemocní apod.) </a:t>
            </a:r>
          </a:p>
          <a:p>
            <a:pPr marL="444500" indent="-444500">
              <a:buSzPct val="70000"/>
              <a:buFont typeface="Wingdings" panose="05000000000000000000" pitchFamily="2" charset="2"/>
              <a:buChar char="q"/>
            </a:pPr>
            <a:r>
              <a:rPr lang="cs-CZ" dirty="0"/>
              <a:t> subjekty sociální politiky</a:t>
            </a:r>
          </a:p>
          <a:p>
            <a:pPr marL="457200" lvl="1" indent="0">
              <a:buSzPct val="70000"/>
              <a:buNone/>
            </a:pPr>
            <a:r>
              <a:rPr lang="cs-CZ" dirty="0"/>
              <a:t>Ti, kdo mají zájem, vůli, schopnosti, předpoklady, možnosti a prostředky k určité sociální činnosti či chování a kdo takové činnosti a chování může iniciovat a naplňovat (stát a jeho orgány, zaměstnavatelé a firmy, odbory, kraje a obce a jejich orgány, církve, občanské iniciativy, občané)</a:t>
            </a:r>
          </a:p>
          <a:p>
            <a:pPr marL="457200" lvl="1" indent="0">
              <a:buSzPct val="70000"/>
              <a:buNone/>
            </a:pPr>
            <a:r>
              <a:rPr lang="cs-CZ" dirty="0"/>
              <a:t>Ve svém celku tyto subjekty koncipují, připravují a realizují v rozdílné míře sociální politiku, která plyne především z povahy a obsahové rozdílnosti rozmanitých sociálně politických opatření. </a:t>
            </a:r>
          </a:p>
        </p:txBody>
      </p:sp>
    </p:spTree>
    <p:extLst>
      <p:ext uri="{BB962C8B-B14F-4D97-AF65-F5344CB8AC3E}">
        <p14:creationId xmlns:p14="http://schemas.microsoft.com/office/powerpoint/2010/main" val="1422474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funkce sociální politiky</a:t>
            </a:r>
          </a:p>
          <a:p>
            <a:pPr marL="444500" indent="-444500">
              <a:buSzPct val="70000"/>
              <a:buFont typeface="Wingdings" panose="05000000000000000000" pitchFamily="2" charset="2"/>
              <a:buChar char="q"/>
            </a:pPr>
            <a:r>
              <a:rPr lang="cs-CZ" dirty="0"/>
              <a:t>ochranná (historicky nejstarší, řešení vzniklých sociálních událostí)</a:t>
            </a:r>
          </a:p>
          <a:p>
            <a:pPr marL="444500" indent="-444500">
              <a:buSzPct val="70000"/>
              <a:buFont typeface="Wingdings" panose="05000000000000000000" pitchFamily="2" charset="2"/>
              <a:buChar char="q"/>
            </a:pPr>
            <a:r>
              <a:rPr lang="cs-CZ" dirty="0"/>
              <a:t>rozdělovací a přerozdělovací (nejsložitější, určuje podíl jednotlivců na výsledku ekonomické činnosti a na společenském bohatství, dnes spočívá v modifikaci prvotního rozdělování, v přerozdělení toho, co již jednou bylo rozděleno trhem)</a:t>
            </a:r>
          </a:p>
          <a:p>
            <a:pPr marL="457200" lvl="1" indent="0">
              <a:buSzPct val="70000"/>
              <a:buNone/>
            </a:pPr>
            <a:r>
              <a:rPr lang="cs-CZ" dirty="0"/>
              <a:t>cíl: zajistit důstojné životní podmínky všem, zajistit všem rovné šance, zabezpečit fungování společenského systému (veřejná správa, školství, zdravotnictví, justice, obrana apod.), odstraňovat nedokonalosti konkurence </a:t>
            </a:r>
          </a:p>
          <a:p>
            <a:pPr marL="457200" lvl="1" indent="0">
              <a:buSzPct val="70000"/>
              <a:buNone/>
            </a:pPr>
            <a:r>
              <a:rPr lang="cs-CZ" dirty="0"/>
              <a:t>daně a sociální transfery – výsledkem je konečné rozdělení důchodů </a:t>
            </a:r>
          </a:p>
          <a:p>
            <a:pPr marL="457200" lvl="1" indent="0">
              <a:buSzPct val="70000"/>
              <a:buNone/>
            </a:pPr>
            <a:r>
              <a:rPr lang="cs-CZ" dirty="0"/>
              <a:t>příliš vysoká míra přerozdělování oslabuje podněty k práci a podnikání</a:t>
            </a:r>
          </a:p>
          <a:p>
            <a:pPr marL="457200" lvl="1" indent="0">
              <a:buSzPct val="70000"/>
              <a:buNone/>
            </a:pPr>
            <a:r>
              <a:rPr lang="cs-CZ" dirty="0"/>
              <a:t>příliš nízká míra přerozdělování může oslabit stabilitu a rozvojové možnosti společnosti</a:t>
            </a:r>
          </a:p>
        </p:txBody>
      </p:sp>
    </p:spTree>
    <p:extLst>
      <p:ext uri="{BB962C8B-B14F-4D97-AF65-F5344CB8AC3E}">
        <p14:creationId xmlns:p14="http://schemas.microsoft.com/office/powerpoint/2010/main" val="2444990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text 2"/>
          <p:cNvSpPr>
            <a:spLocks noGrp="1"/>
          </p:cNvSpPr>
          <p:nvPr>
            <p:ph type="body" idx="1"/>
          </p:nvPr>
        </p:nvSpPr>
        <p:spPr/>
        <p:txBody>
          <a:bodyPr/>
          <a:lstStyle/>
          <a:p>
            <a:pPr algn="ctr"/>
            <a:r>
              <a:rPr lang="cs-CZ" dirty="0"/>
              <a:t>Lorenzova křivka – absolutně rovnostářské rozdělení důchodu</a:t>
            </a:r>
          </a:p>
        </p:txBody>
      </p:sp>
      <p:pic>
        <p:nvPicPr>
          <p:cNvPr id="8" name="Zástupný symbol pro obsah 7"/>
          <p:cNvPicPr>
            <a:picLocks noGrp="1" noChangeAspect="1"/>
          </p:cNvPicPr>
          <p:nvPr>
            <p:ph sz="half" idx="2"/>
          </p:nvPr>
        </p:nvPicPr>
        <p:blipFill>
          <a:blip r:embed="rId2"/>
          <a:stretch>
            <a:fillRect/>
          </a:stretch>
        </p:blipFill>
        <p:spPr>
          <a:xfrm>
            <a:off x="1391738" y="2505075"/>
            <a:ext cx="4053886" cy="3684588"/>
          </a:xfrm>
          <a:prstGeom prst="rect">
            <a:avLst/>
          </a:prstGeom>
        </p:spPr>
      </p:pic>
      <p:sp>
        <p:nvSpPr>
          <p:cNvPr id="5" name="Zástupný symbol pro text 4"/>
          <p:cNvSpPr>
            <a:spLocks noGrp="1"/>
          </p:cNvSpPr>
          <p:nvPr>
            <p:ph type="body" sz="quarter" idx="3"/>
          </p:nvPr>
        </p:nvSpPr>
        <p:spPr/>
        <p:txBody>
          <a:bodyPr/>
          <a:lstStyle/>
          <a:p>
            <a:pPr algn="ctr"/>
            <a:r>
              <a:rPr lang="cs-CZ" dirty="0"/>
              <a:t>Lorenzova křivka – absolutně nerovné rozdělení důchodu</a:t>
            </a:r>
          </a:p>
        </p:txBody>
      </p:sp>
      <p:pic>
        <p:nvPicPr>
          <p:cNvPr id="7" name="Zástupný symbol pro obsah 6"/>
          <p:cNvPicPr>
            <a:picLocks noGrp="1" noChangeAspect="1"/>
          </p:cNvPicPr>
          <p:nvPr>
            <p:ph sz="quarter" idx="4"/>
          </p:nvPr>
        </p:nvPicPr>
        <p:blipFill>
          <a:blip r:embed="rId3"/>
          <a:stretch>
            <a:fillRect/>
          </a:stretch>
        </p:blipFill>
        <p:spPr>
          <a:xfrm>
            <a:off x="6738547" y="2505075"/>
            <a:ext cx="4050494" cy="3684588"/>
          </a:xfrm>
          <a:prstGeom prst="rect">
            <a:avLst/>
          </a:prstGeom>
        </p:spPr>
      </p:pic>
    </p:spTree>
    <p:extLst>
      <p:ext uri="{BB962C8B-B14F-4D97-AF65-F5344CB8AC3E}">
        <p14:creationId xmlns:p14="http://schemas.microsoft.com/office/powerpoint/2010/main" val="2792619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osnova kursu</a:t>
            </a:r>
          </a:p>
        </p:txBody>
      </p:sp>
      <p:sp>
        <p:nvSpPr>
          <p:cNvPr id="3" name="Zástupný symbol pro obsah 2"/>
          <p:cNvSpPr>
            <a:spLocks noGrp="1"/>
          </p:cNvSpPr>
          <p:nvPr>
            <p:ph idx="1"/>
          </p:nvPr>
        </p:nvSpPr>
        <p:spPr/>
        <p:txBody>
          <a:bodyPr>
            <a:normAutofit lnSpcReduction="10000"/>
          </a:bodyPr>
          <a:lstStyle/>
          <a:p>
            <a:pPr marL="514350" indent="-514350">
              <a:buAutoNum type="arabicPeriod"/>
            </a:pPr>
            <a:endParaRPr lang="cs-CZ" b="0" i="0" dirty="0">
              <a:solidFill>
                <a:srgbClr val="000000"/>
              </a:solidFill>
              <a:effectLst/>
              <a:latin typeface="Tahoma" panose="020B0604030504040204" pitchFamily="34" charset="0"/>
            </a:endParaRPr>
          </a:p>
          <a:p>
            <a:pPr marL="514350" indent="-514350">
              <a:buAutoNum type="arabicPeriod"/>
            </a:pPr>
            <a:r>
              <a:rPr lang="cs-CZ" b="0" i="0" dirty="0">
                <a:solidFill>
                  <a:srgbClr val="000000"/>
                </a:solidFill>
                <a:effectLst/>
                <a:latin typeface="Tahoma" panose="020B0604030504040204" pitchFamily="34" charset="0"/>
              </a:rPr>
              <a:t>Úvod do sociální politiky. </a:t>
            </a:r>
          </a:p>
          <a:p>
            <a:pPr marL="514350" indent="-514350">
              <a:buAutoNum type="arabicPeriod"/>
            </a:pPr>
            <a:r>
              <a:rPr lang="cs-CZ" b="0" i="0" dirty="0">
                <a:solidFill>
                  <a:srgbClr val="000000"/>
                </a:solidFill>
                <a:effectLst/>
                <a:latin typeface="Tahoma" panose="020B0604030504040204" pitchFamily="34" charset="0"/>
              </a:rPr>
              <a:t>Aktéři, funkce, principy a nástroje sociální politiky. </a:t>
            </a:r>
          </a:p>
          <a:p>
            <a:pPr marL="514350" indent="-514350">
              <a:buAutoNum type="arabicPeriod"/>
            </a:pPr>
            <a:r>
              <a:rPr lang="cs-CZ" b="0" i="0" dirty="0">
                <a:solidFill>
                  <a:srgbClr val="000000"/>
                </a:solidFill>
                <a:effectLst/>
                <a:latin typeface="Tahoma" panose="020B0604030504040204" pitchFamily="34" charset="0"/>
              </a:rPr>
              <a:t>Vývoj a tradice sociální politiky v České republice. </a:t>
            </a:r>
          </a:p>
          <a:p>
            <a:pPr marL="514350" indent="-514350">
              <a:buAutoNum type="arabicPeriod"/>
            </a:pPr>
            <a:r>
              <a:rPr lang="cs-CZ" b="0" i="0" dirty="0">
                <a:solidFill>
                  <a:srgbClr val="000000"/>
                </a:solidFill>
                <a:effectLst/>
                <a:latin typeface="Tahoma" panose="020B0604030504040204" pitchFamily="34" charset="0"/>
              </a:rPr>
              <a:t>Geneze sociální politiky. </a:t>
            </a:r>
          </a:p>
          <a:p>
            <a:pPr marL="514350" indent="-514350">
              <a:buAutoNum type="arabicPeriod"/>
            </a:pPr>
            <a:r>
              <a:rPr lang="cs-CZ" b="0" i="0" dirty="0">
                <a:solidFill>
                  <a:srgbClr val="000000"/>
                </a:solidFill>
                <a:effectLst/>
                <a:latin typeface="Tahoma" panose="020B0604030504040204" pitchFamily="34" charset="0"/>
              </a:rPr>
              <a:t>Příčiny rozdílů a modely sociální politiky. </a:t>
            </a:r>
          </a:p>
          <a:p>
            <a:pPr marL="514350" indent="-514350">
              <a:buAutoNum type="arabicPeriod"/>
            </a:pPr>
            <a:r>
              <a:rPr lang="cs-CZ" b="0" i="0" dirty="0">
                <a:solidFill>
                  <a:srgbClr val="000000"/>
                </a:solidFill>
                <a:effectLst/>
                <a:latin typeface="Tahoma" panose="020B0604030504040204" pitchFamily="34" charset="0"/>
              </a:rPr>
              <a:t>Tvorba programů sociální politiky. </a:t>
            </a:r>
          </a:p>
          <a:p>
            <a:pPr marL="514350" indent="-514350">
              <a:buAutoNum type="arabicPeriod"/>
            </a:pPr>
            <a:r>
              <a:rPr lang="cs-CZ" b="0" i="0" dirty="0">
                <a:solidFill>
                  <a:srgbClr val="000000"/>
                </a:solidFill>
                <a:effectLst/>
                <a:latin typeface="Tahoma" panose="020B0604030504040204" pitchFamily="34" charset="0"/>
              </a:rPr>
              <a:t>Sociální zabezpečení jako základ sociální politiky. </a:t>
            </a:r>
            <a:br>
              <a:rPr lang="cs-CZ" dirty="0"/>
            </a:br>
            <a:r>
              <a:rPr lang="cs-CZ" b="0" i="0" dirty="0">
                <a:solidFill>
                  <a:srgbClr val="000000"/>
                </a:solidFill>
                <a:effectLst/>
                <a:latin typeface="Tahoma" panose="020B0604030504040204" pitchFamily="34" charset="0"/>
              </a:rPr>
              <a:t> </a:t>
            </a:r>
            <a:endParaRPr lang="cs-CZ" dirty="0"/>
          </a:p>
        </p:txBody>
      </p:sp>
    </p:spTree>
    <p:extLst>
      <p:ext uri="{BB962C8B-B14F-4D97-AF65-F5344CB8AC3E}">
        <p14:creationId xmlns:p14="http://schemas.microsoft.com/office/powerpoint/2010/main" val="19891519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a:bodyPr>
          <a:lstStyle/>
          <a:p>
            <a:pPr marL="444500" lvl="0" indent="-444500">
              <a:buSzPct val="70000"/>
              <a:buFont typeface="Wingdings" panose="05000000000000000000" pitchFamily="2" charset="2"/>
              <a:buChar char="q"/>
            </a:pPr>
            <a:r>
              <a:rPr lang="cs-CZ" sz="2600" dirty="0">
                <a:solidFill>
                  <a:prstClr val="black"/>
                </a:solidFill>
              </a:rPr>
              <a:t>homogenizační </a:t>
            </a:r>
          </a:p>
          <a:p>
            <a:pPr marL="457200" lvl="1" indent="0">
              <a:buSzPct val="70000"/>
              <a:buNone/>
            </a:pPr>
            <a:r>
              <a:rPr lang="cs-CZ" sz="2200" dirty="0">
                <a:solidFill>
                  <a:prstClr val="black"/>
                </a:solidFill>
              </a:rPr>
              <a:t>cílem je zmírňování sociálních rozdílů v životních podmínkách jedinců a sociálních skupin a odstraňování neodůvodněných rozdílů</a:t>
            </a:r>
          </a:p>
          <a:p>
            <a:pPr marL="457200" lvl="1" indent="0">
              <a:buSzPct val="70000"/>
              <a:buNone/>
            </a:pPr>
            <a:r>
              <a:rPr lang="cs-CZ" sz="2200" dirty="0">
                <a:solidFill>
                  <a:prstClr val="black"/>
                </a:solidFill>
              </a:rPr>
              <a:t>nejde o nivelizaci, ale o poskytování stejných šancí,</a:t>
            </a:r>
          </a:p>
          <a:p>
            <a:pPr marL="444500" lvl="0" indent="-444500">
              <a:buSzPct val="70000"/>
              <a:buFont typeface="Wingdings" panose="05000000000000000000" pitchFamily="2" charset="2"/>
              <a:buChar char="q"/>
            </a:pPr>
            <a:r>
              <a:rPr lang="cs-CZ" sz="2600" dirty="0">
                <a:solidFill>
                  <a:prstClr val="black"/>
                </a:solidFill>
              </a:rPr>
              <a:t>stimulační</a:t>
            </a:r>
          </a:p>
          <a:p>
            <a:pPr marL="457200" lvl="1" indent="0">
              <a:buSzPct val="70000"/>
              <a:buNone/>
            </a:pPr>
            <a:r>
              <a:rPr lang="cs-CZ" sz="2200" dirty="0">
                <a:solidFill>
                  <a:prstClr val="black"/>
                </a:solidFill>
              </a:rPr>
              <a:t>posláním je podporovat, podněcovat, vyvolávat žádoucí sociální jednání jednotlivců a sociálních skupin </a:t>
            </a:r>
          </a:p>
          <a:p>
            <a:pPr marL="444500" lvl="0" indent="-444500">
              <a:buSzPct val="70000"/>
              <a:buFont typeface="Wingdings" panose="05000000000000000000" pitchFamily="2" charset="2"/>
              <a:buChar char="q"/>
            </a:pPr>
            <a:r>
              <a:rPr lang="cs-CZ" sz="2600" dirty="0">
                <a:solidFill>
                  <a:prstClr val="black"/>
                </a:solidFill>
              </a:rPr>
              <a:t>preventivní</a:t>
            </a:r>
          </a:p>
          <a:p>
            <a:pPr marL="457200" lvl="1" indent="0">
              <a:buSzPct val="70000"/>
              <a:buNone/>
            </a:pPr>
            <a:r>
              <a:rPr lang="cs-CZ" sz="2200" dirty="0">
                <a:solidFill>
                  <a:prstClr val="black"/>
                </a:solidFill>
              </a:rPr>
              <a:t>snahou je zabránit zcela nebo alespoň v co největší míře tomu, aby k nežádoucím sociálním situacím vůbec docházelo </a:t>
            </a:r>
            <a:endParaRPr lang="cs-CZ" sz="2000" dirty="0">
              <a:solidFill>
                <a:prstClr val="black"/>
              </a:solidFill>
            </a:endParaRPr>
          </a:p>
          <a:p>
            <a:pPr marL="0" lvl="0" indent="0">
              <a:buNone/>
            </a:pPr>
            <a:endParaRPr lang="cs-CZ" sz="2000" dirty="0">
              <a:solidFill>
                <a:prstClr val="black"/>
              </a:solidFill>
            </a:endParaRPr>
          </a:p>
          <a:p>
            <a:endParaRPr lang="cs-CZ" dirty="0"/>
          </a:p>
        </p:txBody>
      </p:sp>
    </p:spTree>
    <p:extLst>
      <p:ext uri="{BB962C8B-B14F-4D97-AF65-F5344CB8AC3E}">
        <p14:creationId xmlns:p14="http://schemas.microsoft.com/office/powerpoint/2010/main" val="1679173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principy sociální politiky (pro volbu a interpretaci základních principů má význam obecné filozofické myšlení a tzv. sociálně politické doktríny)</a:t>
            </a:r>
          </a:p>
          <a:p>
            <a:pPr marL="444500" indent="-444500">
              <a:buSzPct val="70000"/>
              <a:buFont typeface="Wingdings" panose="05000000000000000000" pitchFamily="2" charset="2"/>
              <a:buChar char="q"/>
            </a:pPr>
            <a:r>
              <a:rPr lang="cs-CZ" dirty="0"/>
              <a:t>liberalismus </a:t>
            </a:r>
          </a:p>
          <a:p>
            <a:pPr marL="457200" lvl="1" indent="0">
              <a:buSzPct val="70000"/>
              <a:buNone/>
            </a:pPr>
            <a:r>
              <a:rPr lang="cs-CZ" dirty="0"/>
              <a:t>staví na osobní svobodě a individuální odpovědnosti, sociální prospěch a blahobyt každého je závislý především na něm samém, jeho výkonu, osobním nasazení a ochotě nésti rizika</a:t>
            </a:r>
          </a:p>
          <a:p>
            <a:pPr marL="457200" lvl="1" indent="0">
              <a:buSzPct val="70000"/>
              <a:buNone/>
            </a:pPr>
            <a:r>
              <a:rPr lang="cs-CZ" dirty="0"/>
              <a:t>nepodporuje solidaritu státu a redistribuční procesy, protože ty vedou k útlumu ekonomických podnětů a aktivit</a:t>
            </a:r>
          </a:p>
          <a:p>
            <a:pPr marL="457200" lvl="1" indent="0">
              <a:buSzPct val="70000"/>
              <a:buNone/>
            </a:pPr>
            <a:r>
              <a:rPr lang="cs-CZ" dirty="0"/>
              <a:t>zdůrazňuje regulační schopnosti tržního mechanismu a jeho hladké fungování, které z hlediska uspořádání společnosti považuje za určující</a:t>
            </a:r>
          </a:p>
          <a:p>
            <a:pPr marL="0" indent="0">
              <a:buNone/>
            </a:pPr>
            <a:endParaRPr lang="cs-CZ" dirty="0"/>
          </a:p>
        </p:txBody>
      </p:sp>
    </p:spTree>
    <p:extLst>
      <p:ext uri="{BB962C8B-B14F-4D97-AF65-F5344CB8AC3E}">
        <p14:creationId xmlns:p14="http://schemas.microsoft.com/office/powerpoint/2010/main" val="769627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a:xfrm>
            <a:off x="838200" y="1825625"/>
            <a:ext cx="10515600" cy="4699462"/>
          </a:xfrm>
        </p:spPr>
        <p:txBody>
          <a:bodyPr>
            <a:normAutofit lnSpcReduction="10000"/>
          </a:bodyPr>
          <a:lstStyle/>
          <a:p>
            <a:pPr marL="444500" lvl="0" indent="-444500">
              <a:buSzPct val="70000"/>
              <a:buFont typeface="Wingdings" panose="05000000000000000000" pitchFamily="2" charset="2"/>
              <a:buChar char="q"/>
            </a:pPr>
            <a:endParaRPr lang="cs-CZ" dirty="0">
              <a:solidFill>
                <a:prstClr val="black"/>
              </a:solidFill>
            </a:endParaRPr>
          </a:p>
          <a:p>
            <a:pPr marL="444500" lvl="0" indent="-444500">
              <a:buSzPct val="70000"/>
              <a:buFont typeface="Wingdings" panose="05000000000000000000" pitchFamily="2" charset="2"/>
              <a:buChar char="q"/>
            </a:pPr>
            <a:r>
              <a:rPr lang="cs-CZ" dirty="0">
                <a:solidFill>
                  <a:prstClr val="black"/>
                </a:solidFill>
              </a:rPr>
              <a:t>křesťanské sociální učení </a:t>
            </a:r>
          </a:p>
          <a:p>
            <a:pPr marL="457200" lvl="1" indent="0">
              <a:buSzPct val="70000"/>
              <a:buNone/>
            </a:pPr>
            <a:r>
              <a:rPr lang="cs-CZ" dirty="0">
                <a:solidFill>
                  <a:prstClr val="black"/>
                </a:solidFill>
              </a:rPr>
              <a:t>vychází z křesťanské filosofie, za sociální situace není zodpovědný jen sám jedinec, ale v určité míře i společenský systém, který postavení jedince předurčuje</a:t>
            </a:r>
          </a:p>
          <a:p>
            <a:pPr marL="457200" lvl="1" indent="0">
              <a:buSzPct val="70000"/>
              <a:buNone/>
            </a:pPr>
            <a:r>
              <a:rPr lang="cs-CZ" dirty="0">
                <a:solidFill>
                  <a:prstClr val="black"/>
                </a:solidFill>
              </a:rPr>
              <a:t>uznává osobní svobodu, ale zdůrazňuje, že bez mravního závazku neexistuje a že určitý díl odpovědnosti za sociální situaci ve společnosti padá i na mocné                  a bohaté</a:t>
            </a:r>
          </a:p>
          <a:p>
            <a:pPr marL="457200" lvl="1" indent="0">
              <a:buSzPct val="70000"/>
              <a:buNone/>
            </a:pPr>
            <a:r>
              <a:rPr lang="cs-CZ" dirty="0">
                <a:solidFill>
                  <a:prstClr val="black"/>
                </a:solidFill>
              </a:rPr>
              <a:t>uznává nerovnost, ale ne každou považuje za žádoucí a spravedlivou</a:t>
            </a:r>
          </a:p>
          <a:p>
            <a:pPr marL="457200" lvl="1" indent="0">
              <a:buSzPct val="70000"/>
              <a:buNone/>
            </a:pPr>
            <a:r>
              <a:rPr lang="cs-CZ" dirty="0">
                <a:solidFill>
                  <a:prstClr val="black"/>
                </a:solidFill>
              </a:rPr>
              <a:t>určující je odstranění bídy, a proto zdůrazňuje význam sociálních transferů a na křesťanském milosrdenství založených dobročinných a charitativních aktivit</a:t>
            </a:r>
          </a:p>
          <a:p>
            <a:pPr marL="457200" lvl="1" indent="0">
              <a:buSzPct val="70000"/>
              <a:buNone/>
            </a:pPr>
            <a:r>
              <a:rPr lang="cs-CZ" dirty="0">
                <a:solidFill>
                  <a:prstClr val="black"/>
                </a:solidFill>
              </a:rPr>
              <a:t>zdůrazňuje fakt, že individuální svoboda musí být podřízena i obecnému prospěchu a dobru</a:t>
            </a:r>
          </a:p>
          <a:p>
            <a:endParaRPr lang="cs-CZ" dirty="0"/>
          </a:p>
        </p:txBody>
      </p:sp>
    </p:spTree>
    <p:extLst>
      <p:ext uri="{BB962C8B-B14F-4D97-AF65-F5344CB8AC3E}">
        <p14:creationId xmlns:p14="http://schemas.microsoft.com/office/powerpoint/2010/main" val="3384598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lstStyle/>
          <a:p>
            <a:pPr marL="355600" lvl="0" indent="-355600">
              <a:buSzPct val="70000"/>
              <a:buFont typeface="Wingdings" panose="05000000000000000000" pitchFamily="2" charset="2"/>
              <a:buChar char="q"/>
            </a:pPr>
            <a:endParaRPr lang="cs-CZ" dirty="0">
              <a:solidFill>
                <a:prstClr val="black"/>
              </a:solidFill>
            </a:endParaRPr>
          </a:p>
          <a:p>
            <a:pPr marL="355600" lvl="0" indent="-355600">
              <a:buSzPct val="70000"/>
              <a:buFont typeface="Wingdings" panose="05000000000000000000" pitchFamily="2" charset="2"/>
              <a:buChar char="q"/>
            </a:pPr>
            <a:r>
              <a:rPr lang="cs-CZ" dirty="0">
                <a:solidFill>
                  <a:prstClr val="black"/>
                </a:solidFill>
              </a:rPr>
              <a:t>demokratický socialismus </a:t>
            </a:r>
          </a:p>
          <a:p>
            <a:pPr marL="457200" lvl="1" indent="0">
              <a:buSzPct val="70000"/>
              <a:buNone/>
            </a:pPr>
            <a:r>
              <a:rPr lang="cs-CZ" dirty="0">
                <a:solidFill>
                  <a:prstClr val="black"/>
                </a:solidFill>
              </a:rPr>
              <a:t>usiluje o zajištění důstojných životních podmínek všem jedincům demokratickou cestou na základě přijetí určitých pravidel (převzetí značné míry sociální odpovědnosti za jedince státem, silný veřejný sektor a rozsáhlé přerozdělování  solidarita)</a:t>
            </a:r>
          </a:p>
          <a:p>
            <a:pPr marL="457200" lvl="1" indent="0">
              <a:buSzPct val="70000"/>
              <a:buNone/>
            </a:pPr>
            <a:r>
              <a:rPr lang="cs-CZ" dirty="0">
                <a:solidFill>
                  <a:prstClr val="black"/>
                </a:solidFill>
              </a:rPr>
              <a:t>v protikladu k liberální doktríně</a:t>
            </a:r>
          </a:p>
          <a:p>
            <a:pPr marL="457200" lvl="1" indent="0">
              <a:buSzPct val="70000"/>
              <a:buNone/>
            </a:pPr>
            <a:r>
              <a:rPr lang="cs-CZ" dirty="0">
                <a:solidFill>
                  <a:prstClr val="black"/>
                </a:solidFill>
              </a:rPr>
              <a:t>silně zdůrazňuje rovnost a to nejen v občanských právech, ale i v právech sociálních</a:t>
            </a:r>
          </a:p>
          <a:p>
            <a:endParaRPr lang="cs-CZ" dirty="0"/>
          </a:p>
        </p:txBody>
      </p:sp>
    </p:spTree>
    <p:extLst>
      <p:ext uri="{BB962C8B-B14F-4D97-AF65-F5344CB8AC3E}">
        <p14:creationId xmlns:p14="http://schemas.microsoft.com/office/powerpoint/2010/main" val="122270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fontScale="92500" lnSpcReduction="10000"/>
          </a:bodyPr>
          <a:lstStyle/>
          <a:p>
            <a:pPr marL="541338" indent="-541338">
              <a:buSzPct val="70000"/>
              <a:buFont typeface="Wingdings" panose="05000000000000000000" pitchFamily="2" charset="2"/>
              <a:buChar char="q"/>
            </a:pPr>
            <a:r>
              <a:rPr lang="cs-CZ" dirty="0"/>
              <a:t>princip sociální spravedlnosti</a:t>
            </a:r>
          </a:p>
          <a:p>
            <a:pPr marL="541338" lvl="1" indent="0">
              <a:buSzPct val="70000"/>
              <a:buNone/>
            </a:pPr>
            <a:r>
              <a:rPr lang="cs-CZ" dirty="0"/>
              <a:t>klíčový princip, spravedlnost lze vymezit pravidly, podle nichž jsou ve společnosti rozdělovány příjmy a bohatství a životní příležitosti a předpoklady (např. vzdělávat se, uplatnit se na trhu práce atd.) mezi jednotlivé občany, případně sociální skupiny</a:t>
            </a:r>
          </a:p>
          <a:p>
            <a:pPr marL="541338" lvl="1" indent="0">
              <a:buSzPct val="70000"/>
              <a:buNone/>
            </a:pPr>
            <a:r>
              <a:rPr lang="cs-CZ" dirty="0"/>
              <a:t>sociální spravedlnost je pojem </a:t>
            </a:r>
            <a:r>
              <a:rPr lang="cs-CZ"/>
              <a:t>relativní a </a:t>
            </a:r>
            <a:r>
              <a:rPr lang="cs-CZ" dirty="0"/>
              <a:t>k jeho řešení je třeba přistupovat zpravidla vždy z řady různých hledisek a přihlížet tak k podstatě a charakteru velice rozmanitých konkrétních sociálních situací</a:t>
            </a:r>
          </a:p>
          <a:p>
            <a:pPr marL="541338" lvl="1" indent="0">
              <a:buSzPct val="70000"/>
              <a:buNone/>
            </a:pPr>
            <a:r>
              <a:rPr lang="cs-CZ" dirty="0"/>
              <a:t>pro posouzení sociální spravedlnosti rozlišují hlediska či principy výkonu a zásluhy, souladu mezi vstupy a výstupy, rovnosti, rovných příležitostí a sociální potřebnosti</a:t>
            </a:r>
          </a:p>
          <a:p>
            <a:pPr marL="541338" lvl="1" indent="0">
              <a:buSzPct val="70000"/>
              <a:buNone/>
            </a:pPr>
            <a:r>
              <a:rPr lang="cs-CZ" dirty="0"/>
              <a:t>neexistuje obecně akceptovaná definice či představa toho, co je a co není sociálně spravedlivé, </a:t>
            </a:r>
          </a:p>
          <a:p>
            <a:pPr marL="541338" lvl="1" indent="0">
              <a:buSzPct val="70000"/>
              <a:buNone/>
            </a:pPr>
            <a:r>
              <a:rPr lang="cs-CZ" dirty="0"/>
              <a:t>sociální spravedlnosti tak může být vtisknuta velice subjektivní pečeť, vzdálená od jejího objektivního nazírání, které je vedeno především myšlenkami humanismu, dobra a prospěchu lidstva</a:t>
            </a:r>
          </a:p>
          <a:p>
            <a:pPr>
              <a:buSzPct val="70000"/>
              <a:buFont typeface="Wingdings" panose="05000000000000000000" pitchFamily="2" charset="2"/>
              <a:buChar char="q"/>
            </a:pPr>
            <a:endParaRPr lang="cs-CZ" dirty="0"/>
          </a:p>
        </p:txBody>
      </p:sp>
    </p:spTree>
    <p:extLst>
      <p:ext uri="{BB962C8B-B14F-4D97-AF65-F5344CB8AC3E}">
        <p14:creationId xmlns:p14="http://schemas.microsoft.com/office/powerpoint/2010/main" val="32459294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a:bodyPr>
          <a:lstStyle/>
          <a:p>
            <a:pPr marL="541338" lvl="0" indent="-541338">
              <a:buSzPct val="70000"/>
              <a:buFont typeface="Wingdings" panose="05000000000000000000" pitchFamily="2" charset="2"/>
              <a:buChar char="q"/>
            </a:pPr>
            <a:r>
              <a:rPr lang="cs-CZ" dirty="0">
                <a:solidFill>
                  <a:prstClr val="black"/>
                </a:solidFill>
              </a:rPr>
              <a:t>princip sociální solidarity</a:t>
            </a:r>
          </a:p>
          <a:p>
            <a:pPr marL="541338" lvl="1" indent="0">
              <a:buSzPct val="70000"/>
              <a:buNone/>
            </a:pPr>
            <a:r>
              <a:rPr lang="cs-CZ" dirty="0">
                <a:solidFill>
                  <a:prstClr val="black"/>
                </a:solidFill>
              </a:rPr>
              <a:t>solidarita je výrazem lidského porozumění a pospolitosti, vzájemné soudržnosti a odpovědnosti. Je vedena úsilím o sjednocování zájmů, zejména pokud jde o hmotné životní podmínky, a to na základě svobodné vůle lidí a jejich ochoty podřídit se zájmům širšího společenství</a:t>
            </a:r>
          </a:p>
          <a:p>
            <a:pPr marL="541338" lvl="1" indent="0">
              <a:buSzPct val="70000"/>
              <a:buNone/>
            </a:pPr>
            <a:r>
              <a:rPr lang="cs-CZ" dirty="0">
                <a:solidFill>
                  <a:prstClr val="black"/>
                </a:solidFill>
              </a:rPr>
              <a:t>T. G. Masaryk: "Solidarita je etickým příkazem, neboť člověk je dlužníkem společnosti, a zříká-li se svých práv, privilegií ve shodě s ideou solidarity, je to jen splácení dluhu za prospěch, který skýtá společnost jednotlivci, rovněž jako dluh generacím minulým, jejichž statky nakupené pílí jsou mu k dispozici, a povinností všech lidí je solidárně pracovat na rozhojnění tohoto bohatství".</a:t>
            </a:r>
          </a:p>
          <a:p>
            <a:pPr marL="541338" lvl="1" indent="0">
              <a:buSzPct val="70000"/>
              <a:buNone/>
            </a:pPr>
            <a:r>
              <a:rPr lang="cs-CZ" dirty="0">
                <a:solidFill>
                  <a:prstClr val="black"/>
                </a:solidFill>
              </a:rPr>
              <a:t>solidarita mezinárodní, celostátní, místní (regionální), rodin a jednotlivců</a:t>
            </a:r>
          </a:p>
          <a:p>
            <a:pPr marL="541338" lvl="0" indent="-541338">
              <a:buSzPct val="70000"/>
              <a:buFont typeface="Wingdings" panose="05000000000000000000" pitchFamily="2" charset="2"/>
              <a:buChar char="q"/>
            </a:pPr>
            <a:endParaRPr lang="cs-CZ" dirty="0">
              <a:solidFill>
                <a:prstClr val="black"/>
              </a:solidFill>
            </a:endParaRPr>
          </a:p>
          <a:p>
            <a:endParaRPr lang="cs-CZ" dirty="0"/>
          </a:p>
        </p:txBody>
      </p:sp>
    </p:spTree>
    <p:extLst>
      <p:ext uri="{BB962C8B-B14F-4D97-AF65-F5344CB8AC3E}">
        <p14:creationId xmlns:p14="http://schemas.microsoft.com/office/powerpoint/2010/main" val="2671626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a:bodyPr>
          <a:lstStyle/>
          <a:p>
            <a:pPr marL="541338" lvl="0" indent="-541338">
              <a:buSzPct val="70000"/>
              <a:buFont typeface="Wingdings" panose="05000000000000000000" pitchFamily="2" charset="2"/>
              <a:buChar char="q"/>
            </a:pPr>
            <a:r>
              <a:rPr lang="cs-CZ" dirty="0">
                <a:solidFill>
                  <a:prstClr val="black"/>
                </a:solidFill>
              </a:rPr>
              <a:t>princip subsidiarity</a:t>
            </a:r>
          </a:p>
          <a:p>
            <a:pPr marL="541338" lvl="1" indent="0">
              <a:buSzPct val="70000"/>
              <a:buNone/>
            </a:pPr>
            <a:r>
              <a:rPr lang="cs-CZ" dirty="0">
                <a:solidFill>
                  <a:prstClr val="black"/>
                </a:solidFill>
              </a:rPr>
              <a:t>každý povinen nejdříve pomoci sám sobě, nemá-li tuto možnost, musí mu pomoci rodina, rodině rovněž přísluší, aby si pomohla sama svými silami                  a teprve dostane-li se do velkých obtíží, volá na pomoc jiná společenství, teprve na posledním místě je k pomoci vyzýván stát – jeho povinností je primárně pečovat o vytvoření podmínek, aby si každý mohl pomoci vlastním přičiněním a sám pomáhá až na posledním místě, jsou-li ostatní možnosti pomoci vyčerpány</a:t>
            </a:r>
          </a:p>
          <a:p>
            <a:pPr marL="541338" lvl="1" indent="0">
              <a:buSzPct val="70000"/>
              <a:buNone/>
            </a:pPr>
            <a:r>
              <a:rPr lang="cs-CZ" dirty="0">
                <a:solidFill>
                  <a:prstClr val="black"/>
                </a:solidFill>
              </a:rPr>
              <a:t>v moderních společnostech chápán jako princip spojující osobní  odpovědnost se solidaritou</a:t>
            </a:r>
          </a:p>
          <a:p>
            <a:pPr marL="541338" lvl="0" indent="-541338">
              <a:buSzPct val="70000"/>
              <a:buFont typeface="Wingdings" panose="05000000000000000000" pitchFamily="2" charset="2"/>
              <a:buChar char="q"/>
            </a:pPr>
            <a:endParaRPr lang="cs-CZ" dirty="0">
              <a:solidFill>
                <a:prstClr val="black"/>
              </a:solidFill>
            </a:endParaRPr>
          </a:p>
          <a:p>
            <a:endParaRPr lang="cs-CZ" dirty="0"/>
          </a:p>
        </p:txBody>
      </p:sp>
    </p:spTree>
    <p:extLst>
      <p:ext uri="{BB962C8B-B14F-4D97-AF65-F5344CB8AC3E}">
        <p14:creationId xmlns:p14="http://schemas.microsoft.com/office/powerpoint/2010/main" val="408685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fontScale="92500" lnSpcReduction="10000"/>
          </a:bodyPr>
          <a:lstStyle/>
          <a:p>
            <a:pPr marL="541338" lvl="0" indent="-541338">
              <a:buSzPct val="70000"/>
              <a:buFont typeface="Wingdings" panose="05000000000000000000" pitchFamily="2" charset="2"/>
              <a:buChar char="q"/>
            </a:pPr>
            <a:r>
              <a:rPr lang="cs-CZ" sz="3000" dirty="0">
                <a:solidFill>
                  <a:prstClr val="black"/>
                </a:solidFill>
              </a:rPr>
              <a:t>princip ekvivalence</a:t>
            </a:r>
          </a:p>
          <a:p>
            <a:pPr marL="541338" lvl="1" indent="0">
              <a:buSzPct val="70000"/>
              <a:buNone/>
            </a:pPr>
            <a:r>
              <a:rPr lang="cs-CZ" sz="2600" dirty="0">
                <a:solidFill>
                  <a:prstClr val="black"/>
                </a:solidFill>
              </a:rPr>
              <a:t>ekvivalence znamená rovnocennost, něco, co má stejnou platnost nebo hodnotu</a:t>
            </a:r>
          </a:p>
          <a:p>
            <a:pPr marL="541338" lvl="1" indent="0">
              <a:buSzPct val="70000"/>
              <a:buNone/>
            </a:pPr>
            <a:r>
              <a:rPr lang="cs-CZ" sz="2600" dirty="0">
                <a:solidFill>
                  <a:prstClr val="black"/>
                </a:solidFill>
              </a:rPr>
              <a:t>člověk by měl usilovně pracovat a využívat svých schopností a dispozic k tomu, aby se uplatnil na trhu práce a obstál v konkurenci</a:t>
            </a:r>
          </a:p>
          <a:p>
            <a:pPr marL="541338" lvl="1" indent="0">
              <a:buSzPct val="70000"/>
              <a:buNone/>
            </a:pPr>
            <a:r>
              <a:rPr lang="cs-CZ" sz="2600" dirty="0">
                <a:solidFill>
                  <a:prstClr val="black"/>
                </a:solidFill>
              </a:rPr>
              <a:t>Práce jedince je vždy odměněna a oceněna např. mzdou, důchody, prestiží a to v takové míře, do jaké své úsilí vynaložil. Tento člověk je tedy schopný zajistit svou existenci a nezávislost bez pomoci státu, nepožaduje žádnou sociální pomoc.</a:t>
            </a:r>
          </a:p>
          <a:p>
            <a:pPr marL="541338" lvl="1" indent="0">
              <a:buSzPct val="70000"/>
              <a:buNone/>
            </a:pPr>
            <a:r>
              <a:rPr lang="cs-CZ" sz="2600" dirty="0">
                <a:solidFill>
                  <a:prstClr val="black"/>
                </a:solidFill>
              </a:rPr>
              <a:t>Pokud dojde u jedince k ekonomickému selhání a stane se nesoběstačným, je to příčinou jeho vlastního selhání, jeho nedostatečného úsilí a musí si sám nést důsledky jako je např. ztráta příjmu, majetku nebo chudoba. Tito jedinci jsou odkázání na charitu a dobročinnost prostřednictvím sociální solidarity.</a:t>
            </a:r>
          </a:p>
          <a:p>
            <a:endParaRPr lang="cs-CZ" dirty="0"/>
          </a:p>
        </p:txBody>
      </p:sp>
    </p:spTree>
    <p:extLst>
      <p:ext uri="{BB962C8B-B14F-4D97-AF65-F5344CB8AC3E}">
        <p14:creationId xmlns:p14="http://schemas.microsoft.com/office/powerpoint/2010/main" val="4279162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p:txBody>
          <a:bodyPr>
            <a:normAutofit fontScale="92500" lnSpcReduction="10000"/>
          </a:bodyPr>
          <a:lstStyle/>
          <a:p>
            <a:pPr marL="541338" lvl="0" indent="-541338">
              <a:buSzPct val="70000"/>
              <a:buFont typeface="Wingdings" panose="05000000000000000000" pitchFamily="2" charset="2"/>
              <a:buChar char="q"/>
            </a:pPr>
            <a:r>
              <a:rPr lang="cs-CZ" sz="3000" dirty="0">
                <a:solidFill>
                  <a:prstClr val="black"/>
                </a:solidFill>
              </a:rPr>
              <a:t>princip participace</a:t>
            </a:r>
          </a:p>
          <a:p>
            <a:pPr marL="541338" lvl="1" indent="0">
              <a:buNone/>
            </a:pPr>
            <a:r>
              <a:rPr lang="cs-CZ" sz="2600" dirty="0"/>
              <a:t>jde o to, aby lidé měli reálnou možnost podílet se na tom, co bezprostředně ovlivňuje jejich život (např. zdraví, zajištění v nemoci, ve stáří atd.)</a:t>
            </a:r>
          </a:p>
          <a:p>
            <a:pPr marL="541338" lvl="1" indent="0">
              <a:buNone/>
            </a:pPr>
            <a:r>
              <a:rPr lang="cs-CZ" sz="2600" dirty="0"/>
              <a:t>bez ztotožnění se lidí se sociálně politickými opatřeními jsou efekty těchto opatření omezené </a:t>
            </a:r>
          </a:p>
          <a:p>
            <a:pPr marL="541338" lvl="1" indent="0">
              <a:buNone/>
            </a:pPr>
            <a:r>
              <a:rPr lang="cs-CZ" sz="2600" dirty="0"/>
              <a:t>naplňování principu participace je dlouhodobým procesem, který lze charakterizovat jako přechod od člověka - převážně objektu sociální politiky -        k člověku, jako plnoprávnému, odpovědnému a respektovanému subjektu</a:t>
            </a:r>
          </a:p>
          <a:p>
            <a:pPr marL="541338" lvl="1" indent="0">
              <a:buNone/>
            </a:pPr>
            <a:r>
              <a:rPr lang="cs-CZ" sz="2600" dirty="0"/>
              <a:t>člověk přestává být pasivním příjemcem sociálně politických opatření (převážně státu), ale sám se na jejich tvorbě podílí a spolurozhoduje o jejich realizaci - předpoklad jedinci jsou dobře vzdělaní a informovaní, uvědomují si svá práva i zodpovědnost, jsou dostatečně vyspělí pro odpovědné jednání</a:t>
            </a:r>
          </a:p>
          <a:p>
            <a:pPr marL="541338" lvl="1" indent="0">
              <a:buNone/>
            </a:pPr>
            <a:r>
              <a:rPr lang="cs-CZ" sz="2600" dirty="0"/>
              <a:t>širší uplatňování principu participace je záležitostí vyspělých společenství</a:t>
            </a:r>
          </a:p>
          <a:p>
            <a:endParaRPr lang="cs-CZ" dirty="0"/>
          </a:p>
        </p:txBody>
      </p:sp>
    </p:spTree>
    <p:extLst>
      <p:ext uri="{BB962C8B-B14F-4D97-AF65-F5344CB8AC3E}">
        <p14:creationId xmlns:p14="http://schemas.microsoft.com/office/powerpoint/2010/main" val="3407598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2. Aktéři, funkce, principy a nástroje sociální politiky. </a:t>
            </a:r>
            <a:endParaRPr lang="cs-CZ" dirty="0"/>
          </a:p>
        </p:txBody>
      </p:sp>
      <p:sp>
        <p:nvSpPr>
          <p:cNvPr id="3" name="Zástupný symbol pro obsah 2"/>
          <p:cNvSpPr>
            <a:spLocks noGrp="1"/>
          </p:cNvSpPr>
          <p:nvPr>
            <p:ph idx="1"/>
          </p:nvPr>
        </p:nvSpPr>
        <p:spPr>
          <a:xfrm>
            <a:off x="838200" y="1825624"/>
            <a:ext cx="10515600" cy="4676775"/>
          </a:xfrm>
        </p:spPr>
        <p:txBody>
          <a:bodyPr>
            <a:normAutofit fontScale="70000" lnSpcReduction="20000"/>
          </a:bodyPr>
          <a:lstStyle/>
          <a:p>
            <a:pPr marL="0" indent="0">
              <a:buNone/>
            </a:pPr>
            <a:r>
              <a:rPr lang="cs-CZ" sz="3400" dirty="0"/>
              <a:t>nástroje sociální politiky</a:t>
            </a:r>
          </a:p>
          <a:p>
            <a:pPr>
              <a:buSzPct val="70000"/>
              <a:buFont typeface="Wingdings" panose="05000000000000000000" pitchFamily="2" charset="2"/>
              <a:buChar char="q"/>
            </a:pPr>
            <a:r>
              <a:rPr lang="cs-CZ" sz="3400" dirty="0"/>
              <a:t>právní normy (Ústava ČR, Listina lidských práv a svobod, zákony, nařízení vlády, vyhlášky ministerstev a ostatních ústředních orgánů státní správy, vyhlášky orgánů samosprávy, kolektivní smlouvy)</a:t>
            </a:r>
          </a:p>
          <a:p>
            <a:pPr>
              <a:buSzPct val="70000"/>
              <a:buFont typeface="Wingdings" panose="05000000000000000000" pitchFamily="2" charset="2"/>
              <a:buChar char="q"/>
            </a:pPr>
            <a:r>
              <a:rPr lang="cs-CZ" sz="3400" dirty="0"/>
              <a:t>ekonomické nástroje – opatření, směřující k ovlivňování a přerozdělování disponibilních zdrojů tak, aby bylo dosaženo stanovených cílů</a:t>
            </a:r>
          </a:p>
          <a:p>
            <a:pPr lvl="1">
              <a:buSzPct val="70000"/>
              <a:buFont typeface="Wingdings" panose="05000000000000000000" pitchFamily="2" charset="2"/>
              <a:buChar char="q"/>
            </a:pPr>
            <a:r>
              <a:rPr lang="cs-CZ" dirty="0"/>
              <a:t>fiskální nástroje  - ve formě transferů na straně jedné a úlevy na straně druhé, které se poskytují různým sociálním skupinám obyvatelstva (mladiství, studující, invalidé, starobní důchodci apod.)</a:t>
            </a:r>
          </a:p>
          <a:p>
            <a:pPr lvl="1">
              <a:buSzPct val="70000"/>
              <a:buFont typeface="Wingdings" panose="05000000000000000000" pitchFamily="2" charset="2"/>
              <a:buChar char="q"/>
            </a:pPr>
            <a:r>
              <a:rPr lang="cs-CZ" dirty="0"/>
              <a:t>úvěrové nástroje – poskytování různých zvýhodněných půjček pro ovlivnění různých sociálních situací či událostí zájmových sociálních skupin obyvatelstva,</a:t>
            </a:r>
          </a:p>
          <a:p>
            <a:pPr lvl="1">
              <a:buSzPct val="70000"/>
              <a:buFont typeface="Wingdings" panose="05000000000000000000" pitchFamily="2" charset="2"/>
              <a:buChar char="q"/>
            </a:pPr>
            <a:r>
              <a:rPr lang="cs-CZ" dirty="0"/>
              <a:t>cenová politika – ve formě </a:t>
            </a:r>
            <a:r>
              <a:rPr lang="cs-CZ" dirty="0" err="1"/>
              <a:t>dekomodifikací</a:t>
            </a:r>
            <a:r>
              <a:rPr lang="cs-CZ" dirty="0"/>
              <a:t> vybraných statků a služeb pro zájmové sociální skupiny obyvatelstva nebo ve formě cenové regulace vybraných statků a služeb,</a:t>
            </a:r>
          </a:p>
          <a:p>
            <a:pPr>
              <a:buSzPct val="70000"/>
              <a:buFont typeface="Wingdings" panose="05000000000000000000" pitchFamily="2" charset="2"/>
              <a:buChar char="q"/>
            </a:pPr>
            <a:r>
              <a:rPr lang="cs-CZ" sz="3400" dirty="0"/>
              <a:t>sociální dokumenty (koncepce, plány, programy a projekty organizací a  institucí, jimiž se stanovují cíle sociální politiky a způsoby jejich dosahování)</a:t>
            </a:r>
          </a:p>
          <a:p>
            <a:pPr>
              <a:buSzPct val="70000"/>
              <a:buFont typeface="Wingdings" panose="05000000000000000000" pitchFamily="2" charset="2"/>
              <a:buChar char="q"/>
            </a:pPr>
            <a:r>
              <a:rPr lang="cs-CZ" sz="3400" dirty="0"/>
              <a:t>nátlakové akce, které se užívají k prosazování zájmů některých sociálních skupin (např. stávky, petiční akce).</a:t>
            </a:r>
          </a:p>
          <a:p>
            <a:pPr marL="0" indent="0">
              <a:buNone/>
            </a:pPr>
            <a:endParaRPr lang="cs-CZ" dirty="0"/>
          </a:p>
        </p:txBody>
      </p:sp>
    </p:spTree>
    <p:extLst>
      <p:ext uri="{BB962C8B-B14F-4D97-AF65-F5344CB8AC3E}">
        <p14:creationId xmlns:p14="http://schemas.microsoft.com/office/powerpoint/2010/main" val="1845240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osnova kursu </a:t>
            </a:r>
          </a:p>
        </p:txBody>
      </p:sp>
      <p:sp>
        <p:nvSpPr>
          <p:cNvPr id="3" name="Zástupný symbol pro obsah 2"/>
          <p:cNvSpPr>
            <a:spLocks noGrp="1"/>
          </p:cNvSpPr>
          <p:nvPr>
            <p:ph idx="1"/>
          </p:nvPr>
        </p:nvSpPr>
        <p:spPr/>
        <p:txBody>
          <a:bodyPr/>
          <a:lstStyle/>
          <a:p>
            <a:pPr marL="514350" indent="-514350">
              <a:buFont typeface="+mj-lt"/>
              <a:buAutoNum type="arabicPeriod" startAt="8"/>
            </a:pPr>
            <a:endParaRPr lang="cs-CZ" sz="2600" dirty="0">
              <a:solidFill>
                <a:srgbClr val="000000"/>
              </a:solidFill>
              <a:latin typeface="Tahoma" panose="020B0604030504040204" pitchFamily="34" charset="0"/>
            </a:endParaRPr>
          </a:p>
          <a:p>
            <a:pPr marL="514350" indent="-514350">
              <a:buFont typeface="+mj-lt"/>
              <a:buAutoNum type="arabicPeriod" startAt="8"/>
            </a:pPr>
            <a:r>
              <a:rPr lang="cs-CZ" sz="2600" dirty="0">
                <a:solidFill>
                  <a:srgbClr val="000000"/>
                </a:solidFill>
                <a:latin typeface="Tahoma" panose="020B0604030504040204" pitchFamily="34" charset="0"/>
              </a:rPr>
              <a:t>Pojetí sociálního státu. </a:t>
            </a:r>
          </a:p>
          <a:p>
            <a:pPr marL="514350" indent="-514350">
              <a:buFont typeface="+mj-lt"/>
              <a:buAutoNum type="arabicPeriod" startAt="8"/>
            </a:pPr>
            <a:r>
              <a:rPr lang="cs-CZ" sz="2600" dirty="0">
                <a:solidFill>
                  <a:srgbClr val="000000"/>
                </a:solidFill>
                <a:latin typeface="Tahoma" panose="020B0604030504040204" pitchFamily="34" charset="0"/>
              </a:rPr>
              <a:t>Krize a návraty sociálního státu. </a:t>
            </a:r>
          </a:p>
          <a:p>
            <a:pPr marL="514350" indent="-514350">
              <a:buFont typeface="+mj-lt"/>
              <a:buAutoNum type="arabicPeriod" startAt="8"/>
            </a:pPr>
            <a:r>
              <a:rPr lang="cs-CZ" sz="2600" dirty="0">
                <a:solidFill>
                  <a:srgbClr val="000000"/>
                </a:solidFill>
                <a:latin typeface="Tahoma" panose="020B0604030504040204" pitchFamily="34" charset="0"/>
              </a:rPr>
              <a:t>Vznik a typy sociální událostí. </a:t>
            </a:r>
          </a:p>
          <a:p>
            <a:pPr marL="514350" indent="-514350">
              <a:buFont typeface="+mj-lt"/>
              <a:buAutoNum type="arabicPeriod" startAt="8"/>
            </a:pPr>
            <a:r>
              <a:rPr lang="cs-CZ" sz="2600" dirty="0">
                <a:solidFill>
                  <a:srgbClr val="000000"/>
                </a:solidFill>
                <a:latin typeface="Tahoma" panose="020B0604030504040204" pitchFamily="34" charset="0"/>
              </a:rPr>
              <a:t>Postavení sociální politiky a její chápání v evropském prostoru. </a:t>
            </a:r>
          </a:p>
          <a:p>
            <a:pPr marL="514350" indent="-514350">
              <a:buFont typeface="+mj-lt"/>
              <a:buAutoNum type="arabicPeriod" startAt="8"/>
            </a:pPr>
            <a:r>
              <a:rPr lang="cs-CZ" sz="2600" dirty="0">
                <a:solidFill>
                  <a:srgbClr val="000000"/>
                </a:solidFill>
                <a:latin typeface="Tahoma" panose="020B0604030504040204" pitchFamily="34" charset="0"/>
              </a:rPr>
              <a:t>Evropské sociální zákonodárství a základní dokumenty Evropské sociální politiky. </a:t>
            </a:r>
          </a:p>
          <a:p>
            <a:pPr marL="514350" indent="-514350">
              <a:buFont typeface="+mj-lt"/>
              <a:buAutoNum type="arabicPeriod" startAt="8"/>
            </a:pPr>
            <a:r>
              <a:rPr lang="cs-CZ" sz="2600" dirty="0">
                <a:solidFill>
                  <a:srgbClr val="000000"/>
                </a:solidFill>
                <a:latin typeface="Tahoma" panose="020B0604030504040204" pitchFamily="34" charset="0"/>
              </a:rPr>
              <a:t>Modernizace sociálních systémů</a:t>
            </a:r>
            <a:endParaRPr lang="cs-CZ" dirty="0"/>
          </a:p>
        </p:txBody>
      </p:sp>
    </p:spTree>
    <p:extLst>
      <p:ext uri="{BB962C8B-B14F-4D97-AF65-F5344CB8AC3E}">
        <p14:creationId xmlns:p14="http://schemas.microsoft.com/office/powerpoint/2010/main" val="631003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sz="3600" dirty="0"/>
              <a:t>socialistická sociální politika</a:t>
            </a:r>
          </a:p>
          <a:p>
            <a:pPr marL="358775" indent="-358775">
              <a:buSzPct val="70000"/>
              <a:buFont typeface="Wingdings" panose="05000000000000000000" pitchFamily="2" charset="2"/>
              <a:buChar char="q"/>
            </a:pPr>
            <a:r>
              <a:rPr lang="cs-CZ" sz="3400" dirty="0"/>
              <a:t>termín sociální politika začátkem 50. let vymizel – z ideologického hlediska neexistovaly sociální problémy, které socialismus odstranil (viz např. neexistence nezaměstnanosti, chudoby aj.) – problémy existovaly, byly skryty a řešeny prostřednictvím ekonomiky (přezaměstnanost, cenové dotace)</a:t>
            </a:r>
          </a:p>
          <a:p>
            <a:pPr marL="358775" indent="-358775">
              <a:buSzPct val="70000"/>
              <a:buFont typeface="Wingdings" panose="05000000000000000000" pitchFamily="2" charset="2"/>
              <a:buChar char="q"/>
            </a:pPr>
            <a:r>
              <a:rPr lang="cs-CZ" sz="3400" dirty="0"/>
              <a:t>rozsáhlé redistribuce respektovaly v nadměrné míře rovnostářské myšlenkové koncepty </a:t>
            </a:r>
          </a:p>
          <a:p>
            <a:pPr marL="358775" indent="-358775">
              <a:buSzPct val="70000"/>
              <a:buFont typeface="Wingdings" panose="05000000000000000000" pitchFamily="2" charset="2"/>
              <a:buChar char="q"/>
            </a:pPr>
            <a:r>
              <a:rPr lang="cs-CZ" sz="3400" dirty="0"/>
              <a:t>sociální politika byla deformována, šlo de facto pouze o aktivity státu, který monopolně realizoval aktivity v sociální oblasti, role ostatních subjektů byla potlačena nebo zcela vyloučena, stát výrazně omezil prostor pro samostatné chování všech nestátních subjektů, včetně rodiny, občanům byla vnucena role pasivních příjemců dávek a služeb, aniž měli reálnou možnost o jejich rozsahu           a kvalitě spolurozhodovat, sociální opatření byla prezentována jako dary velkorysého a štědrého státu občanovi, který vystupoval především v roli pouhého objektu sociální politiky</a:t>
            </a:r>
          </a:p>
        </p:txBody>
      </p:sp>
    </p:spTree>
    <p:extLst>
      <p:ext uri="{BB962C8B-B14F-4D97-AF65-F5344CB8AC3E}">
        <p14:creationId xmlns:p14="http://schemas.microsoft.com/office/powerpoint/2010/main" val="3011888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a:t>
            </a:r>
            <a:endParaRPr lang="cs-CZ" dirty="0"/>
          </a:p>
        </p:txBody>
      </p:sp>
      <p:sp>
        <p:nvSpPr>
          <p:cNvPr id="3" name="Zástupný symbol pro obsah 2"/>
          <p:cNvSpPr>
            <a:spLocks noGrp="1"/>
          </p:cNvSpPr>
          <p:nvPr>
            <p:ph idx="1"/>
          </p:nvPr>
        </p:nvSpPr>
        <p:spPr/>
        <p:txBody>
          <a:bodyPr/>
          <a:lstStyle/>
          <a:p>
            <a:pPr marL="358775" lvl="0" indent="-358775">
              <a:buSzPct val="70000"/>
              <a:buFont typeface="Wingdings" panose="05000000000000000000" pitchFamily="2" charset="2"/>
              <a:buChar char="q"/>
            </a:pPr>
            <a:r>
              <a:rPr lang="cs-CZ" sz="2400" dirty="0">
                <a:solidFill>
                  <a:prstClr val="black"/>
                </a:solidFill>
              </a:rPr>
              <a:t>monopol státu byl totální, stát koncipoval, realizoval, financoval a kontroloval celou oblast, respektoval sociální spravedlnost ve smyslu rovnostářství                                            a prosazoval universální schémata a celospolečenský solidarismus</a:t>
            </a:r>
          </a:p>
          <a:p>
            <a:pPr marL="358775" lvl="0" indent="-358775">
              <a:buSzPct val="70000"/>
              <a:buFont typeface="Wingdings" panose="05000000000000000000" pitchFamily="2" charset="2"/>
              <a:buChar char="q"/>
            </a:pPr>
            <a:r>
              <a:rPr lang="cs-CZ" sz="2400" dirty="0">
                <a:solidFill>
                  <a:prstClr val="black"/>
                </a:solidFill>
              </a:rPr>
              <a:t>způsob financování byl založen na státním rozpočtu a financování sociálních opatření bylo reziduální, dostatek zdrojů pro financování rozsáhlých sociálních výdajů se stával stále problematičtější, stagnace a pokles ekonomického rozvoje          v 60. a 80. letech naznačovaly nutnost změny</a:t>
            </a:r>
          </a:p>
          <a:p>
            <a:pPr marL="358775" lvl="0" indent="-358775">
              <a:buSzPct val="70000"/>
              <a:buFont typeface="Wingdings" panose="05000000000000000000" pitchFamily="2" charset="2"/>
              <a:buChar char="q"/>
            </a:pPr>
            <a:r>
              <a:rPr lang="cs-CZ" sz="2400" dirty="0">
                <a:solidFill>
                  <a:prstClr val="black"/>
                </a:solidFill>
              </a:rPr>
              <a:t>sociální jištění obyvatelstva se v minulosti ze všeho nejméně setkávalo s odsudky – sociální systémy relativně dobře fungovaly, vycházely z dlouholeté tradice, postupně se dále vyvíjely a sledovaly v určité míře i vývoj ve vyspělých zemích           a akceptovaly nebo přihlížely i k mezinárodním konvencím a doporučením nadnárodních organizací</a:t>
            </a:r>
          </a:p>
          <a:p>
            <a:endParaRPr lang="cs-CZ" dirty="0"/>
          </a:p>
        </p:txBody>
      </p:sp>
    </p:spTree>
    <p:extLst>
      <p:ext uri="{BB962C8B-B14F-4D97-AF65-F5344CB8AC3E}">
        <p14:creationId xmlns:p14="http://schemas.microsoft.com/office/powerpoint/2010/main" val="5330662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a:t>
            </a:r>
            <a:endParaRPr lang="cs-CZ" dirty="0"/>
          </a:p>
        </p:txBody>
      </p:sp>
      <p:sp>
        <p:nvSpPr>
          <p:cNvPr id="3" name="Zástupný symbol pro obsah 2"/>
          <p:cNvSpPr>
            <a:spLocks noGrp="1"/>
          </p:cNvSpPr>
          <p:nvPr>
            <p:ph idx="1"/>
          </p:nvPr>
        </p:nvSpPr>
        <p:spPr>
          <a:xfrm>
            <a:off x="541537" y="1482571"/>
            <a:ext cx="11043821" cy="5220069"/>
          </a:xfrm>
        </p:spPr>
        <p:txBody>
          <a:bodyPr>
            <a:normAutofit fontScale="25000" lnSpcReduction="20000"/>
          </a:bodyPr>
          <a:lstStyle/>
          <a:p>
            <a:pPr marL="0" indent="0">
              <a:lnSpc>
                <a:spcPct val="120000"/>
              </a:lnSpc>
              <a:buNone/>
            </a:pPr>
            <a:r>
              <a:rPr lang="cs-CZ" sz="9600" dirty="0">
                <a:ea typeface="Tahoma" panose="020B0604030504040204" pitchFamily="34" charset="0"/>
                <a:cs typeface="Tahoma" panose="020B0604030504040204" pitchFamily="34" charset="0"/>
              </a:rPr>
              <a:t>transformace sociální politiky</a:t>
            </a:r>
          </a:p>
          <a:p>
            <a:pPr marL="449263" lvl="0" indent="-411163" hangingPunct="0">
              <a:lnSpc>
                <a:spcPct val="120000"/>
              </a:lnSpc>
              <a:spcBef>
                <a:spcPts val="600"/>
              </a:spcBef>
              <a:spcAft>
                <a:spcPts val="0"/>
              </a:spcAft>
              <a:buSzPct val="70000"/>
              <a:buFont typeface="Wingdings" panose="05000000000000000000" pitchFamily="2" charset="2"/>
              <a:buChar char="q"/>
              <a:tabLst>
                <a:tab pos="358775" algn="l"/>
              </a:tabLst>
            </a:pPr>
            <a:r>
              <a:rPr lang="cs-CZ" sz="9600" dirty="0">
                <a:effectLst/>
                <a:ea typeface="Tahoma" panose="020B0604030504040204" pitchFamily="34" charset="0"/>
                <a:cs typeface="Tahoma" panose="020B0604030504040204" pitchFamily="34" charset="0"/>
              </a:rPr>
              <a:t>proces, v němž společnost přechází k systému ve vyspělém světě dlouhodobě realizovanému – tuto systémovou změnu nelze uskutečnit v krátkém časovém údobí, starý systém ve své původní funkci neexistuje, ale zároveň ještě ve své celistvosti dostatečně nepůsobí systém nový </a:t>
            </a:r>
          </a:p>
          <a:p>
            <a:pPr marL="449263" lvl="0" indent="-411163" hangingPunct="0">
              <a:lnSpc>
                <a:spcPct val="120000"/>
              </a:lnSpc>
              <a:spcBef>
                <a:spcPts val="600"/>
              </a:spcBef>
              <a:spcAft>
                <a:spcPts val="0"/>
              </a:spcAft>
              <a:buSzPct val="70000"/>
              <a:buFont typeface="Wingdings" panose="05000000000000000000" pitchFamily="2" charset="2"/>
              <a:buChar char="q"/>
              <a:tabLst>
                <a:tab pos="358775" algn="l"/>
              </a:tabLst>
            </a:pPr>
            <a:r>
              <a:rPr lang="cs-CZ" sz="9600" dirty="0">
                <a:ea typeface="Tahoma" panose="020B0604030504040204" pitchFamily="34" charset="0"/>
                <a:cs typeface="Tahoma" panose="020B0604030504040204" pitchFamily="34" charset="0"/>
              </a:rPr>
              <a:t>t</a:t>
            </a:r>
            <a:r>
              <a:rPr lang="cs-CZ" sz="9600" dirty="0">
                <a:effectLst/>
                <a:ea typeface="Tahoma" panose="020B0604030504040204" pitchFamily="34" charset="0"/>
                <a:cs typeface="Tahoma" panose="020B0604030504040204" pitchFamily="34" charset="0"/>
              </a:rPr>
              <a:t>ransformaci je třeba vnímat nejen jako proces směřující k nové podobě sociální politiky, ale současně i jako proces směřující ke kultivaci jedince, ke změně jeho postojů, chování, hodnotových orientací apod.  </a:t>
            </a:r>
          </a:p>
          <a:p>
            <a:pPr marL="449263" lvl="0" indent="-411163" hangingPunct="0">
              <a:lnSpc>
                <a:spcPct val="120000"/>
              </a:lnSpc>
              <a:spcBef>
                <a:spcPts val="600"/>
              </a:spcBef>
              <a:spcAft>
                <a:spcPts val="0"/>
              </a:spcAft>
              <a:buSzPct val="70000"/>
              <a:buFont typeface="Wingdings" panose="05000000000000000000" pitchFamily="2" charset="2"/>
              <a:buChar char="q"/>
              <a:tabLst>
                <a:tab pos="358775" algn="l"/>
              </a:tabLst>
            </a:pPr>
            <a:r>
              <a:rPr lang="cs-CZ" sz="9600" dirty="0">
                <a:ea typeface="Tahoma" panose="020B0604030504040204" pitchFamily="34" charset="0"/>
                <a:cs typeface="Tahoma" panose="020B0604030504040204" pitchFamily="34" charset="0"/>
              </a:rPr>
              <a:t>p</a:t>
            </a:r>
            <a:r>
              <a:rPr lang="cs-CZ" sz="9600" dirty="0">
                <a:effectLst/>
                <a:ea typeface="Tahoma" panose="020B0604030504040204" pitchFamily="34" charset="0"/>
                <a:cs typeface="Tahoma" panose="020B0604030504040204" pitchFamily="34" charset="0"/>
              </a:rPr>
              <a:t>roblém trendů ve vývoji sociální politiky – jde o tendenci přechodu ke společnosti informací,  o účinnější zvládání rychle postupujícího vědeckotechnického vývoje, o přechod od národních hledisek a kritérií k aspektům mezinárodním apod. </a:t>
            </a:r>
          </a:p>
          <a:p>
            <a:pPr marL="449263" lvl="0" indent="-411163" hangingPunct="0">
              <a:lnSpc>
                <a:spcPct val="120000"/>
              </a:lnSpc>
              <a:spcBef>
                <a:spcPts val="600"/>
              </a:spcBef>
              <a:spcAft>
                <a:spcPts val="0"/>
              </a:spcAft>
              <a:buSzPct val="70000"/>
              <a:buFont typeface="Wingdings" panose="05000000000000000000" pitchFamily="2" charset="2"/>
              <a:buChar char="q"/>
              <a:tabLst>
                <a:tab pos="358775" algn="l"/>
              </a:tabLst>
            </a:pPr>
            <a:r>
              <a:rPr lang="cs-CZ" sz="9600" dirty="0">
                <a:ea typeface="Tahoma" panose="020B0604030504040204" pitchFamily="34" charset="0"/>
                <a:cs typeface="Tahoma" panose="020B0604030504040204" pitchFamily="34" charset="0"/>
              </a:rPr>
              <a:t>s</a:t>
            </a:r>
            <a:r>
              <a:rPr lang="cs-CZ" sz="9600" dirty="0">
                <a:effectLst/>
                <a:ea typeface="Tahoma" panose="020B0604030504040204" pitchFamily="34" charset="0"/>
                <a:cs typeface="Tahoma" panose="020B0604030504040204" pitchFamily="34" charset="0"/>
              </a:rPr>
              <a:t>ociální reformu je třeba chápat nikoli jako jednorázový akt, ale jako reformu kontinuální. </a:t>
            </a:r>
          </a:p>
          <a:p>
            <a:pPr marL="0" indent="0">
              <a:buNone/>
            </a:pPr>
            <a:endParaRPr lang="cs-CZ"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cs-CZ"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94411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 </a:t>
            </a:r>
            <a:endParaRPr lang="cs-CZ" dirty="0"/>
          </a:p>
        </p:txBody>
      </p:sp>
      <p:sp>
        <p:nvSpPr>
          <p:cNvPr id="3" name="Zástupný symbol pro obsah 2"/>
          <p:cNvSpPr>
            <a:spLocks noGrp="1"/>
          </p:cNvSpPr>
          <p:nvPr>
            <p:ph idx="1"/>
          </p:nvPr>
        </p:nvSpPr>
        <p:spPr>
          <a:xfrm>
            <a:off x="838200" y="1825625"/>
            <a:ext cx="10515600" cy="4717218"/>
          </a:xfrm>
        </p:spPr>
        <p:txBody>
          <a:bodyPr>
            <a:normAutofit fontScale="85000" lnSpcReduction="20000"/>
          </a:bodyPr>
          <a:lstStyle/>
          <a:p>
            <a:pPr marL="0" indent="0">
              <a:buNone/>
            </a:pPr>
            <a:r>
              <a:rPr lang="cs-CZ" dirty="0"/>
              <a:t>Scénář sociální reformy</a:t>
            </a:r>
          </a:p>
          <a:p>
            <a:pPr marL="0" indent="0">
              <a:buNone/>
            </a:pPr>
            <a:r>
              <a:rPr lang="cs-CZ" dirty="0"/>
              <a:t>sociální program federální vlády zpracovaný na přechodné období 2 let</a:t>
            </a:r>
          </a:p>
          <a:p>
            <a:pPr marL="0" indent="0">
              <a:buNone/>
            </a:pPr>
            <a:r>
              <a:rPr lang="cs-CZ" dirty="0"/>
              <a:t>pojat jako program ochranný, který měl umožnit a podpořit ekonomickou reformu, nikoli jako program cílově orientovaný, zaměřil se na vytipování aktuálních rizik dalšího vývoje (nezaměstnanost, inflace, privatizace,  opatření, která budou tlumit sociální napětí spojená s těmito procesy)</a:t>
            </a:r>
          </a:p>
          <a:p>
            <a:pPr marL="0" indent="0">
              <a:buNone/>
            </a:pPr>
            <a:r>
              <a:rPr lang="cs-CZ" dirty="0"/>
              <a:t>inicioval vznik záchranné sociální sítě </a:t>
            </a:r>
          </a:p>
          <a:p>
            <a:pPr marL="0" indent="0">
              <a:buNone/>
            </a:pPr>
            <a:r>
              <a:rPr lang="cs-CZ" dirty="0"/>
              <a:t>sehrál aktivní roli, sociální politika umožnila start a počátek ekonomické reformy</a:t>
            </a:r>
          </a:p>
          <a:p>
            <a:pPr marL="0" indent="0">
              <a:buNone/>
            </a:pPr>
            <a:r>
              <a:rPr lang="cs-CZ" dirty="0"/>
              <a:t>položil základy k vybudování sociální politiky nového typu, vytvářel chybějící sociální instituce (např. úřady práce), instituty (např. sociální pojištění, životní minimum) a mechanismy (např. valorizační mechanismy, kolektivní vyjednávání)</a:t>
            </a:r>
          </a:p>
          <a:p>
            <a:pPr marL="0" indent="0">
              <a:buNone/>
            </a:pPr>
            <a:r>
              <a:rPr lang="cs-CZ" dirty="0"/>
              <a:t>přijata řada nových zákonů (např. zákon o zaměstnanosti, o životním minimu, sociální potřebnosti, o pojistném na sociální zabezpečení a příspěvku na státní politiku zaměstnanosti, o zdravotním pojištění aj.), v průběhu 90. let a na počátku tohoto století doznaly mnoha změn, </a:t>
            </a:r>
          </a:p>
        </p:txBody>
      </p:sp>
    </p:spTree>
    <p:extLst>
      <p:ext uri="{BB962C8B-B14F-4D97-AF65-F5344CB8AC3E}">
        <p14:creationId xmlns:p14="http://schemas.microsoft.com/office/powerpoint/2010/main" val="34871418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a:t>
            </a:r>
            <a:endParaRPr lang="cs-CZ" dirty="0"/>
          </a:p>
        </p:txBody>
      </p:sp>
      <p:sp>
        <p:nvSpPr>
          <p:cNvPr id="3" name="Zástupný symbol pro obsah 2"/>
          <p:cNvSpPr>
            <a:spLocks noGrp="1"/>
          </p:cNvSpPr>
          <p:nvPr>
            <p:ph idx="1"/>
          </p:nvPr>
        </p:nvSpPr>
        <p:spPr>
          <a:xfrm>
            <a:off x="838200" y="1376039"/>
            <a:ext cx="10515600" cy="5211192"/>
          </a:xfrm>
        </p:spPr>
        <p:txBody>
          <a:bodyPr>
            <a:noAutofit/>
          </a:bodyPr>
          <a:lstStyle/>
          <a:p>
            <a:pPr marL="0" indent="0">
              <a:lnSpc>
                <a:spcPct val="80000"/>
              </a:lnSpc>
              <a:buNone/>
            </a:pPr>
            <a:r>
              <a:rPr lang="cs-CZ" sz="2400" dirty="0"/>
              <a:t>záchranná sociální síť</a:t>
            </a:r>
          </a:p>
          <a:p>
            <a:pPr marL="0" indent="0">
              <a:lnSpc>
                <a:spcPct val="80000"/>
              </a:lnSpc>
              <a:buNone/>
            </a:pPr>
            <a:r>
              <a:rPr lang="cs-CZ" sz="2400" dirty="0"/>
              <a:t>soubor  legislativních norem upravující sociálně politická opatření, kterými stát garantuje všem občanům určitou minimální úroveň pomoci v případě, že se ocitnou v závažných a státem uznaných nouzových sociálních situacích</a:t>
            </a:r>
          </a:p>
          <a:p>
            <a:pPr marL="0" indent="0">
              <a:lnSpc>
                <a:spcPct val="80000"/>
              </a:lnSpc>
              <a:buNone/>
            </a:pPr>
            <a:r>
              <a:rPr lang="cs-CZ" sz="2400" dirty="0"/>
              <a:t>základní funkce:</a:t>
            </a:r>
          </a:p>
          <a:p>
            <a:pPr marL="449263" indent="-449263">
              <a:lnSpc>
                <a:spcPct val="80000"/>
              </a:lnSpc>
              <a:buSzPct val="70000"/>
              <a:buFont typeface="Wingdings" panose="05000000000000000000" pitchFamily="2" charset="2"/>
              <a:buChar char="q"/>
            </a:pPr>
            <a:r>
              <a:rPr lang="cs-CZ" sz="2400" dirty="0"/>
              <a:t>aktivně působí v politice zaměstnanosti a spoluvytváří předpoklady k tomu, aby se pracovní síla vracela do aktivní ekonomické činnosti a byla zabezpečena nezbytnými příjmy v případě nezaměstnanosti</a:t>
            </a:r>
          </a:p>
          <a:p>
            <a:pPr marL="449263" indent="-449263">
              <a:lnSpc>
                <a:spcPct val="80000"/>
              </a:lnSpc>
              <a:buSzPct val="70000"/>
              <a:buFont typeface="Wingdings" panose="05000000000000000000" pitchFamily="2" charset="2"/>
              <a:buChar char="q"/>
            </a:pPr>
            <a:r>
              <a:rPr lang="cs-CZ" sz="2400" dirty="0"/>
              <a:t>garantuje ekonomicky aktivnímu obyvatelstvu minimální výši pracovního příjmu garantováním tzv. minimální mzdy</a:t>
            </a:r>
          </a:p>
          <a:p>
            <a:pPr marL="449263" indent="-449263">
              <a:lnSpc>
                <a:spcPct val="80000"/>
              </a:lnSpc>
              <a:buSzPct val="70000"/>
              <a:buFont typeface="Wingdings" panose="05000000000000000000" pitchFamily="2" charset="2"/>
              <a:buChar char="q"/>
            </a:pPr>
            <a:r>
              <a:rPr lang="cs-CZ" sz="2400" dirty="0"/>
              <a:t>garantuje nezbytně nutnou výši příjmů sociálně potřebným občanům, zejména nízkopříjmovým rodinám s dětmi (např. stanovením tzv. životního minima)</a:t>
            </a:r>
          </a:p>
          <a:p>
            <a:pPr marL="449263" indent="-449263">
              <a:lnSpc>
                <a:spcPct val="80000"/>
              </a:lnSpc>
              <a:buSzPct val="70000"/>
              <a:buFont typeface="Wingdings" panose="05000000000000000000" pitchFamily="2" charset="2"/>
              <a:buChar char="q"/>
            </a:pPr>
            <a:r>
              <a:rPr lang="cs-CZ" sz="2400" dirty="0"/>
              <a:t>poskytuje určitou ochranu bydlení sociálně potřebným občanům (určitými příspěvky na úhradu nákladů spojených s bydlením).</a:t>
            </a:r>
          </a:p>
          <a:p>
            <a:pPr marL="0" indent="0">
              <a:buNone/>
            </a:pPr>
            <a:endParaRPr lang="cs-CZ" sz="2400" dirty="0"/>
          </a:p>
        </p:txBody>
      </p:sp>
    </p:spTree>
    <p:extLst>
      <p:ext uri="{BB962C8B-B14F-4D97-AF65-F5344CB8AC3E}">
        <p14:creationId xmlns:p14="http://schemas.microsoft.com/office/powerpoint/2010/main" val="34101964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3. Vývoj a tradice sociální politiky v ČR</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záchranná sociální síť má zmírňovat sociální dopady jednotlivých kroků transformace ekonomiky</a:t>
            </a:r>
          </a:p>
          <a:p>
            <a:pPr marL="0" indent="0">
              <a:buNone/>
            </a:pPr>
            <a:r>
              <a:rPr lang="cs-CZ" dirty="0"/>
              <a:t>je výrazem celospolečenské solidarity a zodpovědnosti státu ve vztahu     k občanům pro případ, že se ne vlastní vinou dostanou do stavu nouze, případně že jsou ohroženy důležité sociální zájmy občana nebo i státu (společnosti) – v těchto případech stát garantuje potřebný, nezbytný, společensky uznaný standard pomoci</a:t>
            </a:r>
          </a:p>
          <a:p>
            <a:pPr marL="0" indent="0">
              <a:buNone/>
            </a:pPr>
            <a:r>
              <a:rPr lang="cs-CZ" dirty="0"/>
              <a:t>je koncipována jako aktivizační, adaptabilní a pružný systém sociálních opatření, který musí nutně reagovat na změny, k nimž dochází                  v reálném životě</a:t>
            </a:r>
          </a:p>
        </p:txBody>
      </p:sp>
    </p:spTree>
    <p:extLst>
      <p:ext uri="{BB962C8B-B14F-4D97-AF65-F5344CB8AC3E}">
        <p14:creationId xmlns:p14="http://schemas.microsoft.com/office/powerpoint/2010/main" val="2894572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ea typeface="+mn-ea"/>
                <a:cs typeface="+mn-cs"/>
              </a:rPr>
              <a:t>4. Geneze sociální politiky</a:t>
            </a:r>
            <a:endParaRPr lang="cs-CZ" dirty="0"/>
          </a:p>
        </p:txBody>
      </p:sp>
      <p:sp>
        <p:nvSpPr>
          <p:cNvPr id="3" name="Zástupný symbol pro obsah 2"/>
          <p:cNvSpPr>
            <a:spLocks noGrp="1"/>
          </p:cNvSpPr>
          <p:nvPr>
            <p:ph idx="1"/>
          </p:nvPr>
        </p:nvSpPr>
        <p:spPr>
          <a:xfrm>
            <a:off x="838200" y="1515762"/>
            <a:ext cx="10515600" cy="4893276"/>
          </a:xfrm>
        </p:spPr>
        <p:txBody>
          <a:bodyPr>
            <a:normAutofit/>
          </a:bodyPr>
          <a:lstStyle/>
          <a:p>
            <a:pPr marL="0" lvl="0" indent="0" algn="ctr">
              <a:buNone/>
            </a:pPr>
            <a:br>
              <a:rPr lang="cs-CZ" dirty="0">
                <a:solidFill>
                  <a:prstClr val="black"/>
                </a:solidFill>
              </a:rPr>
            </a:br>
            <a:r>
              <a:rPr lang="cs-CZ" sz="2400" dirty="0">
                <a:solidFill>
                  <a:prstClr val="black"/>
                </a:solidFill>
              </a:rPr>
              <a:t>rodinná a rodová vzájemnost</a:t>
            </a:r>
          </a:p>
          <a:p>
            <a:pPr marL="0" lvl="0" indent="0" algn="ctr">
              <a:buNone/>
            </a:pPr>
            <a:r>
              <a:rPr lang="cs-CZ" sz="2400" dirty="0">
                <a:solidFill>
                  <a:prstClr val="black"/>
                </a:solidFill>
              </a:rPr>
              <a:t>↓</a:t>
            </a:r>
          </a:p>
          <a:p>
            <a:pPr marL="0" lvl="0" indent="0" algn="ctr">
              <a:buNone/>
            </a:pPr>
            <a:r>
              <a:rPr lang="cs-CZ" sz="2400" dirty="0">
                <a:solidFill>
                  <a:prstClr val="black"/>
                </a:solidFill>
              </a:rPr>
              <a:t>pomoc chudým</a:t>
            </a:r>
          </a:p>
          <a:p>
            <a:pPr marL="0" lvl="0" indent="0" algn="ctr">
              <a:buNone/>
            </a:pPr>
            <a:r>
              <a:rPr lang="cs-CZ" sz="1600" dirty="0" err="1">
                <a:solidFill>
                  <a:prstClr val="black"/>
                </a:solidFill>
              </a:rPr>
              <a:t>ang</a:t>
            </a:r>
            <a:r>
              <a:rPr lang="cs-CZ" sz="1600" dirty="0">
                <a:solidFill>
                  <a:prstClr val="black"/>
                </a:solidFill>
              </a:rPr>
              <a:t>. chudinské zákonodárství (1576), spontánní vzájemnost (bratrstva, cechy)</a:t>
            </a:r>
          </a:p>
          <a:p>
            <a:pPr marL="0" lvl="0" indent="0" algn="ctr">
              <a:buNone/>
            </a:pPr>
            <a:r>
              <a:rPr lang="cs-CZ" sz="2400" dirty="0">
                <a:solidFill>
                  <a:prstClr val="black"/>
                </a:solidFill>
              </a:rPr>
              <a:t>↓</a:t>
            </a:r>
          </a:p>
          <a:p>
            <a:pPr marL="0" lvl="0" indent="0" algn="ctr">
              <a:buNone/>
            </a:pPr>
            <a:r>
              <a:rPr lang="cs-CZ" sz="2400" dirty="0">
                <a:solidFill>
                  <a:prstClr val="black"/>
                </a:solidFill>
              </a:rPr>
              <a:t>komplexní soustavy institucí moderních společností</a:t>
            </a:r>
          </a:p>
          <a:p>
            <a:pPr marL="0" lvl="0" indent="0" algn="ctr">
              <a:buNone/>
            </a:pPr>
            <a:r>
              <a:rPr lang="cs-CZ" sz="1600" dirty="0">
                <a:solidFill>
                  <a:prstClr val="black"/>
                </a:solidFill>
              </a:rPr>
              <a:t>úmrtnostní tabulky (E. Halley, 17. stol.) → povinné pojištění (Jean-</a:t>
            </a:r>
            <a:r>
              <a:rPr lang="cs-CZ" sz="1600" dirty="0" err="1">
                <a:solidFill>
                  <a:prstClr val="black"/>
                </a:solidFill>
              </a:rPr>
              <a:t>Baptiste</a:t>
            </a:r>
            <a:r>
              <a:rPr lang="cs-CZ" sz="1600" dirty="0">
                <a:solidFill>
                  <a:prstClr val="black"/>
                </a:solidFill>
              </a:rPr>
              <a:t> </a:t>
            </a:r>
            <a:r>
              <a:rPr lang="cs-CZ" sz="1600" dirty="0" err="1">
                <a:solidFill>
                  <a:prstClr val="black"/>
                </a:solidFill>
              </a:rPr>
              <a:t>Colbert</a:t>
            </a:r>
            <a:r>
              <a:rPr lang="cs-CZ" sz="1600" dirty="0">
                <a:solidFill>
                  <a:prstClr val="black"/>
                </a:solidFill>
              </a:rPr>
              <a:t>)</a:t>
            </a:r>
          </a:p>
          <a:p>
            <a:pPr marL="0" lvl="0" indent="0" algn="ctr">
              <a:buNone/>
            </a:pPr>
            <a:r>
              <a:rPr lang="cs-CZ" sz="1600" dirty="0">
                <a:solidFill>
                  <a:prstClr val="black"/>
                </a:solidFill>
              </a:rPr>
              <a:t>Otto von Bismarck (NP – 1881, ÚP – 1883, starobní a </a:t>
            </a:r>
            <a:r>
              <a:rPr lang="cs-CZ" sz="1600" dirty="0" err="1">
                <a:solidFill>
                  <a:prstClr val="black"/>
                </a:solidFill>
              </a:rPr>
              <a:t>inv</a:t>
            </a:r>
            <a:r>
              <a:rPr lang="cs-CZ" sz="1600" dirty="0">
                <a:solidFill>
                  <a:prstClr val="black"/>
                </a:solidFill>
              </a:rPr>
              <a:t>. poj. – 1889)</a:t>
            </a:r>
          </a:p>
          <a:p>
            <a:pPr marL="0" lvl="0" indent="0" algn="ctr">
              <a:buNone/>
            </a:pPr>
            <a:r>
              <a:rPr lang="cs-CZ" sz="1600" dirty="0">
                <a:solidFill>
                  <a:prstClr val="black"/>
                </a:solidFill>
              </a:rPr>
              <a:t>Eduard Franz Josef </a:t>
            </a:r>
            <a:r>
              <a:rPr lang="cs-CZ" sz="1600" dirty="0" err="1">
                <a:solidFill>
                  <a:prstClr val="black"/>
                </a:solidFill>
              </a:rPr>
              <a:t>Taafe</a:t>
            </a:r>
            <a:r>
              <a:rPr lang="cs-CZ" sz="1600" dirty="0">
                <a:solidFill>
                  <a:prstClr val="black"/>
                </a:solidFill>
              </a:rPr>
              <a:t> (NP – 1888, ÚP – 1889, hornické poj. – 1889)</a:t>
            </a:r>
          </a:p>
          <a:p>
            <a:pPr marL="0" lvl="0" indent="0" algn="ctr">
              <a:buNone/>
            </a:pPr>
            <a:r>
              <a:rPr lang="cs-CZ" sz="1600" dirty="0">
                <a:solidFill>
                  <a:prstClr val="black"/>
                </a:solidFill>
              </a:rPr>
              <a:t>William </a:t>
            </a:r>
            <a:r>
              <a:rPr lang="cs-CZ" sz="1600" dirty="0" err="1">
                <a:solidFill>
                  <a:prstClr val="black"/>
                </a:solidFill>
              </a:rPr>
              <a:t>Beveridge</a:t>
            </a:r>
            <a:r>
              <a:rPr lang="cs-CZ" sz="1600" dirty="0">
                <a:solidFill>
                  <a:prstClr val="black"/>
                </a:solidFill>
              </a:rPr>
              <a:t> (1942 – národní sociální pojištění / 5 zel: nevědomost, nečinnost, nemoc, potřeba, zanedbanost)</a:t>
            </a:r>
          </a:p>
          <a:p>
            <a:pPr marL="0" lvl="0" indent="0" algn="ctr">
              <a:buNone/>
            </a:pPr>
            <a:r>
              <a:rPr lang="cs-CZ" sz="1600" dirty="0" err="1">
                <a:solidFill>
                  <a:prstClr val="black"/>
                </a:solidFill>
              </a:rPr>
              <a:t>Pierre</a:t>
            </a:r>
            <a:r>
              <a:rPr lang="cs-CZ" sz="1600" dirty="0">
                <a:solidFill>
                  <a:prstClr val="black"/>
                </a:solidFill>
              </a:rPr>
              <a:t> </a:t>
            </a:r>
            <a:r>
              <a:rPr lang="cs-CZ" sz="1600" dirty="0" err="1">
                <a:solidFill>
                  <a:prstClr val="black"/>
                </a:solidFill>
              </a:rPr>
              <a:t>Laroque</a:t>
            </a:r>
            <a:r>
              <a:rPr lang="cs-CZ" sz="1600" dirty="0">
                <a:solidFill>
                  <a:prstClr val="black"/>
                </a:solidFill>
              </a:rPr>
              <a:t> (průběžné </a:t>
            </a:r>
            <a:r>
              <a:rPr lang="cs-CZ" sz="1600" dirty="0" err="1">
                <a:solidFill>
                  <a:prstClr val="black"/>
                </a:solidFill>
              </a:rPr>
              <a:t>fin</a:t>
            </a:r>
            <a:r>
              <a:rPr lang="cs-CZ" sz="1600" dirty="0">
                <a:solidFill>
                  <a:prstClr val="black"/>
                </a:solidFill>
              </a:rPr>
              <a:t>. – zdraví/nemocní, mladí/staří, zaměstnaní/nezaměstnaní, bohatí/chudí)</a:t>
            </a:r>
          </a:p>
          <a:p>
            <a:pPr marL="0" lvl="0" indent="0" algn="ctr">
              <a:buNone/>
            </a:pPr>
            <a:endParaRPr lang="cs-CZ" sz="1600" dirty="0"/>
          </a:p>
        </p:txBody>
      </p:sp>
    </p:spTree>
    <p:extLst>
      <p:ext uri="{BB962C8B-B14F-4D97-AF65-F5344CB8AC3E}">
        <p14:creationId xmlns:p14="http://schemas.microsoft.com/office/powerpoint/2010/main" val="669490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4. Geneze sociální politiky</a:t>
            </a:r>
            <a:endParaRPr lang="cs-CZ" dirty="0"/>
          </a:p>
        </p:txBody>
      </p:sp>
      <p:sp>
        <p:nvSpPr>
          <p:cNvPr id="3" name="Zástupný symbol pro obsah 2"/>
          <p:cNvSpPr>
            <a:spLocks noGrp="1"/>
          </p:cNvSpPr>
          <p:nvPr>
            <p:ph idx="1"/>
          </p:nvPr>
        </p:nvSpPr>
        <p:spPr/>
        <p:txBody>
          <a:bodyPr/>
          <a:lstStyle/>
          <a:p>
            <a:pPr marL="0" indent="0">
              <a:buSzPct val="70000"/>
              <a:buNone/>
            </a:pPr>
            <a:r>
              <a:rPr lang="cs-CZ" dirty="0"/>
              <a:t>Albín </a:t>
            </a:r>
            <a:r>
              <a:rPr lang="cs-CZ" dirty="0" err="1"/>
              <a:t>Bráf</a:t>
            </a:r>
            <a:r>
              <a:rPr lang="cs-CZ" dirty="0"/>
              <a:t> : </a:t>
            </a:r>
            <a:r>
              <a:rPr lang="cs-CZ" sz="2400" dirty="0"/>
              <a:t>Almužna a mzda (1883) </a:t>
            </a:r>
            <a:r>
              <a:rPr lang="cs-CZ" sz="2000" dirty="0"/>
              <a:t>– role státu při pomoci chudým</a:t>
            </a:r>
          </a:p>
          <a:p>
            <a:pPr marL="0" indent="0">
              <a:buNone/>
            </a:pPr>
            <a:r>
              <a:rPr lang="cs-CZ" dirty="0"/>
              <a:t>Karel Engliš: </a:t>
            </a:r>
            <a:r>
              <a:rPr lang="cs-CZ" sz="2400" dirty="0"/>
              <a:t>Sociální politika (1916) </a:t>
            </a:r>
            <a:r>
              <a:rPr lang="cs-CZ" sz="2000" dirty="0"/>
              <a:t>= praktické snažení, aby společenský celek byl vypěstěn a přetvořen co nejideálněji</a:t>
            </a:r>
          </a:p>
          <a:p>
            <a:pPr marL="0" indent="0">
              <a:buNone/>
            </a:pPr>
            <a:r>
              <a:rPr lang="cs-CZ" dirty="0"/>
              <a:t>Josef Macek: </a:t>
            </a:r>
            <a:r>
              <a:rPr lang="cs-CZ" sz="2400" dirty="0"/>
              <a:t>Základy sociální politiky (1925) </a:t>
            </a:r>
            <a:r>
              <a:rPr lang="cs-CZ" dirty="0"/>
              <a:t>– </a:t>
            </a:r>
            <a:r>
              <a:rPr lang="cs-CZ" sz="2000" dirty="0"/>
              <a:t>soc. pol. jako preventivní činnost, snaží  se změnit společenské zřízení tak, aby se jeho vinou nevyskytovala společenská zla (chudoba, nezaměstnanost, nemoc, nízký příjem, ...) x sociální péče jako represivní činnost, snaží se zmírnit lidské utrpení v konkrétních případech</a:t>
            </a:r>
          </a:p>
          <a:p>
            <a:pPr marL="0" indent="0">
              <a:buNone/>
            </a:pPr>
            <a:r>
              <a:rPr lang="cs-CZ" dirty="0"/>
              <a:t>Alois Rašín: (1923) – </a:t>
            </a:r>
            <a:r>
              <a:rPr lang="cs-CZ" sz="2000" dirty="0"/>
              <a:t>vymezil program státní sociální politiky: Sociální ochranné zákonodárství, pojišťování rizika ztráty výdělku při onemocnění a úrazu, nezaměstnanosti, invaliditě a stáří hledí těm, kteří nemohou uspořit tolik, aby jejich jmění bylo základem života jejich, jednak zabezpečiti dlouhé užívání pracovní síly, jednak pojistit je pro případ ztráty jejich výdělkové schopnosti, aby nebyly odkázáni na důchod zaopatřování chudých.</a:t>
            </a:r>
          </a:p>
        </p:txBody>
      </p:sp>
    </p:spTree>
    <p:extLst>
      <p:ext uri="{BB962C8B-B14F-4D97-AF65-F5344CB8AC3E}">
        <p14:creationId xmlns:p14="http://schemas.microsoft.com/office/powerpoint/2010/main" val="391238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4. Geneze sociální politiky</a:t>
            </a: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a:t>Lev Winter – </a:t>
            </a:r>
            <a:r>
              <a:rPr lang="cs-CZ" sz="2000" dirty="0"/>
              <a:t>ministr sociální péče 1920 – 1935</a:t>
            </a:r>
          </a:p>
          <a:p>
            <a:pPr marL="0" indent="0">
              <a:buNone/>
            </a:pPr>
            <a:endParaRPr lang="cs-CZ" dirty="0"/>
          </a:p>
          <a:p>
            <a:pPr marL="0" indent="0">
              <a:buNone/>
            </a:pPr>
            <a:r>
              <a:rPr lang="cs-CZ" dirty="0"/>
              <a:t>Emil </a:t>
            </a:r>
            <a:r>
              <a:rPr lang="cs-CZ" dirty="0" err="1"/>
              <a:t>Schönbaum</a:t>
            </a:r>
            <a:r>
              <a:rPr lang="cs-CZ" dirty="0"/>
              <a:t> – </a:t>
            </a:r>
            <a:r>
              <a:rPr lang="cs-CZ" sz="2000" dirty="0"/>
              <a:t>pojistný matematik – zákon o sociálním pojištění (1924)</a:t>
            </a:r>
          </a:p>
          <a:p>
            <a:pPr marL="0" indent="0">
              <a:buNone/>
            </a:pPr>
            <a:endParaRPr lang="cs-CZ" dirty="0"/>
          </a:p>
          <a:p>
            <a:pPr marL="0" indent="0">
              <a:buNone/>
            </a:pPr>
            <a:r>
              <a:rPr lang="cs-CZ" dirty="0"/>
              <a:t>Antonín Zelenka – </a:t>
            </a:r>
            <a:r>
              <a:rPr lang="cs-CZ" sz="2400" dirty="0" err="1"/>
              <a:t>řed</a:t>
            </a:r>
            <a:r>
              <a:rPr lang="cs-CZ" sz="2400" dirty="0"/>
              <a:t>. </a:t>
            </a:r>
            <a:r>
              <a:rPr lang="cs-CZ" sz="2400" dirty="0" err="1"/>
              <a:t>odb</a:t>
            </a:r>
            <a:r>
              <a:rPr lang="cs-CZ" sz="2400" dirty="0"/>
              <a:t>. sociálního zabezpečení MOP 1947 – 1970</a:t>
            </a:r>
          </a:p>
          <a:p>
            <a:pPr marL="0" indent="0">
              <a:buNone/>
            </a:pPr>
            <a:endParaRPr lang="cs-CZ" dirty="0"/>
          </a:p>
          <a:p>
            <a:pPr marL="0" indent="0">
              <a:buNone/>
            </a:pPr>
            <a:r>
              <a:rPr lang="cs-CZ" dirty="0"/>
              <a:t>Igor Tomeš – </a:t>
            </a:r>
            <a:r>
              <a:rPr lang="cs-CZ" sz="2000" dirty="0"/>
              <a:t>Scénář sociální reformy, tvůrce záchranné sociální sítě, autor filosofie transformace sociálního systému po r. 1989, mezinárodní expert</a:t>
            </a:r>
          </a:p>
          <a:p>
            <a:endParaRPr lang="cs-CZ" dirty="0"/>
          </a:p>
        </p:txBody>
      </p:sp>
    </p:spTree>
    <p:extLst>
      <p:ext uri="{BB962C8B-B14F-4D97-AF65-F5344CB8AC3E}">
        <p14:creationId xmlns:p14="http://schemas.microsoft.com/office/powerpoint/2010/main" val="36773129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ea typeface="+mn-ea"/>
                <a:cs typeface="+mn-cs"/>
              </a:rPr>
              <a:t>5. Příčiny rozdílů a modely sociální politiky.</a:t>
            </a:r>
            <a:endParaRPr lang="cs-CZ" dirty="0"/>
          </a:p>
        </p:txBody>
      </p:sp>
      <p:sp>
        <p:nvSpPr>
          <p:cNvPr id="3" name="Zástupný symbol pro obsah 2"/>
          <p:cNvSpPr>
            <a:spLocks noGrp="1"/>
          </p:cNvSpPr>
          <p:nvPr>
            <p:ph idx="1"/>
          </p:nvPr>
        </p:nvSpPr>
        <p:spPr/>
        <p:txBody>
          <a:bodyPr/>
          <a:lstStyle/>
          <a:p>
            <a:pPr marL="0" indent="0">
              <a:buNone/>
            </a:pPr>
            <a:r>
              <a:rPr lang="cs-CZ" dirty="0"/>
              <a:t>rozhodující  = jaká role je přisuzována jednotlivým subjektům, spor o to, jakou úlohu koncepční i čistě praktickou má v sociální politice stát a ostatní subjekty</a:t>
            </a:r>
          </a:p>
          <a:p>
            <a:pPr marL="0" indent="0">
              <a:buNone/>
            </a:pPr>
            <a:r>
              <a:rPr lang="cs-CZ" dirty="0"/>
              <a:t>podle míry účasti státu v praxi sociální politiky se rozlišují i její určité modely (R. M. </a:t>
            </a:r>
            <a:r>
              <a:rPr lang="cs-CZ" dirty="0" err="1"/>
              <a:t>Titmus</a:t>
            </a:r>
            <a:r>
              <a:rPr lang="cs-CZ" dirty="0"/>
              <a:t> – "Úvod do sociální politiky" (1974), G. </a:t>
            </a:r>
            <a:r>
              <a:rPr lang="cs-CZ" dirty="0" err="1"/>
              <a:t>Esping</a:t>
            </a:r>
            <a:r>
              <a:rPr lang="cs-CZ" dirty="0"/>
              <a:t> – Andersen – "Tři politické ekonomie sociálního státu" (1991)</a:t>
            </a:r>
          </a:p>
          <a:p>
            <a:pPr>
              <a:buFontTx/>
              <a:buChar char="-"/>
            </a:pPr>
            <a:r>
              <a:rPr lang="cs-CZ"/>
              <a:t>liberální (reziduální) model</a:t>
            </a:r>
          </a:p>
          <a:p>
            <a:pPr>
              <a:buFontTx/>
              <a:buChar char="-"/>
            </a:pPr>
            <a:r>
              <a:rPr lang="cs-CZ"/>
              <a:t>sociálně-demokratický </a:t>
            </a:r>
            <a:r>
              <a:rPr lang="cs-CZ" dirty="0"/>
              <a:t>(</a:t>
            </a:r>
            <a:r>
              <a:rPr lang="cs-CZ" dirty="0" err="1"/>
              <a:t>redistributivní</a:t>
            </a:r>
            <a:r>
              <a:rPr lang="cs-CZ" dirty="0"/>
              <a:t>) model</a:t>
            </a:r>
          </a:p>
          <a:p>
            <a:pPr>
              <a:buFontTx/>
              <a:buChar char="-"/>
            </a:pPr>
            <a:r>
              <a:rPr lang="cs-CZ" dirty="0"/>
              <a:t>korporativní (výkonový) model</a:t>
            </a:r>
          </a:p>
          <a:p>
            <a:pPr>
              <a:buFontTx/>
              <a:buChar char="-"/>
            </a:pPr>
            <a:endParaRPr lang="cs-CZ" dirty="0"/>
          </a:p>
        </p:txBody>
      </p:sp>
    </p:spTree>
    <p:extLst>
      <p:ext uri="{BB962C8B-B14F-4D97-AF65-F5344CB8AC3E}">
        <p14:creationId xmlns:p14="http://schemas.microsoft.com/office/powerpoint/2010/main" val="2996550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cíl kursu</a:t>
            </a:r>
          </a:p>
        </p:txBody>
      </p:sp>
      <p:sp>
        <p:nvSpPr>
          <p:cNvPr id="3" name="Zástupný symbol pro obsah 2"/>
          <p:cNvSpPr>
            <a:spLocks noGrp="1"/>
          </p:cNvSpPr>
          <p:nvPr>
            <p:ph idx="1"/>
          </p:nvPr>
        </p:nvSpPr>
        <p:spPr>
          <a:xfrm>
            <a:off x="838200" y="1825625"/>
            <a:ext cx="10515600" cy="4699462"/>
          </a:xfrm>
        </p:spPr>
        <p:txBody>
          <a:bodyPr>
            <a:normAutofit fontScale="85000" lnSpcReduction="20000"/>
          </a:bodyPr>
          <a:lstStyle/>
          <a:p>
            <a:pPr marL="0" indent="0">
              <a:buNone/>
            </a:pPr>
            <a:endParaRPr lang="cs-CZ" b="0" i="0" dirty="0">
              <a:solidFill>
                <a:srgbClr val="000000"/>
              </a:solidFill>
              <a:effectLst/>
              <a:latin typeface="Tahoma" panose="020B0604030504040204" pitchFamily="34" charset="0"/>
            </a:endParaRPr>
          </a:p>
          <a:p>
            <a:pPr marL="0" indent="0">
              <a:lnSpc>
                <a:spcPct val="120000"/>
              </a:lnSpc>
              <a:buNone/>
            </a:pPr>
            <a:r>
              <a:rPr lang="cs-CZ" b="0" i="0" dirty="0">
                <a:solidFill>
                  <a:srgbClr val="000000"/>
                </a:solidFill>
                <a:effectLst/>
                <a:latin typeface="Tahoma" panose="020B0604030504040204" pitchFamily="34" charset="0"/>
              </a:rPr>
              <a:t>Témata jsou součástí minimálního obsahu vzdělání sociálních pracovníků           v problematice sociální politiky. </a:t>
            </a:r>
          </a:p>
          <a:p>
            <a:pPr marL="0" indent="0">
              <a:lnSpc>
                <a:spcPct val="120000"/>
              </a:lnSpc>
              <a:buNone/>
            </a:pPr>
            <a:r>
              <a:rPr lang="cs-CZ" b="0" i="0" dirty="0">
                <a:solidFill>
                  <a:srgbClr val="000000"/>
                </a:solidFill>
                <a:effectLst/>
                <a:latin typeface="Tahoma" panose="020B0604030504040204" pitchFamily="34" charset="0"/>
              </a:rPr>
              <a:t>Cílem předmětu je objasnění teorie sociální politiky v jejich aspektech. </a:t>
            </a:r>
          </a:p>
          <a:p>
            <a:pPr marL="0" indent="0">
              <a:lnSpc>
                <a:spcPct val="120000"/>
              </a:lnSpc>
              <a:buNone/>
            </a:pPr>
            <a:r>
              <a:rPr lang="cs-CZ" b="0" i="0" dirty="0">
                <a:solidFill>
                  <a:srgbClr val="000000"/>
                </a:solidFill>
                <a:effectLst/>
                <a:latin typeface="Tahoma" panose="020B0604030504040204" pitchFamily="34" charset="0"/>
              </a:rPr>
              <a:t>Koncepce výuky vychází z deskripce naplňování obecně sociálně politických cílů v jednotlivých fázích evropské civilizace. </a:t>
            </a:r>
          </a:p>
          <a:p>
            <a:pPr marL="0" indent="0">
              <a:lnSpc>
                <a:spcPct val="120000"/>
              </a:lnSpc>
              <a:buNone/>
            </a:pPr>
            <a:r>
              <a:rPr lang="cs-CZ" b="0" i="0" dirty="0">
                <a:solidFill>
                  <a:srgbClr val="000000"/>
                </a:solidFill>
                <a:effectLst/>
                <a:latin typeface="Tahoma" panose="020B0604030504040204" pitchFamily="34" charset="0"/>
              </a:rPr>
              <a:t>Jsou prezentovány jednotlivé teorie sociálního státu a sociálně politických opatření společnosti v kontextu vývoje společnosti, Evropské unie a České republiky. </a:t>
            </a:r>
          </a:p>
          <a:p>
            <a:pPr marL="0" indent="0">
              <a:buNone/>
            </a:pPr>
            <a:br>
              <a:rPr lang="cs-CZ" dirty="0"/>
            </a:br>
            <a:endParaRPr lang="cs-CZ" dirty="0"/>
          </a:p>
        </p:txBody>
      </p:sp>
    </p:spTree>
    <p:extLst>
      <p:ext uri="{BB962C8B-B14F-4D97-AF65-F5344CB8AC3E}">
        <p14:creationId xmlns:p14="http://schemas.microsoft.com/office/powerpoint/2010/main" val="39773741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5. Příčiny rozdílů a modely sociální politiky.</a:t>
            </a:r>
            <a:endParaRPr lang="cs-CZ" dirty="0"/>
          </a:p>
        </p:txBody>
      </p:sp>
      <p:sp>
        <p:nvSpPr>
          <p:cNvPr id="3" name="Zástupný symbol pro obsah 2"/>
          <p:cNvSpPr>
            <a:spLocks noGrp="1"/>
          </p:cNvSpPr>
          <p:nvPr>
            <p:ph idx="1"/>
          </p:nvPr>
        </p:nvSpPr>
        <p:spPr/>
        <p:txBody>
          <a:bodyPr>
            <a:normAutofit/>
          </a:bodyPr>
          <a:lstStyle/>
          <a:p>
            <a:pPr marL="0" lvl="0" indent="0" algn="just">
              <a:spcBef>
                <a:spcPts val="600"/>
              </a:spcBef>
              <a:buNone/>
            </a:pPr>
            <a:r>
              <a:rPr lang="cs-CZ" dirty="0">
                <a:latin typeface="Verdana" panose="020B0604030504040204" pitchFamily="34" charset="0"/>
                <a:ea typeface="Calibri" panose="020F0502020204030204" pitchFamily="34" charset="0"/>
              </a:rPr>
              <a:t>liberální (reziduální) model:</a:t>
            </a:r>
          </a:p>
          <a:p>
            <a:pPr marL="0" lvl="0" indent="0">
              <a:spcBef>
                <a:spcPts val="600"/>
              </a:spcBef>
              <a:buNone/>
            </a:pPr>
            <a:r>
              <a:rPr lang="cs-CZ" dirty="0">
                <a:latin typeface="Verdana" panose="020B0604030504040204" pitchFamily="34" charset="0"/>
                <a:ea typeface="Calibri" panose="020F0502020204030204" pitchFamily="34" charset="0"/>
              </a:rPr>
              <a:t>poskytování sociální pomoci na základě testování majetkových poměrů, </a:t>
            </a:r>
          </a:p>
          <a:p>
            <a:pPr marL="0" lvl="0" indent="0">
              <a:spcBef>
                <a:spcPts val="600"/>
              </a:spcBef>
              <a:buNone/>
            </a:pPr>
            <a:r>
              <a:rPr lang="cs-CZ" dirty="0">
                <a:latin typeface="Verdana" panose="020B0604030504040204" pitchFamily="34" charset="0"/>
                <a:ea typeface="Calibri" panose="020F0502020204030204" pitchFamily="34" charset="0"/>
              </a:rPr>
              <a:t>malé přerozdělování,</a:t>
            </a:r>
          </a:p>
          <a:p>
            <a:pPr marL="0" lvl="0" indent="0">
              <a:spcBef>
                <a:spcPts val="600"/>
              </a:spcBef>
              <a:buNone/>
            </a:pPr>
            <a:r>
              <a:rPr lang="cs-CZ" dirty="0">
                <a:latin typeface="Verdana" panose="020B0604030504040204" pitchFamily="34" charset="0"/>
                <a:ea typeface="Calibri" panose="020F0502020204030204" pitchFamily="34" charset="0"/>
              </a:rPr>
              <a:t>orientace na zabezpečení osob s nízkými příjmy, </a:t>
            </a:r>
          </a:p>
          <a:p>
            <a:pPr marL="0" lvl="0" indent="0">
              <a:spcBef>
                <a:spcPts val="600"/>
              </a:spcBef>
              <a:buNone/>
            </a:pPr>
            <a:r>
              <a:rPr lang="cs-CZ" dirty="0">
                <a:latin typeface="Verdana" panose="020B0604030504040204" pitchFamily="34" charset="0"/>
                <a:ea typeface="Calibri" panose="020F0502020204030204" pitchFamily="34" charset="0"/>
              </a:rPr>
              <a:t>nízká úroveň dávek,</a:t>
            </a:r>
          </a:p>
          <a:p>
            <a:pPr marL="0" lvl="0" indent="0">
              <a:spcBef>
                <a:spcPts val="600"/>
              </a:spcBef>
              <a:buNone/>
            </a:pPr>
            <a:endParaRPr lang="cs-CZ" dirty="0">
              <a:latin typeface="Verdana" panose="020B0604030504040204" pitchFamily="34" charset="0"/>
              <a:ea typeface="Calibri" panose="020F0502020204030204" pitchFamily="34" charset="0"/>
            </a:endParaRPr>
          </a:p>
          <a:p>
            <a:pPr marL="0" lvl="0" indent="0">
              <a:spcBef>
                <a:spcPts val="600"/>
              </a:spcBef>
              <a:buNone/>
            </a:pPr>
            <a:r>
              <a:rPr lang="cs-CZ" dirty="0">
                <a:latin typeface="Verdana" panose="020B0604030504040204" pitchFamily="34" charset="0"/>
                <a:ea typeface="Calibri" panose="020F0502020204030204" pitchFamily="34" charset="0"/>
              </a:rPr>
              <a:t>uplatňovány v USA, Kanadě a v Austrálii, blíží se jim systémy v Dánsku, Švýcarsku a ve Velké Británii</a:t>
            </a:r>
            <a:endParaRPr lang="cs-CZ" sz="4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63750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5. Příčiny rozdílů a modely sociální politiky.</a:t>
            </a:r>
            <a:endParaRPr lang="cs-CZ" dirty="0"/>
          </a:p>
        </p:txBody>
      </p:sp>
      <p:sp>
        <p:nvSpPr>
          <p:cNvPr id="3" name="Zástupný symbol pro obsah 2"/>
          <p:cNvSpPr>
            <a:spLocks noGrp="1"/>
          </p:cNvSpPr>
          <p:nvPr>
            <p:ph idx="1"/>
          </p:nvPr>
        </p:nvSpPr>
        <p:spPr/>
        <p:txBody>
          <a:bodyPr/>
          <a:lstStyle/>
          <a:p>
            <a:pPr marL="0" lvl="0" indent="0">
              <a:spcBef>
                <a:spcPts val="600"/>
              </a:spcBef>
              <a:buNone/>
            </a:pPr>
            <a:r>
              <a:rPr lang="cs-CZ" dirty="0">
                <a:latin typeface="Verdana" panose="020B0604030504040204" pitchFamily="34" charset="0"/>
                <a:ea typeface="Calibri" panose="020F0502020204030204" pitchFamily="34" charset="0"/>
              </a:rPr>
              <a:t>korporativistický (výkonový) model</a:t>
            </a:r>
          </a:p>
          <a:p>
            <a:pPr marL="0" lvl="0" indent="0">
              <a:spcBef>
                <a:spcPts val="600"/>
              </a:spcBef>
              <a:buNone/>
            </a:pPr>
            <a:r>
              <a:rPr lang="cs-CZ" dirty="0">
                <a:latin typeface="Verdana" panose="020B0604030504040204" pitchFamily="34" charset="0"/>
                <a:ea typeface="Calibri" panose="020F0502020204030204" pitchFamily="34" charset="0"/>
              </a:rPr>
              <a:t>zachování statusových rozdílů mezi jednotlivými sociálními třídami, </a:t>
            </a:r>
          </a:p>
          <a:p>
            <a:pPr marL="0" lvl="0" indent="0">
              <a:spcBef>
                <a:spcPts val="600"/>
              </a:spcBef>
              <a:buNone/>
            </a:pPr>
            <a:r>
              <a:rPr lang="cs-CZ" dirty="0">
                <a:latin typeface="Verdana" panose="020B0604030504040204" pitchFamily="34" charset="0"/>
                <a:ea typeface="Calibri" panose="020F0502020204030204" pitchFamily="34" charset="0"/>
              </a:rPr>
              <a:t>soukromé pojištění a zaměstnanecké příplatky mají pouze marginální roli,</a:t>
            </a:r>
          </a:p>
          <a:p>
            <a:pPr marL="0" lvl="0" indent="0">
              <a:spcBef>
                <a:spcPts val="600"/>
              </a:spcBef>
              <a:buNone/>
            </a:pPr>
            <a:endParaRPr lang="cs-CZ" dirty="0">
              <a:latin typeface="Verdana" panose="020B0604030504040204" pitchFamily="34" charset="0"/>
              <a:ea typeface="Calibri" panose="020F0502020204030204" pitchFamily="34" charset="0"/>
            </a:endParaRPr>
          </a:p>
          <a:p>
            <a:pPr marL="0" lvl="0" indent="0">
              <a:spcBef>
                <a:spcPts val="600"/>
              </a:spcBef>
              <a:buNone/>
            </a:pPr>
            <a:r>
              <a:rPr lang="cs-CZ" dirty="0">
                <a:latin typeface="Verdana" panose="020B0604030504040204" pitchFamily="34" charset="0"/>
                <a:ea typeface="Calibri" panose="020F0502020204030204" pitchFamily="34" charset="0"/>
              </a:rPr>
              <a:t>uplatňován v Rakousku, Německu, Francii a v Itálii.</a:t>
            </a:r>
            <a:endParaRPr lang="cs-CZ" sz="4000" dirty="0">
              <a:latin typeface="Times New Roman" panose="02020603050405020304" pitchFamily="18" charset="0"/>
              <a:ea typeface="Calibri" panose="020F0502020204030204" pitchFamily="34" charset="0"/>
            </a:endParaRPr>
          </a:p>
          <a:p>
            <a:pPr marL="0" indent="0">
              <a:buNone/>
            </a:pPr>
            <a:endParaRPr lang="cs-CZ" dirty="0"/>
          </a:p>
        </p:txBody>
      </p:sp>
    </p:spTree>
    <p:extLst>
      <p:ext uri="{BB962C8B-B14F-4D97-AF65-F5344CB8AC3E}">
        <p14:creationId xmlns:p14="http://schemas.microsoft.com/office/powerpoint/2010/main" val="10879802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5. Příčiny rozdílů a modely sociální politiky.</a:t>
            </a:r>
            <a:endParaRPr lang="cs-CZ" dirty="0"/>
          </a:p>
        </p:txBody>
      </p:sp>
      <p:sp>
        <p:nvSpPr>
          <p:cNvPr id="3" name="Zástupný symbol pro obsah 2"/>
          <p:cNvSpPr>
            <a:spLocks noGrp="1"/>
          </p:cNvSpPr>
          <p:nvPr>
            <p:ph idx="1"/>
          </p:nvPr>
        </p:nvSpPr>
        <p:spPr/>
        <p:txBody>
          <a:bodyPr/>
          <a:lstStyle/>
          <a:p>
            <a:pPr marL="0" lvl="0" indent="0" algn="just">
              <a:spcBef>
                <a:spcPts val="600"/>
              </a:spcBef>
              <a:buNone/>
            </a:pPr>
            <a:r>
              <a:rPr lang="cs-CZ" dirty="0">
                <a:latin typeface="Verdana" panose="020B0604030504040204" pitchFamily="34" charset="0"/>
                <a:ea typeface="Calibri" panose="020F0502020204030204" pitchFamily="34" charset="0"/>
              </a:rPr>
              <a:t>sociálně-demokratický (</a:t>
            </a:r>
            <a:r>
              <a:rPr lang="cs-CZ" dirty="0" err="1">
                <a:latin typeface="Verdana" panose="020B0604030504040204" pitchFamily="34" charset="0"/>
                <a:ea typeface="Calibri" panose="020F0502020204030204" pitchFamily="34" charset="0"/>
              </a:rPr>
              <a:t>redistributivní</a:t>
            </a:r>
            <a:r>
              <a:rPr lang="cs-CZ" dirty="0">
                <a:latin typeface="Verdana" panose="020B0604030504040204" pitchFamily="34" charset="0"/>
                <a:ea typeface="Calibri" panose="020F0502020204030204" pitchFamily="34" charset="0"/>
              </a:rPr>
              <a:t>) model</a:t>
            </a:r>
          </a:p>
          <a:p>
            <a:pPr marL="0" lvl="0" indent="0">
              <a:spcBef>
                <a:spcPts val="600"/>
              </a:spcBef>
              <a:buNone/>
            </a:pPr>
            <a:r>
              <a:rPr lang="cs-CZ" dirty="0">
                <a:latin typeface="Verdana" panose="020B0604030504040204" pitchFamily="34" charset="0"/>
                <a:ea typeface="Calibri" panose="020F0502020204030204" pitchFamily="34" charset="0"/>
              </a:rPr>
              <a:t>úsilí o dosažení rovnosti při zajišťování nejvyššího standardu potřeb, </a:t>
            </a:r>
          </a:p>
          <a:p>
            <a:pPr marL="0" lvl="0" indent="0">
              <a:spcBef>
                <a:spcPts val="600"/>
              </a:spcBef>
              <a:buNone/>
            </a:pPr>
            <a:r>
              <a:rPr lang="cs-CZ" dirty="0">
                <a:latin typeface="Verdana" panose="020B0604030504040204" pitchFamily="34" charset="0"/>
                <a:ea typeface="Calibri" panose="020F0502020204030204" pitchFamily="34" charset="0"/>
              </a:rPr>
              <a:t>poskytované dávky a služby jsou souměřitelné s nejvyššími požadavky středních tříd, </a:t>
            </a:r>
          </a:p>
          <a:p>
            <a:pPr marL="0" lvl="0" indent="0">
              <a:spcBef>
                <a:spcPts val="600"/>
              </a:spcBef>
              <a:buNone/>
            </a:pPr>
            <a:r>
              <a:rPr lang="cs-CZ" dirty="0">
                <a:latin typeface="Verdana" panose="020B0604030504040204" pitchFamily="34" charset="0"/>
                <a:ea typeface="Calibri" panose="020F0502020204030204" pitchFamily="34" charset="0"/>
              </a:rPr>
              <a:t>rovnost je nastolena garantováním plné</a:t>
            </a:r>
            <a:r>
              <a:rPr lang="cs-CZ" sz="800" dirty="0">
                <a:latin typeface="Verdana" panose="020B0604030504040204" pitchFamily="34" charset="0"/>
                <a:ea typeface="Calibri" panose="020F0502020204030204" pitchFamily="34" charset="0"/>
              </a:rPr>
              <a:t> </a:t>
            </a:r>
            <a:r>
              <a:rPr lang="cs-CZ" dirty="0">
                <a:latin typeface="Verdana" panose="020B0604030504040204" pitchFamily="34" charset="0"/>
                <a:ea typeface="Calibri" panose="020F0502020204030204" pitchFamily="34" charset="0"/>
              </a:rPr>
              <a:t>participace pracujících na úrovni, které se těšily nejbohatší vrstvy společnosti,</a:t>
            </a:r>
          </a:p>
          <a:p>
            <a:pPr marL="0" lvl="0" indent="0">
              <a:spcBef>
                <a:spcPts val="600"/>
              </a:spcBef>
              <a:buNone/>
            </a:pPr>
            <a:endParaRPr lang="cs-CZ" dirty="0">
              <a:latin typeface="Verdana" panose="020B0604030504040204" pitchFamily="34" charset="0"/>
              <a:ea typeface="Calibri" panose="020F0502020204030204" pitchFamily="34" charset="0"/>
            </a:endParaRPr>
          </a:p>
          <a:p>
            <a:pPr marL="0" lvl="0" indent="0">
              <a:spcBef>
                <a:spcPts val="600"/>
              </a:spcBef>
              <a:buNone/>
            </a:pPr>
            <a:r>
              <a:rPr lang="cs-CZ" dirty="0">
                <a:latin typeface="Verdana" panose="020B0604030504040204" pitchFamily="34" charset="0"/>
                <a:ea typeface="Calibri" panose="020F0502020204030204" pitchFamily="34" charset="0"/>
              </a:rPr>
              <a:t>uplatňován zejména v Norsku, Švédsku a ve Finsku</a:t>
            </a:r>
            <a:endParaRPr lang="cs-CZ" sz="4000" dirty="0">
              <a:latin typeface="Times New Roman" panose="02020603050405020304" pitchFamily="18" charset="0"/>
              <a:ea typeface="Calibri" panose="020F0502020204030204" pitchFamily="34" charset="0"/>
            </a:endParaRPr>
          </a:p>
          <a:p>
            <a:pPr marL="0" indent="0">
              <a:buNone/>
            </a:pPr>
            <a:endParaRPr lang="cs-CZ" dirty="0"/>
          </a:p>
        </p:txBody>
      </p:sp>
    </p:spTree>
    <p:extLst>
      <p:ext uri="{BB962C8B-B14F-4D97-AF65-F5344CB8AC3E}">
        <p14:creationId xmlns:p14="http://schemas.microsoft.com/office/powerpoint/2010/main" val="41895223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5. Příčiny rozdílů a modely sociální politiky.</a:t>
            </a:r>
            <a:endParaRPr lang="cs-CZ" dirty="0"/>
          </a:p>
        </p:txBody>
      </p:sp>
      <p:sp>
        <p:nvSpPr>
          <p:cNvPr id="3" name="Zástupný symbol pro obsah 2"/>
          <p:cNvSpPr>
            <a:spLocks noGrp="1"/>
          </p:cNvSpPr>
          <p:nvPr>
            <p:ph idx="1"/>
          </p:nvPr>
        </p:nvSpPr>
        <p:spPr/>
        <p:txBody>
          <a:bodyPr/>
          <a:lstStyle/>
          <a:p>
            <a:pPr marL="0" indent="0">
              <a:buNone/>
            </a:pPr>
            <a:r>
              <a:rPr lang="cs-CZ" dirty="0"/>
              <a:t>Krebs:</a:t>
            </a:r>
          </a:p>
          <a:p>
            <a:pPr marL="0" indent="0">
              <a:buNone/>
            </a:pPr>
            <a:r>
              <a:rPr lang="cs-CZ" dirty="0"/>
              <a:t>klíčovou otázkou fungování státu v oblasti sociální politiky je míra </a:t>
            </a:r>
            <a:r>
              <a:rPr lang="cs-CZ"/>
              <a:t>přerozdělování </a:t>
            </a:r>
          </a:p>
          <a:p>
            <a:pPr marL="0" indent="0">
              <a:buNone/>
            </a:pPr>
            <a:r>
              <a:rPr lang="cs-CZ"/>
              <a:t>koncepty </a:t>
            </a:r>
            <a:r>
              <a:rPr lang="cs-CZ" dirty="0"/>
              <a:t>sociálních států, které jsou založené na rostoucí roli státu v sociální politice, je nutno vnímat jako určitou reformu liberálního pojetí sociální politiky, která se v různých státech uplatňovala v různém rozsahu a v různé podobě v závislosti na konkrétních národních specifikách, a proto byly a jsou koncepty sociálních států v evropském regionu značně diferencované</a:t>
            </a:r>
          </a:p>
        </p:txBody>
      </p:sp>
    </p:spTree>
    <p:extLst>
      <p:ext uri="{BB962C8B-B14F-4D97-AF65-F5344CB8AC3E}">
        <p14:creationId xmlns:p14="http://schemas.microsoft.com/office/powerpoint/2010/main" val="2764784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5. Příčiny rozdílů a modely sociální politiky.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305305159"/>
              </p:ext>
            </p:extLst>
          </p:nvPr>
        </p:nvGraphicFramePr>
        <p:xfrm>
          <a:off x="861133" y="1526964"/>
          <a:ext cx="10492666" cy="4820767"/>
        </p:xfrm>
        <a:graphic>
          <a:graphicData uri="http://schemas.openxmlformats.org/drawingml/2006/table">
            <a:tbl>
              <a:tblPr firstRow="1" bandRow="1">
                <a:tableStyleId>{5C22544A-7EE6-4342-B048-85BDC9FD1C3A}</a:tableStyleId>
              </a:tblPr>
              <a:tblGrid>
                <a:gridCol w="4145872">
                  <a:extLst>
                    <a:ext uri="{9D8B030D-6E8A-4147-A177-3AD203B41FA5}">
                      <a16:colId xmlns:a16="http://schemas.microsoft.com/office/drawing/2014/main" val="20000"/>
                    </a:ext>
                  </a:extLst>
                </a:gridCol>
                <a:gridCol w="2115598">
                  <a:extLst>
                    <a:ext uri="{9D8B030D-6E8A-4147-A177-3AD203B41FA5}">
                      <a16:colId xmlns:a16="http://schemas.microsoft.com/office/drawing/2014/main" val="20001"/>
                    </a:ext>
                  </a:extLst>
                </a:gridCol>
                <a:gridCol w="2115598">
                  <a:extLst>
                    <a:ext uri="{9D8B030D-6E8A-4147-A177-3AD203B41FA5}">
                      <a16:colId xmlns:a16="http://schemas.microsoft.com/office/drawing/2014/main" val="20002"/>
                    </a:ext>
                  </a:extLst>
                </a:gridCol>
                <a:gridCol w="2115598">
                  <a:extLst>
                    <a:ext uri="{9D8B030D-6E8A-4147-A177-3AD203B41FA5}">
                      <a16:colId xmlns:a16="http://schemas.microsoft.com/office/drawing/2014/main" val="20003"/>
                    </a:ext>
                  </a:extLst>
                </a:gridCol>
              </a:tblGrid>
              <a:tr h="790108">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typ sociálního státu</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liberální (reziduální)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korporativní (výkonový)</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kumimoji="0" lang="cs-CZ" sz="1400" b="1" i="0" u="none" strike="noStrike" kern="1200" cap="none" spc="0" normalizeH="0" baseline="0" noProof="0" dirty="0">
                          <a:ln>
                            <a:noFill/>
                          </a:ln>
                          <a:solidFill>
                            <a:schemeClr val="bg1"/>
                          </a:solidFill>
                          <a:effectLst/>
                          <a:uLnTx/>
                          <a:uFillTx/>
                          <a:latin typeface="Verdana" panose="020B0604030504040204" pitchFamily="34" charset="0"/>
                          <a:ea typeface="Calibri" panose="020F0502020204030204" pitchFamily="34" charset="0"/>
                          <a:cs typeface="+mn-cs"/>
                        </a:rPr>
                        <a:t>sociálně-demokratický (</a:t>
                      </a:r>
                      <a:r>
                        <a:rPr kumimoji="0" lang="cs-CZ" sz="1400" b="1" i="0" u="none" strike="noStrike" kern="1200" cap="none" spc="0" normalizeH="0" baseline="0" noProof="0" dirty="0" err="1">
                          <a:ln>
                            <a:noFill/>
                          </a:ln>
                          <a:solidFill>
                            <a:schemeClr val="bg1"/>
                          </a:solidFill>
                          <a:effectLst/>
                          <a:uLnTx/>
                          <a:uFillTx/>
                          <a:latin typeface="Verdana" panose="020B0604030504040204" pitchFamily="34" charset="0"/>
                          <a:ea typeface="Calibri" panose="020F0502020204030204" pitchFamily="34" charset="0"/>
                          <a:cs typeface="+mn-cs"/>
                        </a:rPr>
                        <a:t>redistributibní</a:t>
                      </a:r>
                      <a:r>
                        <a:rPr kumimoji="0" lang="cs-CZ" sz="1400" b="1" i="0" u="none" strike="noStrike" kern="1200" cap="none" spc="0" normalizeH="0" baseline="0" noProof="0" dirty="0">
                          <a:ln>
                            <a:noFill/>
                          </a:ln>
                          <a:solidFill>
                            <a:schemeClr val="bg1"/>
                          </a:solidFill>
                          <a:effectLst/>
                          <a:uLnTx/>
                          <a:uFillTx/>
                          <a:latin typeface="Verdana" panose="020B0604030504040204" pitchFamily="34" charset="0"/>
                          <a:ea typeface="Calibri" panose="020F0502020204030204" pitchFamily="34" charset="0"/>
                          <a:cs typeface="+mn-cs"/>
                        </a:rPr>
                        <a:t>)</a:t>
                      </a:r>
                      <a:endParaRPr lang="cs-CZ" sz="2800" b="1" dirty="0">
                        <a:solidFill>
                          <a:schemeClr val="bg1"/>
                        </a:solidFill>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0"/>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odpovědnost státu za uspokojení potřeb</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minimální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optimální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úplná</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1"/>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rozdělení podle potřeb</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marginální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sekundární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primární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2"/>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rozsah povinně poskytovaných služeb</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omezený</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extenzivní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úplný</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3"/>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populace pokrytá povinně poskytovanými</a:t>
                      </a:r>
                      <a:r>
                        <a:rPr lang="cs-CZ" sz="1400" b="1" baseline="0" dirty="0">
                          <a:effectLst/>
                          <a:latin typeface="Verdana" panose="020B0604030504040204" pitchFamily="34" charset="0"/>
                          <a:ea typeface="Calibri" panose="020F0502020204030204" pitchFamily="34" charset="0"/>
                        </a:rPr>
                        <a:t> </a:t>
                      </a:r>
                      <a:r>
                        <a:rPr lang="cs-CZ" sz="1400" b="1" dirty="0">
                          <a:effectLst/>
                          <a:latin typeface="Verdana" panose="020B0604030504040204" pitchFamily="34" charset="0"/>
                          <a:ea typeface="Calibri" panose="020F0502020204030204" pitchFamily="34" charset="0"/>
                        </a:rPr>
                        <a:t>službami</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menšina</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většina</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všichni</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4"/>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výše příspěvků</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nízká</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střední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vysoká</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5"/>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část </a:t>
                      </a:r>
                      <a:r>
                        <a:rPr lang="cs-CZ" sz="1400" b="1" dirty="0" err="1">
                          <a:effectLst/>
                          <a:latin typeface="Verdana" panose="020B0604030504040204" pitchFamily="34" charset="0"/>
                          <a:ea typeface="Calibri" panose="020F0502020204030204" pitchFamily="34" charset="0"/>
                        </a:rPr>
                        <a:t>nár</a:t>
                      </a:r>
                      <a:r>
                        <a:rPr lang="cs-CZ" sz="1400" b="1" dirty="0">
                          <a:effectLst/>
                          <a:latin typeface="Verdana" panose="020B0604030504040204" pitchFamily="34" charset="0"/>
                          <a:ea typeface="Calibri" panose="020F0502020204030204" pitchFamily="34" charset="0"/>
                        </a:rPr>
                        <a:t>. důchodu určená pro služby státu</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nízká </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střední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vysoká</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6"/>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zkoumání potřebnosti</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primární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sekundární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marginální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7"/>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charakter klientů společnosti</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chudáci</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občané</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členové</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8"/>
                  </a:ext>
                </a:extLst>
              </a:tr>
              <a:tr h="447851">
                <a:tc>
                  <a:txBody>
                    <a:bodyPr/>
                    <a:lstStyle/>
                    <a:p>
                      <a:pPr marL="0" indent="0" algn="l">
                        <a:spcAft>
                          <a:spcPts val="0"/>
                        </a:spcAft>
                      </a:pPr>
                      <a:r>
                        <a:rPr lang="cs-CZ" sz="1400" b="1" dirty="0">
                          <a:effectLst/>
                          <a:latin typeface="Verdana" panose="020B0604030504040204" pitchFamily="34" charset="0"/>
                          <a:ea typeface="Calibri" panose="020F0502020204030204" pitchFamily="34" charset="0"/>
                        </a:rPr>
                        <a:t>status klientů</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nízký</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střední</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indent="0" algn="ctr">
                        <a:spcAft>
                          <a:spcPts val="0"/>
                        </a:spcAft>
                      </a:pPr>
                      <a:r>
                        <a:rPr lang="cs-CZ" sz="1400" b="1" dirty="0">
                          <a:effectLst/>
                          <a:latin typeface="Verdana" panose="020B0604030504040204" pitchFamily="34" charset="0"/>
                          <a:ea typeface="Calibri" panose="020F0502020204030204" pitchFamily="34" charset="0"/>
                        </a:rPr>
                        <a:t>vysoký</a:t>
                      </a:r>
                      <a:endParaRPr lang="cs-CZ" sz="2800" b="1"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1641383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ea typeface="+mn-ea"/>
                <a:cs typeface="+mn-cs"/>
              </a:rPr>
              <a:t>6. Tvorba programů sociální politiky</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zájmová sdružení</a:t>
            </a:r>
          </a:p>
          <a:p>
            <a:pPr marL="0" indent="0">
              <a:buNone/>
            </a:pPr>
            <a:r>
              <a:rPr lang="cs-CZ" dirty="0"/>
              <a:t>politické strany (</a:t>
            </a:r>
            <a:r>
              <a:rPr lang="cs-CZ" dirty="0" err="1"/>
              <a:t>think</a:t>
            </a:r>
            <a:r>
              <a:rPr lang="cs-CZ" dirty="0"/>
              <a:t> </a:t>
            </a:r>
            <a:r>
              <a:rPr lang="cs-CZ" dirty="0" err="1"/>
              <a:t>thank</a:t>
            </a:r>
            <a:r>
              <a:rPr lang="cs-CZ" dirty="0"/>
              <a:t>)</a:t>
            </a:r>
          </a:p>
          <a:p>
            <a:pPr marL="0" indent="0">
              <a:buNone/>
            </a:pPr>
            <a:r>
              <a:rPr lang="cs-CZ" dirty="0"/>
              <a:t>programové prohlášení vlády </a:t>
            </a:r>
            <a:r>
              <a:rPr lang="cs-CZ" dirty="0">
                <a:solidFill>
                  <a:prstClr val="black"/>
                </a:solidFill>
              </a:rPr>
              <a:t>– zelená kniha → bílá kniha → zásady zákona → zákon</a:t>
            </a:r>
          </a:p>
          <a:p>
            <a:pPr marL="0" indent="0">
              <a:buNone/>
            </a:pPr>
            <a:endParaRPr lang="cs-CZ" dirty="0">
              <a:solidFill>
                <a:prstClr val="black"/>
              </a:solidFill>
            </a:endParaRPr>
          </a:p>
          <a:p>
            <a:pPr marL="0" indent="0">
              <a:buNone/>
            </a:pPr>
            <a:r>
              <a:rPr lang="cs-CZ" dirty="0">
                <a:solidFill>
                  <a:prstClr val="black"/>
                </a:solidFill>
              </a:rPr>
              <a:t>Scénář sociální reformy</a:t>
            </a:r>
          </a:p>
          <a:p>
            <a:pPr marL="0" indent="0">
              <a:buNone/>
            </a:pPr>
            <a:r>
              <a:rPr lang="cs-CZ" dirty="0">
                <a:solidFill>
                  <a:prstClr val="black"/>
                </a:solidFill>
              </a:rPr>
              <a:t>Záchranná sociální síť</a:t>
            </a:r>
          </a:p>
          <a:p>
            <a:pPr marL="0" indent="0">
              <a:buNone/>
            </a:pPr>
            <a:r>
              <a:rPr lang="cs-CZ" dirty="0">
                <a:solidFill>
                  <a:prstClr val="black"/>
                </a:solidFill>
              </a:rPr>
              <a:t>Sociální doktrína ČR (</a:t>
            </a:r>
            <a:r>
              <a:rPr lang="cs-CZ" dirty="0" err="1">
                <a:solidFill>
                  <a:prstClr val="black"/>
                </a:solidFill>
              </a:rPr>
              <a:t>SOCIOKLUB</a:t>
            </a:r>
            <a:r>
              <a:rPr lang="cs-CZ" dirty="0">
                <a:solidFill>
                  <a:prstClr val="black"/>
                </a:solidFill>
              </a:rPr>
              <a:t>, 1997)</a:t>
            </a:r>
          </a:p>
          <a:p>
            <a:pPr marL="0" indent="0">
              <a:buNone/>
            </a:pPr>
            <a:r>
              <a:rPr lang="cs-CZ" dirty="0">
                <a:solidFill>
                  <a:prstClr val="black"/>
                </a:solidFill>
              </a:rPr>
              <a:t>?</a:t>
            </a:r>
            <a:endParaRPr lang="cs-CZ" dirty="0"/>
          </a:p>
          <a:p>
            <a:pPr marL="0" indent="0">
              <a:buNone/>
            </a:pPr>
            <a:endParaRPr lang="cs-CZ" dirty="0"/>
          </a:p>
        </p:txBody>
      </p:sp>
    </p:spTree>
    <p:extLst>
      <p:ext uri="{BB962C8B-B14F-4D97-AF65-F5344CB8AC3E}">
        <p14:creationId xmlns:p14="http://schemas.microsoft.com/office/powerpoint/2010/main" val="32895789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ea typeface="+mn-ea"/>
                <a:cs typeface="+mn-cs"/>
              </a:rPr>
              <a:t>7. Sociální zabezpečení jako základ sociální politiky</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a:latin typeface="Arial" panose="020B0604020202020204" pitchFamily="34" charset="0"/>
                <a:ea typeface="Times New Roman" panose="02020603050405020304" pitchFamily="18" charset="0"/>
              </a:rPr>
              <a:t>sociální zabezpečení jako součást sociální politiky a jako  prostředek                  k uskutečňování jejích úkolů a cílů = soubor institucí, zařízení a opatření, jejichž  prostřednictvím a pomocí se uskutečňuje předcházení, zmírňování  a odstraňování následků sociálních událostí občanů</a:t>
            </a:r>
          </a:p>
          <a:p>
            <a:pPr marL="0" indent="0">
              <a:buNone/>
            </a:pPr>
            <a:r>
              <a:rPr lang="cs-CZ" dirty="0">
                <a:latin typeface="Arial" panose="020B0604020202020204" pitchFamily="34" charset="0"/>
                <a:cs typeface="Arial" panose="020B0604020202020204" pitchFamily="34" charset="0"/>
              </a:rPr>
              <a:t>v různých zemích má různý obsah – liší se charakterem, formou, cíli                  i náplní, vymezením okruhu  sociálních událostí</a:t>
            </a:r>
          </a:p>
          <a:p>
            <a:pPr marL="0" indent="0">
              <a:buNone/>
            </a:pPr>
            <a:r>
              <a:rPr lang="cs-CZ" dirty="0">
                <a:latin typeface="Arial" panose="020B0604020202020204" pitchFamily="34" charset="0"/>
                <a:cs typeface="Arial" panose="020B0604020202020204" pitchFamily="34" charset="0"/>
              </a:rPr>
              <a:t>užší pojetí – sociální  zabezpečení se omezuje pouze na důchodové zabezpečení a sociální  služby, </a:t>
            </a:r>
          </a:p>
          <a:p>
            <a:pPr marL="0" indent="0">
              <a:buNone/>
            </a:pPr>
            <a:r>
              <a:rPr lang="cs-CZ" dirty="0">
                <a:latin typeface="Arial" panose="020B0604020202020204" pitchFamily="34" charset="0"/>
                <a:cs typeface="Arial" panose="020B0604020202020204" pitchFamily="34" charset="0"/>
              </a:rPr>
              <a:t>v širším pojetí zahrnuje péči o zdraví (léčebnou i preventivní), zabezpečení při dočasné neschopnosti pro nemoc a úraz, zabezpečení matek v případě těhotenství a mateřství, pomoc při výchově dětí v rodině, zabezpečení při invaliditě a ve stáří, zabezpečení rodinných příslušníků a pozůstalých               a zabezpečení v nezaměstnanosti</a:t>
            </a:r>
          </a:p>
          <a:p>
            <a:pPr marL="0" indent="0">
              <a:buNone/>
            </a:pPr>
            <a:endParaRPr lang="cs-CZ" dirty="0"/>
          </a:p>
        </p:txBody>
      </p:sp>
    </p:spTree>
    <p:extLst>
      <p:ext uri="{BB962C8B-B14F-4D97-AF65-F5344CB8AC3E}">
        <p14:creationId xmlns:p14="http://schemas.microsoft.com/office/powerpoint/2010/main" val="29104556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sp>
        <p:nvSpPr>
          <p:cNvPr id="3" name="Zástupný symbol pro obsah 2"/>
          <p:cNvSpPr>
            <a:spLocks noGrp="1"/>
          </p:cNvSpPr>
          <p:nvPr>
            <p:ph idx="1"/>
          </p:nvPr>
        </p:nvSpPr>
        <p:spPr/>
        <p:txBody>
          <a:bodyPr/>
          <a:lstStyle/>
          <a:p>
            <a:pPr marL="0" indent="0">
              <a:buNone/>
            </a:pPr>
            <a:endParaRPr lang="cs-CZ" dirty="0">
              <a:latin typeface="Arial" panose="020B0604020202020204" pitchFamily="34" charset="0"/>
              <a:cs typeface="Arial" panose="020B0604020202020204" pitchFamily="34" charset="0"/>
            </a:endParaRPr>
          </a:p>
          <a:p>
            <a:pPr marL="0" indent="0">
              <a:buNone/>
            </a:pPr>
            <a:r>
              <a:rPr lang="cs-CZ" dirty="0">
                <a:latin typeface="Arial" panose="020B0604020202020204" pitchFamily="34" charset="0"/>
                <a:cs typeface="Arial" panose="020B0604020202020204" pitchFamily="34" charset="0"/>
              </a:rPr>
              <a:t>Igor Tomeš:</a:t>
            </a:r>
          </a:p>
          <a:p>
            <a:pPr marL="0" indent="0">
              <a:buNone/>
            </a:pPr>
            <a:r>
              <a:rPr lang="cs-CZ" dirty="0">
                <a:latin typeface="Arial" panose="020B0604020202020204" pitchFamily="34" charset="0"/>
                <a:ea typeface="Times New Roman" panose="02020603050405020304" pitchFamily="18" charset="0"/>
              </a:rPr>
              <a:t>Sociální  zabezpečení je souhrnné označení pro všechny sociální  instituce poskytující občanům radu (poradenství), ochranu (prevenci), materiální (věcná)  a peněžní plnění (dávky), služby              a azyl (ústavní péči) k uspokojení  jejich sociálních (společností uznaných) potřeb.</a:t>
            </a:r>
            <a:endParaRPr lang="cs-CZ" dirty="0"/>
          </a:p>
        </p:txBody>
      </p:sp>
    </p:spTree>
    <p:extLst>
      <p:ext uri="{BB962C8B-B14F-4D97-AF65-F5344CB8AC3E}">
        <p14:creationId xmlns:p14="http://schemas.microsoft.com/office/powerpoint/2010/main" val="3466950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60172116"/>
              </p:ext>
            </p:extLst>
          </p:nvPr>
        </p:nvGraphicFramePr>
        <p:xfrm>
          <a:off x="838200" y="1455939"/>
          <a:ext cx="10515599" cy="4714042"/>
        </p:xfrm>
        <a:graphic>
          <a:graphicData uri="http://schemas.openxmlformats.org/drawingml/2006/table">
            <a:tbl>
              <a:tblPr firstRow="1" bandRow="1">
                <a:tableStyleId>{5C22544A-7EE6-4342-B048-85BDC9FD1C3A}</a:tableStyleId>
              </a:tblPr>
              <a:tblGrid>
                <a:gridCol w="2331128">
                  <a:extLst>
                    <a:ext uri="{9D8B030D-6E8A-4147-A177-3AD203B41FA5}">
                      <a16:colId xmlns:a16="http://schemas.microsoft.com/office/drawing/2014/main" val="20000"/>
                    </a:ext>
                  </a:extLst>
                </a:gridCol>
                <a:gridCol w="2728157">
                  <a:extLst>
                    <a:ext uri="{9D8B030D-6E8A-4147-A177-3AD203B41FA5}">
                      <a16:colId xmlns:a16="http://schemas.microsoft.com/office/drawing/2014/main" val="20001"/>
                    </a:ext>
                  </a:extLst>
                </a:gridCol>
                <a:gridCol w="2728157">
                  <a:extLst>
                    <a:ext uri="{9D8B030D-6E8A-4147-A177-3AD203B41FA5}">
                      <a16:colId xmlns:a16="http://schemas.microsoft.com/office/drawing/2014/main" val="20002"/>
                    </a:ext>
                  </a:extLst>
                </a:gridCol>
                <a:gridCol w="2728157">
                  <a:extLst>
                    <a:ext uri="{9D8B030D-6E8A-4147-A177-3AD203B41FA5}">
                      <a16:colId xmlns:a16="http://schemas.microsoft.com/office/drawing/2014/main" val="20003"/>
                    </a:ext>
                  </a:extLst>
                </a:gridCol>
              </a:tblGrid>
              <a:tr h="443460">
                <a:tc>
                  <a:txBody>
                    <a:bodyPr/>
                    <a:lstStyle/>
                    <a:p>
                      <a:endParaRPr lang="cs-CZ" dirty="0"/>
                    </a:p>
                  </a:txBody>
                  <a:tcPr/>
                </a:tc>
                <a:tc>
                  <a:txBody>
                    <a:bodyPr/>
                    <a:lstStyle/>
                    <a:p>
                      <a:r>
                        <a:rPr lang="cs-CZ" dirty="0">
                          <a:latin typeface="Arial" panose="020B0604020202020204" pitchFamily="34" charset="0"/>
                          <a:cs typeface="Arial" panose="020B0604020202020204" pitchFamily="34" charset="0"/>
                        </a:rPr>
                        <a:t>sociální pojištění</a:t>
                      </a:r>
                    </a:p>
                  </a:txBody>
                  <a:tcPr/>
                </a:tc>
                <a:tc>
                  <a:txBody>
                    <a:bodyPr/>
                    <a:lstStyle/>
                    <a:p>
                      <a:r>
                        <a:rPr lang="cs-CZ" dirty="0">
                          <a:latin typeface="Arial" panose="020B0604020202020204" pitchFamily="34" charset="0"/>
                          <a:cs typeface="Arial" panose="020B0604020202020204" pitchFamily="34" charset="0"/>
                        </a:rPr>
                        <a:t>státní</a:t>
                      </a:r>
                      <a:r>
                        <a:rPr lang="cs-CZ" baseline="0" dirty="0">
                          <a:latin typeface="Arial" panose="020B0604020202020204" pitchFamily="34" charset="0"/>
                          <a:cs typeface="Arial" panose="020B0604020202020204" pitchFamily="34" charset="0"/>
                        </a:rPr>
                        <a:t> sociální podpora</a:t>
                      </a:r>
                      <a:endParaRPr lang="cs-CZ" dirty="0">
                        <a:latin typeface="Arial" panose="020B0604020202020204" pitchFamily="34" charset="0"/>
                        <a:cs typeface="Arial" panose="020B0604020202020204" pitchFamily="34" charset="0"/>
                      </a:endParaRPr>
                    </a:p>
                  </a:txBody>
                  <a:tcPr/>
                </a:tc>
                <a:tc>
                  <a:txBody>
                    <a:bodyPr/>
                    <a:lstStyle/>
                    <a:p>
                      <a:r>
                        <a:rPr lang="cs-CZ" dirty="0">
                          <a:latin typeface="Arial" panose="020B0604020202020204" pitchFamily="34" charset="0"/>
                          <a:cs typeface="Arial" panose="020B0604020202020204" pitchFamily="34" charset="0"/>
                        </a:rPr>
                        <a:t>sociální pomoc</a:t>
                      </a:r>
                    </a:p>
                  </a:txBody>
                  <a:tcPr/>
                </a:tc>
                <a:extLst>
                  <a:ext uri="{0D108BD9-81ED-4DB2-BD59-A6C34878D82A}">
                    <a16:rowId xmlns:a16="http://schemas.microsoft.com/office/drawing/2014/main" val="10000"/>
                  </a:ext>
                </a:extLst>
              </a:tr>
              <a:tr h="2733659">
                <a:tc>
                  <a:txBody>
                    <a:bodyPr/>
                    <a:lstStyle/>
                    <a:p>
                      <a:r>
                        <a:rPr lang="cs-CZ" b="1" dirty="0">
                          <a:latin typeface="Arial" panose="020B0604020202020204" pitchFamily="34" charset="0"/>
                          <a:cs typeface="Arial" panose="020B0604020202020204" pitchFamily="34" charset="0"/>
                        </a:rPr>
                        <a:t>typ řešené sociální situace</a:t>
                      </a:r>
                    </a:p>
                  </a:txBody>
                  <a:tcPr/>
                </a:tc>
                <a:tc>
                  <a:txBody>
                    <a:bodyPr/>
                    <a:lstStyle/>
                    <a:p>
                      <a:r>
                        <a:rPr lang="cs-CZ" b="1" dirty="0">
                          <a:latin typeface="Arial" panose="020B0604020202020204" pitchFamily="34" charset="0"/>
                          <a:cs typeface="Arial" panose="020B0604020202020204" pitchFamily="34" charset="0"/>
                        </a:rPr>
                        <a:t>situace, na které se lze dopředu připravit odložením své kupní síly</a:t>
                      </a:r>
                    </a:p>
                  </a:txBody>
                  <a:tcPr/>
                </a:tc>
                <a:tc>
                  <a:txBody>
                    <a:bodyPr/>
                    <a:lstStyle/>
                    <a:p>
                      <a:r>
                        <a:rPr lang="cs-CZ" sz="1800" b="1" dirty="0">
                          <a:effectLst/>
                          <a:latin typeface="Arial" panose="020B0604020202020204" pitchFamily="34" charset="0"/>
                          <a:ea typeface="Times New Roman" panose="02020603050405020304" pitchFamily="18" charset="0"/>
                          <a:cs typeface="Arial" panose="020B0604020202020204" pitchFamily="34" charset="0"/>
                        </a:rPr>
                        <a:t>situace, které jsou na základě určitého společenského konsensu uznány za zřetele hodné, kdy je účelné rodinu</a:t>
                      </a:r>
                      <a:r>
                        <a:rPr lang="cs-CZ" sz="1800" b="1" baseline="0" dirty="0">
                          <a:effectLst/>
                          <a:latin typeface="Arial" panose="020B0604020202020204" pitchFamily="34" charset="0"/>
                          <a:ea typeface="Times New Roman" panose="02020603050405020304" pitchFamily="18" charset="0"/>
                          <a:cs typeface="Arial" panose="020B0604020202020204" pitchFamily="34" charset="0"/>
                        </a:rPr>
                        <a:t> </a:t>
                      </a:r>
                      <a:r>
                        <a:rPr lang="cs-CZ" sz="1800" b="1" dirty="0">
                          <a:effectLst/>
                          <a:latin typeface="Arial" panose="020B0604020202020204" pitchFamily="34" charset="0"/>
                          <a:ea typeface="Times New Roman" panose="02020603050405020304" pitchFamily="18" charset="0"/>
                          <a:cs typeface="Arial" panose="020B0604020202020204" pitchFamily="34" charset="0"/>
                        </a:rPr>
                        <a:t>podpořit</a:t>
                      </a:r>
                      <a:endParaRPr lang="cs-CZ" b="1" dirty="0">
                        <a:latin typeface="Arial" panose="020B0604020202020204" pitchFamily="34" charset="0"/>
                        <a:cs typeface="Arial" panose="020B0604020202020204" pitchFamily="34" charset="0"/>
                      </a:endParaRPr>
                    </a:p>
                  </a:txBody>
                  <a:tcPr/>
                </a:tc>
                <a:tc>
                  <a:txBody>
                    <a:bodyPr/>
                    <a:lstStyle/>
                    <a:p>
                      <a:r>
                        <a:rPr lang="cs-CZ" b="1" dirty="0">
                          <a:latin typeface="Arial" panose="020B0604020202020204" pitchFamily="34" charset="0"/>
                          <a:cs typeface="Arial" panose="020B0604020202020204" pitchFamily="34" charset="0"/>
                        </a:rPr>
                        <a:t>situace, které občan není schopen řešit sám nebo s pomocí vlastní rodiny – hmotná nouze, sociální nouze, sociálně právní ochrana</a:t>
                      </a:r>
                    </a:p>
                    <a:p>
                      <a:endParaRPr lang="cs-CZ"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443460">
                <a:tc>
                  <a:txBody>
                    <a:bodyPr/>
                    <a:lstStyle/>
                    <a:p>
                      <a:r>
                        <a:rPr lang="cs-CZ" b="1" dirty="0">
                          <a:latin typeface="Arial" panose="020B0604020202020204" pitchFamily="34" charset="0"/>
                          <a:cs typeface="Arial" panose="020B0604020202020204" pitchFamily="34" charset="0"/>
                        </a:rPr>
                        <a:t>způsob financování</a:t>
                      </a:r>
                    </a:p>
                  </a:txBody>
                  <a:tcPr/>
                </a:tc>
                <a:tc>
                  <a:txBody>
                    <a:bodyPr/>
                    <a:lstStyle/>
                    <a:p>
                      <a:r>
                        <a:rPr lang="cs-CZ" b="1" dirty="0">
                          <a:latin typeface="Arial" panose="020B0604020202020204" pitchFamily="34" charset="0"/>
                          <a:cs typeface="Arial" panose="020B0604020202020204" pitchFamily="34" charset="0"/>
                        </a:rPr>
                        <a:t>sociální pojištění</a:t>
                      </a:r>
                    </a:p>
                  </a:txBody>
                  <a:tcPr/>
                </a:tc>
                <a:tc>
                  <a:txBody>
                    <a:bodyPr/>
                    <a:lstStyle/>
                    <a:p>
                      <a:r>
                        <a:rPr lang="cs-CZ" b="1" dirty="0">
                          <a:latin typeface="Arial" panose="020B0604020202020204" pitchFamily="34" charset="0"/>
                          <a:cs typeface="Arial" panose="020B0604020202020204" pitchFamily="34" charset="0"/>
                        </a:rPr>
                        <a:t>daně</a:t>
                      </a:r>
                    </a:p>
                  </a:txBody>
                  <a:tcPr/>
                </a:tc>
                <a:tc>
                  <a:txBody>
                    <a:bodyPr/>
                    <a:lstStyle/>
                    <a:p>
                      <a:r>
                        <a:rPr lang="cs-CZ" b="1" dirty="0">
                          <a:latin typeface="Arial" panose="020B0604020202020204" pitchFamily="34" charset="0"/>
                          <a:cs typeface="Arial" panose="020B0604020202020204" pitchFamily="34" charset="0"/>
                        </a:rPr>
                        <a:t>daně</a:t>
                      </a:r>
                    </a:p>
                  </a:txBody>
                  <a:tcPr/>
                </a:tc>
                <a:extLst>
                  <a:ext uri="{0D108BD9-81ED-4DB2-BD59-A6C34878D82A}">
                    <a16:rowId xmlns:a16="http://schemas.microsoft.com/office/drawing/2014/main" val="10002"/>
                  </a:ext>
                </a:extLst>
              </a:tr>
              <a:tr h="1093463">
                <a:tc>
                  <a:txBody>
                    <a:bodyPr/>
                    <a:lstStyle/>
                    <a:p>
                      <a:r>
                        <a:rPr lang="cs-CZ" b="1" dirty="0">
                          <a:latin typeface="Arial" panose="020B0604020202020204" pitchFamily="34" charset="0"/>
                          <a:cs typeface="Arial" panose="020B0604020202020204" pitchFamily="34" charset="0"/>
                        </a:rPr>
                        <a:t>administrace (organizační</a:t>
                      </a:r>
                      <a:r>
                        <a:rPr lang="cs-CZ" b="1" baseline="0" dirty="0">
                          <a:latin typeface="Arial" panose="020B0604020202020204" pitchFamily="34" charset="0"/>
                          <a:cs typeface="Arial" panose="020B0604020202020204" pitchFamily="34" charset="0"/>
                        </a:rPr>
                        <a:t> zabezpečení)</a:t>
                      </a:r>
                      <a:endParaRPr lang="cs-CZ" b="1" dirty="0">
                        <a:latin typeface="Arial" panose="020B0604020202020204" pitchFamily="34" charset="0"/>
                        <a:cs typeface="Arial" panose="020B0604020202020204" pitchFamily="34" charset="0"/>
                      </a:endParaRPr>
                    </a:p>
                  </a:txBody>
                  <a:tcPr/>
                </a:tc>
                <a:tc>
                  <a:txBody>
                    <a:bodyPr/>
                    <a:lstStyle/>
                    <a:p>
                      <a:r>
                        <a:rPr lang="cs-CZ" b="1" dirty="0">
                          <a:latin typeface="Arial" panose="020B0604020202020204" pitchFamily="34" charset="0"/>
                          <a:cs typeface="Arial" panose="020B0604020202020204" pitchFamily="34" charset="0"/>
                        </a:rPr>
                        <a:t>ČSSZ, ÚP ČR, zdravotní</a:t>
                      </a:r>
                      <a:r>
                        <a:rPr lang="cs-CZ" b="1" baseline="0" dirty="0">
                          <a:latin typeface="Arial" panose="020B0604020202020204" pitchFamily="34" charset="0"/>
                          <a:cs typeface="Arial" panose="020B0604020202020204" pitchFamily="34" charset="0"/>
                        </a:rPr>
                        <a:t> pojišťovny</a:t>
                      </a:r>
                      <a:endParaRPr lang="cs-CZ" b="1" dirty="0">
                        <a:latin typeface="Arial" panose="020B0604020202020204" pitchFamily="34" charset="0"/>
                        <a:cs typeface="Arial" panose="020B0604020202020204" pitchFamily="34" charset="0"/>
                      </a:endParaRPr>
                    </a:p>
                  </a:txBody>
                  <a:tcPr/>
                </a:tc>
                <a:tc>
                  <a:txBody>
                    <a:bodyPr/>
                    <a:lstStyle/>
                    <a:p>
                      <a:r>
                        <a:rPr lang="cs-CZ" b="1" dirty="0">
                          <a:latin typeface="Arial" panose="020B0604020202020204" pitchFamily="34" charset="0"/>
                          <a:cs typeface="Arial" panose="020B0604020202020204" pitchFamily="34" charset="0"/>
                        </a:rPr>
                        <a:t>ÚP</a:t>
                      </a:r>
                      <a:r>
                        <a:rPr lang="cs-CZ" b="1" baseline="0" dirty="0">
                          <a:latin typeface="Arial" panose="020B0604020202020204" pitchFamily="34" charset="0"/>
                          <a:cs typeface="Arial" panose="020B0604020202020204" pitchFamily="34" charset="0"/>
                        </a:rPr>
                        <a:t> ČR</a:t>
                      </a:r>
                      <a:endParaRPr lang="cs-CZ" b="1" dirty="0">
                        <a:latin typeface="Arial" panose="020B0604020202020204" pitchFamily="34" charset="0"/>
                        <a:cs typeface="Arial" panose="020B0604020202020204" pitchFamily="34" charset="0"/>
                      </a:endParaRPr>
                    </a:p>
                  </a:txBody>
                  <a:tcPr/>
                </a:tc>
                <a:tc>
                  <a:txBody>
                    <a:bodyPr/>
                    <a:lstStyle/>
                    <a:p>
                      <a:r>
                        <a:rPr lang="cs-CZ" b="1" dirty="0">
                          <a:latin typeface="Arial" panose="020B0604020202020204" pitchFamily="34" charset="0"/>
                          <a:cs typeface="Arial" panose="020B0604020202020204" pitchFamily="34" charset="0"/>
                        </a:rPr>
                        <a:t>ÚP ČR, samospráva,</a:t>
                      </a:r>
                      <a:r>
                        <a:rPr lang="cs-CZ" b="1" baseline="0" dirty="0">
                          <a:latin typeface="Arial" panose="020B0604020202020204" pitchFamily="34" charset="0"/>
                          <a:cs typeface="Arial" panose="020B0604020202020204" pitchFamily="34" charset="0"/>
                        </a:rPr>
                        <a:t> </a:t>
                      </a:r>
                      <a:r>
                        <a:rPr lang="cs-CZ" b="1" baseline="0" dirty="0" err="1">
                          <a:latin typeface="Arial" panose="020B0604020202020204" pitchFamily="34" charset="0"/>
                          <a:cs typeface="Arial" panose="020B0604020202020204" pitchFamily="34" charset="0"/>
                        </a:rPr>
                        <a:t>ORP</a:t>
                      </a:r>
                      <a:r>
                        <a:rPr lang="cs-CZ" b="1" baseline="0" dirty="0">
                          <a:latin typeface="Arial" panose="020B0604020202020204" pitchFamily="34" charset="0"/>
                          <a:cs typeface="Arial" panose="020B0604020202020204" pitchFamily="34" charset="0"/>
                        </a:rPr>
                        <a:t>, NNO, ...</a:t>
                      </a:r>
                      <a:endParaRPr lang="cs-CZ"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46750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sp>
        <p:nvSpPr>
          <p:cNvPr id="3" name="Zástupný symbol pro obsah 2"/>
          <p:cNvSpPr>
            <a:spLocks noGrp="1"/>
          </p:cNvSpPr>
          <p:nvPr>
            <p:ph idx="1"/>
          </p:nvPr>
        </p:nvSpPr>
        <p:spPr>
          <a:xfrm>
            <a:off x="838200" y="1455938"/>
            <a:ext cx="10515600" cy="4721025"/>
          </a:xfrm>
        </p:spPr>
        <p:txBody>
          <a:bodyPr/>
          <a:lstStyle/>
          <a:p>
            <a:pPr marL="0" lvl="0" indent="0">
              <a:buNone/>
            </a:pPr>
            <a:endParaRPr lang="cs-CZ" b="1" dirty="0">
              <a:solidFill>
                <a:prstClr val="black"/>
              </a:solidFill>
            </a:endParaRPr>
          </a:p>
          <a:p>
            <a:pPr marL="0" indent="0">
              <a:buNone/>
            </a:pPr>
            <a:r>
              <a:rPr lang="cs-CZ" dirty="0"/>
              <a:t>						</a:t>
            </a:r>
          </a:p>
          <a:p>
            <a:pPr marL="0" indent="0">
              <a:buNone/>
            </a:pPr>
            <a:endParaRPr lang="cs-CZ" dirty="0"/>
          </a:p>
        </p:txBody>
      </p:sp>
      <p:graphicFrame>
        <p:nvGraphicFramePr>
          <p:cNvPr id="7" name="Tabulka 6"/>
          <p:cNvGraphicFramePr>
            <a:graphicFrameLocks noGrp="1"/>
          </p:cNvGraphicFramePr>
          <p:nvPr>
            <p:extLst>
              <p:ext uri="{D42A27DB-BD31-4B8C-83A1-F6EECF244321}">
                <p14:modId xmlns:p14="http://schemas.microsoft.com/office/powerpoint/2010/main" val="4253888880"/>
              </p:ext>
            </p:extLst>
          </p:nvPr>
        </p:nvGraphicFramePr>
        <p:xfrm>
          <a:off x="559295" y="1455939"/>
          <a:ext cx="10999431" cy="5535175"/>
        </p:xfrm>
        <a:graphic>
          <a:graphicData uri="http://schemas.openxmlformats.org/drawingml/2006/table">
            <a:tbl>
              <a:tblPr firstRow="1" bandRow="1">
                <a:tableStyleId>{5C22544A-7EE6-4342-B048-85BDC9FD1C3A}</a:tableStyleId>
              </a:tblPr>
              <a:tblGrid>
                <a:gridCol w="3666477">
                  <a:extLst>
                    <a:ext uri="{9D8B030D-6E8A-4147-A177-3AD203B41FA5}">
                      <a16:colId xmlns:a16="http://schemas.microsoft.com/office/drawing/2014/main" val="20000"/>
                    </a:ext>
                  </a:extLst>
                </a:gridCol>
                <a:gridCol w="3666477">
                  <a:extLst>
                    <a:ext uri="{9D8B030D-6E8A-4147-A177-3AD203B41FA5}">
                      <a16:colId xmlns:a16="http://schemas.microsoft.com/office/drawing/2014/main" val="20001"/>
                    </a:ext>
                  </a:extLst>
                </a:gridCol>
                <a:gridCol w="3666477">
                  <a:extLst>
                    <a:ext uri="{9D8B030D-6E8A-4147-A177-3AD203B41FA5}">
                      <a16:colId xmlns:a16="http://schemas.microsoft.com/office/drawing/2014/main" val="20002"/>
                    </a:ext>
                  </a:extLst>
                </a:gridCol>
              </a:tblGrid>
              <a:tr h="465279">
                <a:tc>
                  <a:txBody>
                    <a:bodyPr/>
                    <a:lstStyle/>
                    <a:p>
                      <a:r>
                        <a:rPr lang="cs-CZ" dirty="0">
                          <a:latin typeface="Arial" panose="020B0604020202020204" pitchFamily="34" charset="0"/>
                          <a:cs typeface="Arial" panose="020B0604020202020204" pitchFamily="34" charset="0"/>
                        </a:rPr>
                        <a:t>situace – sociální</a:t>
                      </a:r>
                      <a:r>
                        <a:rPr lang="cs-CZ" baseline="0" dirty="0">
                          <a:latin typeface="Arial" panose="020B0604020202020204" pitchFamily="34" charset="0"/>
                          <a:cs typeface="Arial" panose="020B0604020202020204" pitchFamily="34" charset="0"/>
                        </a:rPr>
                        <a:t> pojištění</a:t>
                      </a:r>
                      <a:r>
                        <a:rPr lang="cs-CZ" dirty="0">
                          <a:latin typeface="Arial" panose="020B0604020202020204" pitchFamily="34" charset="0"/>
                          <a:cs typeface="Arial" panose="020B0604020202020204" pitchFamily="34" charset="0"/>
                        </a:rPr>
                        <a:t> </a:t>
                      </a:r>
                    </a:p>
                  </a:txBody>
                  <a:tcPr anchor="ctr"/>
                </a:tc>
                <a:tc>
                  <a:txBody>
                    <a:bodyPr/>
                    <a:lstStyle/>
                    <a:p>
                      <a:r>
                        <a:rPr lang="cs-CZ" dirty="0">
                          <a:latin typeface="Arial" panose="020B0604020202020204" pitchFamily="34" charset="0"/>
                          <a:cs typeface="Arial" panose="020B0604020202020204" pitchFamily="34" charset="0"/>
                        </a:rPr>
                        <a:t>sociální dávka</a:t>
                      </a:r>
                    </a:p>
                  </a:txBody>
                  <a:tcPr anchor="ctr"/>
                </a:tc>
                <a:tc>
                  <a:txBody>
                    <a:bodyPr/>
                    <a:lstStyle/>
                    <a:p>
                      <a:r>
                        <a:rPr lang="cs-CZ" dirty="0">
                          <a:latin typeface="Arial" panose="020B0604020202020204" pitchFamily="34" charset="0"/>
                          <a:cs typeface="Arial" panose="020B0604020202020204" pitchFamily="34" charset="0"/>
                        </a:rPr>
                        <a:t>administrace</a:t>
                      </a:r>
                    </a:p>
                  </a:txBody>
                  <a:tcPr anchor="ctr"/>
                </a:tc>
                <a:extLst>
                  <a:ext uri="{0D108BD9-81ED-4DB2-BD59-A6C34878D82A}">
                    <a16:rowId xmlns:a16="http://schemas.microsoft.com/office/drawing/2014/main" val="10000"/>
                  </a:ext>
                </a:extLst>
              </a:tr>
              <a:tr h="675668">
                <a:tc>
                  <a:txBody>
                    <a:bodyPr/>
                    <a:lstStyle/>
                    <a:p>
                      <a:r>
                        <a:rPr lang="cs-CZ" b="1" dirty="0">
                          <a:latin typeface="Arial" panose="020B0604020202020204" pitchFamily="34" charset="0"/>
                          <a:cs typeface="Arial" panose="020B0604020202020204" pitchFamily="34" charset="0"/>
                        </a:rPr>
                        <a:t>stáří</a:t>
                      </a:r>
                    </a:p>
                    <a:p>
                      <a:r>
                        <a:rPr lang="cs-CZ" b="1" dirty="0">
                          <a:latin typeface="Arial" panose="020B0604020202020204" pitchFamily="34" charset="0"/>
                          <a:cs typeface="Arial" panose="020B0604020202020204" pitchFamily="34" charset="0"/>
                        </a:rPr>
                        <a:t>invalidita</a:t>
                      </a:r>
                    </a:p>
                  </a:txBody>
                  <a:tcPr anchor="ctr"/>
                </a:tc>
                <a:tc>
                  <a:txBody>
                    <a:bodyPr/>
                    <a:lstStyle/>
                    <a:p>
                      <a:r>
                        <a:rPr lang="cs-CZ" b="1" dirty="0">
                          <a:latin typeface="Arial" panose="020B0604020202020204" pitchFamily="34" charset="0"/>
                          <a:cs typeface="Arial" panose="020B0604020202020204" pitchFamily="34" charset="0"/>
                        </a:rPr>
                        <a:t>starobní důchod</a:t>
                      </a:r>
                    </a:p>
                    <a:p>
                      <a:r>
                        <a:rPr lang="cs-CZ" b="1" dirty="0">
                          <a:latin typeface="Arial" panose="020B0604020202020204" pitchFamily="34" charset="0"/>
                          <a:cs typeface="Arial" panose="020B0604020202020204" pitchFamily="34" charset="0"/>
                        </a:rPr>
                        <a:t>invalidní důchod</a:t>
                      </a:r>
                    </a:p>
                  </a:txBody>
                  <a:tcPr anchor="ctr"/>
                </a:tc>
                <a:tc>
                  <a:txBody>
                    <a:bodyPr/>
                    <a:lstStyle/>
                    <a:p>
                      <a:r>
                        <a:rPr lang="cs-CZ" b="1" dirty="0">
                          <a:latin typeface="Arial" panose="020B0604020202020204" pitchFamily="34" charset="0"/>
                          <a:cs typeface="Arial" panose="020B0604020202020204" pitchFamily="34" charset="0"/>
                        </a:rPr>
                        <a:t>ČSSZ</a:t>
                      </a:r>
                    </a:p>
                  </a:txBody>
                  <a:tcPr anchor="ctr"/>
                </a:tc>
                <a:extLst>
                  <a:ext uri="{0D108BD9-81ED-4DB2-BD59-A6C34878D82A}">
                    <a16:rowId xmlns:a16="http://schemas.microsoft.com/office/drawing/2014/main" val="10001"/>
                  </a:ext>
                </a:extLst>
              </a:tr>
              <a:tr h="640080">
                <a:tc>
                  <a:txBody>
                    <a:bodyPr/>
                    <a:lstStyle/>
                    <a:p>
                      <a:r>
                        <a:rPr lang="cs-CZ" b="1" dirty="0">
                          <a:latin typeface="Arial" panose="020B0604020202020204" pitchFamily="34" charset="0"/>
                          <a:cs typeface="Arial" panose="020B0604020202020204" pitchFamily="34" charset="0"/>
                        </a:rPr>
                        <a:t>ztráta</a:t>
                      </a:r>
                      <a:r>
                        <a:rPr lang="cs-CZ" b="1" baseline="0" dirty="0">
                          <a:latin typeface="Arial" panose="020B0604020202020204" pitchFamily="34" charset="0"/>
                          <a:cs typeface="Arial" panose="020B0604020202020204" pitchFamily="34" charset="0"/>
                        </a:rPr>
                        <a:t> partnera</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vdovský,</a:t>
                      </a:r>
                      <a:r>
                        <a:rPr lang="cs-CZ" b="1" baseline="0" dirty="0">
                          <a:latin typeface="Arial" panose="020B0604020202020204" pitchFamily="34" charset="0"/>
                          <a:cs typeface="Arial" panose="020B0604020202020204" pitchFamily="34" charset="0"/>
                        </a:rPr>
                        <a:t> vdovecký, sirotčí důchod</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ČSSZ</a:t>
                      </a:r>
                    </a:p>
                  </a:txBody>
                  <a:tcPr anchor="ctr"/>
                </a:tc>
                <a:extLst>
                  <a:ext uri="{0D108BD9-81ED-4DB2-BD59-A6C34878D82A}">
                    <a16:rowId xmlns:a16="http://schemas.microsoft.com/office/drawing/2014/main" val="10002"/>
                  </a:ext>
                </a:extLst>
              </a:tr>
              <a:tr h="1672385">
                <a:tc>
                  <a:txBody>
                    <a:bodyPr/>
                    <a:lstStyle/>
                    <a:p>
                      <a:r>
                        <a:rPr lang="cs-CZ" b="1" dirty="0">
                          <a:latin typeface="Arial" panose="020B0604020202020204" pitchFamily="34" charset="0"/>
                          <a:cs typeface="Arial" panose="020B0604020202020204" pitchFamily="34" charset="0"/>
                        </a:rPr>
                        <a:t>nemoc</a:t>
                      </a:r>
                    </a:p>
                    <a:p>
                      <a:r>
                        <a:rPr lang="cs-CZ" b="1" dirty="0">
                          <a:latin typeface="Arial" panose="020B0604020202020204" pitchFamily="34" charset="0"/>
                          <a:cs typeface="Arial" panose="020B0604020202020204" pitchFamily="34" charset="0"/>
                        </a:rPr>
                        <a:t>(dlouhodobé) ošetřování, mateřství, </a:t>
                      </a:r>
                    </a:p>
                    <a:p>
                      <a:r>
                        <a:rPr lang="cs-CZ" b="1" dirty="0">
                          <a:latin typeface="Arial" panose="020B0604020202020204" pitchFamily="34" charset="0"/>
                          <a:cs typeface="Arial" panose="020B0604020202020204" pitchFamily="34" charset="0"/>
                        </a:rPr>
                        <a:t>těhotenství</a:t>
                      </a:r>
                    </a:p>
                    <a:p>
                      <a:r>
                        <a:rPr lang="cs-CZ" b="1" dirty="0">
                          <a:latin typeface="Arial" panose="020B0604020202020204" pitchFamily="34" charset="0"/>
                          <a:cs typeface="Arial" panose="020B0604020202020204" pitchFamily="34" charset="0"/>
                        </a:rPr>
                        <a:t>otcovská poporodní péče</a:t>
                      </a:r>
                    </a:p>
                  </a:txBody>
                  <a:tcPr anchor="ctr"/>
                </a:tc>
                <a:tc>
                  <a:txBody>
                    <a:bodyPr/>
                    <a:lstStyle/>
                    <a:p>
                      <a:r>
                        <a:rPr lang="cs-CZ" sz="1600" b="1" dirty="0">
                          <a:latin typeface="Arial" panose="020B0604020202020204" pitchFamily="34" charset="0"/>
                          <a:cs typeface="Arial" panose="020B0604020202020204" pitchFamily="34" charset="0"/>
                        </a:rPr>
                        <a:t>nemocenská, </a:t>
                      </a:r>
                    </a:p>
                    <a:p>
                      <a:r>
                        <a:rPr lang="cs-CZ" sz="1600" b="1" dirty="0">
                          <a:latin typeface="Arial" panose="020B0604020202020204" pitchFamily="34" charset="0"/>
                          <a:cs typeface="Arial" panose="020B0604020202020204" pitchFamily="34" charset="0"/>
                        </a:rPr>
                        <a:t>(dlouhodobé)</a:t>
                      </a:r>
                      <a:r>
                        <a:rPr lang="cs-CZ" sz="1600" b="1" baseline="0" dirty="0">
                          <a:latin typeface="Arial" panose="020B0604020202020204" pitchFamily="34" charset="0"/>
                          <a:cs typeface="Arial" panose="020B0604020202020204" pitchFamily="34" charset="0"/>
                        </a:rPr>
                        <a:t> ošetřovné, </a:t>
                      </a:r>
                    </a:p>
                    <a:p>
                      <a:r>
                        <a:rPr lang="cs-CZ" sz="1600" b="1" baseline="0" dirty="0">
                          <a:latin typeface="Arial" panose="020B0604020202020204" pitchFamily="34" charset="0"/>
                          <a:cs typeface="Arial" panose="020B0604020202020204" pitchFamily="34" charset="0"/>
                        </a:rPr>
                        <a:t>peněžitá pomoc v mateřství, vyrovnávací příspěvek v těhotenství a v mateřství,</a:t>
                      </a:r>
                    </a:p>
                    <a:p>
                      <a:r>
                        <a:rPr lang="cs-CZ" sz="1600" b="1" baseline="0" dirty="0">
                          <a:latin typeface="Arial" panose="020B0604020202020204" pitchFamily="34" charset="0"/>
                          <a:cs typeface="Arial" panose="020B0604020202020204" pitchFamily="34" charset="0"/>
                        </a:rPr>
                        <a:t>otcovská poporodní péče</a:t>
                      </a:r>
                    </a:p>
                    <a:p>
                      <a:endParaRPr lang="cs-CZ" sz="1600"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ČSSZ</a:t>
                      </a:r>
                    </a:p>
                    <a:p>
                      <a:endParaRPr lang="cs-CZ"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3"/>
                  </a:ext>
                </a:extLst>
              </a:tr>
              <a:tr h="675668">
                <a:tc>
                  <a:txBody>
                    <a:bodyPr/>
                    <a:lstStyle/>
                    <a:p>
                      <a:r>
                        <a:rPr lang="cs-CZ" b="1" dirty="0">
                          <a:latin typeface="Arial" panose="020B0604020202020204" pitchFamily="34" charset="0"/>
                          <a:cs typeface="Arial" panose="020B0604020202020204" pitchFamily="34" charset="0"/>
                        </a:rPr>
                        <a:t>nemoc, těhotenství, mateřství, porod</a:t>
                      </a:r>
                    </a:p>
                  </a:txBody>
                  <a:tcPr anchor="ctr"/>
                </a:tc>
                <a:tc>
                  <a:txBody>
                    <a:bodyPr/>
                    <a:lstStyle/>
                    <a:p>
                      <a:r>
                        <a:rPr lang="cs-CZ" b="1" dirty="0">
                          <a:latin typeface="Arial" panose="020B0604020202020204" pitchFamily="34" charset="0"/>
                          <a:cs typeface="Arial" panose="020B0604020202020204" pitchFamily="34" charset="0"/>
                        </a:rPr>
                        <a:t>zdravotní péče (věcná dávka)</a:t>
                      </a:r>
                    </a:p>
                  </a:txBody>
                  <a:tcPr anchor="ctr"/>
                </a:tc>
                <a:tc>
                  <a:txBody>
                    <a:bodyPr/>
                    <a:lstStyle/>
                    <a:p>
                      <a:r>
                        <a:rPr lang="cs-CZ" b="1" dirty="0">
                          <a:latin typeface="Arial" panose="020B0604020202020204" pitchFamily="34" charset="0"/>
                          <a:cs typeface="Arial" panose="020B0604020202020204" pitchFamily="34" charset="0"/>
                        </a:rPr>
                        <a:t>zdravotní pojišťovny</a:t>
                      </a:r>
                    </a:p>
                  </a:txBody>
                  <a:tcPr anchor="ctr"/>
                </a:tc>
                <a:extLst>
                  <a:ext uri="{0D108BD9-81ED-4DB2-BD59-A6C34878D82A}">
                    <a16:rowId xmlns:a16="http://schemas.microsoft.com/office/drawing/2014/main" val="10004"/>
                  </a:ext>
                </a:extLst>
              </a:tr>
              <a:tr h="640080">
                <a:tc>
                  <a:txBody>
                    <a:bodyPr/>
                    <a:lstStyle/>
                    <a:p>
                      <a:r>
                        <a:rPr lang="cs-CZ" b="1" dirty="0">
                          <a:latin typeface="Arial" panose="020B0604020202020204" pitchFamily="34" charset="0"/>
                          <a:cs typeface="Arial" panose="020B0604020202020204" pitchFamily="34" charset="0"/>
                        </a:rPr>
                        <a:t>ztráta zaměstnání</a:t>
                      </a:r>
                    </a:p>
                  </a:txBody>
                  <a:tcPr anchor="ctr"/>
                </a:tc>
                <a:tc>
                  <a:txBody>
                    <a:bodyPr/>
                    <a:lstStyle/>
                    <a:p>
                      <a:r>
                        <a:rPr lang="cs-CZ" b="1" dirty="0">
                          <a:latin typeface="Arial" panose="020B0604020202020204" pitchFamily="34" charset="0"/>
                          <a:cs typeface="Arial" panose="020B0604020202020204" pitchFamily="34" charset="0"/>
                        </a:rPr>
                        <a:t>podpora v nezaměstnanosti rekvalifikace (věcná dávka)</a:t>
                      </a:r>
                    </a:p>
                  </a:txBody>
                  <a:tcPr anchor="ctr"/>
                </a:tc>
                <a:tc>
                  <a:txBody>
                    <a:bodyPr/>
                    <a:lstStyle/>
                    <a:p>
                      <a:r>
                        <a:rPr lang="cs-CZ" b="1" dirty="0">
                          <a:latin typeface="Arial" panose="020B0604020202020204" pitchFamily="34" charset="0"/>
                          <a:cs typeface="Arial" panose="020B0604020202020204" pitchFamily="34" charset="0"/>
                        </a:rPr>
                        <a:t>ÚP ČR</a:t>
                      </a:r>
                    </a:p>
                  </a:txBody>
                  <a:tcPr anchor="ctr"/>
                </a:tc>
                <a:extLst>
                  <a:ext uri="{0D108BD9-81ED-4DB2-BD59-A6C34878D82A}">
                    <a16:rowId xmlns:a16="http://schemas.microsoft.com/office/drawing/2014/main" val="10005"/>
                  </a:ext>
                </a:extLst>
              </a:tr>
              <a:tr h="640080">
                <a:tc>
                  <a:txBody>
                    <a:bodyPr/>
                    <a:lstStyle/>
                    <a:p>
                      <a:r>
                        <a:rPr lang="cs-CZ" b="1" dirty="0">
                          <a:latin typeface="Arial" panose="020B0604020202020204" pitchFamily="34" charset="0"/>
                          <a:cs typeface="Arial" panose="020B0604020202020204" pitchFamily="34" charset="0"/>
                        </a:rPr>
                        <a:t>pracovní</a:t>
                      </a:r>
                      <a:r>
                        <a:rPr lang="cs-CZ" b="1" baseline="0" dirty="0">
                          <a:latin typeface="Arial" panose="020B0604020202020204" pitchFamily="34" charset="0"/>
                          <a:cs typeface="Arial" panose="020B0604020202020204" pitchFamily="34" charset="0"/>
                        </a:rPr>
                        <a:t> úraz</a:t>
                      </a:r>
                    </a:p>
                    <a:p>
                      <a:r>
                        <a:rPr lang="cs-CZ" b="1" baseline="0" dirty="0">
                          <a:latin typeface="Arial" panose="020B0604020202020204" pitchFamily="34" charset="0"/>
                          <a:cs typeface="Arial" panose="020B0604020202020204" pitchFamily="34" charset="0"/>
                        </a:rPr>
                        <a:t>nemoc z povolání</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renta</a:t>
                      </a:r>
                    </a:p>
                  </a:txBody>
                  <a:tcPr anchor="ctr"/>
                </a:tc>
                <a:tc>
                  <a:txBody>
                    <a:bodyPr/>
                    <a:lstStyle/>
                    <a:p>
                      <a:r>
                        <a:rPr lang="cs-CZ" b="1" dirty="0">
                          <a:latin typeface="Arial" panose="020B0604020202020204" pitchFamily="34" charset="0"/>
                          <a:cs typeface="Arial" panose="020B0604020202020204" pitchFamily="34" charset="0"/>
                        </a:rPr>
                        <a:t>Česká pojišťovna, a.s.</a:t>
                      </a:r>
                    </a:p>
                    <a:p>
                      <a:r>
                        <a:rPr lang="cs-CZ" b="1" dirty="0">
                          <a:latin typeface="Arial" panose="020B0604020202020204" pitchFamily="34" charset="0"/>
                          <a:cs typeface="Arial" panose="020B0604020202020204" pitchFamily="34" charset="0"/>
                        </a:rPr>
                        <a:t>Kooperativa, a.s.</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129956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cíl kursu</a:t>
            </a:r>
          </a:p>
        </p:txBody>
      </p:sp>
      <p:sp>
        <p:nvSpPr>
          <p:cNvPr id="3" name="Zástupný symbol pro obsah 2"/>
          <p:cNvSpPr>
            <a:spLocks noGrp="1"/>
          </p:cNvSpPr>
          <p:nvPr>
            <p:ph idx="1"/>
          </p:nvPr>
        </p:nvSpPr>
        <p:spPr/>
        <p:txBody>
          <a:bodyPr>
            <a:normAutofit/>
          </a:bodyPr>
          <a:lstStyle/>
          <a:p>
            <a:pPr marL="0" lvl="0" indent="0">
              <a:buNone/>
            </a:pPr>
            <a:endParaRPr lang="cs-CZ" sz="2600" dirty="0">
              <a:solidFill>
                <a:srgbClr val="000000"/>
              </a:solidFill>
              <a:latin typeface="Tahoma" panose="020B0604030504040204" pitchFamily="34" charset="0"/>
            </a:endParaRPr>
          </a:p>
          <a:p>
            <a:pPr marL="0" lvl="0" indent="0">
              <a:lnSpc>
                <a:spcPct val="110000"/>
              </a:lnSpc>
              <a:buNone/>
            </a:pPr>
            <a:r>
              <a:rPr lang="cs-CZ" sz="2600" dirty="0">
                <a:solidFill>
                  <a:srgbClr val="000000"/>
                </a:solidFill>
                <a:latin typeface="Tahoma" panose="020B0604030504040204" pitchFamily="34" charset="0"/>
              </a:rPr>
              <a:t>Student rozvíjí základní znalosti teorie sociální politiky, zejména procesů realizace, cílů a funkcí sociální politiky v ČR, získá znalosti           o fungování jednotlivých oblastí sociální politiky a jejich provázanosti   s jinými sférami veřejné politiky a správy. </a:t>
            </a:r>
          </a:p>
          <a:p>
            <a:pPr marL="0" lvl="0" indent="0">
              <a:lnSpc>
                <a:spcPct val="110000"/>
              </a:lnSpc>
              <a:buNone/>
            </a:pPr>
            <a:r>
              <a:rPr lang="cs-CZ" sz="2600" dirty="0">
                <a:solidFill>
                  <a:srgbClr val="000000"/>
                </a:solidFill>
                <a:latin typeface="Tahoma" panose="020B0604030504040204" pitchFamily="34" charset="0"/>
              </a:rPr>
              <a:t>Absolvováním předmětu by měl student získat ucelený názor na stav   a vývoj teorie sociální politiky. </a:t>
            </a:r>
          </a:p>
          <a:p>
            <a:pPr marL="0" lvl="0" indent="0">
              <a:lnSpc>
                <a:spcPct val="110000"/>
              </a:lnSpc>
              <a:buNone/>
            </a:pPr>
            <a:r>
              <a:rPr lang="cs-CZ" sz="2600" dirty="0">
                <a:solidFill>
                  <a:srgbClr val="000000"/>
                </a:solidFill>
                <a:latin typeface="Tahoma" panose="020B0604030504040204" pitchFamily="34" charset="0"/>
              </a:rPr>
              <a:t>Cílem je vytvořit teoretický a praktický základ pro další studium aplikovaných disciplín studovaného oboru. </a:t>
            </a:r>
          </a:p>
        </p:txBody>
      </p:sp>
    </p:spTree>
    <p:extLst>
      <p:ext uri="{BB962C8B-B14F-4D97-AF65-F5344CB8AC3E}">
        <p14:creationId xmlns:p14="http://schemas.microsoft.com/office/powerpoint/2010/main" val="12807024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0839463"/>
              </p:ext>
            </p:extLst>
          </p:nvPr>
        </p:nvGraphicFramePr>
        <p:xfrm>
          <a:off x="838200" y="1825625"/>
          <a:ext cx="10515600" cy="4379868"/>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924394">
                <a:tc>
                  <a:txBody>
                    <a:bodyPr/>
                    <a:lstStyle/>
                    <a:p>
                      <a:r>
                        <a:rPr lang="cs-CZ" b="1" baseline="0" dirty="0">
                          <a:latin typeface="Arial" panose="020B0604020202020204" pitchFamily="34" charset="0"/>
                          <a:cs typeface="Arial" panose="020B0604020202020204" pitchFamily="34" charset="0"/>
                        </a:rPr>
                        <a:t>situace – státní sociální podpora</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sociální dávka</a:t>
                      </a:r>
                    </a:p>
                  </a:txBody>
                  <a:tcPr anchor="ctr"/>
                </a:tc>
                <a:tc>
                  <a:txBody>
                    <a:bodyPr/>
                    <a:lstStyle/>
                    <a:p>
                      <a:r>
                        <a:rPr lang="cs-CZ" b="1" dirty="0">
                          <a:latin typeface="Arial" panose="020B0604020202020204" pitchFamily="34" charset="0"/>
                          <a:cs typeface="Arial" panose="020B0604020202020204" pitchFamily="34" charset="0"/>
                        </a:rPr>
                        <a:t>administrace</a:t>
                      </a:r>
                    </a:p>
                  </a:txBody>
                  <a:tcPr anchor="ctr"/>
                </a:tc>
                <a:extLst>
                  <a:ext uri="{0D108BD9-81ED-4DB2-BD59-A6C34878D82A}">
                    <a16:rowId xmlns:a16="http://schemas.microsoft.com/office/drawing/2014/main" val="10000"/>
                  </a:ext>
                </a:extLst>
              </a:tr>
              <a:tr h="535562">
                <a:tc>
                  <a:txBody>
                    <a:bodyPr/>
                    <a:lstStyle/>
                    <a:p>
                      <a:r>
                        <a:rPr lang="cs-CZ" b="1" dirty="0">
                          <a:latin typeface="Arial" panose="020B0604020202020204" pitchFamily="34" charset="0"/>
                          <a:cs typeface="Arial" panose="020B0604020202020204" pitchFamily="34" charset="0"/>
                        </a:rPr>
                        <a:t>narození dítěte</a:t>
                      </a:r>
                    </a:p>
                  </a:txBody>
                  <a:tcPr anchor="ctr"/>
                </a:tc>
                <a:tc>
                  <a:txBody>
                    <a:bodyPr/>
                    <a:lstStyle/>
                    <a:p>
                      <a:r>
                        <a:rPr lang="cs-CZ" b="1" dirty="0">
                          <a:latin typeface="Arial" panose="020B0604020202020204" pitchFamily="34" charset="0"/>
                          <a:cs typeface="Arial" panose="020B0604020202020204" pitchFamily="34" charset="0"/>
                        </a:rPr>
                        <a:t>porodné</a:t>
                      </a:r>
                    </a:p>
                  </a:txBody>
                  <a:tcPr anchor="ctr"/>
                </a:tc>
                <a:tc>
                  <a:txBody>
                    <a:bodyPr/>
                    <a:lstStyle/>
                    <a:p>
                      <a:r>
                        <a:rPr lang="cs-CZ" b="1" dirty="0">
                          <a:latin typeface="Arial" panose="020B0604020202020204" pitchFamily="34" charset="0"/>
                          <a:cs typeface="Arial" panose="020B0604020202020204" pitchFamily="34" charset="0"/>
                        </a:rPr>
                        <a:t>ÚP ČR</a:t>
                      </a:r>
                    </a:p>
                  </a:txBody>
                  <a:tcPr anchor="ctr"/>
                </a:tc>
                <a:extLst>
                  <a:ext uri="{0D108BD9-81ED-4DB2-BD59-A6C34878D82A}">
                    <a16:rowId xmlns:a16="http://schemas.microsoft.com/office/drawing/2014/main" val="10001"/>
                  </a:ext>
                </a:extLst>
              </a:tr>
              <a:tr h="535562">
                <a:tc>
                  <a:txBody>
                    <a:bodyPr/>
                    <a:lstStyle/>
                    <a:p>
                      <a:r>
                        <a:rPr lang="cs-CZ" b="1" dirty="0">
                          <a:latin typeface="Arial" panose="020B0604020202020204" pitchFamily="34" charset="0"/>
                          <a:cs typeface="Arial" panose="020B0604020202020204" pitchFamily="34" charset="0"/>
                        </a:rPr>
                        <a:t>péče o dítě do 4 let věku</a:t>
                      </a:r>
                    </a:p>
                  </a:txBody>
                  <a:tcPr anchor="ctr"/>
                </a:tc>
                <a:tc>
                  <a:txBody>
                    <a:bodyPr/>
                    <a:lstStyle/>
                    <a:p>
                      <a:r>
                        <a:rPr lang="cs-CZ" b="1" dirty="0">
                          <a:latin typeface="Arial" panose="020B0604020202020204" pitchFamily="34" charset="0"/>
                          <a:cs typeface="Arial" panose="020B0604020202020204" pitchFamily="34" charset="0"/>
                        </a:rPr>
                        <a:t>rodičovský příspěvek</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ÚP ČR</a:t>
                      </a:r>
                      <a:endParaRPr lang="cs-CZ"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2"/>
                  </a:ext>
                </a:extLst>
              </a:tr>
              <a:tr h="924394">
                <a:tc>
                  <a:txBody>
                    <a:bodyPr/>
                    <a:lstStyle/>
                    <a:p>
                      <a:r>
                        <a:rPr lang="cs-CZ" b="1" dirty="0">
                          <a:latin typeface="Arial" panose="020B0604020202020204" pitchFamily="34" charset="0"/>
                          <a:cs typeface="Arial" panose="020B0604020202020204" pitchFamily="34" charset="0"/>
                        </a:rPr>
                        <a:t>výchova a příprava dítěte</a:t>
                      </a:r>
                      <a:r>
                        <a:rPr lang="cs-CZ" b="1" baseline="0" dirty="0">
                          <a:latin typeface="Arial" panose="020B0604020202020204" pitchFamily="34" charset="0"/>
                          <a:cs typeface="Arial" panose="020B0604020202020204" pitchFamily="34" charset="0"/>
                        </a:rPr>
                        <a:t> na povolání</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přídavek na dítě</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ÚP ČR</a:t>
                      </a:r>
                    </a:p>
                    <a:p>
                      <a:endParaRPr lang="cs-CZ"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3"/>
                  </a:ext>
                </a:extLst>
              </a:tr>
              <a:tr h="924394">
                <a:tc>
                  <a:txBody>
                    <a:bodyPr/>
                    <a:lstStyle/>
                    <a:p>
                      <a:r>
                        <a:rPr lang="cs-CZ" b="1" dirty="0">
                          <a:latin typeface="Arial" panose="020B0604020202020204" pitchFamily="34" charset="0"/>
                          <a:cs typeface="Arial" panose="020B0604020202020204" pitchFamily="34" charset="0"/>
                        </a:rPr>
                        <a:t>vysoké náklady související s bydlením</a:t>
                      </a:r>
                    </a:p>
                  </a:txBody>
                  <a:tcPr anchor="ctr"/>
                </a:tc>
                <a:tc>
                  <a:txBody>
                    <a:bodyPr/>
                    <a:lstStyle/>
                    <a:p>
                      <a:r>
                        <a:rPr lang="cs-CZ" b="1" dirty="0">
                          <a:latin typeface="Arial" panose="020B0604020202020204" pitchFamily="34" charset="0"/>
                          <a:cs typeface="Arial" panose="020B0604020202020204" pitchFamily="34" charset="0"/>
                        </a:rPr>
                        <a:t>příspěvek</a:t>
                      </a:r>
                      <a:r>
                        <a:rPr lang="cs-CZ" b="1" baseline="0" dirty="0">
                          <a:latin typeface="Arial" panose="020B0604020202020204" pitchFamily="34" charset="0"/>
                          <a:cs typeface="Arial" panose="020B0604020202020204" pitchFamily="34" charset="0"/>
                        </a:rPr>
                        <a:t> na bydlení</a:t>
                      </a:r>
                      <a:endParaRPr lang="cs-CZ" b="1"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ÚP ČR</a:t>
                      </a:r>
                    </a:p>
                    <a:p>
                      <a:endParaRPr lang="cs-CZ"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4"/>
                  </a:ext>
                </a:extLst>
              </a:tr>
              <a:tr h="535562">
                <a:tc>
                  <a:txBody>
                    <a:bodyPr/>
                    <a:lstStyle/>
                    <a:p>
                      <a:r>
                        <a:rPr lang="cs-CZ" b="1" dirty="0">
                          <a:latin typeface="Arial" panose="020B0604020202020204" pitchFamily="34" charset="0"/>
                          <a:cs typeface="Arial" panose="020B0604020202020204" pitchFamily="34" charset="0"/>
                        </a:rPr>
                        <a:t>úmrtí</a:t>
                      </a:r>
                    </a:p>
                  </a:txBody>
                  <a:tcPr anchor="ctr"/>
                </a:tc>
                <a:tc>
                  <a:txBody>
                    <a:bodyPr/>
                    <a:lstStyle/>
                    <a:p>
                      <a:r>
                        <a:rPr lang="cs-CZ" b="1" dirty="0">
                          <a:latin typeface="Arial" panose="020B0604020202020204" pitchFamily="34" charset="0"/>
                          <a:cs typeface="Arial" panose="020B0604020202020204" pitchFamily="34" charset="0"/>
                        </a:rPr>
                        <a:t>pohřebné</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ÚP ČR</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711714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14648991"/>
              </p:ext>
            </p:extLst>
          </p:nvPr>
        </p:nvGraphicFramePr>
        <p:xfrm>
          <a:off x="368301" y="1384298"/>
          <a:ext cx="11430000" cy="5261225"/>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81847">
                <a:tc>
                  <a:txBody>
                    <a:bodyPr/>
                    <a:lstStyle/>
                    <a:p>
                      <a:r>
                        <a:rPr lang="cs-CZ" b="1" dirty="0">
                          <a:latin typeface="Arial" panose="020B0604020202020204" pitchFamily="34" charset="0"/>
                          <a:cs typeface="Arial" panose="020B0604020202020204" pitchFamily="34" charset="0"/>
                        </a:rPr>
                        <a:t>situace – sociální pomoc</a:t>
                      </a:r>
                    </a:p>
                  </a:txBody>
                  <a:tcPr/>
                </a:tc>
                <a:tc>
                  <a:txBody>
                    <a:bodyPr/>
                    <a:lstStyle/>
                    <a:p>
                      <a:r>
                        <a:rPr lang="cs-CZ" b="1" dirty="0">
                          <a:latin typeface="Arial" panose="020B0604020202020204" pitchFamily="34" charset="0"/>
                          <a:cs typeface="Arial" panose="020B0604020202020204" pitchFamily="34" charset="0"/>
                        </a:rPr>
                        <a:t>sociální dávka</a:t>
                      </a:r>
                    </a:p>
                  </a:txBody>
                  <a:tcPr/>
                </a:tc>
                <a:tc>
                  <a:txBody>
                    <a:bodyPr/>
                    <a:lstStyle/>
                    <a:p>
                      <a:r>
                        <a:rPr lang="cs-CZ" b="1" dirty="0">
                          <a:latin typeface="Arial" panose="020B0604020202020204" pitchFamily="34" charset="0"/>
                          <a:cs typeface="Arial" panose="020B0604020202020204" pitchFamily="34" charset="0"/>
                        </a:rPr>
                        <a:t>administrace</a:t>
                      </a:r>
                    </a:p>
                  </a:txBody>
                  <a:tcPr/>
                </a:tc>
                <a:extLst>
                  <a:ext uri="{0D108BD9-81ED-4DB2-BD59-A6C34878D82A}">
                    <a16:rowId xmlns:a16="http://schemas.microsoft.com/office/drawing/2014/main" val="10000"/>
                  </a:ext>
                </a:extLst>
              </a:tr>
              <a:tr h="381847">
                <a:tc>
                  <a:txBody>
                    <a:bodyPr/>
                    <a:lstStyle/>
                    <a:p>
                      <a:r>
                        <a:rPr lang="cs-CZ" b="1" dirty="0">
                          <a:latin typeface="Arial" panose="020B0604020202020204" pitchFamily="34" charset="0"/>
                          <a:cs typeface="Arial" panose="020B0604020202020204" pitchFamily="34" charset="0"/>
                        </a:rPr>
                        <a:t>HMOTNÁ</a:t>
                      </a:r>
                      <a:r>
                        <a:rPr lang="cs-CZ" b="1" baseline="0" dirty="0">
                          <a:latin typeface="Arial" panose="020B0604020202020204" pitchFamily="34" charset="0"/>
                          <a:cs typeface="Arial" panose="020B0604020202020204" pitchFamily="34" charset="0"/>
                        </a:rPr>
                        <a:t> NOUZE</a:t>
                      </a:r>
                      <a:endParaRPr lang="cs-CZ" b="1" dirty="0">
                        <a:latin typeface="Arial" panose="020B0604020202020204" pitchFamily="34" charset="0"/>
                        <a:cs typeface="Arial" panose="020B0604020202020204" pitchFamily="34" charset="0"/>
                      </a:endParaRPr>
                    </a:p>
                  </a:txBody>
                  <a:tcPr anchor="ctr"/>
                </a:tc>
                <a:tc>
                  <a:txBody>
                    <a:bodyPr/>
                    <a:lstStyle/>
                    <a:p>
                      <a:endParaRPr lang="cs-CZ" b="1" dirty="0">
                        <a:latin typeface="Arial" panose="020B0604020202020204" pitchFamily="34" charset="0"/>
                        <a:cs typeface="Arial" panose="020B0604020202020204" pitchFamily="34" charset="0"/>
                      </a:endParaRPr>
                    </a:p>
                  </a:txBody>
                  <a:tcPr anchor="ctr"/>
                </a:tc>
                <a:tc>
                  <a:txBody>
                    <a:bodyPr/>
                    <a:lstStyle/>
                    <a:p>
                      <a:endParaRPr lang="cs-CZ" b="1">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1"/>
                  </a:ext>
                </a:extLst>
              </a:tr>
              <a:tr h="562996">
                <a:tc>
                  <a:txBody>
                    <a:bodyPr/>
                    <a:lstStyle/>
                    <a:p>
                      <a:r>
                        <a:rPr lang="cs-CZ" b="1" dirty="0">
                          <a:latin typeface="Arial" panose="020B0604020202020204" pitchFamily="34" charset="0"/>
                          <a:cs typeface="Arial" panose="020B0604020202020204" pitchFamily="34" charset="0"/>
                        </a:rPr>
                        <a:t>nízký příjem</a:t>
                      </a:r>
                    </a:p>
                  </a:txBody>
                  <a:tcPr anchor="ctr"/>
                </a:tc>
                <a:tc>
                  <a:txBody>
                    <a:bodyPr/>
                    <a:lstStyle/>
                    <a:p>
                      <a:r>
                        <a:rPr lang="cs-CZ" sz="1600" b="1" dirty="0">
                          <a:latin typeface="Arial" panose="020B0604020202020204" pitchFamily="34" charset="0"/>
                          <a:cs typeface="Arial" panose="020B0604020202020204" pitchFamily="34" charset="0"/>
                        </a:rPr>
                        <a:t>příspěvek na živobytí, doplatek na bydlení, mimořádná okamžitá pomoc</a:t>
                      </a:r>
                    </a:p>
                  </a:txBody>
                  <a:tcPr anchor="ctr"/>
                </a:tc>
                <a:tc>
                  <a:txBody>
                    <a:bodyPr/>
                    <a:lstStyle/>
                    <a:p>
                      <a:r>
                        <a:rPr lang="cs-CZ" b="1" dirty="0">
                          <a:latin typeface="Arial" panose="020B0604020202020204" pitchFamily="34" charset="0"/>
                          <a:cs typeface="Arial" panose="020B0604020202020204" pitchFamily="34" charset="0"/>
                        </a:rPr>
                        <a:t>ÚP ČR</a:t>
                      </a:r>
                    </a:p>
                  </a:txBody>
                  <a:tcPr anchor="ctr"/>
                </a:tc>
                <a:extLst>
                  <a:ext uri="{0D108BD9-81ED-4DB2-BD59-A6C34878D82A}">
                    <a16:rowId xmlns:a16="http://schemas.microsoft.com/office/drawing/2014/main" val="10002"/>
                  </a:ext>
                </a:extLst>
              </a:tr>
              <a:tr h="381847">
                <a:tc>
                  <a:txBody>
                    <a:bodyPr/>
                    <a:lstStyle/>
                    <a:p>
                      <a:r>
                        <a:rPr lang="cs-CZ" b="1" dirty="0">
                          <a:latin typeface="Arial" panose="020B0604020202020204" pitchFamily="34" charset="0"/>
                          <a:cs typeface="Arial" panose="020B0604020202020204" pitchFamily="34" charset="0"/>
                        </a:rPr>
                        <a:t>SOCIÁLNÍ NOUZE</a:t>
                      </a:r>
                    </a:p>
                  </a:txBody>
                  <a:tcPr anchor="ctr"/>
                </a:tc>
                <a:tc>
                  <a:txBody>
                    <a:bodyPr/>
                    <a:lstStyle/>
                    <a:p>
                      <a:endParaRPr lang="cs-CZ" b="1">
                        <a:latin typeface="Arial" panose="020B0604020202020204" pitchFamily="34" charset="0"/>
                        <a:cs typeface="Arial" panose="020B0604020202020204" pitchFamily="34" charset="0"/>
                      </a:endParaRPr>
                    </a:p>
                  </a:txBody>
                  <a:tcPr anchor="ctr"/>
                </a:tc>
                <a:tc>
                  <a:txBody>
                    <a:bodyPr/>
                    <a:lstStyle/>
                    <a:p>
                      <a:endParaRPr lang="cs-CZ"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3"/>
                  </a:ext>
                </a:extLst>
              </a:tr>
              <a:tr h="863633">
                <a:tc>
                  <a:txBody>
                    <a:bodyPr/>
                    <a:lstStyle/>
                    <a:p>
                      <a:r>
                        <a:rPr lang="cs-CZ" sz="1600" b="1" dirty="0">
                          <a:latin typeface="Arial" panose="020B0604020202020204" pitchFamily="34" charset="0"/>
                          <a:cs typeface="Arial" panose="020B0604020202020204" pitchFamily="34" charset="0"/>
                        </a:rPr>
                        <a:t>neschopnost zajistit si základní</a:t>
                      </a:r>
                      <a:r>
                        <a:rPr lang="cs-CZ" sz="1600" b="1" baseline="0" dirty="0">
                          <a:latin typeface="Arial" panose="020B0604020202020204" pitchFamily="34" charset="0"/>
                          <a:cs typeface="Arial" panose="020B0604020202020204" pitchFamily="34" charset="0"/>
                        </a:rPr>
                        <a:t> životní potřeby z důvodu věku, nepříznivého zdravotního stavu, ...</a:t>
                      </a:r>
                      <a:endParaRPr lang="cs-CZ" sz="1600" b="1" dirty="0">
                        <a:latin typeface="Arial" panose="020B0604020202020204" pitchFamily="34" charset="0"/>
                        <a:cs typeface="Arial" panose="020B0604020202020204" pitchFamily="34" charset="0"/>
                      </a:endParaRPr>
                    </a:p>
                  </a:txBody>
                  <a:tcPr anchor="ctr"/>
                </a:tc>
                <a:tc>
                  <a:txBody>
                    <a:bodyPr/>
                    <a:lstStyle/>
                    <a:p>
                      <a:r>
                        <a:rPr lang="cs-CZ" sz="1600" b="1" dirty="0">
                          <a:latin typeface="Arial" panose="020B0604020202020204" pitchFamily="34" charset="0"/>
                          <a:cs typeface="Arial" panose="020B0604020202020204" pitchFamily="34" charset="0"/>
                        </a:rPr>
                        <a:t>dávky pro osoby se zdravotním postižením (příspěvek na mobilitu, příspěvek na úpravu bytu)</a:t>
                      </a:r>
                    </a:p>
                  </a:txBody>
                  <a:tcPr anchor="ctr"/>
                </a:tc>
                <a:tc>
                  <a:txBody>
                    <a:bodyPr/>
                    <a:lstStyle/>
                    <a:p>
                      <a:r>
                        <a:rPr lang="cs-CZ" b="1" dirty="0">
                          <a:latin typeface="Arial" panose="020B0604020202020204" pitchFamily="34" charset="0"/>
                          <a:cs typeface="Arial" panose="020B0604020202020204" pitchFamily="34" charset="0"/>
                        </a:rPr>
                        <a:t>ÚP ČR</a:t>
                      </a:r>
                    </a:p>
                  </a:txBody>
                  <a:tcPr anchor="ctr"/>
                </a:tc>
                <a:extLst>
                  <a:ext uri="{0D108BD9-81ED-4DB2-BD59-A6C34878D82A}">
                    <a16:rowId xmlns:a16="http://schemas.microsoft.com/office/drawing/2014/main" val="10004"/>
                  </a:ext>
                </a:extLst>
              </a:tr>
              <a:tr h="2672931">
                <a:tc>
                  <a:txBody>
                    <a:bodyPr/>
                    <a:lstStyle/>
                    <a:p>
                      <a:endParaRPr lang="cs-CZ" b="1">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sociální služby (věcná  dávka)</a:t>
                      </a:r>
                    </a:p>
                  </a:txBody>
                  <a:tcPr anchor="ctr"/>
                </a:tc>
                <a:tc>
                  <a:txBody>
                    <a:bodyPr/>
                    <a:lstStyle/>
                    <a:p>
                      <a:r>
                        <a:rPr lang="cs-CZ" sz="1600" b="1" dirty="0">
                          <a:latin typeface="Arial" panose="020B0604020202020204" pitchFamily="34" charset="0"/>
                          <a:cs typeface="Arial" panose="020B0604020202020204" pitchFamily="34" charset="0"/>
                        </a:rPr>
                        <a:t>stát – příspěvek na péči (ÚP</a:t>
                      </a:r>
                      <a:r>
                        <a:rPr lang="cs-CZ" sz="1600" b="1" baseline="0" dirty="0">
                          <a:latin typeface="Arial" panose="020B0604020202020204" pitchFamily="34" charset="0"/>
                          <a:cs typeface="Arial" panose="020B0604020202020204" pitchFamily="34" charset="0"/>
                        </a:rPr>
                        <a:t> ČR)</a:t>
                      </a:r>
                      <a:r>
                        <a:rPr lang="cs-CZ" sz="1600" b="1" dirty="0">
                          <a:latin typeface="Arial" panose="020B0604020202020204" pitchFamily="34" charset="0"/>
                          <a:cs typeface="Arial" panose="020B0604020202020204" pitchFamily="34" charset="0"/>
                        </a:rPr>
                        <a:t>, dotace poskytovatelům soc. služeb (MPSV)</a:t>
                      </a:r>
                    </a:p>
                    <a:p>
                      <a:r>
                        <a:rPr lang="cs-CZ" sz="1600" b="1" dirty="0">
                          <a:latin typeface="Arial" panose="020B0604020202020204" pitchFamily="34" charset="0"/>
                          <a:cs typeface="Arial" panose="020B0604020202020204" pitchFamily="34" charset="0"/>
                        </a:rPr>
                        <a:t>samospráva</a:t>
                      </a:r>
                      <a:r>
                        <a:rPr lang="cs-CZ" sz="1600" b="1" baseline="0" dirty="0">
                          <a:latin typeface="Arial" panose="020B0604020202020204" pitchFamily="34" charset="0"/>
                          <a:cs typeface="Arial" panose="020B0604020202020204" pitchFamily="34" charset="0"/>
                        </a:rPr>
                        <a:t> – příspěvky poskytovatelům soc. služeb</a:t>
                      </a:r>
                    </a:p>
                    <a:p>
                      <a:r>
                        <a:rPr lang="cs-CZ" sz="1600" b="1" baseline="0" dirty="0">
                          <a:latin typeface="Arial" panose="020B0604020202020204" pitchFamily="34" charset="0"/>
                          <a:cs typeface="Arial" panose="020B0604020202020204" pitchFamily="34" charset="0"/>
                        </a:rPr>
                        <a:t>klient – pobyt, strava, peč. služba</a:t>
                      </a:r>
                    </a:p>
                    <a:p>
                      <a:r>
                        <a:rPr lang="cs-CZ" sz="1600" b="1" dirty="0" err="1">
                          <a:latin typeface="Arial" panose="020B0604020202020204" pitchFamily="34" charset="0"/>
                          <a:cs typeface="Arial" panose="020B0604020202020204" pitchFamily="34" charset="0"/>
                        </a:rPr>
                        <a:t>zdr</a:t>
                      </a:r>
                      <a:r>
                        <a:rPr lang="cs-CZ" sz="1600" b="1" dirty="0">
                          <a:latin typeface="Arial" panose="020B0604020202020204" pitchFamily="34" charset="0"/>
                          <a:cs typeface="Arial" panose="020B0604020202020204" pitchFamily="34" charset="0"/>
                        </a:rPr>
                        <a:t>.</a:t>
                      </a:r>
                      <a:r>
                        <a:rPr lang="cs-CZ" sz="1600" b="1" baseline="0" dirty="0">
                          <a:latin typeface="Arial" panose="020B0604020202020204" pitchFamily="34" charset="0"/>
                          <a:cs typeface="Arial" panose="020B0604020202020204" pitchFamily="34" charset="0"/>
                        </a:rPr>
                        <a:t> pojišťovny – </a:t>
                      </a:r>
                      <a:r>
                        <a:rPr lang="cs-CZ" sz="1600" b="1" baseline="0" dirty="0" err="1">
                          <a:latin typeface="Arial" panose="020B0604020202020204" pitchFamily="34" charset="0"/>
                          <a:cs typeface="Arial" panose="020B0604020202020204" pitchFamily="34" charset="0"/>
                        </a:rPr>
                        <a:t>ošetř</a:t>
                      </a:r>
                      <a:r>
                        <a:rPr lang="cs-CZ" sz="1600" b="1" baseline="0" dirty="0">
                          <a:latin typeface="Arial" panose="020B0604020202020204" pitchFamily="34" charset="0"/>
                          <a:cs typeface="Arial" panose="020B0604020202020204" pitchFamily="34" charset="0"/>
                        </a:rPr>
                        <a:t>. péče</a:t>
                      </a:r>
                    </a:p>
                    <a:p>
                      <a:r>
                        <a:rPr lang="cs-CZ" sz="1600" b="1" baseline="0" dirty="0">
                          <a:latin typeface="Arial" panose="020B0604020202020204" pitchFamily="34" charset="0"/>
                          <a:cs typeface="Arial" panose="020B0604020202020204" pitchFamily="34" charset="0"/>
                        </a:rPr>
                        <a:t>NNO, obch. spol., </a:t>
                      </a:r>
                      <a:r>
                        <a:rPr lang="cs-CZ" sz="1600" b="1" baseline="0" dirty="0" err="1">
                          <a:latin typeface="Arial" panose="020B0604020202020204" pitchFamily="34" charset="0"/>
                          <a:cs typeface="Arial" panose="020B0604020202020204" pitchFamily="34" charset="0"/>
                        </a:rPr>
                        <a:t>FO</a:t>
                      </a:r>
                      <a:endParaRPr lang="cs-CZ" sz="1600" b="1" baseline="0" dirty="0">
                        <a:latin typeface="Arial" panose="020B0604020202020204" pitchFamily="34" charset="0"/>
                        <a:cs typeface="Arial" panose="020B0604020202020204" pitchFamily="34" charset="0"/>
                      </a:endParaRPr>
                    </a:p>
                    <a:p>
                      <a:r>
                        <a:rPr lang="cs-CZ" sz="1600" b="1" baseline="0" dirty="0">
                          <a:latin typeface="Arial" panose="020B0604020202020204" pitchFamily="34" charset="0"/>
                          <a:cs typeface="Arial" panose="020B0604020202020204" pitchFamily="34" charset="0"/>
                        </a:rPr>
                        <a:t>ESF</a:t>
                      </a:r>
                    </a:p>
                    <a:p>
                      <a:r>
                        <a:rPr lang="cs-CZ" sz="1600" b="1" baseline="0" dirty="0">
                          <a:latin typeface="Arial" panose="020B0604020202020204" pitchFamily="34" charset="0"/>
                          <a:cs typeface="Arial" panose="020B0604020202020204" pitchFamily="34" charset="0"/>
                        </a:rPr>
                        <a:t>sponzorské dary</a:t>
                      </a:r>
                      <a:endParaRPr lang="cs-CZ" sz="1600"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90093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41009554"/>
              </p:ext>
            </p:extLst>
          </p:nvPr>
        </p:nvGraphicFramePr>
        <p:xfrm>
          <a:off x="838200" y="1690687"/>
          <a:ext cx="10515600" cy="2212445"/>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426144">
                <a:tc>
                  <a:txBody>
                    <a:bodyPr/>
                    <a:lstStyle/>
                    <a:p>
                      <a:r>
                        <a:rPr lang="cs-CZ" b="1" dirty="0">
                          <a:latin typeface="Arial" panose="020B0604020202020204" pitchFamily="34" charset="0"/>
                          <a:cs typeface="Arial" panose="020B0604020202020204" pitchFamily="34" charset="0"/>
                        </a:rPr>
                        <a:t>situace – sociální pomoc</a:t>
                      </a:r>
                    </a:p>
                  </a:txBody>
                  <a:tcPr anchor="ctr"/>
                </a:tc>
                <a:tc>
                  <a:txBody>
                    <a:bodyPr/>
                    <a:lstStyle/>
                    <a:p>
                      <a:r>
                        <a:rPr lang="cs-CZ" b="1" dirty="0">
                          <a:latin typeface="Arial" panose="020B0604020202020204" pitchFamily="34" charset="0"/>
                          <a:cs typeface="Arial" panose="020B0604020202020204" pitchFamily="34" charset="0"/>
                        </a:rPr>
                        <a:t>sociální dávka</a:t>
                      </a:r>
                    </a:p>
                  </a:txBody>
                  <a:tcPr anchor="ctr"/>
                </a:tc>
                <a:tc>
                  <a:txBody>
                    <a:bodyPr/>
                    <a:lstStyle/>
                    <a:p>
                      <a:r>
                        <a:rPr lang="cs-CZ" b="1" dirty="0">
                          <a:latin typeface="Arial" panose="020B0604020202020204" pitchFamily="34" charset="0"/>
                          <a:cs typeface="Arial" panose="020B0604020202020204" pitchFamily="34" charset="0"/>
                        </a:rPr>
                        <a:t>administrace</a:t>
                      </a:r>
                    </a:p>
                  </a:txBody>
                  <a:tcPr anchor="ctr"/>
                </a:tc>
                <a:extLst>
                  <a:ext uri="{0D108BD9-81ED-4DB2-BD59-A6C34878D82A}">
                    <a16:rowId xmlns:a16="http://schemas.microsoft.com/office/drawing/2014/main" val="10000"/>
                  </a:ext>
                </a:extLst>
              </a:tr>
              <a:tr h="735536">
                <a:tc>
                  <a:txBody>
                    <a:bodyPr/>
                    <a:lstStyle/>
                    <a:p>
                      <a:r>
                        <a:rPr lang="cs-CZ" b="1" dirty="0">
                          <a:latin typeface="Arial" panose="020B0604020202020204" pitchFamily="34" charset="0"/>
                          <a:cs typeface="Arial" panose="020B0604020202020204" pitchFamily="34" charset="0"/>
                        </a:rPr>
                        <a:t>SOCIÁLNĚ-PRÁVNÍ OCHRANA</a:t>
                      </a:r>
                    </a:p>
                  </a:txBody>
                  <a:tcPr anchor="ctr"/>
                </a:tc>
                <a:tc>
                  <a:txBody>
                    <a:bodyPr/>
                    <a:lstStyle/>
                    <a:p>
                      <a:endParaRPr lang="cs-CZ" b="1">
                        <a:latin typeface="Arial" panose="020B0604020202020204" pitchFamily="34" charset="0"/>
                        <a:cs typeface="Arial" panose="020B0604020202020204" pitchFamily="34" charset="0"/>
                      </a:endParaRPr>
                    </a:p>
                  </a:txBody>
                  <a:tcPr anchor="ctr"/>
                </a:tc>
                <a:tc>
                  <a:txBody>
                    <a:bodyPr/>
                    <a:lstStyle/>
                    <a:p>
                      <a:endParaRPr lang="cs-CZ" b="1">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001"/>
                  </a:ext>
                </a:extLst>
              </a:tr>
              <a:tr h="1050765">
                <a:tc>
                  <a:txBody>
                    <a:bodyPr/>
                    <a:lstStyle/>
                    <a:p>
                      <a:r>
                        <a:rPr lang="cs-CZ" b="1" dirty="0">
                          <a:latin typeface="Arial" panose="020B0604020202020204" pitchFamily="34" charset="0"/>
                          <a:cs typeface="Arial" panose="020B0604020202020204" pitchFamily="34" charset="0"/>
                        </a:rPr>
                        <a:t>neschopnost zajistit si vymahatelnost</a:t>
                      </a:r>
                      <a:r>
                        <a:rPr lang="cs-CZ" b="1" baseline="0" dirty="0">
                          <a:latin typeface="Arial" panose="020B0604020202020204" pitchFamily="34" charset="0"/>
                          <a:cs typeface="Arial" panose="020B0604020202020204" pitchFamily="34" charset="0"/>
                        </a:rPr>
                        <a:t> práv v sociální oblasti</a:t>
                      </a:r>
                      <a:endParaRPr lang="cs-CZ" b="1" dirty="0">
                        <a:latin typeface="Arial" panose="020B0604020202020204" pitchFamily="34" charset="0"/>
                        <a:cs typeface="Arial" panose="020B0604020202020204" pitchFamily="34" charset="0"/>
                      </a:endParaRPr>
                    </a:p>
                  </a:txBody>
                  <a:tcPr anchor="ctr"/>
                </a:tc>
                <a:tc>
                  <a:txBody>
                    <a:bodyPr/>
                    <a:lstStyle/>
                    <a:p>
                      <a:r>
                        <a:rPr lang="cs-CZ" b="1" dirty="0">
                          <a:latin typeface="Arial" panose="020B0604020202020204" pitchFamily="34" charset="0"/>
                          <a:cs typeface="Arial" panose="020B0604020202020204" pitchFamily="34" charset="0"/>
                        </a:rPr>
                        <a:t>sociální služby</a:t>
                      </a:r>
                    </a:p>
                  </a:txBody>
                  <a:tcPr anchor="ctr"/>
                </a:tc>
                <a:tc>
                  <a:txBody>
                    <a:bodyPr/>
                    <a:lstStyle/>
                    <a:p>
                      <a:r>
                        <a:rPr lang="cs-CZ" b="1" dirty="0">
                          <a:latin typeface="Arial" panose="020B0604020202020204" pitchFamily="34" charset="0"/>
                          <a:cs typeface="Arial" panose="020B0604020202020204" pitchFamily="34" charset="0"/>
                        </a:rPr>
                        <a:t>obce s rozšířenou působností</a:t>
                      </a:r>
                    </a:p>
                  </a:txBody>
                  <a:tcPr anchor="ctr"/>
                </a:tc>
                <a:extLst>
                  <a:ext uri="{0D108BD9-81ED-4DB2-BD59-A6C34878D82A}">
                    <a16:rowId xmlns:a16="http://schemas.microsoft.com/office/drawing/2014/main" val="10002"/>
                  </a:ext>
                </a:extLst>
              </a:tr>
            </a:tbl>
          </a:graphicData>
        </a:graphic>
      </p:graphicFrame>
      <p:graphicFrame>
        <p:nvGraphicFramePr>
          <p:cNvPr id="7" name="Tabulka 6"/>
          <p:cNvGraphicFramePr>
            <a:graphicFrameLocks noGrp="1"/>
          </p:cNvGraphicFramePr>
          <p:nvPr>
            <p:extLst>
              <p:ext uri="{D42A27DB-BD31-4B8C-83A1-F6EECF244321}">
                <p14:modId xmlns:p14="http://schemas.microsoft.com/office/powerpoint/2010/main" val="916493413"/>
              </p:ext>
            </p:extLst>
          </p:nvPr>
        </p:nvGraphicFramePr>
        <p:xfrm>
          <a:off x="838201" y="4665133"/>
          <a:ext cx="10456332" cy="1761067"/>
        </p:xfrm>
        <a:graphic>
          <a:graphicData uri="http://schemas.openxmlformats.org/drawingml/2006/table">
            <a:tbl>
              <a:tblPr firstRow="1" bandRow="1">
                <a:tableStyleId>{5C22544A-7EE6-4342-B048-85BDC9FD1C3A}</a:tableStyleId>
              </a:tblPr>
              <a:tblGrid>
                <a:gridCol w="3437466">
                  <a:extLst>
                    <a:ext uri="{9D8B030D-6E8A-4147-A177-3AD203B41FA5}">
                      <a16:colId xmlns:a16="http://schemas.microsoft.com/office/drawing/2014/main" val="20000"/>
                    </a:ext>
                  </a:extLst>
                </a:gridCol>
                <a:gridCol w="3606800">
                  <a:extLst>
                    <a:ext uri="{9D8B030D-6E8A-4147-A177-3AD203B41FA5}">
                      <a16:colId xmlns:a16="http://schemas.microsoft.com/office/drawing/2014/main" val="20001"/>
                    </a:ext>
                  </a:extLst>
                </a:gridCol>
                <a:gridCol w="3412066">
                  <a:extLst>
                    <a:ext uri="{9D8B030D-6E8A-4147-A177-3AD203B41FA5}">
                      <a16:colId xmlns:a16="http://schemas.microsoft.com/office/drawing/2014/main" val="20002"/>
                    </a:ext>
                  </a:extLst>
                </a:gridCol>
              </a:tblGrid>
              <a:tr h="698500">
                <a:tc>
                  <a:txBody>
                    <a:bodyPr/>
                    <a:lstStyle/>
                    <a:p>
                      <a:r>
                        <a:rPr lang="cs-CZ" b="1" dirty="0">
                          <a:latin typeface="Arial" panose="020B0604020202020204" pitchFamily="34" charset="0"/>
                          <a:cs typeface="Arial" panose="020B0604020202020204" pitchFamily="34" charset="0"/>
                        </a:rPr>
                        <a:t>3. pilíř</a:t>
                      </a:r>
                    </a:p>
                  </a:txBody>
                  <a:tcPr anchor="ctr"/>
                </a:tc>
                <a:tc>
                  <a:txBody>
                    <a:bodyPr/>
                    <a:lstStyle/>
                    <a:p>
                      <a:r>
                        <a:rPr lang="cs-CZ" b="1" dirty="0">
                          <a:latin typeface="Arial" panose="020B0604020202020204" pitchFamily="34" charset="0"/>
                          <a:cs typeface="Arial" panose="020B0604020202020204" pitchFamily="34" charset="0"/>
                        </a:rPr>
                        <a:t>sociální dávka</a:t>
                      </a:r>
                    </a:p>
                  </a:txBody>
                  <a:tcPr anchor="ctr"/>
                </a:tc>
                <a:tc>
                  <a:txBody>
                    <a:bodyPr/>
                    <a:lstStyle/>
                    <a:p>
                      <a:r>
                        <a:rPr lang="cs-CZ" b="1" dirty="0">
                          <a:latin typeface="Arial" panose="020B0604020202020204" pitchFamily="34" charset="0"/>
                          <a:cs typeface="Arial" panose="020B0604020202020204" pitchFamily="34" charset="0"/>
                        </a:rPr>
                        <a:t>administrace</a:t>
                      </a:r>
                    </a:p>
                  </a:txBody>
                  <a:tcPr anchor="ctr"/>
                </a:tc>
                <a:extLst>
                  <a:ext uri="{0D108BD9-81ED-4DB2-BD59-A6C34878D82A}">
                    <a16:rowId xmlns:a16="http://schemas.microsoft.com/office/drawing/2014/main" val="10000"/>
                  </a:ext>
                </a:extLst>
              </a:tr>
              <a:tr h="1062567">
                <a:tc>
                  <a:txBody>
                    <a:bodyPr/>
                    <a:lstStyle/>
                    <a:p>
                      <a:r>
                        <a:rPr lang="cs-CZ" b="1" dirty="0">
                          <a:latin typeface="Arial" panose="020B0604020202020204" pitchFamily="34" charset="0"/>
                          <a:cs typeface="Arial" panose="020B0604020202020204" pitchFamily="34" charset="0"/>
                        </a:rPr>
                        <a:t>doplňkové důchodové spoření (penzijní připojištění se státním příspěvkem)</a:t>
                      </a:r>
                    </a:p>
                  </a:txBody>
                  <a:tcPr anchor="ctr"/>
                </a:tc>
                <a:tc>
                  <a:txBody>
                    <a:bodyPr/>
                    <a:lstStyle/>
                    <a:p>
                      <a:r>
                        <a:rPr lang="cs-CZ" b="1" dirty="0">
                          <a:latin typeface="Arial" panose="020B0604020202020204" pitchFamily="34" charset="0"/>
                          <a:cs typeface="Arial" panose="020B0604020202020204" pitchFamily="34" charset="0"/>
                        </a:rPr>
                        <a:t>penze</a:t>
                      </a:r>
                    </a:p>
                  </a:txBody>
                  <a:tcPr anchor="ctr"/>
                </a:tc>
                <a:tc>
                  <a:txBody>
                    <a:bodyPr/>
                    <a:lstStyle/>
                    <a:p>
                      <a:r>
                        <a:rPr lang="cs-CZ" b="1" dirty="0">
                          <a:latin typeface="Arial" panose="020B0604020202020204" pitchFamily="34" charset="0"/>
                          <a:cs typeface="Arial" panose="020B0604020202020204" pitchFamily="34" charset="0"/>
                        </a:rPr>
                        <a:t>penzijní společnosti (penzijní fondy)</a:t>
                      </a:r>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196576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sp>
        <p:nvSpPr>
          <p:cNvPr id="3" name="Zástupný symbol pro obsah 2"/>
          <p:cNvSpPr>
            <a:spLocks noGrp="1"/>
          </p:cNvSpPr>
          <p:nvPr>
            <p:ph idx="1"/>
          </p:nvPr>
        </p:nvSpPr>
        <p:spPr/>
        <p:txBody>
          <a:bodyPr>
            <a:normAutofit/>
          </a:bodyPr>
          <a:lstStyle/>
          <a:p>
            <a:pPr marL="0" indent="0">
              <a:buNone/>
            </a:pPr>
            <a:r>
              <a:rPr lang="cs-CZ" b="1" dirty="0">
                <a:latin typeface="Arial" panose="020B0604020202020204" pitchFamily="34" charset="0"/>
                <a:cs typeface="Arial" panose="020B0604020202020204" pitchFamily="34" charset="0"/>
              </a:rPr>
              <a:t>determinanty:</a:t>
            </a:r>
          </a:p>
          <a:p>
            <a:pPr marL="449263" indent="-449263">
              <a:buSzPct val="70000"/>
              <a:buFont typeface="Wingdings" panose="05000000000000000000" pitchFamily="2" charset="2"/>
              <a:buChar char="q"/>
            </a:pPr>
            <a:r>
              <a:rPr lang="cs-CZ" dirty="0">
                <a:latin typeface="Arial" panose="020B0604020202020204" pitchFamily="34" charset="0"/>
                <a:cs typeface="Arial" panose="020B0604020202020204" pitchFamily="34" charset="0"/>
              </a:rPr>
              <a:t>demografický vývoj</a:t>
            </a:r>
          </a:p>
          <a:p>
            <a:pPr marL="457200" lvl="1" indent="0">
              <a:buSzPct val="70000"/>
              <a:buNone/>
            </a:pPr>
            <a:r>
              <a:rPr lang="cs-CZ" sz="1800" dirty="0">
                <a:latin typeface="Arial" panose="020B0604020202020204" pitchFamily="34" charset="0"/>
                <a:cs typeface="Arial" panose="020B0604020202020204" pitchFamily="34" charset="0"/>
              </a:rPr>
              <a:t>porodnost, stárnutí populace</a:t>
            </a:r>
          </a:p>
          <a:p>
            <a:pPr marL="449263" indent="-449263">
              <a:buSzPct val="70000"/>
              <a:buFont typeface="Wingdings" panose="05000000000000000000" pitchFamily="2" charset="2"/>
              <a:buChar char="q"/>
            </a:pPr>
            <a:r>
              <a:rPr lang="cs-CZ" dirty="0">
                <a:latin typeface="Arial" panose="020B0604020202020204" pitchFamily="34" charset="0"/>
                <a:cs typeface="Arial" panose="020B0604020202020204" pitchFamily="34" charset="0"/>
              </a:rPr>
              <a:t>ekonomické a sociální faktory</a:t>
            </a:r>
          </a:p>
          <a:p>
            <a:pPr marL="457200" lvl="1" indent="0">
              <a:buSzPct val="70000"/>
              <a:buNone/>
            </a:pPr>
            <a:r>
              <a:rPr lang="cs-CZ" sz="1600" dirty="0">
                <a:latin typeface="Arial" panose="020B0604020202020204" pitchFamily="34" charset="0"/>
                <a:cs typeface="Arial" panose="020B0604020202020204" pitchFamily="34" charset="0"/>
              </a:rPr>
              <a:t>HDP, ceny, rozložení mezd, vývoj nezaměstnanosti, zdravotní stav obyvatelstva</a:t>
            </a:r>
          </a:p>
          <a:p>
            <a:pPr marL="449263" indent="-449263">
              <a:buSzPct val="70000"/>
              <a:buFont typeface="Wingdings" panose="05000000000000000000" pitchFamily="2" charset="2"/>
              <a:buChar char="q"/>
            </a:pPr>
            <a:r>
              <a:rPr lang="cs-CZ" dirty="0">
                <a:latin typeface="Arial" panose="020B0604020202020204" pitchFamily="34" charset="0"/>
                <a:cs typeface="Arial" panose="020B0604020202020204" pitchFamily="34" charset="0"/>
              </a:rPr>
              <a:t>společensko-politické faktory</a:t>
            </a:r>
          </a:p>
          <a:p>
            <a:pPr marL="457200" lvl="1" indent="0">
              <a:buSzPct val="70000"/>
              <a:buNone/>
            </a:pPr>
            <a:r>
              <a:rPr lang="cs-CZ" sz="1600" dirty="0">
                <a:latin typeface="Arial" panose="020B0604020202020204" pitchFamily="34" charset="0"/>
                <a:cs typeface="Arial" panose="020B0604020202020204" pitchFamily="34" charset="0"/>
              </a:rPr>
              <a:t>programové prohlášení vlády, programy politických stran, sociální smír, kolektivní vyjednávání</a:t>
            </a:r>
          </a:p>
          <a:p>
            <a:pPr marL="449263" indent="-449263">
              <a:buSzPct val="70000"/>
              <a:buFont typeface="Wingdings" panose="05000000000000000000" pitchFamily="2" charset="2"/>
              <a:buChar char="q"/>
            </a:pPr>
            <a:r>
              <a:rPr lang="cs-CZ" dirty="0">
                <a:latin typeface="Arial" panose="020B0604020202020204" pitchFamily="34" charset="0"/>
                <a:cs typeface="Arial" panose="020B0604020202020204" pitchFamily="34" charset="0"/>
              </a:rPr>
              <a:t>mezinárodní faktory</a:t>
            </a:r>
          </a:p>
          <a:p>
            <a:pPr marL="457200" lvl="1" indent="0">
              <a:buSzPct val="70000"/>
              <a:buNone/>
            </a:pPr>
            <a:r>
              <a:rPr lang="cs-CZ" sz="1600" dirty="0">
                <a:latin typeface="Arial" panose="020B0604020202020204" pitchFamily="34" charset="0"/>
                <a:cs typeface="Arial" panose="020B0604020202020204" pitchFamily="34" charset="0"/>
              </a:rPr>
              <a:t>členství v EU, mezinárodní závazky (Evropská sociální charta)</a:t>
            </a:r>
          </a:p>
        </p:txBody>
      </p:sp>
    </p:spTree>
    <p:extLst>
      <p:ext uri="{BB962C8B-B14F-4D97-AF65-F5344CB8AC3E}">
        <p14:creationId xmlns:p14="http://schemas.microsoft.com/office/powerpoint/2010/main" val="11355385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7. Sociální zabezpečení jako základ sociální politiky</a:t>
            </a:r>
            <a:endParaRPr lang="cs-CZ" dirty="0"/>
          </a:p>
        </p:txBody>
      </p:sp>
      <p:pic>
        <p:nvPicPr>
          <p:cNvPr id="6" name="Zástupný symbol pro obsah 5">
            <a:extLst>
              <a:ext uri="{FF2B5EF4-FFF2-40B4-BE49-F238E27FC236}">
                <a16:creationId xmlns:a16="http://schemas.microsoft.com/office/drawing/2014/main" id="{1B2627B7-AC87-48D2-8E6D-85518E24883C}"/>
              </a:ext>
            </a:extLst>
          </p:cNvPr>
          <p:cNvPicPr>
            <a:picLocks noGrp="1" noChangeAspect="1"/>
          </p:cNvPicPr>
          <p:nvPr>
            <p:ph idx="1"/>
          </p:nvPr>
        </p:nvPicPr>
        <p:blipFill>
          <a:blip r:embed="rId2"/>
          <a:stretch>
            <a:fillRect/>
          </a:stretch>
        </p:blipFill>
        <p:spPr>
          <a:xfrm>
            <a:off x="1858968" y="1391055"/>
            <a:ext cx="8617721" cy="5308978"/>
          </a:xfrm>
          <a:prstGeom prst="rect">
            <a:avLst/>
          </a:prstGeom>
        </p:spPr>
      </p:pic>
    </p:spTree>
    <p:extLst>
      <p:ext uri="{BB962C8B-B14F-4D97-AF65-F5344CB8AC3E}">
        <p14:creationId xmlns:p14="http://schemas.microsoft.com/office/powerpoint/2010/main" val="25293411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812A8E-5B10-4DB5-B0EC-B353D83E2399}"/>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FF818972-39AB-4B6B-BEF3-A910818F5566}"/>
              </a:ext>
            </a:extLst>
          </p:cNvPr>
          <p:cNvSpPr>
            <a:spLocks noGrp="1"/>
          </p:cNvSpPr>
          <p:nvPr>
            <p:ph idx="1"/>
          </p:nvPr>
        </p:nvSpPr>
        <p:spPr/>
        <p:txBody>
          <a:bodyPr/>
          <a:lstStyle/>
          <a:p>
            <a:endParaRPr lang="cs-CZ" dirty="0"/>
          </a:p>
        </p:txBody>
      </p:sp>
      <p:sp>
        <p:nvSpPr>
          <p:cNvPr id="4" name="TextovéPole 3">
            <a:extLst>
              <a:ext uri="{FF2B5EF4-FFF2-40B4-BE49-F238E27FC236}">
                <a16:creationId xmlns:a16="http://schemas.microsoft.com/office/drawing/2014/main" id="{CC343D59-1F2A-4AF2-B1E7-53E76F01395A}"/>
              </a:ext>
            </a:extLst>
          </p:cNvPr>
          <p:cNvSpPr txBox="1"/>
          <p:nvPr/>
        </p:nvSpPr>
        <p:spPr>
          <a:xfrm>
            <a:off x="5637178" y="2971800"/>
            <a:ext cx="914400" cy="914400"/>
          </a:xfrm>
          <a:prstGeom prst="rect">
            <a:avLst/>
          </a:prstGeom>
          <a:noFill/>
        </p:spPr>
        <p:txBody>
          <a:bodyPr wrap="square" rtlCol="0">
            <a:spAutoFit/>
          </a:bodyPr>
          <a:lstStyle/>
          <a:p>
            <a:endParaRPr lang="cs-CZ" dirty="0"/>
          </a:p>
        </p:txBody>
      </p:sp>
      <p:sp>
        <p:nvSpPr>
          <p:cNvPr id="5" name="TextovéPole 4">
            <a:extLst>
              <a:ext uri="{FF2B5EF4-FFF2-40B4-BE49-F238E27FC236}">
                <a16:creationId xmlns:a16="http://schemas.microsoft.com/office/drawing/2014/main" id="{805CF36C-CF6C-4A42-96C0-7A02622B8CCE}"/>
              </a:ext>
            </a:extLst>
          </p:cNvPr>
          <p:cNvSpPr txBox="1"/>
          <p:nvPr/>
        </p:nvSpPr>
        <p:spPr>
          <a:xfrm>
            <a:off x="5637178" y="2971800"/>
            <a:ext cx="914400" cy="914400"/>
          </a:xfrm>
          <a:prstGeom prst="rect">
            <a:avLst/>
          </a:prstGeom>
          <a:noFill/>
        </p:spPr>
        <p:txBody>
          <a:bodyPr wrap="square" rtlCol="0">
            <a:spAutoFit/>
          </a:bodyPr>
          <a:lstStyle/>
          <a:p>
            <a:endParaRPr lang="cs-CZ" dirty="0"/>
          </a:p>
        </p:txBody>
      </p:sp>
      <p:pic>
        <p:nvPicPr>
          <p:cNvPr id="6" name="Obrázek 5">
            <a:extLst>
              <a:ext uri="{FF2B5EF4-FFF2-40B4-BE49-F238E27FC236}">
                <a16:creationId xmlns:a16="http://schemas.microsoft.com/office/drawing/2014/main" id="{8DB99AF0-6C0A-4FB7-9723-2E00C806AF36}"/>
              </a:ext>
            </a:extLst>
          </p:cNvPr>
          <p:cNvPicPr>
            <a:picLocks noChangeAspect="1"/>
          </p:cNvPicPr>
          <p:nvPr/>
        </p:nvPicPr>
        <p:blipFill>
          <a:blip r:embed="rId2"/>
          <a:stretch>
            <a:fillRect/>
          </a:stretch>
        </p:blipFill>
        <p:spPr>
          <a:xfrm>
            <a:off x="1535797" y="615452"/>
            <a:ext cx="9120406" cy="5627096"/>
          </a:xfrm>
          <a:prstGeom prst="rect">
            <a:avLst/>
          </a:prstGeom>
        </p:spPr>
      </p:pic>
    </p:spTree>
    <p:extLst>
      <p:ext uri="{BB962C8B-B14F-4D97-AF65-F5344CB8AC3E}">
        <p14:creationId xmlns:p14="http://schemas.microsoft.com/office/powerpoint/2010/main" val="9706663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dirty="0">
                <a:solidFill>
                  <a:srgbClr val="000000"/>
                </a:solidFill>
                <a:latin typeface="Tahoma" panose="020B0604030504040204" pitchFamily="34" charset="0"/>
                <a:ea typeface="+mn-ea"/>
                <a:cs typeface="+mn-cs"/>
              </a:rPr>
              <a:t>8. Pojetí sociálního státu</a:t>
            </a:r>
            <a:endParaRPr lang="cs-CZ" sz="4800" dirty="0"/>
          </a:p>
        </p:txBody>
      </p:sp>
      <p:sp>
        <p:nvSpPr>
          <p:cNvPr id="3" name="Zástupný symbol pro obsah 2"/>
          <p:cNvSpPr>
            <a:spLocks noGrp="1"/>
          </p:cNvSpPr>
          <p:nvPr>
            <p:ph idx="1"/>
          </p:nvPr>
        </p:nvSpPr>
        <p:spPr/>
        <p:txBody>
          <a:bodyPr>
            <a:normAutofit lnSpcReduction="10000"/>
          </a:bodyPr>
          <a:lstStyle/>
          <a:p>
            <a:pPr marL="0" indent="0">
              <a:buSzPct val="70000"/>
              <a:buNone/>
              <a:tabLst>
                <a:tab pos="355600" algn="l"/>
              </a:tabLst>
            </a:pPr>
            <a:r>
              <a:rPr lang="cs-CZ" dirty="0"/>
              <a:t>sociální stát = produkt evropské civilizace</a:t>
            </a:r>
          </a:p>
          <a:p>
            <a:pPr marL="541338" indent="-541338">
              <a:buSzPct val="70000"/>
              <a:buFont typeface="Wingdings" panose="05000000000000000000" pitchFamily="2" charset="2"/>
              <a:buChar char="q"/>
            </a:pPr>
            <a:r>
              <a:rPr lang="cs-CZ" dirty="0"/>
              <a:t>produkt historického vývoje veřejně organizované solidarity</a:t>
            </a:r>
          </a:p>
          <a:p>
            <a:pPr marL="541338" indent="-541338">
              <a:buSzPct val="70000"/>
              <a:buFont typeface="Wingdings" panose="05000000000000000000" pitchFamily="2" charset="2"/>
              <a:buChar char="q"/>
            </a:pPr>
            <a:r>
              <a:rPr lang="cs-CZ" dirty="0"/>
              <a:t>reakce na mezinárodně uznané právo občanů na důstojné </a:t>
            </a:r>
            <a:r>
              <a:rPr lang="cs-CZ" dirty="0" err="1"/>
              <a:t>ŽM</a:t>
            </a:r>
            <a:endParaRPr lang="cs-CZ" dirty="0"/>
          </a:p>
          <a:p>
            <a:pPr marL="541338" indent="-541338">
              <a:buSzPct val="70000"/>
              <a:buFont typeface="Wingdings" panose="05000000000000000000" pitchFamily="2" charset="2"/>
              <a:buChar char="q"/>
              <a:tabLst>
                <a:tab pos="355600" algn="l"/>
                <a:tab pos="444500" algn="l"/>
              </a:tabLst>
            </a:pPr>
            <a:r>
              <a:rPr lang="cs-CZ" dirty="0"/>
              <a:t>veřejná garance na ústavami zaručená lidská práva, vč. práv sociálních</a:t>
            </a:r>
          </a:p>
          <a:p>
            <a:pPr marL="541338" indent="-541338">
              <a:buSzPct val="70000"/>
              <a:buFont typeface="Wingdings" panose="05000000000000000000" pitchFamily="2" charset="2"/>
              <a:buChar char="q"/>
              <a:tabLst>
                <a:tab pos="444500" algn="l"/>
              </a:tabLst>
            </a:pPr>
            <a:r>
              <a:rPr lang="cs-CZ" dirty="0"/>
              <a:t>zajišťuje právo na důstojnost, svobodu, solidaritu a participaci na věcech veřejných</a:t>
            </a:r>
          </a:p>
          <a:p>
            <a:pPr marL="541338" indent="-541338">
              <a:buSzPct val="70000"/>
              <a:buFont typeface="Wingdings" panose="05000000000000000000" pitchFamily="2" charset="2"/>
              <a:buChar char="q"/>
              <a:tabLst>
                <a:tab pos="444500" algn="l"/>
              </a:tabLst>
            </a:pPr>
            <a:endParaRPr lang="cs-CZ" dirty="0"/>
          </a:p>
          <a:p>
            <a:pPr marL="541338" indent="-541338">
              <a:buSzPct val="70000"/>
              <a:buFont typeface="Wingdings" panose="05000000000000000000" pitchFamily="2" charset="2"/>
              <a:buChar char="q"/>
              <a:tabLst>
                <a:tab pos="355600" algn="l"/>
                <a:tab pos="444500" algn="l"/>
              </a:tabLst>
            </a:pPr>
            <a:r>
              <a:rPr lang="cs-CZ" dirty="0"/>
              <a:t>kritiky štědrosti, legitimity a kontroly se vztahují ke kvantitě a správě, nikoli k jeho podstatě</a:t>
            </a:r>
          </a:p>
        </p:txBody>
      </p:sp>
    </p:spTree>
    <p:extLst>
      <p:ext uri="{BB962C8B-B14F-4D97-AF65-F5344CB8AC3E}">
        <p14:creationId xmlns:p14="http://schemas.microsoft.com/office/powerpoint/2010/main" val="12834337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ea typeface="+mn-ea"/>
                <a:cs typeface="+mn-cs"/>
              </a:rPr>
              <a:t>8. Pojetí sociálního státu</a:t>
            </a:r>
            <a:endParaRPr lang="cs-CZ" dirty="0"/>
          </a:p>
        </p:txBody>
      </p:sp>
      <p:sp>
        <p:nvSpPr>
          <p:cNvPr id="3" name="Zástupný symbol pro obsah 2"/>
          <p:cNvSpPr>
            <a:spLocks noGrp="1"/>
          </p:cNvSpPr>
          <p:nvPr>
            <p:ph idx="1"/>
          </p:nvPr>
        </p:nvSpPr>
        <p:spPr/>
        <p:txBody>
          <a:bodyPr>
            <a:normAutofit lnSpcReduction="10000"/>
          </a:bodyPr>
          <a:lstStyle/>
          <a:p>
            <a:pPr marL="444500" indent="-444500">
              <a:buSzPct val="70000"/>
              <a:buFont typeface="Wingdings" panose="05000000000000000000" pitchFamily="2" charset="2"/>
              <a:buChar char="q"/>
            </a:pPr>
            <a:r>
              <a:rPr lang="cs-CZ" dirty="0"/>
              <a:t>myšlenkové kořeny</a:t>
            </a:r>
          </a:p>
          <a:p>
            <a:pPr marL="444500" indent="-444500">
              <a:buSzPct val="70000"/>
              <a:buFont typeface="Wingdings" panose="05000000000000000000" pitchFamily="2" charset="2"/>
              <a:buChar char="q"/>
            </a:pPr>
            <a:r>
              <a:rPr lang="cs-CZ" dirty="0"/>
              <a:t>křesťanská dobročinnost → osvícenecké pojetí společenské smlouvy (17. stol. – stát uznal svou povinnost pečovat o chudé a práce neschopné) → chudinská péče jako sociální úloha evropských států (19. stol.) → diskuse o solidaritě mezi občany (Auguste </a:t>
            </a:r>
            <a:r>
              <a:rPr lang="cs-CZ" dirty="0" err="1"/>
              <a:t>Comte</a:t>
            </a:r>
            <a:r>
              <a:rPr lang="cs-CZ" dirty="0"/>
              <a:t>) → stát má vůči svým občanům kromě ochranných vojenských, policejních a ekonomických rolí i role sociální → solidarita se stala nezbytným prvkem státnosti</a:t>
            </a:r>
          </a:p>
          <a:p>
            <a:pPr marL="444500" indent="-444500">
              <a:buSzPct val="70000"/>
              <a:buFont typeface="Wingdings" panose="05000000000000000000" pitchFamily="2" charset="2"/>
              <a:buChar char="q"/>
            </a:pPr>
            <a:r>
              <a:rPr lang="cs-CZ" dirty="0"/>
              <a:t>1919 – založení Mezinárodní organizace práce – formulace minimálních standardů sociálního zákonodárství s cílem udržet sociální náklady veřejných financí a zaměstnavatelů v přijatelné míře</a:t>
            </a:r>
          </a:p>
        </p:txBody>
      </p:sp>
    </p:spTree>
    <p:extLst>
      <p:ext uri="{BB962C8B-B14F-4D97-AF65-F5344CB8AC3E}">
        <p14:creationId xmlns:p14="http://schemas.microsoft.com/office/powerpoint/2010/main" val="26602206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8. Pojetí sociálního státu</a:t>
            </a:r>
            <a:endParaRPr lang="cs-CZ" dirty="0"/>
          </a:p>
        </p:txBody>
      </p:sp>
      <p:sp>
        <p:nvSpPr>
          <p:cNvPr id="3" name="Zástupný symbol pro obsah 2"/>
          <p:cNvSpPr>
            <a:spLocks noGrp="1"/>
          </p:cNvSpPr>
          <p:nvPr>
            <p:ph idx="1"/>
          </p:nvPr>
        </p:nvSpPr>
        <p:spPr>
          <a:xfrm>
            <a:off x="838200" y="1825625"/>
            <a:ext cx="10515600" cy="4930282"/>
          </a:xfrm>
        </p:spPr>
        <p:txBody>
          <a:bodyPr>
            <a:normAutofit lnSpcReduction="10000"/>
          </a:bodyPr>
          <a:lstStyle/>
          <a:p>
            <a:pPr marL="541338" indent="-541338">
              <a:buSzPct val="70000"/>
              <a:buFont typeface="Wingdings" panose="05000000000000000000" pitchFamily="2" charset="2"/>
              <a:buChar char="q"/>
            </a:pPr>
            <a:r>
              <a:rPr lang="cs-CZ" dirty="0"/>
              <a:t>= v podstatě povinné dostatečné zajištění nezadatelných lidských práv státem cestou přiměřené a udržitelné solidarity mezi občany</a:t>
            </a:r>
          </a:p>
          <a:p>
            <a:pPr marL="541338" indent="-541338">
              <a:buSzPct val="70000"/>
              <a:buFont typeface="Wingdings" panose="05000000000000000000" pitchFamily="2" charset="2"/>
              <a:buChar char="q"/>
            </a:pPr>
            <a:r>
              <a:rPr lang="cs-CZ" dirty="0"/>
              <a:t>6 základních sociálních práv (právo na práci, právo na uspokojivé pracovní podmínky, právo na přiměřenou životní úroveň, právo na rodinu, právo na sociální zabezpečení, právo na svobodu sdružování)</a:t>
            </a:r>
          </a:p>
          <a:p>
            <a:pPr marL="541338" indent="-541338">
              <a:buSzPct val="70000"/>
              <a:buFont typeface="Wingdings" panose="05000000000000000000" pitchFamily="2" charset="2"/>
              <a:buChar char="q"/>
            </a:pPr>
            <a:r>
              <a:rPr lang="cs-CZ" dirty="0"/>
              <a:t>další sociální práva (rovné příležitosti k získání a provozování výdělečné činnosti, rovnost v dostupnosti zdravotní péče, vzdělání, sociální ochrany, sociálních služeb a pomoci v případě hmotné nouze) </a:t>
            </a:r>
          </a:p>
          <a:p>
            <a:pPr marL="541338" indent="-541338">
              <a:buSzPct val="70000"/>
              <a:buFont typeface="Wingdings" panose="05000000000000000000" pitchFamily="2" charset="2"/>
              <a:buChar char="q"/>
            </a:pPr>
            <a:r>
              <a:rPr lang="cs-CZ" dirty="0"/>
              <a:t>dostupnost sociálních práv – místní, v kvalitě, finanční – povinnost státu</a:t>
            </a:r>
          </a:p>
        </p:txBody>
      </p:sp>
    </p:spTree>
    <p:extLst>
      <p:ext uri="{BB962C8B-B14F-4D97-AF65-F5344CB8AC3E}">
        <p14:creationId xmlns:p14="http://schemas.microsoft.com/office/powerpoint/2010/main" val="20515417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8. Pojetí sociálního státu</a:t>
            </a:r>
            <a:endParaRPr lang="cs-CZ" dirty="0"/>
          </a:p>
        </p:txBody>
      </p:sp>
      <p:sp>
        <p:nvSpPr>
          <p:cNvPr id="3" name="Zástupný symbol pro obsah 2"/>
          <p:cNvSpPr>
            <a:spLocks noGrp="1"/>
          </p:cNvSpPr>
          <p:nvPr>
            <p:ph idx="1"/>
          </p:nvPr>
        </p:nvSpPr>
        <p:spPr>
          <a:xfrm>
            <a:off x="838200" y="1825624"/>
            <a:ext cx="10515600" cy="4850383"/>
          </a:xfrm>
        </p:spPr>
        <p:txBody>
          <a:bodyPr>
            <a:normAutofit/>
          </a:bodyPr>
          <a:lstStyle/>
          <a:p>
            <a:pPr marL="541338" indent="-541338">
              <a:buSzPct val="70000"/>
              <a:buFont typeface="Wingdings" panose="05000000000000000000" pitchFamily="2" charset="2"/>
              <a:buChar char="q"/>
            </a:pPr>
            <a:r>
              <a:rPr lang="cs-CZ" dirty="0"/>
              <a:t>jednotlivé státy jsou různě štědré při zajišťování , různou měrou přitom zapojují zaměstnavatele </a:t>
            </a:r>
          </a:p>
          <a:p>
            <a:pPr marL="541338" indent="-541338">
              <a:buSzPct val="70000"/>
              <a:buFont typeface="Wingdings" panose="05000000000000000000" pitchFamily="2" charset="2"/>
              <a:buChar char="q"/>
            </a:pPr>
            <a:r>
              <a:rPr lang="cs-CZ" dirty="0"/>
              <a:t>z makroekonomického hlediska byla při regulaci kvantitativní stránky sociálního státu porušena rovnováha v solidaritě mezi těmi, kdo platí a těmi, kdo dostávají výhody z veřejných prostředků</a:t>
            </a:r>
          </a:p>
          <a:p>
            <a:pPr marL="541338" indent="-541338">
              <a:buSzPct val="70000"/>
              <a:buFont typeface="Wingdings" panose="05000000000000000000" pitchFamily="2" charset="2"/>
              <a:buChar char="q"/>
            </a:pPr>
            <a:r>
              <a:rPr lang="cs-CZ" dirty="0"/>
              <a:t>přílišná zátěž veřejných financí ≠ konec sociálního státu → nutno přehodnotit sociální politiku států, zvýšení odpovědnosti jedinců        za své budoucí sociální potřeby </a:t>
            </a:r>
          </a:p>
          <a:p>
            <a:pPr marL="541338" indent="-541338">
              <a:buSzPct val="70000"/>
              <a:buFont typeface="Wingdings" panose="05000000000000000000" pitchFamily="2" charset="2"/>
              <a:buChar char="q"/>
            </a:pPr>
            <a:r>
              <a:rPr lang="cs-CZ" dirty="0"/>
              <a:t>? rozumná míra veřejné solidarity </a:t>
            </a:r>
          </a:p>
          <a:p>
            <a:pPr marL="541338" indent="-541338">
              <a:buSzPct val="70000"/>
              <a:buFont typeface="Wingdings" panose="05000000000000000000" pitchFamily="2" charset="2"/>
              <a:buChar char="q"/>
            </a:pPr>
            <a:r>
              <a:rPr lang="cs-CZ" dirty="0"/>
              <a:t>? role státu při zajišťování šesti základních sociálních práv přiměřeným důstojným způsobem</a:t>
            </a:r>
          </a:p>
          <a:p>
            <a:pPr marL="541338" indent="-541338">
              <a:buSzPct val="70000"/>
              <a:buFont typeface="Wingdings" panose="05000000000000000000" pitchFamily="2" charset="2"/>
              <a:buChar char="q"/>
            </a:pPr>
            <a:endParaRPr lang="cs-CZ" dirty="0"/>
          </a:p>
        </p:txBody>
      </p:sp>
    </p:spTree>
    <p:extLst>
      <p:ext uri="{BB962C8B-B14F-4D97-AF65-F5344CB8AC3E}">
        <p14:creationId xmlns:p14="http://schemas.microsoft.com/office/powerpoint/2010/main" val="766308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základní literatura</a:t>
            </a:r>
          </a:p>
        </p:txBody>
      </p:sp>
      <p:sp>
        <p:nvSpPr>
          <p:cNvPr id="3" name="Zástupný symbol pro obsah 2"/>
          <p:cNvSpPr>
            <a:spLocks noGrp="1"/>
          </p:cNvSpPr>
          <p:nvPr>
            <p:ph idx="1"/>
          </p:nvPr>
        </p:nvSpPr>
        <p:spPr/>
        <p:txBody>
          <a:bodyPr>
            <a:normAutofit lnSpcReduction="10000"/>
          </a:bodyPr>
          <a:lstStyle/>
          <a:p>
            <a:pPr marL="0" indent="0">
              <a:buNone/>
            </a:pPr>
            <a:endParaRPr lang="cs-CZ" b="0" i="0" dirty="0">
              <a:solidFill>
                <a:srgbClr val="000000"/>
              </a:solidFill>
              <a:effectLst/>
              <a:latin typeface="Tahoma" panose="020B0604030504040204" pitchFamily="34" charset="0"/>
            </a:endParaRPr>
          </a:p>
          <a:p>
            <a:pPr marL="0" indent="0">
              <a:buNone/>
            </a:pPr>
            <a:r>
              <a:rPr lang="cs-CZ" sz="3200" b="0" i="0" dirty="0">
                <a:solidFill>
                  <a:srgbClr val="000000"/>
                </a:solidFill>
                <a:effectLst/>
              </a:rPr>
              <a:t>Mertl, J. a kol. </a:t>
            </a:r>
            <a:r>
              <a:rPr lang="cs-CZ" sz="3200" b="0" i="1" dirty="0">
                <a:solidFill>
                  <a:srgbClr val="000000"/>
                </a:solidFill>
                <a:effectLst/>
              </a:rPr>
              <a:t>Sociální politika</a:t>
            </a:r>
            <a:r>
              <a:rPr lang="cs-CZ" sz="3200" b="0" i="0" dirty="0">
                <a:solidFill>
                  <a:srgbClr val="000000"/>
                </a:solidFill>
                <a:effectLst/>
              </a:rPr>
              <a:t>. Praha: </a:t>
            </a:r>
            <a:r>
              <a:rPr lang="cs-CZ" sz="3200" b="0" i="0" dirty="0" err="1">
                <a:solidFill>
                  <a:srgbClr val="000000"/>
                </a:solidFill>
                <a:effectLst/>
              </a:rPr>
              <a:t>Wolters</a:t>
            </a:r>
            <a:r>
              <a:rPr lang="cs-CZ" sz="3200" b="0" i="0" dirty="0">
                <a:solidFill>
                  <a:srgbClr val="000000"/>
                </a:solidFill>
                <a:effectLst/>
              </a:rPr>
              <a:t> </a:t>
            </a:r>
            <a:r>
              <a:rPr lang="cs-CZ" sz="3200" b="0" i="0" dirty="0" err="1">
                <a:solidFill>
                  <a:srgbClr val="000000"/>
                </a:solidFill>
                <a:effectLst/>
              </a:rPr>
              <a:t>Kluwer</a:t>
            </a:r>
            <a:r>
              <a:rPr lang="cs-CZ" sz="3200" b="0" i="0" dirty="0">
                <a:solidFill>
                  <a:srgbClr val="000000"/>
                </a:solidFill>
                <a:effectLst/>
              </a:rPr>
              <a:t>, 2023. </a:t>
            </a:r>
            <a:r>
              <a:rPr lang="cs-CZ" sz="3200" dirty="0">
                <a:solidFill>
                  <a:srgbClr val="000000"/>
                </a:solidFill>
              </a:rPr>
              <a:t>ISBN 978-80-7676-675-4</a:t>
            </a:r>
            <a:endParaRPr lang="cs-CZ" sz="3200" b="0" i="0" dirty="0">
              <a:solidFill>
                <a:srgbClr val="000000"/>
              </a:solidFill>
              <a:effectLst/>
            </a:endParaRPr>
          </a:p>
          <a:p>
            <a:pPr marL="0" indent="0">
              <a:buNone/>
            </a:pPr>
            <a:endParaRPr lang="cs-CZ" sz="3200" dirty="0">
              <a:solidFill>
                <a:srgbClr val="000000"/>
              </a:solidFill>
            </a:endParaRPr>
          </a:p>
          <a:p>
            <a:pPr marL="0" indent="0">
              <a:buNone/>
            </a:pPr>
            <a:r>
              <a:rPr lang="cs-CZ" sz="3200" dirty="0">
                <a:ea typeface="Tahoma" panose="020B0604030504040204" pitchFamily="34" charset="0"/>
                <a:cs typeface="Tahoma" panose="020B0604030504040204" pitchFamily="34" charset="0"/>
              </a:rPr>
              <a:t>Tomeš, I. </a:t>
            </a:r>
            <a:r>
              <a:rPr lang="cs-CZ" sz="3200" i="1" dirty="0">
                <a:ea typeface="Tahoma" panose="020B0604030504040204" pitchFamily="34" charset="0"/>
                <a:cs typeface="Tahoma" panose="020B0604030504040204" pitchFamily="34" charset="0"/>
              </a:rPr>
              <a:t>Úvod do teorie a metodologie sociální politiky.</a:t>
            </a:r>
            <a:r>
              <a:rPr lang="cs-CZ" sz="3200" dirty="0">
                <a:ea typeface="Tahoma" panose="020B0604030504040204" pitchFamily="34" charset="0"/>
                <a:cs typeface="Tahoma" panose="020B0604030504040204" pitchFamily="34" charset="0"/>
              </a:rPr>
              <a:t> Praha: Portál, 2010. ISBN 978-80-7367-680-3</a:t>
            </a:r>
          </a:p>
          <a:p>
            <a:pPr marL="0" lvl="0" indent="0">
              <a:buNone/>
            </a:pPr>
            <a:endParaRPr lang="cs-CZ" sz="3200" dirty="0">
              <a:ea typeface="Tahoma" panose="020B0604030504040204" pitchFamily="34" charset="0"/>
              <a:cs typeface="Tahoma" panose="020B0604030504040204" pitchFamily="34" charset="0"/>
            </a:endParaRPr>
          </a:p>
          <a:p>
            <a:pPr marL="0" lvl="0" indent="0">
              <a:buNone/>
            </a:pPr>
            <a:r>
              <a:rPr lang="cs-CZ" sz="3200" dirty="0">
                <a:solidFill>
                  <a:prstClr val="black"/>
                </a:solidFill>
              </a:rPr>
              <a:t>Průša, L. </a:t>
            </a:r>
            <a:r>
              <a:rPr lang="cs-CZ" sz="3200" i="1" dirty="0">
                <a:solidFill>
                  <a:prstClr val="black"/>
                </a:solidFill>
              </a:rPr>
              <a:t>Vývoj sociálních příjmů obyvatelstva v letech 2010 – 2022. </a:t>
            </a:r>
            <a:r>
              <a:rPr lang="cs-CZ" sz="3200" dirty="0">
                <a:solidFill>
                  <a:prstClr val="black"/>
                </a:solidFill>
              </a:rPr>
              <a:t>Demografie č. </a:t>
            </a:r>
            <a:r>
              <a:rPr lang="cs-CZ" sz="3200">
                <a:solidFill>
                  <a:prstClr val="black"/>
                </a:solidFill>
              </a:rPr>
              <a:t>1/2024 (v tisku)</a:t>
            </a:r>
            <a:endParaRPr lang="cs-CZ" sz="3200" dirty="0">
              <a:ea typeface="Tahoma" panose="020B0604030504040204" pitchFamily="34" charset="0"/>
              <a:cs typeface="Tahoma" panose="020B0604030504040204" pitchFamily="34" charset="0"/>
            </a:endParaRPr>
          </a:p>
          <a:p>
            <a:pPr marL="0" indent="0">
              <a:buNone/>
            </a:pPr>
            <a:endParaRPr lang="cs-CZ" dirty="0"/>
          </a:p>
        </p:txBody>
      </p:sp>
    </p:spTree>
    <p:extLst>
      <p:ext uri="{BB962C8B-B14F-4D97-AF65-F5344CB8AC3E}">
        <p14:creationId xmlns:p14="http://schemas.microsoft.com/office/powerpoint/2010/main" val="17230311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514350" lvl="0" indent="-514350" algn="ctr">
              <a:spcBef>
                <a:spcPts val="1000"/>
              </a:spcBef>
            </a:pPr>
            <a:r>
              <a:rPr lang="cs-CZ" sz="2600" dirty="0">
                <a:solidFill>
                  <a:srgbClr val="000000"/>
                </a:solidFill>
                <a:latin typeface="Tahoma" panose="020B0604030504040204" pitchFamily="34" charset="0"/>
                <a:ea typeface="+mn-ea"/>
                <a:cs typeface="+mn-cs"/>
              </a:rPr>
              <a:t>9. Krize a návraty sociálního státu</a:t>
            </a:r>
            <a:endParaRPr lang="cs-CZ" dirty="0"/>
          </a:p>
        </p:txBody>
      </p:sp>
      <p:sp>
        <p:nvSpPr>
          <p:cNvPr id="3" name="Zástupný symbol pro obsah 2"/>
          <p:cNvSpPr>
            <a:spLocks noGrp="1"/>
          </p:cNvSpPr>
          <p:nvPr>
            <p:ph idx="1"/>
          </p:nvPr>
        </p:nvSpPr>
        <p:spPr/>
        <p:txBody>
          <a:bodyPr/>
          <a:lstStyle/>
          <a:p>
            <a:pPr marL="541338" indent="-541338">
              <a:buSzPct val="70000"/>
              <a:buFont typeface="Wingdings" panose="05000000000000000000" pitchFamily="2" charset="2"/>
              <a:buChar char="q"/>
            </a:pPr>
            <a:r>
              <a:rPr lang="cs-CZ" dirty="0"/>
              <a:t>50. léta 20. stol. – štědrost sociálního státu = reakce na ukončení          2. SV</a:t>
            </a:r>
          </a:p>
          <a:p>
            <a:pPr marL="541338" indent="-541338">
              <a:buSzPct val="70000"/>
              <a:buFont typeface="Wingdings" panose="05000000000000000000" pitchFamily="2" charset="2"/>
              <a:buChar char="q"/>
            </a:pPr>
            <a:r>
              <a:rPr lang="cs-CZ" dirty="0"/>
              <a:t>60. a 70. léta – ekonomická konjunktura → není důvod štědrost omezovat + soutěž se sociálním modelem SSSR</a:t>
            </a:r>
          </a:p>
          <a:p>
            <a:pPr marL="541338" indent="-541338">
              <a:buSzPct val="70000"/>
              <a:buFont typeface="Wingdings" panose="05000000000000000000" pitchFamily="2" charset="2"/>
              <a:buChar char="q"/>
            </a:pPr>
            <a:r>
              <a:rPr lang="cs-CZ" dirty="0"/>
              <a:t>konec 70. let – recese + nástup asijských „tygrů“ + stárnutí populace → přehodnocení sociální politiky států </a:t>
            </a:r>
          </a:p>
          <a:p>
            <a:pPr marL="541338" indent="-541338">
              <a:buSzPct val="70000"/>
              <a:buFont typeface="Wingdings" panose="05000000000000000000" pitchFamily="2" charset="2"/>
              <a:buChar char="q"/>
            </a:pPr>
            <a:r>
              <a:rPr lang="cs-CZ" dirty="0"/>
              <a:t>80. léta – tlak na úspory veřejných financí (neoliberalismus) a zvýšení odpovědnosti jedince za budoucí sociální potřeby – hovoří se o krizi sociálního státu → diskuse o  rozsahu solidarity a o roli státu</a:t>
            </a:r>
          </a:p>
        </p:txBody>
      </p:sp>
    </p:spTree>
    <p:extLst>
      <p:ext uri="{BB962C8B-B14F-4D97-AF65-F5344CB8AC3E}">
        <p14:creationId xmlns:p14="http://schemas.microsoft.com/office/powerpoint/2010/main" val="31877436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10. Vznik a typy sociální událostí</a:t>
            </a:r>
            <a:endParaRPr lang="cs-CZ" dirty="0"/>
          </a:p>
        </p:txBody>
      </p:sp>
      <p:sp>
        <p:nvSpPr>
          <p:cNvPr id="3" name="Zástupný symbol pro obsah 2"/>
          <p:cNvSpPr>
            <a:spLocks noGrp="1"/>
          </p:cNvSpPr>
          <p:nvPr>
            <p:ph idx="1"/>
          </p:nvPr>
        </p:nvSpPr>
        <p:spPr>
          <a:xfrm>
            <a:off x="838200" y="1482571"/>
            <a:ext cx="10515600" cy="5060272"/>
          </a:xfrm>
        </p:spPr>
        <p:txBody>
          <a:bodyPr>
            <a:normAutofit fontScale="92500" lnSpcReduction="10000"/>
          </a:bodyPr>
          <a:lstStyle/>
          <a:p>
            <a:pPr marL="0" indent="0">
              <a:buNone/>
            </a:pPr>
            <a:r>
              <a:rPr lang="cs-CZ" dirty="0"/>
              <a:t>sociální událost = sociální riziko, které</a:t>
            </a:r>
          </a:p>
          <a:p>
            <a:pPr marL="541338" indent="-541338">
              <a:buSzPct val="70000"/>
              <a:buFont typeface="Wingdings" panose="05000000000000000000" pitchFamily="2" charset="2"/>
              <a:buChar char="q"/>
            </a:pPr>
            <a:r>
              <a:rPr lang="cs-CZ" dirty="0"/>
              <a:t>je společensky uznáno za závažné, protože</a:t>
            </a:r>
          </a:p>
          <a:p>
            <a:pPr marL="541338" indent="-541338">
              <a:buSzPct val="70000"/>
              <a:buFont typeface="Wingdings" panose="05000000000000000000" pitchFamily="2" charset="2"/>
              <a:buChar char="q"/>
            </a:pPr>
            <a:r>
              <a:rPr lang="cs-CZ" dirty="0"/>
              <a:t>ekonomicky a sociálně ohrožuje existenci člověka,</a:t>
            </a:r>
          </a:p>
          <a:p>
            <a:pPr marL="541338" indent="-541338">
              <a:buSzPct val="70000"/>
              <a:buFont typeface="Wingdings" panose="05000000000000000000" pitchFamily="2" charset="2"/>
              <a:buChar char="q"/>
            </a:pPr>
            <a:r>
              <a:rPr lang="cs-CZ" dirty="0"/>
              <a:t>jeho řešení vyžaduje společenskou ochranu, protože</a:t>
            </a:r>
          </a:p>
          <a:p>
            <a:pPr marL="541338" indent="-541338">
              <a:buSzPct val="70000"/>
              <a:buFont typeface="Wingdings" panose="05000000000000000000" pitchFamily="2" charset="2"/>
              <a:buChar char="q"/>
            </a:pPr>
            <a:r>
              <a:rPr lang="cs-CZ" dirty="0"/>
              <a:t>postižená osoba nebo její rodina nejsou schopni jeho důsledky odvrátit vlastními silami</a:t>
            </a:r>
          </a:p>
          <a:p>
            <a:pPr marL="541338" indent="-541338">
              <a:buSzPct val="70000"/>
              <a:buFont typeface="Wingdings" panose="05000000000000000000" pitchFamily="2" charset="2"/>
              <a:buChar char="q"/>
            </a:pPr>
            <a:endParaRPr lang="cs-CZ" dirty="0"/>
          </a:p>
          <a:p>
            <a:pPr marL="0" indent="0">
              <a:buSzPct val="70000"/>
              <a:buNone/>
            </a:pPr>
            <a:r>
              <a:rPr lang="cs-CZ" dirty="0"/>
              <a:t>předmětem veřejného zájmu jsou životní situace, které svými důsledky mohou vyvolávat sociální napětí </a:t>
            </a:r>
          </a:p>
          <a:p>
            <a:pPr marL="0" indent="0">
              <a:buSzPct val="70000"/>
              <a:buNone/>
            </a:pPr>
            <a:r>
              <a:rPr lang="cs-CZ" dirty="0"/>
              <a:t>životní situace se stává sociální událostí, pokud vznikne příčinná souvislost mezi veřejně uznanou individuální životní situací a jejími společenskými a ekonomickými následky </a:t>
            </a:r>
          </a:p>
        </p:txBody>
      </p:sp>
    </p:spTree>
    <p:extLst>
      <p:ext uri="{BB962C8B-B14F-4D97-AF65-F5344CB8AC3E}">
        <p14:creationId xmlns:p14="http://schemas.microsoft.com/office/powerpoint/2010/main" val="35678459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10. Vznik a typy sociální událostí</a:t>
            </a:r>
            <a:endParaRPr lang="cs-CZ" dirty="0"/>
          </a:p>
        </p:txBody>
      </p:sp>
      <p:sp>
        <p:nvSpPr>
          <p:cNvPr id="3" name="Zástupný symbol pro obsah 2"/>
          <p:cNvSpPr>
            <a:spLocks noGrp="1"/>
          </p:cNvSpPr>
          <p:nvPr>
            <p:ph idx="1"/>
          </p:nvPr>
        </p:nvSpPr>
        <p:spPr>
          <a:xfrm>
            <a:off x="838200" y="1473693"/>
            <a:ext cx="10515600" cy="4703270"/>
          </a:xfrm>
        </p:spPr>
        <p:txBody>
          <a:bodyPr/>
          <a:lstStyle/>
          <a:p>
            <a:pPr marL="0" indent="0">
              <a:buNone/>
            </a:pPr>
            <a:r>
              <a:rPr lang="cs-CZ" dirty="0"/>
              <a:t>formy řešení sociálních událostí</a:t>
            </a:r>
          </a:p>
          <a:p>
            <a:pPr marL="444500" indent="-444500">
              <a:buSzPct val="70000"/>
              <a:buFont typeface="Wingdings" panose="05000000000000000000" pitchFamily="2" charset="2"/>
              <a:buChar char="q"/>
            </a:pPr>
            <a:r>
              <a:rPr lang="cs-CZ" dirty="0"/>
              <a:t>sociální zabezpečení (sociální pojištění + sociální zaopatření, ze zákona povinné)</a:t>
            </a:r>
          </a:p>
          <a:p>
            <a:pPr marL="901700" lvl="1" indent="-444500">
              <a:buSzPct val="70000"/>
              <a:buFont typeface="Wingdings" panose="05000000000000000000" pitchFamily="2" charset="2"/>
              <a:buChar char="q"/>
            </a:pPr>
            <a:r>
              <a:rPr lang="cs-CZ" dirty="0"/>
              <a:t>změna zdravotního stavu (nemoc, invalidita, úraz)</a:t>
            </a:r>
          </a:p>
          <a:p>
            <a:pPr marL="901700" lvl="1" indent="-444500">
              <a:buSzPct val="70000"/>
              <a:buFont typeface="Wingdings" panose="05000000000000000000" pitchFamily="2" charset="2"/>
              <a:buChar char="q"/>
            </a:pPr>
            <a:r>
              <a:rPr lang="cs-CZ" dirty="0"/>
              <a:t>ztráta zaměstnání </a:t>
            </a:r>
          </a:p>
          <a:p>
            <a:pPr marL="901700" lvl="1" indent="-444500">
              <a:buSzPct val="70000"/>
              <a:buFont typeface="Wingdings" panose="05000000000000000000" pitchFamily="2" charset="2"/>
              <a:buChar char="q"/>
            </a:pPr>
            <a:r>
              <a:rPr lang="cs-CZ" dirty="0"/>
              <a:t>zakládání rodiny, mateřství, výchova dětí, ztráta živitele</a:t>
            </a:r>
          </a:p>
          <a:p>
            <a:pPr marL="901700" lvl="1" indent="-444500">
              <a:buSzPct val="70000"/>
              <a:buFont typeface="Wingdings" panose="05000000000000000000" pitchFamily="2" charset="2"/>
              <a:buChar char="q"/>
            </a:pPr>
            <a:r>
              <a:rPr lang="cs-CZ" dirty="0"/>
              <a:t>stáří</a:t>
            </a:r>
          </a:p>
          <a:p>
            <a:pPr marL="901700" lvl="1" indent="-444500">
              <a:buSzPct val="70000"/>
              <a:buFont typeface="Wingdings" panose="05000000000000000000" pitchFamily="2" charset="2"/>
              <a:buChar char="q"/>
            </a:pPr>
            <a:r>
              <a:rPr lang="cs-CZ" dirty="0"/>
              <a:t>sociální dezintegrace</a:t>
            </a:r>
          </a:p>
          <a:p>
            <a:pPr marL="444500" indent="-444500">
              <a:buSzPct val="70000"/>
              <a:buFont typeface="Wingdings" panose="05000000000000000000" pitchFamily="2" charset="2"/>
              <a:buChar char="q"/>
            </a:pPr>
            <a:r>
              <a:rPr lang="cs-CZ" dirty="0"/>
              <a:t>sociální péče (zpravidla není právní nárok)</a:t>
            </a:r>
          </a:p>
          <a:p>
            <a:pPr marL="901700" lvl="1" indent="-444500">
              <a:buSzPct val="70000"/>
              <a:buFont typeface="Wingdings" panose="05000000000000000000" pitchFamily="2" charset="2"/>
              <a:buChar char="q"/>
            </a:pPr>
            <a:r>
              <a:rPr lang="cs-CZ" dirty="0"/>
              <a:t>široké pojetí – všechny formy nedostupnosti zdrojů a služeb a sociální souvislosti spojené s bydlením a vzděláváním</a:t>
            </a:r>
          </a:p>
          <a:p>
            <a:pPr marL="1358900" lvl="2" indent="-444500">
              <a:buSzPct val="70000"/>
              <a:buFont typeface="Wingdings" panose="05000000000000000000" pitchFamily="2" charset="2"/>
              <a:buChar char="q"/>
            </a:pPr>
            <a:endParaRPr lang="cs-CZ" dirty="0"/>
          </a:p>
        </p:txBody>
      </p:sp>
    </p:spTree>
    <p:extLst>
      <p:ext uri="{BB962C8B-B14F-4D97-AF65-F5344CB8AC3E}">
        <p14:creationId xmlns:p14="http://schemas.microsoft.com/office/powerpoint/2010/main" val="10910566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11. Postavení sociální politiky a její chápání v evropském prostoru</a:t>
            </a:r>
            <a:endParaRPr lang="cs-CZ" dirty="0"/>
          </a:p>
        </p:txBody>
      </p:sp>
      <p:sp>
        <p:nvSpPr>
          <p:cNvPr id="3" name="Zástupný symbol pro obsah 2"/>
          <p:cNvSpPr>
            <a:spLocks noGrp="1"/>
          </p:cNvSpPr>
          <p:nvPr>
            <p:ph idx="1"/>
          </p:nvPr>
        </p:nvSpPr>
        <p:spPr/>
        <p:txBody>
          <a:bodyPr/>
          <a:lstStyle/>
          <a:p>
            <a:pPr marL="355600" lvl="0" indent="-355600">
              <a:lnSpc>
                <a:spcPct val="120000"/>
              </a:lnSpc>
              <a:buSzPct val="70000"/>
              <a:buFont typeface="Wingdings" panose="05000000000000000000" pitchFamily="2" charset="2"/>
              <a:buChar char="q"/>
            </a:pPr>
            <a:endParaRPr lang="cs-CZ" altLang="cs-CZ" kern="0" dirty="0">
              <a:solidFill>
                <a:prstClr val="black"/>
              </a:solidFill>
              <a:latin typeface="Arial"/>
            </a:endParaRPr>
          </a:p>
          <a:p>
            <a:pPr marL="355600" lvl="0" indent="-355600">
              <a:lnSpc>
                <a:spcPct val="120000"/>
              </a:lnSpc>
              <a:buSzPct val="70000"/>
              <a:buFont typeface="Wingdings" panose="05000000000000000000" pitchFamily="2" charset="2"/>
              <a:buChar char="q"/>
            </a:pPr>
            <a:r>
              <a:rPr lang="cs-CZ" altLang="cs-CZ" kern="0" dirty="0">
                <a:solidFill>
                  <a:prstClr val="black"/>
                </a:solidFill>
                <a:latin typeface="Arial"/>
              </a:rPr>
              <a:t>sociální politika v EU = výsostnou kompetencí každé země</a:t>
            </a:r>
          </a:p>
          <a:p>
            <a:pPr marL="355600" lvl="0" indent="-355600">
              <a:lnSpc>
                <a:spcPct val="120000"/>
              </a:lnSpc>
              <a:buSzPct val="70000"/>
              <a:buFont typeface="Wingdings" panose="05000000000000000000" pitchFamily="2" charset="2"/>
              <a:buChar char="q"/>
            </a:pPr>
            <a:endParaRPr lang="cs-CZ" altLang="cs-CZ" kern="0">
              <a:solidFill>
                <a:prstClr val="black"/>
              </a:solidFill>
              <a:latin typeface="Arial"/>
            </a:endParaRPr>
          </a:p>
          <a:p>
            <a:pPr marL="355600" lvl="0" indent="-355600">
              <a:lnSpc>
                <a:spcPct val="120000"/>
              </a:lnSpc>
              <a:buSzPct val="70000"/>
              <a:buFont typeface="Wingdings" panose="05000000000000000000" pitchFamily="2" charset="2"/>
              <a:buChar char="q"/>
            </a:pPr>
            <a:r>
              <a:rPr lang="cs-CZ" altLang="cs-CZ" kern="0">
                <a:solidFill>
                  <a:prstClr val="black"/>
                </a:solidFill>
                <a:latin typeface="Arial"/>
              </a:rPr>
              <a:t>otevřená </a:t>
            </a:r>
            <a:r>
              <a:rPr lang="cs-CZ" altLang="cs-CZ" kern="0" dirty="0">
                <a:solidFill>
                  <a:prstClr val="black"/>
                </a:solidFill>
                <a:latin typeface="Arial"/>
              </a:rPr>
              <a:t>metoda koordinace sociálních systémů</a:t>
            </a:r>
          </a:p>
          <a:p>
            <a:endParaRPr lang="cs-CZ" dirty="0"/>
          </a:p>
        </p:txBody>
      </p:sp>
    </p:spTree>
    <p:extLst>
      <p:ext uri="{BB962C8B-B14F-4D97-AF65-F5344CB8AC3E}">
        <p14:creationId xmlns:p14="http://schemas.microsoft.com/office/powerpoint/2010/main" val="24306901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p:txBody>
          <a:bodyPr>
            <a:normAutofit/>
          </a:bodyPr>
          <a:lstStyle/>
          <a:p>
            <a:pPr marL="0" indent="0">
              <a:buSzPct val="70000"/>
              <a:buNone/>
            </a:pPr>
            <a:endParaRPr lang="cs-CZ" dirty="0"/>
          </a:p>
          <a:p>
            <a:pPr marL="0" indent="0">
              <a:buSzPct val="70000"/>
              <a:buNone/>
            </a:pPr>
            <a:r>
              <a:rPr lang="cs-CZ" dirty="0"/>
              <a:t>mezinárodní smlouvy upravují </a:t>
            </a:r>
          </a:p>
          <a:p>
            <a:pPr marL="355600" indent="-355600">
              <a:buSzPct val="70000"/>
              <a:buFont typeface="Wingdings" panose="05000000000000000000" pitchFamily="2" charset="2"/>
              <a:buChar char="q"/>
            </a:pPr>
            <a:r>
              <a:rPr lang="cs-CZ" dirty="0"/>
              <a:t>minimální sociální standardy (Úmluva MOP o minimální normě sociálního zabezpečení,  Evropský zákoník sociálního zabezpečení, Úmluva o ochraně lidských práv a důstojnosti lidské bytosti v souvislosti s aplikací biologie a medicíny)</a:t>
            </a:r>
          </a:p>
          <a:p>
            <a:pPr marL="355600" indent="-355600">
              <a:buSzPct val="70000"/>
              <a:buFont typeface="Wingdings" panose="05000000000000000000" pitchFamily="2" charset="2"/>
              <a:buChar char="q"/>
            </a:pPr>
            <a:r>
              <a:rPr lang="cs-CZ" dirty="0"/>
              <a:t>upravují koordinační pravidla s cílem provázat vnitrostátní právní předpisy a zajistit rovné postavení státních příslušníků smluvních stran tak, aby s nimi bylo zacházeno v jiném smluvním státě stejně jako s vlastními občany</a:t>
            </a:r>
          </a:p>
        </p:txBody>
      </p:sp>
    </p:spTree>
    <p:extLst>
      <p:ext uri="{BB962C8B-B14F-4D97-AF65-F5344CB8AC3E}">
        <p14:creationId xmlns:p14="http://schemas.microsoft.com/office/powerpoint/2010/main" val="36792419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mezinárodní smlouvy a další dokumenty na úrovni OSN:</a:t>
            </a:r>
          </a:p>
          <a:p>
            <a:pPr marL="355600" indent="-355600">
              <a:buSzPct val="70000"/>
              <a:buFont typeface="Wingdings" panose="05000000000000000000" pitchFamily="2" charset="2"/>
              <a:buChar char="q"/>
            </a:pPr>
            <a:r>
              <a:rPr lang="cs-CZ" dirty="0"/>
              <a:t>Všeobecná deklarace lidských práv (1948)</a:t>
            </a:r>
          </a:p>
          <a:p>
            <a:pPr marL="812800" lvl="1" indent="-355600">
              <a:buSzPct val="70000"/>
              <a:buFont typeface="Wingdings" panose="05000000000000000000" pitchFamily="2" charset="2"/>
              <a:buChar char="q"/>
            </a:pPr>
            <a:r>
              <a:rPr lang="cs-CZ" dirty="0"/>
              <a:t>právo na </a:t>
            </a:r>
            <a:r>
              <a:rPr lang="cs-CZ" dirty="0" err="1"/>
              <a:t>SZ</a:t>
            </a:r>
            <a:r>
              <a:rPr lang="cs-CZ" dirty="0"/>
              <a:t> a na zajištění hospodářských, sociálních a kulturních práv nezbytných pro důstojný a svobodný rozvoj osobnosti,</a:t>
            </a:r>
          </a:p>
          <a:p>
            <a:pPr marL="812800" lvl="1" indent="-355600">
              <a:buSzPct val="70000"/>
              <a:buFont typeface="Wingdings" panose="05000000000000000000" pitchFamily="2" charset="2"/>
              <a:buChar char="q"/>
            </a:pPr>
            <a:r>
              <a:rPr lang="cs-CZ" dirty="0"/>
              <a:t>právo každého na životní úroveň, která by zajistila „zdraví a blahobyt“ osoby a její rodiny, vč. práva na zabezpečení v nezaměstnanosti, nemoci, nezpůsobilosti k práci, ovdovění, stáří nebo v ostatních případech ztráty výdělečných schopností </a:t>
            </a:r>
          </a:p>
          <a:p>
            <a:pPr marL="355600" indent="-355600">
              <a:buSzPct val="70000"/>
              <a:buFont typeface="Wingdings" panose="05000000000000000000" pitchFamily="2" charset="2"/>
              <a:buChar char="q"/>
            </a:pPr>
            <a:r>
              <a:rPr lang="cs-CZ" dirty="0"/>
              <a:t>Mezinárodní pakt o hospodářských, sociálních a kulturních právech (1966)</a:t>
            </a:r>
          </a:p>
          <a:p>
            <a:pPr marL="812800" lvl="1" indent="-355600">
              <a:buSzPct val="70000"/>
              <a:buFont typeface="Wingdings" panose="05000000000000000000" pitchFamily="2" charset="2"/>
              <a:buChar char="q"/>
            </a:pPr>
            <a:r>
              <a:rPr lang="cs-CZ" dirty="0"/>
              <a:t>právo na </a:t>
            </a:r>
            <a:r>
              <a:rPr lang="cs-CZ" dirty="0" err="1"/>
              <a:t>SZ</a:t>
            </a:r>
            <a:r>
              <a:rPr lang="cs-CZ" dirty="0"/>
              <a:t>, práva žen na ochranu a pomoc v době těhotenství a mateřství, právo jednotlivce na přiměřenou životní úroveň, právo na ochranu zdraví.</a:t>
            </a:r>
          </a:p>
        </p:txBody>
      </p:sp>
    </p:spTree>
    <p:extLst>
      <p:ext uri="{BB962C8B-B14F-4D97-AF65-F5344CB8AC3E}">
        <p14:creationId xmlns:p14="http://schemas.microsoft.com/office/powerpoint/2010/main" val="2150088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a:xfrm>
            <a:off x="838200" y="1509204"/>
            <a:ext cx="10515600" cy="4667759"/>
          </a:xfrm>
        </p:spPr>
        <p:txBody>
          <a:bodyPr>
            <a:normAutofit/>
          </a:bodyPr>
          <a:lstStyle/>
          <a:p>
            <a:pPr marL="355600" lvl="0" indent="-355600">
              <a:buSzPct val="70000"/>
              <a:buFont typeface="Wingdings" panose="05000000000000000000" pitchFamily="2" charset="2"/>
              <a:buChar char="q"/>
            </a:pPr>
            <a:r>
              <a:rPr lang="cs-CZ" sz="2600" dirty="0">
                <a:solidFill>
                  <a:prstClr val="black"/>
                </a:solidFill>
              </a:rPr>
              <a:t>Úmluva o odstranění všech forem diskriminace žen (1979)</a:t>
            </a:r>
          </a:p>
          <a:p>
            <a:pPr marL="812800" lvl="1" indent="-355600">
              <a:buSzPct val="70000"/>
              <a:buFont typeface="Wingdings" panose="05000000000000000000" pitchFamily="2" charset="2"/>
              <a:buChar char="q"/>
            </a:pPr>
            <a:r>
              <a:rPr lang="cs-CZ" sz="2000" dirty="0">
                <a:solidFill>
                  <a:srgbClr val="000000"/>
                </a:solidFill>
                <a:latin typeface="MinionPro-Regular"/>
                <a:ea typeface="Cambria" panose="02040503050406030204" pitchFamily="18" charset="0"/>
                <a:cs typeface="MinionPro-Regular"/>
              </a:rPr>
              <a:t>chrání ženy před diskriminací v oblasti sociální, kulturní, politické (volební právo,) </a:t>
            </a:r>
          </a:p>
          <a:p>
            <a:pPr marL="812800" lvl="1" indent="-355600">
              <a:buSzPct val="70000"/>
              <a:buFont typeface="Wingdings" panose="05000000000000000000" pitchFamily="2" charset="2"/>
              <a:buChar char="q"/>
            </a:pPr>
            <a:r>
              <a:rPr lang="cs-CZ" sz="2000" dirty="0">
                <a:solidFill>
                  <a:srgbClr val="000000"/>
                </a:solidFill>
                <a:latin typeface="MinionPro-Regular"/>
                <a:ea typeface="Cambria" panose="02040503050406030204" pitchFamily="18" charset="0"/>
                <a:cs typeface="MinionPro-Regular"/>
              </a:rPr>
              <a:t>stanoví povinnost států přijmout veškerá opatření, která zajistí na základě rovnoprávnosti mužů a žen stejná práva na sociální zabezpečení, zejména v případech důchodu, nezaměstnanosti, nemoci, invalidity a stáří a jiné neschopnosti pracovat</a:t>
            </a:r>
          </a:p>
          <a:p>
            <a:pPr marL="812800" lvl="1" indent="-355600">
              <a:buSzPct val="70000"/>
              <a:buFont typeface="Wingdings" panose="05000000000000000000" pitchFamily="2" charset="2"/>
              <a:buChar char="q"/>
            </a:pPr>
            <a:r>
              <a:rPr lang="cs-CZ" sz="2000" dirty="0">
                <a:solidFill>
                  <a:srgbClr val="000000"/>
                </a:solidFill>
                <a:latin typeface="MinionPro-Regular"/>
                <a:ea typeface="Cambria" panose="02040503050406030204" pitchFamily="18" charset="0"/>
                <a:cs typeface="MinionPro-Regular"/>
              </a:rPr>
              <a:t>zahrnuje rovnoprávný přístup ke zdravotním službám, včetně službám v období těhotenství, šestinedělí a poporodním obdobím, a to bezplatně. </a:t>
            </a:r>
          </a:p>
          <a:p>
            <a:pPr marL="812800" lvl="1" indent="-355600">
              <a:buSzPct val="70000"/>
              <a:buFont typeface="Wingdings" panose="05000000000000000000" pitchFamily="2" charset="2"/>
              <a:buChar char="q"/>
            </a:pPr>
            <a:r>
              <a:rPr lang="cs-CZ" sz="2000" dirty="0">
                <a:solidFill>
                  <a:srgbClr val="000000"/>
                </a:solidFill>
                <a:latin typeface="MinionPro-Regular"/>
                <a:ea typeface="Cambria" panose="02040503050406030204" pitchFamily="18" charset="0"/>
                <a:cs typeface="MinionPro-Regular"/>
              </a:rPr>
              <a:t>rovnoprávné zajištění práv na rodinné přídavky </a:t>
            </a:r>
          </a:p>
          <a:p>
            <a:pPr marL="355600" lvl="0" indent="-355600">
              <a:buSzPct val="70000"/>
              <a:buFont typeface="Wingdings" panose="05000000000000000000" pitchFamily="2" charset="2"/>
              <a:buChar char="q"/>
            </a:pPr>
            <a:r>
              <a:rPr lang="cs-CZ" sz="2600" dirty="0">
                <a:solidFill>
                  <a:prstClr val="black"/>
                </a:solidFill>
              </a:rPr>
              <a:t>Úmluva o právech osob se zdravotním postižením (2006)</a:t>
            </a:r>
          </a:p>
          <a:p>
            <a:pPr marL="812800" lvl="1" indent="-355600">
              <a:buSzPct val="70000"/>
              <a:buFont typeface="Wingdings" panose="05000000000000000000" pitchFamily="2" charset="2"/>
              <a:buChar char="q"/>
            </a:pPr>
            <a:r>
              <a:rPr lang="cs-CZ" dirty="0"/>
              <a:t>založena na respektu k lidské důstojnosti, rovnosti příležitostí, rovnosti mužů a žen, plném zapojení osob se zdravotním postižením do společnosti </a:t>
            </a:r>
          </a:p>
          <a:p>
            <a:pPr marL="355600" indent="-355600">
              <a:buSzPct val="70000"/>
              <a:buFont typeface="Wingdings" panose="05000000000000000000" pitchFamily="2" charset="2"/>
              <a:buChar char="q"/>
            </a:pPr>
            <a:r>
              <a:rPr lang="cs-CZ" dirty="0"/>
              <a:t>Úmluva o právech dítěte (1989)</a:t>
            </a:r>
          </a:p>
        </p:txBody>
      </p:sp>
    </p:spTree>
    <p:extLst>
      <p:ext uri="{BB962C8B-B14F-4D97-AF65-F5344CB8AC3E}">
        <p14:creationId xmlns:p14="http://schemas.microsoft.com/office/powerpoint/2010/main" val="18009066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Úmluva MOP</a:t>
            </a:r>
          </a:p>
          <a:p>
            <a:pPr marL="355600" indent="-355600">
              <a:buSzPct val="70000"/>
              <a:buFont typeface="Wingdings" panose="05000000000000000000" pitchFamily="2" charset="2"/>
              <a:buChar char="q"/>
              <a:tabLst>
                <a:tab pos="266700" algn="l"/>
              </a:tabLst>
            </a:pPr>
            <a:r>
              <a:rPr lang="cs-CZ" dirty="0"/>
              <a:t>Úmluva o minimální normě sociálního zabezpečení (1952)</a:t>
            </a:r>
          </a:p>
          <a:p>
            <a:pPr marL="812800" lvl="1" indent="-355600">
              <a:buSzPct val="70000"/>
              <a:buFont typeface="Wingdings" panose="05000000000000000000" pitchFamily="2" charset="2"/>
              <a:buChar char="q"/>
              <a:tabLst>
                <a:tab pos="266700" algn="l"/>
              </a:tabLst>
            </a:pPr>
            <a:r>
              <a:rPr lang="cs-CZ" dirty="0"/>
              <a:t>upravuje minimální </a:t>
            </a:r>
            <a:r>
              <a:rPr lang="cs-CZ" dirty="0" err="1"/>
              <a:t>SZ</a:t>
            </a:r>
            <a:r>
              <a:rPr lang="cs-CZ" dirty="0"/>
              <a:t> jednotlivých sociálních událost – onemocnění, pracovní neschopnost, nezaměstnanost, stanovený důchodový věk, pracovní úraz a nemoc z povolání, zajištění péče o děti, těhotenství, porod a jejich následky, invalidita, ztráta prostředků k živobytí utrpěná následkem úmrtí živitele rodiny</a:t>
            </a:r>
          </a:p>
          <a:p>
            <a:pPr marL="355600" indent="-355600">
              <a:buSzPct val="70000"/>
              <a:buFont typeface="Wingdings" panose="05000000000000000000" pitchFamily="2" charset="2"/>
              <a:buChar char="q"/>
              <a:tabLst>
                <a:tab pos="266700" algn="l"/>
              </a:tabLst>
            </a:pPr>
            <a:r>
              <a:rPr lang="cs-CZ" dirty="0"/>
              <a:t>Úmluva o invalidních, starobních a pozůstalostních dávkách (1967)</a:t>
            </a:r>
          </a:p>
          <a:p>
            <a:pPr marL="355600" indent="-355600">
              <a:buSzPct val="70000"/>
              <a:buFont typeface="Wingdings" panose="05000000000000000000" pitchFamily="2" charset="2"/>
              <a:buChar char="q"/>
              <a:tabLst>
                <a:tab pos="266700" algn="l"/>
              </a:tabLst>
            </a:pPr>
            <a:r>
              <a:rPr lang="cs-CZ" dirty="0"/>
              <a:t>Úmluva o zdravotní péči a dávkách v nemoci (1969)</a:t>
            </a:r>
          </a:p>
        </p:txBody>
      </p:sp>
    </p:spTree>
    <p:extLst>
      <p:ext uri="{BB962C8B-B14F-4D97-AF65-F5344CB8AC3E}">
        <p14:creationId xmlns:p14="http://schemas.microsoft.com/office/powerpoint/2010/main" val="33054119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a:xfrm>
            <a:off x="838200" y="1690688"/>
            <a:ext cx="10515600" cy="4861031"/>
          </a:xfrm>
        </p:spPr>
        <p:txBody>
          <a:bodyPr>
            <a:normAutofit lnSpcReduction="10000"/>
          </a:bodyPr>
          <a:lstStyle/>
          <a:p>
            <a:pPr marL="0" indent="0">
              <a:buNone/>
            </a:pPr>
            <a:r>
              <a:rPr lang="cs-CZ" dirty="0"/>
              <a:t>Mezinárodní smlouvy přijaté v Radě Evropy (Výbor pro </a:t>
            </a:r>
            <a:r>
              <a:rPr lang="cs-CZ" dirty="0" err="1"/>
              <a:t>SZ</a:t>
            </a:r>
            <a:r>
              <a:rPr lang="cs-CZ" dirty="0"/>
              <a:t>) </a:t>
            </a:r>
          </a:p>
          <a:p>
            <a:pPr marL="355600" indent="-355600">
              <a:buSzPct val="70000"/>
              <a:buFont typeface="Wingdings" panose="05000000000000000000" pitchFamily="2" charset="2"/>
              <a:buChar char="q"/>
            </a:pPr>
            <a:r>
              <a:rPr lang="cs-CZ" dirty="0"/>
              <a:t>Evropská sociální charta (1961, 1988, 1996)</a:t>
            </a:r>
          </a:p>
          <a:p>
            <a:pPr marL="812800" lvl="1" indent="-355600">
              <a:buSzPct val="70000"/>
              <a:buFont typeface="Wingdings" panose="05000000000000000000" pitchFamily="2" charset="2"/>
              <a:buChar char="q"/>
            </a:pPr>
            <a:r>
              <a:rPr lang="cs-CZ" dirty="0"/>
              <a:t>v původním znění zakotvuje celkem 19 sociálních práv (právo na sociální zabezpečení, na sociální a zdravotní pomoc těm, kteří nemají dostatečné prostředky, právo na využívání služeb sociální péče, právo zdravotně postižených na přípravu k povolání, pracovní rehabilitaci a sociální </a:t>
            </a:r>
            <a:r>
              <a:rPr lang="cs-CZ" dirty="0" err="1"/>
              <a:t>readaptaci</a:t>
            </a:r>
            <a:r>
              <a:rPr lang="cs-CZ" dirty="0"/>
              <a:t>, právo rodiny na sociální, právní a hospodářskou ochranu, právo matek a dětí na odpovídající sociální a hospodářskou ochranu</a:t>
            </a:r>
          </a:p>
          <a:p>
            <a:pPr marL="812800" lvl="1" indent="-355600">
              <a:buSzPct val="70000"/>
              <a:buFont typeface="Wingdings" panose="05000000000000000000" pitchFamily="2" charset="2"/>
              <a:buChar char="q"/>
            </a:pPr>
            <a:r>
              <a:rPr lang="cs-CZ" dirty="0"/>
              <a:t>dodatek (1988 ) - + 4 práva (právo starých osob na sociální ochranu)</a:t>
            </a:r>
          </a:p>
          <a:p>
            <a:pPr marL="812800" lvl="1" indent="-355600">
              <a:buSzPct val="70000"/>
              <a:buFont typeface="Wingdings" panose="05000000000000000000" pitchFamily="2" charset="2"/>
              <a:buChar char="q"/>
            </a:pPr>
            <a:r>
              <a:rPr lang="cs-CZ" dirty="0"/>
              <a:t>revidovaná </a:t>
            </a:r>
            <a:r>
              <a:rPr lang="cs-CZ" dirty="0" err="1"/>
              <a:t>ESCh</a:t>
            </a:r>
            <a:r>
              <a:rPr lang="cs-CZ" dirty="0"/>
              <a:t> (1996) – celkem 31 sociálních práv (právo na ochranu proti chudobě a sociálnímu vyloučení, právo na bydlení) </a:t>
            </a:r>
          </a:p>
          <a:p>
            <a:pPr marL="355600" indent="-355600">
              <a:buSzPct val="70000"/>
              <a:buFont typeface="Wingdings" panose="05000000000000000000" pitchFamily="2" charset="2"/>
              <a:buChar char="q"/>
            </a:pPr>
            <a:r>
              <a:rPr lang="cs-CZ" dirty="0"/>
              <a:t>Evropský zákoník sociálního zabezpečení</a:t>
            </a:r>
          </a:p>
          <a:p>
            <a:pPr marL="355600" indent="-355600">
              <a:buSzPct val="70000"/>
              <a:buFont typeface="Wingdings" panose="05000000000000000000" pitchFamily="2" charset="2"/>
              <a:buChar char="q"/>
            </a:pPr>
            <a:r>
              <a:rPr lang="cs-CZ" dirty="0"/>
              <a:t>Úmluva o lidských právech a biomedicíně</a:t>
            </a:r>
          </a:p>
          <a:p>
            <a:endParaRPr lang="cs-CZ" dirty="0"/>
          </a:p>
        </p:txBody>
      </p:sp>
    </p:spTree>
    <p:extLst>
      <p:ext uri="{BB962C8B-B14F-4D97-AF65-F5344CB8AC3E}">
        <p14:creationId xmlns:p14="http://schemas.microsoft.com/office/powerpoint/2010/main" val="303884604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838200" y="704088"/>
            <a:ext cx="10515600" cy="5472875"/>
          </a:xfrm>
        </p:spPr>
        <p:txBody>
          <a:bodyPr>
            <a:normAutofit fontScale="92500" lnSpcReduction="20000"/>
          </a:bodyPr>
          <a:lstStyle/>
          <a:p>
            <a:pPr marL="0" indent="0">
              <a:buNone/>
            </a:pPr>
            <a:r>
              <a:rPr lang="cs-CZ" dirty="0"/>
              <a:t>Evropská sociální charta </a:t>
            </a:r>
          </a:p>
          <a:p>
            <a:r>
              <a:rPr lang="cs-CZ" dirty="0"/>
              <a:t>mezinárodní smlouva o sociálních a hospodářských právech ratifikovaná členskými státy Rady Evropy,</a:t>
            </a:r>
          </a:p>
          <a:p>
            <a:r>
              <a:rPr lang="cs-CZ" dirty="0"/>
              <a:t>spolu s Evropskou úmluvou o ochraně lidských práv a základních svobod je jedním ze dvou základních pilířů smluvního systému ochrany lidských práv v členských zemích Rady Evropy,</a:t>
            </a:r>
          </a:p>
          <a:p>
            <a:r>
              <a:rPr lang="cs-CZ" dirty="0"/>
              <a:t>Ustanovení Charty, jež smluvní strany přijaly, představují nezpochybnitelné mezinárodněprávní závazky na ochranu lidských práv,</a:t>
            </a:r>
          </a:p>
          <a:p>
            <a:r>
              <a:rPr lang="cs-CZ" dirty="0"/>
              <a:t>přispěla k tvorbě evropských standardů lidských práv v sociální a hospodářské oblasti</a:t>
            </a:r>
          </a:p>
          <a:p>
            <a:r>
              <a:rPr lang="cs-CZ" dirty="0"/>
              <a:t>první verze Charty přijata dne 18. října 1961 v Turíně, pro své původní signatáře vstoupila v platnost 26. února 1965</a:t>
            </a:r>
          </a:p>
          <a:p>
            <a:r>
              <a:rPr lang="cs-CZ" dirty="0"/>
              <a:t>jménem ČSFR podepsána ve Štrasburku dne 27. května 1992</a:t>
            </a:r>
          </a:p>
          <a:p>
            <a:r>
              <a:rPr lang="cs-CZ" dirty="0"/>
              <a:t>pro ČR vstoupila v platnost dne 3. prosince 1999 po vyslovení souhlasu Parlamentu České republiky a uzavření procesu ratifikace.</a:t>
            </a:r>
          </a:p>
        </p:txBody>
      </p:sp>
    </p:spTree>
    <p:extLst>
      <p:ext uri="{BB962C8B-B14F-4D97-AF65-F5344CB8AC3E}">
        <p14:creationId xmlns:p14="http://schemas.microsoft.com/office/powerpoint/2010/main" val="873481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ea typeface="+mn-ea"/>
                <a:cs typeface="+mn-cs"/>
              </a:rPr>
              <a:t>1. Úvod do sociální politiky</a:t>
            </a:r>
            <a:endParaRPr lang="cs-CZ" dirty="0"/>
          </a:p>
        </p:txBody>
      </p:sp>
      <p:sp>
        <p:nvSpPr>
          <p:cNvPr id="3" name="Zástupný symbol pro obsah 2"/>
          <p:cNvSpPr>
            <a:spLocks noGrp="1"/>
          </p:cNvSpPr>
          <p:nvPr>
            <p:ph idx="1"/>
          </p:nvPr>
        </p:nvSpPr>
        <p:spPr/>
        <p:txBody>
          <a:bodyPr/>
          <a:lstStyle/>
          <a:p>
            <a:r>
              <a:rPr lang="cs-CZ" dirty="0"/>
              <a:t>sociální politika je politikou, která se primárně orientuje k člověku,            k rozvoji a kultivaci jeho životních podmínek, dispozic, k rozvoji jeho osobnosti a kvality života </a:t>
            </a:r>
          </a:p>
          <a:p>
            <a:r>
              <a:rPr lang="cs-CZ" dirty="0"/>
              <a:t>sociální politika není izolovaný systém, je vždy součástí určitého společenského celku </a:t>
            </a:r>
          </a:p>
          <a:p>
            <a:r>
              <a:rPr lang="cs-CZ" dirty="0"/>
              <a:t>proces výroby a rozvoj společnosti je stále větší měrou závislý na rozvoji, kultivaci a aktivizaci lidského činitele, ve vyspělém světě má člověk prioritu</a:t>
            </a:r>
          </a:p>
          <a:p>
            <a:r>
              <a:rPr lang="cs-CZ" dirty="0"/>
              <a:t>sociální politika může působit na hodnotové orientace lidí, spoluvytvářet jejich názory, postoje, chování </a:t>
            </a:r>
          </a:p>
        </p:txBody>
      </p:sp>
    </p:spTree>
    <p:extLst>
      <p:ext uri="{BB962C8B-B14F-4D97-AF65-F5344CB8AC3E}">
        <p14:creationId xmlns:p14="http://schemas.microsoft.com/office/powerpoint/2010/main" val="18225424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576072"/>
            <a:ext cx="10515600" cy="5600891"/>
          </a:xfrm>
        </p:spPr>
        <p:txBody>
          <a:bodyPr>
            <a:normAutofit lnSpcReduction="10000"/>
          </a:bodyPr>
          <a:lstStyle/>
          <a:p>
            <a:r>
              <a:rPr lang="cs-CZ" dirty="0"/>
              <a:t>část I.: stanoveno 19 zásad, jež smluvní strany uznávají za cíl, o který budou usilovat při realizaci této mezinárodní smlouvy</a:t>
            </a:r>
          </a:p>
          <a:p>
            <a:r>
              <a:rPr lang="cs-CZ" dirty="0"/>
              <a:t>část II.: obsahuje a podrobně definuje jednotlivá sociální a hospodářská práva, jež jsou nastavena tak, že smluvní strany mají povinnost přijmout nejméně pět ze sedmi článků II. části Charty (konkrétně čl. 1, 5, 6, 12, 13, 16, 19), které tvoří její jádro, následně smluvní strany přijímají další ustanovení dle své volby tak, aby jejich počet nebyl nižší než 10 článků nebo 45 číslovaných odstavců</a:t>
            </a:r>
          </a:p>
          <a:p>
            <a:r>
              <a:rPr lang="cs-CZ" dirty="0"/>
              <a:t>část III: udává tyto závazky smluvních stran </a:t>
            </a:r>
          </a:p>
          <a:p>
            <a:r>
              <a:rPr lang="cs-CZ" dirty="0"/>
              <a:t>část IV: specifikován kontrolní mechanismus Charty.</a:t>
            </a:r>
          </a:p>
          <a:p>
            <a:endParaRPr lang="cs-CZ" dirty="0"/>
          </a:p>
          <a:p>
            <a:r>
              <a:rPr lang="cs-CZ" dirty="0">
                <a:hlinkClick r:id="rId2"/>
              </a:rPr>
              <a:t>https://www.ochrance.cz/fileadmin/user_upload/ochrana_osob/Umluvy/Evropska_socialni_charta.pdf</a:t>
            </a:r>
            <a:endParaRPr lang="cs-CZ" dirty="0"/>
          </a:p>
          <a:p>
            <a:endParaRPr lang="cs-CZ" dirty="0"/>
          </a:p>
        </p:txBody>
      </p:sp>
    </p:spTree>
    <p:extLst>
      <p:ext uri="{BB962C8B-B14F-4D97-AF65-F5344CB8AC3E}">
        <p14:creationId xmlns:p14="http://schemas.microsoft.com/office/powerpoint/2010/main" val="17701267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half" idx="1"/>
          </p:nvPr>
        </p:nvSpPr>
        <p:spPr>
          <a:xfrm>
            <a:off x="838200" y="704088"/>
            <a:ext cx="5181600" cy="5472875"/>
          </a:xfrm>
        </p:spPr>
        <p:txBody>
          <a:bodyPr>
            <a:normAutofit fontScale="77500" lnSpcReduction="20000"/>
          </a:bodyPr>
          <a:lstStyle/>
          <a:p>
            <a:r>
              <a:rPr lang="cs-CZ" b="1" dirty="0"/>
              <a:t>právo na práci (čl. 1)</a:t>
            </a:r>
          </a:p>
          <a:p>
            <a:r>
              <a:rPr lang="cs-CZ" dirty="0"/>
              <a:t>právo na spravedlivé pracovní podmínky (čl. 2)</a:t>
            </a:r>
          </a:p>
          <a:p>
            <a:r>
              <a:rPr lang="cs-CZ" dirty="0"/>
              <a:t>právo na bezpečné a zdravé pracovní podmínky (čl. 3)</a:t>
            </a:r>
          </a:p>
          <a:p>
            <a:r>
              <a:rPr lang="cs-CZ" dirty="0"/>
              <a:t>právo na spravedlivou odměnu za práci (čl. 4)</a:t>
            </a:r>
          </a:p>
          <a:p>
            <a:r>
              <a:rPr lang="cs-CZ" b="1" dirty="0"/>
              <a:t>právo organizovat se (čl. 5)</a:t>
            </a:r>
          </a:p>
          <a:p>
            <a:r>
              <a:rPr lang="cs-CZ" b="1" dirty="0"/>
              <a:t>právo kolektivně vyjednávat (čl. 6)</a:t>
            </a:r>
          </a:p>
          <a:p>
            <a:r>
              <a:rPr lang="cs-CZ" dirty="0"/>
              <a:t>právo dětí a mladých osob na ochranu (čl. 7)</a:t>
            </a:r>
          </a:p>
          <a:p>
            <a:r>
              <a:rPr lang="cs-CZ" dirty="0"/>
              <a:t>právo zaměstnaných žen na ochranu (čl. 8)</a:t>
            </a:r>
          </a:p>
          <a:p>
            <a:r>
              <a:rPr lang="cs-CZ" dirty="0"/>
              <a:t>právo na poradenství při volbě povolání (čl. 9)</a:t>
            </a:r>
          </a:p>
          <a:p>
            <a:r>
              <a:rPr lang="cs-CZ" dirty="0"/>
              <a:t>právo na přípravu k výkonu povolání (čl. 10)</a:t>
            </a:r>
          </a:p>
        </p:txBody>
      </p:sp>
      <p:sp>
        <p:nvSpPr>
          <p:cNvPr id="4" name="Zástupný symbol pro obsah 3"/>
          <p:cNvSpPr>
            <a:spLocks noGrp="1"/>
          </p:cNvSpPr>
          <p:nvPr>
            <p:ph sz="half" idx="2"/>
          </p:nvPr>
        </p:nvSpPr>
        <p:spPr>
          <a:xfrm>
            <a:off x="6172200" y="786384"/>
            <a:ext cx="5181600" cy="5390579"/>
          </a:xfrm>
        </p:spPr>
        <p:txBody>
          <a:bodyPr>
            <a:normAutofit fontScale="77500" lnSpcReduction="20000"/>
          </a:bodyPr>
          <a:lstStyle/>
          <a:p>
            <a:r>
              <a:rPr lang="cs-CZ" dirty="0"/>
              <a:t>právo na ochranu zdraví (čl. 11)</a:t>
            </a:r>
          </a:p>
          <a:p>
            <a:r>
              <a:rPr lang="cs-CZ" b="1" dirty="0"/>
              <a:t>právo na sociální zabezpečení (čl. 12)</a:t>
            </a:r>
          </a:p>
          <a:p>
            <a:r>
              <a:rPr lang="cs-CZ" b="1" dirty="0"/>
              <a:t>právo na sociální a lékařskou pomoc (čl. 13)</a:t>
            </a:r>
          </a:p>
          <a:p>
            <a:r>
              <a:rPr lang="cs-CZ" dirty="0"/>
              <a:t>právo využívat služby sociální péče (čl. 14)</a:t>
            </a:r>
          </a:p>
          <a:p>
            <a:r>
              <a:rPr lang="cs-CZ" dirty="0"/>
              <a:t>právo tělesně nebo duševně postižených osob na odbornou přípravu k výkonu povolání, rehabilitaci a na profesní a sociální </a:t>
            </a:r>
            <a:r>
              <a:rPr lang="cs-CZ" dirty="0" err="1"/>
              <a:t>readaptaci</a:t>
            </a:r>
            <a:r>
              <a:rPr lang="cs-CZ" dirty="0"/>
              <a:t> (čl. 15)</a:t>
            </a:r>
          </a:p>
          <a:p>
            <a:r>
              <a:rPr lang="cs-CZ" b="1" dirty="0"/>
              <a:t>právo rodiny na sociální, právní a hospodářskou ochranu (čl. 16)</a:t>
            </a:r>
          </a:p>
          <a:p>
            <a:r>
              <a:rPr lang="cs-CZ" dirty="0"/>
              <a:t>právo matek a dětí na sociální a hospodářskou ochranu (čl. 17)</a:t>
            </a:r>
          </a:p>
          <a:p>
            <a:r>
              <a:rPr lang="cs-CZ" dirty="0"/>
              <a:t>právo na výdělečnou činnost na území jiných smluvních stran (čl. 18)</a:t>
            </a:r>
          </a:p>
          <a:p>
            <a:r>
              <a:rPr lang="cs-CZ" b="1" dirty="0"/>
              <a:t>právo migrujících pracovníků a jejich rodin na ochranu a pomoc (čl. 19)</a:t>
            </a:r>
          </a:p>
          <a:p>
            <a:endParaRPr lang="cs-CZ" b="1" dirty="0"/>
          </a:p>
        </p:txBody>
      </p:sp>
    </p:spTree>
    <p:extLst>
      <p:ext uri="{BB962C8B-B14F-4D97-AF65-F5344CB8AC3E}">
        <p14:creationId xmlns:p14="http://schemas.microsoft.com/office/powerpoint/2010/main" val="12244641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795528"/>
            <a:ext cx="10515600" cy="5381435"/>
          </a:xfrm>
        </p:spPr>
        <p:txBody>
          <a:bodyPr>
            <a:noAutofit/>
          </a:bodyPr>
          <a:lstStyle/>
          <a:p>
            <a:pPr marL="0" indent="0">
              <a:buNone/>
            </a:pPr>
            <a:r>
              <a:rPr lang="cs-CZ" sz="2100" dirty="0"/>
              <a:t>čl.12 - právo na sociální zabezpečení</a:t>
            </a:r>
          </a:p>
          <a:p>
            <a:pPr marL="0" indent="0">
              <a:buNone/>
            </a:pPr>
            <a:r>
              <a:rPr lang="cs-CZ" sz="2100" dirty="0"/>
              <a:t>S cílem zajistit účinné uplatnění práva na sociální zabezpečení se smluvní strany zavazují:</a:t>
            </a:r>
          </a:p>
          <a:p>
            <a:pPr marL="514350" indent="-514350">
              <a:buFont typeface="+mj-lt"/>
              <a:buAutoNum type="arabicPeriod"/>
            </a:pPr>
            <a:r>
              <a:rPr lang="cs-CZ" sz="2100" dirty="0"/>
              <a:t>vytvořit nebo udržovat systém sociálního zabezpečení,</a:t>
            </a:r>
          </a:p>
          <a:p>
            <a:pPr marL="514350" indent="-514350">
              <a:buFont typeface="+mj-lt"/>
              <a:buAutoNum type="arabicPeriod"/>
            </a:pPr>
            <a:r>
              <a:rPr lang="cs-CZ" sz="2100" dirty="0"/>
              <a:t>udržovat systém sociálního zabezpečení na dostatečné úrovni, přinejmenším na úrovni stejné, jaká se vyžaduje pro ratifikaci Úmluvy Mezinárodní organizace práce (č. 102) o minimálních standardech sociálního zabezpečení,</a:t>
            </a:r>
          </a:p>
          <a:p>
            <a:pPr marL="514350" indent="-514350">
              <a:buFont typeface="+mj-lt"/>
              <a:buAutoNum type="arabicPeriod"/>
            </a:pPr>
            <a:r>
              <a:rPr lang="cs-CZ" sz="2100" dirty="0"/>
              <a:t>usilovat o postupné zvýšení úrovně systému sociálního zabezpečení,</a:t>
            </a:r>
          </a:p>
          <a:p>
            <a:pPr marL="514350" indent="-514350">
              <a:buFont typeface="+mj-lt"/>
              <a:buAutoNum type="arabicPeriod"/>
            </a:pPr>
            <a:r>
              <a:rPr lang="cs-CZ" sz="2100" dirty="0"/>
              <a:t>učinit uzavřením patřičných dvoustranných a mnohostranných smluv nebo jinými vhodnými prostředky za podmínek stanovených v takových smlouvách opatření k zajištění:</a:t>
            </a:r>
          </a:p>
          <a:p>
            <a:pPr marL="914400" lvl="1" indent="-457200">
              <a:buAutoNum type="alphaLcParenR"/>
            </a:pPr>
            <a:r>
              <a:rPr lang="cs-CZ" sz="2100" dirty="0"/>
              <a:t>rovného zacházení s vlastními státními příslušníky a státními příslušníky ostatních smluvních stran, pokud jde o práva sociálního zabezpečení, včetně zachování nároků vyplývajících z právních předpisů sociálního zabezpečení, bez ohledu na pohyb chráněných osob mezi územími smluvních stran,</a:t>
            </a:r>
          </a:p>
          <a:p>
            <a:pPr marL="914400" lvl="1" indent="-457200">
              <a:buAutoNum type="alphaLcParenR"/>
            </a:pPr>
            <a:r>
              <a:rPr lang="cs-CZ" sz="2100" dirty="0"/>
              <a:t>uznání, zachování a znovunabytí práv sociálního zabezpečení prostřednictvím sčítání dob pojištění nebo zaměstnání završených podle právních předpisů každé ze smluvních stran.</a:t>
            </a:r>
          </a:p>
        </p:txBody>
      </p:sp>
    </p:spTree>
    <p:extLst>
      <p:ext uri="{BB962C8B-B14F-4D97-AF65-F5344CB8AC3E}">
        <p14:creationId xmlns:p14="http://schemas.microsoft.com/office/powerpoint/2010/main" val="79330058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Právo EU </a:t>
            </a:r>
          </a:p>
          <a:p>
            <a:pPr marL="355600" indent="-355600">
              <a:buSzPct val="70000"/>
              <a:buFont typeface="Wingdings" panose="05000000000000000000" pitchFamily="2" charset="2"/>
              <a:buChar char="q"/>
            </a:pPr>
            <a:r>
              <a:rPr lang="cs-CZ" dirty="0"/>
              <a:t>zaměřuje se především na vytvoření předpokladů pro rovné postavení mužů a žen, </a:t>
            </a:r>
          </a:p>
          <a:p>
            <a:pPr marL="355600" indent="-355600">
              <a:buSzPct val="70000"/>
              <a:buFont typeface="Wingdings" panose="05000000000000000000" pitchFamily="2" charset="2"/>
              <a:buChar char="q"/>
            </a:pPr>
            <a:r>
              <a:rPr lang="cs-CZ" dirty="0"/>
              <a:t>na sociálněprávní aspekty volného pohybu osob (pracovníků, osob samostatně výdělečně činných a dalších osob) po EU </a:t>
            </a:r>
          </a:p>
          <a:p>
            <a:pPr marL="355600" indent="-355600">
              <a:buSzPct val="70000"/>
              <a:buFont typeface="Wingdings" panose="05000000000000000000" pitchFamily="2" charset="2"/>
              <a:buChar char="q"/>
            </a:pPr>
            <a:endParaRPr lang="cs-CZ" dirty="0"/>
          </a:p>
          <a:p>
            <a:pPr marL="355600" indent="-355600">
              <a:buSzPct val="70000"/>
              <a:buFont typeface="Wingdings" panose="05000000000000000000" pitchFamily="2" charset="2"/>
              <a:buChar char="q"/>
            </a:pPr>
            <a:r>
              <a:rPr lang="cs-CZ" dirty="0"/>
              <a:t>existují však oblasti, které mají v právu EU svůj obecný základ, ale dosud nejsou podrobněji upraveny a jsou řešeny jsou v rámci prohloubené spolupráce jak členských států EU (prevence sociálního vyloučení, modernizace systémů sociálního zabezpečení) </a:t>
            </a:r>
          </a:p>
        </p:txBody>
      </p:sp>
    </p:spTree>
    <p:extLst>
      <p:ext uri="{BB962C8B-B14F-4D97-AF65-F5344CB8AC3E}">
        <p14:creationId xmlns:p14="http://schemas.microsoft.com/office/powerpoint/2010/main" val="286474215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12. Evropské sociální zákonodárství a základní dokumenty                    Evropské sociální politiky</a:t>
            </a:r>
            <a:endParaRPr lang="cs-CZ" dirty="0"/>
          </a:p>
        </p:txBody>
      </p:sp>
      <p:sp>
        <p:nvSpPr>
          <p:cNvPr id="3" name="Zástupný symbol pro obsah 2"/>
          <p:cNvSpPr>
            <a:spLocks noGrp="1"/>
          </p:cNvSpPr>
          <p:nvPr>
            <p:ph idx="1"/>
          </p:nvPr>
        </p:nvSpPr>
        <p:spPr>
          <a:xfrm>
            <a:off x="838200" y="1825624"/>
            <a:ext cx="10515600" cy="4681707"/>
          </a:xfrm>
        </p:spPr>
        <p:txBody>
          <a:bodyPr>
            <a:normAutofit lnSpcReduction="10000"/>
          </a:bodyPr>
          <a:lstStyle/>
          <a:p>
            <a:pPr marL="355600" indent="-355600">
              <a:buSzPct val="70000"/>
              <a:buFont typeface="Wingdings" panose="05000000000000000000" pitchFamily="2" charset="2"/>
              <a:buChar char="q"/>
            </a:pPr>
            <a:r>
              <a:rPr lang="cs-CZ" dirty="0"/>
              <a:t>směrnice = souhrn norem, který je právně závazný pro členské státy, pokud jde o cíle, jichž má být dosaženo, je však ponecháno na rozhodnutí jednotlivých členských států, jaké formy a metody zvolí</a:t>
            </a:r>
          </a:p>
          <a:p>
            <a:pPr marL="812800" lvl="1" indent="-355600">
              <a:buSzPct val="70000"/>
              <a:buFont typeface="Wingdings" panose="05000000000000000000" pitchFamily="2" charset="2"/>
              <a:buChar char="q"/>
            </a:pPr>
            <a:r>
              <a:rPr lang="cs-CZ" dirty="0"/>
              <a:t>na podkladě směrnice jsou členské státy povinny upravit vnitrostátní sociální předpisy, které s ní nejsou v souladu</a:t>
            </a:r>
          </a:p>
          <a:p>
            <a:pPr marL="355600" indent="-355600">
              <a:buSzPct val="70000"/>
              <a:buFont typeface="Wingdings" panose="05000000000000000000" pitchFamily="2" charset="2"/>
              <a:buChar char="q"/>
            </a:pPr>
            <a:r>
              <a:rPr lang="cs-CZ" dirty="0"/>
              <a:t>nařízení představuje souhrn právních norem, který je obecně závazný v celém rozsahu</a:t>
            </a:r>
          </a:p>
          <a:p>
            <a:pPr marL="812800" lvl="1" indent="-355600">
              <a:buSzPct val="70000"/>
              <a:buFont typeface="Wingdings" panose="05000000000000000000" pitchFamily="2" charset="2"/>
              <a:buChar char="q"/>
            </a:pPr>
            <a:r>
              <a:rPr lang="cs-CZ" dirty="0"/>
              <a:t>smyslem nařízení v sociální oblasti je odstranit překážky volného pohybu, zejména zajistit stejná práva a stejné povinnosti v sociálním zabezpečení pro občany jiných členských států, jako mají příslušníci takového státu</a:t>
            </a:r>
          </a:p>
          <a:p>
            <a:pPr marL="355600" indent="-355600">
              <a:buSzPct val="70000"/>
              <a:buFont typeface="Wingdings" panose="05000000000000000000" pitchFamily="2" charset="2"/>
              <a:buChar char="q"/>
            </a:pPr>
            <a:r>
              <a:rPr lang="cs-CZ" dirty="0"/>
              <a:t>rozhodnutí je závazným pramenem práva v celém rozsahu</a:t>
            </a:r>
          </a:p>
          <a:p>
            <a:pPr marL="355600" indent="-355600">
              <a:buSzPct val="70000"/>
              <a:buFont typeface="Wingdings" panose="05000000000000000000" pitchFamily="2" charset="2"/>
              <a:buChar char="q"/>
            </a:pPr>
            <a:r>
              <a:rPr lang="cs-CZ" dirty="0"/>
              <a:t>stanoviska = nezávazným právním aktem  </a:t>
            </a:r>
          </a:p>
          <a:p>
            <a:endParaRPr lang="cs-CZ" dirty="0"/>
          </a:p>
        </p:txBody>
      </p:sp>
    </p:spTree>
    <p:extLst>
      <p:ext uri="{BB962C8B-B14F-4D97-AF65-F5344CB8AC3E}">
        <p14:creationId xmlns:p14="http://schemas.microsoft.com/office/powerpoint/2010/main" val="29072803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514350" lvl="0" indent="-514350" algn="ctr">
              <a:spcBef>
                <a:spcPts val="1000"/>
              </a:spcBef>
            </a:pPr>
            <a:r>
              <a:rPr lang="cs-CZ" sz="2600" dirty="0">
                <a:solidFill>
                  <a:srgbClr val="000000"/>
                </a:solidFill>
                <a:latin typeface="Tahoma" panose="020B0604030504040204" pitchFamily="34" charset="0"/>
                <a:ea typeface="+mn-ea"/>
                <a:cs typeface="+mn-cs"/>
              </a:rPr>
              <a:t>13. Modernizace sociálních systémů</a:t>
            </a:r>
            <a:endParaRPr lang="cs-CZ" dirty="0"/>
          </a:p>
        </p:txBody>
      </p:sp>
      <p:sp>
        <p:nvSpPr>
          <p:cNvPr id="3" name="Zástupný symbol pro obsah 2"/>
          <p:cNvSpPr>
            <a:spLocks noGrp="1"/>
          </p:cNvSpPr>
          <p:nvPr>
            <p:ph idx="1"/>
          </p:nvPr>
        </p:nvSpPr>
        <p:spPr/>
        <p:txBody>
          <a:bodyPr/>
          <a:lstStyle/>
          <a:p>
            <a:pPr marL="330200" lvl="0" indent="-330200" defTabSz="877888" eaLnBrk="0" fontAlgn="base" hangingPunct="0">
              <a:lnSpc>
                <a:spcPct val="100000"/>
              </a:lnSpc>
              <a:spcBef>
                <a:spcPct val="20000"/>
              </a:spcBef>
              <a:spcAft>
                <a:spcPct val="0"/>
              </a:spcAft>
              <a:buNone/>
              <a:defRPr/>
            </a:pPr>
            <a:r>
              <a:rPr lang="cs-CZ" sz="2400" kern="0" dirty="0">
                <a:latin typeface="Arial"/>
              </a:rPr>
              <a:t>Společná strategie modernizace sociální ochrany </a:t>
            </a:r>
          </a:p>
          <a:p>
            <a:pPr marL="330200" lvl="0" indent="-330200" defTabSz="877888" eaLnBrk="0" fontAlgn="base" hangingPunct="0">
              <a:lnSpc>
                <a:spcPct val="100000"/>
              </a:lnSpc>
              <a:spcBef>
                <a:spcPct val="20000"/>
              </a:spcBef>
              <a:spcAft>
                <a:spcPct val="0"/>
              </a:spcAft>
              <a:buNone/>
              <a:defRPr/>
            </a:pPr>
            <a:r>
              <a:rPr lang="cs-CZ" sz="2400" kern="0" dirty="0">
                <a:latin typeface="Arial"/>
              </a:rPr>
              <a:t>(</a:t>
            </a:r>
            <a:r>
              <a:rPr lang="en-US" sz="2400" kern="0" dirty="0">
                <a:latin typeface="Arial"/>
              </a:rPr>
              <a:t>A Concerted Strategy for </a:t>
            </a:r>
            <a:r>
              <a:rPr lang="en-US" sz="2400" kern="0" dirty="0" err="1">
                <a:latin typeface="Arial"/>
              </a:rPr>
              <a:t>Modernising</a:t>
            </a:r>
            <a:r>
              <a:rPr lang="en-US" sz="2400" kern="0" dirty="0">
                <a:latin typeface="Arial"/>
              </a:rPr>
              <a:t> Social Protection</a:t>
            </a:r>
            <a:r>
              <a:rPr lang="cs-CZ" sz="2400" kern="0" dirty="0">
                <a:latin typeface="Arial"/>
              </a:rPr>
              <a:t>)</a:t>
            </a:r>
          </a:p>
          <a:p>
            <a:pPr marL="330200" lvl="0" indent="-330200" defTabSz="877888" eaLnBrk="0" fontAlgn="base" hangingPunct="0">
              <a:lnSpc>
                <a:spcPct val="100000"/>
              </a:lnSpc>
              <a:spcBef>
                <a:spcPct val="20000"/>
              </a:spcBef>
              <a:spcAft>
                <a:spcPct val="0"/>
              </a:spcAft>
              <a:buNone/>
              <a:defRPr/>
            </a:pPr>
            <a:endParaRPr lang="cs-CZ" sz="2400" kern="0" dirty="0">
              <a:latin typeface="Arial"/>
            </a:endParaRPr>
          </a:p>
          <a:p>
            <a:pPr marL="342900" lvl="0" indent="-342900" defTabSz="877888" eaLnBrk="0" fontAlgn="base" hangingPunct="0">
              <a:lnSpc>
                <a:spcPct val="100000"/>
              </a:lnSpc>
              <a:spcBef>
                <a:spcPct val="20000"/>
              </a:spcBef>
              <a:spcAft>
                <a:spcPct val="0"/>
              </a:spcAft>
              <a:buSzPct val="75000"/>
              <a:buFont typeface="Wingdings" pitchFamily="2" charset="2"/>
              <a:buChar char="q"/>
              <a:defRPr/>
            </a:pPr>
            <a:r>
              <a:rPr lang="cs-CZ" sz="2400" kern="0" dirty="0">
                <a:latin typeface="Arial"/>
              </a:rPr>
              <a:t>z</a:t>
            </a:r>
            <a:r>
              <a:rPr lang="x-none" sz="2400" kern="0" dirty="0">
                <a:latin typeface="Arial"/>
              </a:rPr>
              <a:t>ajistit, aby se vyplatilo pracovat a poskytovat zaručený příjem</a:t>
            </a:r>
            <a:endParaRPr lang="cs-CZ" sz="2400" kern="0" dirty="0">
              <a:latin typeface="Arial"/>
            </a:endParaRPr>
          </a:p>
          <a:p>
            <a:pPr marL="342900" lvl="0" indent="-342900" defTabSz="877888" eaLnBrk="0" fontAlgn="base" hangingPunct="0">
              <a:lnSpc>
                <a:spcPct val="100000"/>
              </a:lnSpc>
              <a:spcBef>
                <a:spcPct val="20000"/>
              </a:spcBef>
              <a:spcAft>
                <a:spcPct val="0"/>
              </a:spcAft>
              <a:buSzPct val="75000"/>
              <a:buFont typeface="Wingdings" pitchFamily="2" charset="2"/>
              <a:buChar char="q"/>
              <a:defRPr/>
            </a:pPr>
            <a:r>
              <a:rPr lang="cs-CZ" sz="2400" kern="0" dirty="0">
                <a:latin typeface="Arial"/>
              </a:rPr>
              <a:t>z</a:t>
            </a:r>
            <a:r>
              <a:rPr lang="x-none" sz="2400" kern="0" dirty="0">
                <a:latin typeface="Arial"/>
              </a:rPr>
              <a:t>ajistit zaručené důchody a udržitelné důchodové systémy</a:t>
            </a:r>
            <a:endParaRPr lang="cs-CZ" sz="2400" kern="0" dirty="0">
              <a:latin typeface="Arial"/>
            </a:endParaRPr>
          </a:p>
          <a:p>
            <a:pPr marL="342900" lvl="0" indent="-342900" defTabSz="877888" eaLnBrk="0" fontAlgn="base" hangingPunct="0">
              <a:lnSpc>
                <a:spcPct val="100000"/>
              </a:lnSpc>
              <a:spcBef>
                <a:spcPct val="20000"/>
              </a:spcBef>
              <a:spcAft>
                <a:spcPct val="0"/>
              </a:spcAft>
              <a:buSzPct val="75000"/>
              <a:buFont typeface="Wingdings" pitchFamily="2" charset="2"/>
              <a:buChar char="q"/>
              <a:defRPr/>
            </a:pPr>
            <a:r>
              <a:rPr lang="cs-CZ" sz="2400" kern="0" dirty="0">
                <a:latin typeface="Arial"/>
              </a:rPr>
              <a:t>p</a:t>
            </a:r>
            <a:r>
              <a:rPr lang="x-none" sz="2400" kern="0" dirty="0">
                <a:latin typeface="Arial"/>
              </a:rPr>
              <a:t>odporovat sociální integraci</a:t>
            </a:r>
            <a:endParaRPr lang="cs-CZ" sz="2400" kern="0" dirty="0">
              <a:latin typeface="Arial"/>
            </a:endParaRPr>
          </a:p>
          <a:p>
            <a:pPr marL="342900" lvl="0" indent="-342900" defTabSz="877888" eaLnBrk="0" fontAlgn="base" hangingPunct="0">
              <a:lnSpc>
                <a:spcPct val="100000"/>
              </a:lnSpc>
              <a:spcBef>
                <a:spcPct val="20000"/>
              </a:spcBef>
              <a:spcAft>
                <a:spcPct val="0"/>
              </a:spcAft>
              <a:buSzPct val="75000"/>
              <a:buFont typeface="Wingdings" pitchFamily="2" charset="2"/>
              <a:buChar char="q"/>
              <a:defRPr/>
            </a:pPr>
            <a:r>
              <a:rPr lang="cs-CZ" sz="2400" kern="0" dirty="0">
                <a:latin typeface="Arial"/>
              </a:rPr>
              <a:t>z</a:t>
            </a:r>
            <a:r>
              <a:rPr lang="x-none" sz="2400" kern="0" dirty="0">
                <a:latin typeface="Arial"/>
              </a:rPr>
              <a:t>ajistit vysokou kvalitu a udržitelnost </a:t>
            </a:r>
            <a:r>
              <a:rPr lang="cs-CZ" sz="2400" kern="0" dirty="0">
                <a:latin typeface="Arial"/>
              </a:rPr>
              <a:t>dlouhodobé sociálně </a:t>
            </a:r>
            <a:r>
              <a:rPr lang="x-none" sz="2400" kern="0" dirty="0">
                <a:latin typeface="Arial"/>
              </a:rPr>
              <a:t>zdravotní péče</a:t>
            </a:r>
            <a:endParaRPr lang="cs-CZ" dirty="0"/>
          </a:p>
        </p:txBody>
      </p:sp>
    </p:spTree>
    <p:extLst>
      <p:ext uri="{BB962C8B-B14F-4D97-AF65-F5344CB8AC3E}">
        <p14:creationId xmlns:p14="http://schemas.microsoft.com/office/powerpoint/2010/main" val="14084220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a:solidFill>
                  <a:srgbClr val="000000"/>
                </a:solidFill>
                <a:latin typeface="Tahoma" panose="020B0604030504040204" pitchFamily="34" charset="0"/>
              </a:rPr>
              <a:t>13. Modernizace sociálních systémů</a:t>
            </a:r>
            <a:endParaRPr lang="cs-CZ" dirty="0"/>
          </a:p>
        </p:txBody>
      </p:sp>
      <p:sp>
        <p:nvSpPr>
          <p:cNvPr id="3" name="Zástupný symbol pro obsah 2"/>
          <p:cNvSpPr>
            <a:spLocks noGrp="1"/>
          </p:cNvSpPr>
          <p:nvPr>
            <p:ph idx="1"/>
          </p:nvPr>
        </p:nvSpPr>
        <p:spPr>
          <a:xfrm>
            <a:off x="838200" y="1535837"/>
            <a:ext cx="10515600" cy="4641126"/>
          </a:xfrm>
        </p:spPr>
        <p:txBody>
          <a:bodyPr>
            <a:normAutofit fontScale="77500" lnSpcReduction="20000"/>
          </a:bodyPr>
          <a:lstStyle/>
          <a:p>
            <a:pPr marL="0" indent="0">
              <a:lnSpc>
                <a:spcPct val="120000"/>
              </a:lnSpc>
              <a:buNone/>
            </a:pPr>
            <a:r>
              <a:rPr lang="cs-CZ" altLang="cs-CZ" sz="3100" kern="0" dirty="0">
                <a:latin typeface="Arial"/>
                <a:ea typeface="+mj-ea"/>
                <a:cs typeface="+mj-cs"/>
              </a:rPr>
              <a:t>EU – úsilí o koordinaci sociá</a:t>
            </a:r>
            <a:r>
              <a:rPr lang="cs-CZ" altLang="cs-CZ" sz="3100" kern="0" dirty="0">
                <a:latin typeface="Arial"/>
              </a:rPr>
              <a:t>lních systémů</a:t>
            </a:r>
            <a:endParaRPr lang="cs-CZ" dirty="0"/>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sociální politika v EU = výsostnou kompetencí každé země</a:t>
            </a: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otevřená metoda koordinace sociálních systémů</a:t>
            </a: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příklady dobré praxe</a:t>
            </a:r>
          </a:p>
          <a:p>
            <a:pPr marL="355600" indent="-355600">
              <a:lnSpc>
                <a:spcPct val="120000"/>
              </a:lnSpc>
              <a:buSzPct val="70000"/>
              <a:buFont typeface="Wingdings" panose="05000000000000000000" pitchFamily="2" charset="2"/>
              <a:buChar char="q"/>
            </a:pPr>
            <a:endParaRPr lang="cs-CZ" altLang="cs-CZ" sz="3100" kern="0" dirty="0">
              <a:latin typeface="Arial"/>
              <a:ea typeface="+mj-ea"/>
              <a:cs typeface="+mj-cs"/>
            </a:endParaRP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Zpráva o  národních strategiích sociální ochrany</a:t>
            </a: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Zpráva o prevenci sociálního vyloučení (o sociálním začleňování)</a:t>
            </a: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Zpráva o udržitelných důchodových systémech</a:t>
            </a:r>
          </a:p>
          <a:p>
            <a:pPr marL="355600" indent="-355600">
              <a:lnSpc>
                <a:spcPct val="120000"/>
              </a:lnSpc>
              <a:buSzPct val="70000"/>
              <a:buFont typeface="Wingdings" panose="05000000000000000000" pitchFamily="2" charset="2"/>
              <a:buChar char="q"/>
            </a:pPr>
            <a:r>
              <a:rPr lang="cs-CZ" altLang="cs-CZ" sz="3100" kern="0" dirty="0">
                <a:latin typeface="Arial"/>
                <a:ea typeface="+mj-ea"/>
                <a:cs typeface="+mj-cs"/>
              </a:rPr>
              <a:t>Zpráva o udržitelných systémech dlouhodobé sociálně zdravotní péče</a:t>
            </a:r>
          </a:p>
          <a:p>
            <a:pPr marL="355600" indent="-355600">
              <a:lnSpc>
                <a:spcPct val="120000"/>
              </a:lnSpc>
              <a:buSzPct val="70000"/>
              <a:buFont typeface="Wingdings" panose="05000000000000000000" pitchFamily="2" charset="2"/>
              <a:buChar char="q"/>
            </a:pPr>
            <a:endParaRPr lang="cs-CZ" altLang="cs-CZ" sz="3100" kern="0" dirty="0">
              <a:latin typeface="Arial"/>
              <a:ea typeface="+mj-ea"/>
              <a:cs typeface="+mj-cs"/>
            </a:endParaRPr>
          </a:p>
        </p:txBody>
      </p:sp>
    </p:spTree>
    <p:extLst>
      <p:ext uri="{BB962C8B-B14F-4D97-AF65-F5344CB8AC3E}">
        <p14:creationId xmlns:p14="http://schemas.microsoft.com/office/powerpoint/2010/main" val="4006947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a:t>co je to sociální politika?</a:t>
            </a:r>
          </a:p>
          <a:p>
            <a:pPr marL="0" indent="0">
              <a:buNone/>
            </a:pPr>
            <a:endParaRPr lang="cs-CZ" dirty="0"/>
          </a:p>
          <a:p>
            <a:pPr marL="0" indent="0">
              <a:buNone/>
            </a:pPr>
            <a:r>
              <a:rPr lang="cs-CZ" dirty="0"/>
              <a:t>Sociální politiku je nutno vnímat jako určitý systém s četnými vnitřními vazbami i s vazbami  na ostatní prvky společenského systému, </a:t>
            </a:r>
          </a:p>
          <a:p>
            <a:pPr marL="355600" indent="-355600">
              <a:buSzPct val="70000"/>
              <a:buFont typeface="Wingdings" panose="05000000000000000000" pitchFamily="2" charset="2"/>
              <a:buChar char="q"/>
            </a:pPr>
            <a:r>
              <a:rPr lang="cs-CZ" dirty="0"/>
              <a:t>je úzce vázána na své společenské okolí, </a:t>
            </a:r>
          </a:p>
          <a:p>
            <a:pPr marL="355600" indent="-355600">
              <a:buSzPct val="70000"/>
              <a:buFont typeface="Wingdings" panose="05000000000000000000" pitchFamily="2" charset="2"/>
              <a:buChar char="q"/>
            </a:pPr>
            <a:r>
              <a:rPr lang="cs-CZ" dirty="0"/>
              <a:t>je vždy specifická v každé zemi a době, </a:t>
            </a:r>
          </a:p>
          <a:p>
            <a:pPr marL="355600" indent="-355600">
              <a:buSzPct val="70000"/>
              <a:buFont typeface="Wingdings" panose="05000000000000000000" pitchFamily="2" charset="2"/>
              <a:buChar char="q"/>
            </a:pPr>
            <a:r>
              <a:rPr lang="cs-CZ" dirty="0"/>
              <a:t>jsou jí vlastní i určité společné znaky</a:t>
            </a:r>
          </a:p>
        </p:txBody>
      </p:sp>
    </p:spTree>
    <p:extLst>
      <p:ext uri="{BB962C8B-B14F-4D97-AF65-F5344CB8AC3E}">
        <p14:creationId xmlns:p14="http://schemas.microsoft.com/office/powerpoint/2010/main" val="2185624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1. Úvod do sociální politiky</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lnSpc>
                <a:spcPct val="110000"/>
              </a:lnSpc>
              <a:buNone/>
            </a:pPr>
            <a:r>
              <a:rPr lang="cs-CZ" dirty="0"/>
              <a:t>Ottům slovník naučný (Praha 1940)</a:t>
            </a:r>
          </a:p>
          <a:p>
            <a:pPr marL="0" indent="0">
              <a:lnSpc>
                <a:spcPct val="110000"/>
              </a:lnSpc>
              <a:buNone/>
            </a:pPr>
            <a:r>
              <a:rPr lang="cs-CZ" dirty="0"/>
              <a:t>Sociální politika vymezena jako "praktická snaha, aby společenský celek byl uspořádán co nejideálněji". </a:t>
            </a:r>
          </a:p>
          <a:p>
            <a:pPr marL="0" indent="0">
              <a:lnSpc>
                <a:spcPct val="110000"/>
              </a:lnSpc>
              <a:buNone/>
            </a:pPr>
            <a:r>
              <a:rPr lang="cs-CZ" dirty="0"/>
              <a:t>Sociální politika je chápána jako souhrn zásad směřujících k odstranění nebo zmírnění "vad společenského života", zejména těch, které lze nazvat sociální otázkou.</a:t>
            </a:r>
          </a:p>
          <a:p>
            <a:pPr marL="0" indent="0">
              <a:lnSpc>
                <a:spcPct val="110000"/>
              </a:lnSpc>
              <a:buNone/>
            </a:pPr>
            <a:r>
              <a:rPr lang="cs-CZ" dirty="0"/>
              <a:t>Sociální politika není obdobou jiných politik (např. dopravní, peněžní), ale jde o souhrn morálních hledisek a jejich uskutečňování. </a:t>
            </a:r>
          </a:p>
          <a:p>
            <a:pPr marL="0" indent="0">
              <a:lnSpc>
                <a:spcPct val="110000"/>
              </a:lnSpc>
              <a:buNone/>
            </a:pPr>
            <a:r>
              <a:rPr lang="cs-CZ" dirty="0"/>
              <a:t>Sociální politika je chápána jako praktická činnost směřuje k řešení sociálních otázek všech tříd a vrstev, nikoli jen dělnictva.</a:t>
            </a:r>
          </a:p>
          <a:p>
            <a:pPr marL="0" indent="0">
              <a:buNone/>
            </a:pPr>
            <a:endParaRPr lang="cs-CZ" dirty="0"/>
          </a:p>
        </p:txBody>
      </p:sp>
    </p:spTree>
    <p:extLst>
      <p:ext uri="{BB962C8B-B14F-4D97-AF65-F5344CB8AC3E}">
        <p14:creationId xmlns:p14="http://schemas.microsoft.com/office/powerpoint/2010/main" val="427467072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8666</TotalTime>
  <Words>7303</Words>
  <Application>Microsoft Office PowerPoint</Application>
  <PresentationFormat>Širokoúhlá obrazovka</PresentationFormat>
  <Paragraphs>607</Paragraphs>
  <Slides>76</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76</vt:i4>
      </vt:variant>
    </vt:vector>
  </HeadingPairs>
  <TitlesOfParts>
    <vt:vector size="85" baseType="lpstr">
      <vt:lpstr>Arial</vt:lpstr>
      <vt:lpstr>Calibri</vt:lpstr>
      <vt:lpstr>Calibri Light</vt:lpstr>
      <vt:lpstr>MinionPro-Regular</vt:lpstr>
      <vt:lpstr>Tahoma</vt:lpstr>
      <vt:lpstr>Times New Roman</vt:lpstr>
      <vt:lpstr>Verdana</vt:lpstr>
      <vt:lpstr>Wingdings</vt:lpstr>
      <vt:lpstr>Motiv Office</vt:lpstr>
      <vt:lpstr>Sociální politika I.</vt:lpstr>
      <vt:lpstr>osnova kursu</vt:lpstr>
      <vt:lpstr>osnova kursu </vt:lpstr>
      <vt:lpstr>cíl kursu</vt:lpstr>
      <vt:lpstr>cíl kursu</vt:lpstr>
      <vt:lpstr>základní literatura</vt:lpstr>
      <vt:lpstr>1. Úvod do sociální politiky</vt:lpstr>
      <vt:lpstr>1. Úvod do sociální politiky</vt:lpstr>
      <vt:lpstr>1. Úvod do sociální politiky</vt:lpstr>
      <vt:lpstr>1. Úvod do sociální politiky</vt:lpstr>
      <vt:lpstr>1. Úvod do sociální politiky</vt:lpstr>
      <vt:lpstr>1. Úvod do sociální politiky</vt:lpstr>
      <vt:lpstr>1. Úvod do sociální politiky</vt:lpstr>
      <vt:lpstr>1. Úvod do sociální politiky</vt:lpstr>
      <vt:lpstr>1. Úvod do sociální politiky</vt:lpstr>
      <vt:lpstr>1. Úvod do sociální politiky</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2. Aktéři, funkce, principy a nástroje sociální politiky. </vt:lpstr>
      <vt:lpstr>3. Vývoj a tradice sociální politiky v ČR</vt:lpstr>
      <vt:lpstr>3. Vývoj a tradice sociální politiky v ČR</vt:lpstr>
      <vt:lpstr>3. Vývoj a tradice sociální politiky v ČR</vt:lpstr>
      <vt:lpstr>3. Vývoj a tradice sociální politiky v ČR </vt:lpstr>
      <vt:lpstr>3. Vývoj a tradice sociální politiky v ČR</vt:lpstr>
      <vt:lpstr>3. Vývoj a tradice sociální politiky v ČR</vt:lpstr>
      <vt:lpstr>4. Geneze sociální politiky</vt:lpstr>
      <vt:lpstr>4. Geneze sociální politiky</vt:lpstr>
      <vt:lpstr>4. Geneze sociální politiky</vt:lpstr>
      <vt:lpstr>5. Příčiny rozdílů a modely sociální politiky.</vt:lpstr>
      <vt:lpstr>5. Příčiny rozdílů a modely sociální politiky.</vt:lpstr>
      <vt:lpstr>5. Příčiny rozdílů a modely sociální politiky.</vt:lpstr>
      <vt:lpstr>5. Příčiny rozdílů a modely sociální politiky.</vt:lpstr>
      <vt:lpstr>5. Příčiny rozdílů a modely sociální politiky.</vt:lpstr>
      <vt:lpstr>5. Příčiny rozdílů a modely sociální politiky.</vt:lpstr>
      <vt:lpstr>6. Tvorba programů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7. Sociální zabezpečení jako základ sociální politiky</vt:lpstr>
      <vt:lpstr>Prezentace aplikace PowerPoint</vt:lpstr>
      <vt:lpstr>8. Pojetí sociálního státu</vt:lpstr>
      <vt:lpstr>8. Pojetí sociálního státu</vt:lpstr>
      <vt:lpstr>8. Pojetí sociálního státu</vt:lpstr>
      <vt:lpstr>8. Pojetí sociálního státu</vt:lpstr>
      <vt:lpstr>9. Krize a návraty sociálního státu</vt:lpstr>
      <vt:lpstr>10. Vznik a typy sociální událostí</vt:lpstr>
      <vt:lpstr>10. Vznik a typy sociální událostí</vt:lpstr>
      <vt:lpstr>11. Postavení sociální politiky a její chápání v evropském prostoru</vt:lpstr>
      <vt:lpstr>12. Evropské sociální zákonodárství a základní dokumenty                    Evropské sociální politiky</vt:lpstr>
      <vt:lpstr>12. Evropské sociální zákonodárství a základní dokumenty                    Evropské sociální politiky</vt:lpstr>
      <vt:lpstr>12. Evropské sociální zákonodárství a základní dokumenty                    Evropské sociální politiky</vt:lpstr>
      <vt:lpstr>12. Evropské sociální zákonodárství a základní dokumenty                    Evropské sociální politiky</vt:lpstr>
      <vt:lpstr>12. Evropské sociální zákonodárství a základní dokumenty                    Evropské sociální politiky</vt:lpstr>
      <vt:lpstr>Prezentace aplikace PowerPoint</vt:lpstr>
      <vt:lpstr>Prezentace aplikace PowerPoint</vt:lpstr>
      <vt:lpstr>Prezentace aplikace PowerPoint</vt:lpstr>
      <vt:lpstr>Prezentace aplikace PowerPoint</vt:lpstr>
      <vt:lpstr>12. Evropské sociální zákonodárství a základní dokumenty                    Evropské sociální politiky</vt:lpstr>
      <vt:lpstr>12. Evropské sociální zákonodárství a základní dokumenty                    Evropské sociální politiky</vt:lpstr>
      <vt:lpstr>13. Modernizace sociálních systémů</vt:lpstr>
      <vt:lpstr>13. Modernizace sociálních systémů</vt:lpstr>
    </vt:vector>
  </TitlesOfParts>
  <Company>VÚPSV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politika I.</dc:title>
  <dc:creator>Průša Ladislav</dc:creator>
  <cp:lastModifiedBy>Lada Průša</cp:lastModifiedBy>
  <cp:revision>147</cp:revision>
  <dcterms:created xsi:type="dcterms:W3CDTF">2018-10-04T15:02:25Z</dcterms:created>
  <dcterms:modified xsi:type="dcterms:W3CDTF">2024-10-18T05:47:34Z</dcterms:modified>
</cp:coreProperties>
</file>