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0" r:id="rId4"/>
    <p:sldId id="301" r:id="rId5"/>
    <p:sldId id="302" r:id="rId6"/>
    <p:sldId id="303" r:id="rId7"/>
    <p:sldId id="307" r:id="rId8"/>
    <p:sldId id="305" r:id="rId9"/>
    <p:sldId id="306" r:id="rId10"/>
    <p:sldId id="308" r:id="rId11"/>
    <p:sldId id="297" r:id="rId12"/>
    <p:sldId id="298" r:id="rId13"/>
    <p:sldId id="292" r:id="rId14"/>
    <p:sldId id="273" r:id="rId15"/>
    <p:sldId id="275" r:id="rId16"/>
    <p:sldId id="294" r:id="rId17"/>
    <p:sldId id="288" r:id="rId18"/>
    <p:sldId id="296" r:id="rId19"/>
    <p:sldId id="295" r:id="rId20"/>
    <p:sldId id="282" r:id="rId21"/>
    <p:sldId id="29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3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6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7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9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58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15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8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20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22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01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AC71F-7203-4D71-8700-CC706A67023B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EFEC-380E-4661-A3A4-A595905F7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4765" y="357051"/>
            <a:ext cx="11242765" cy="3152912"/>
          </a:xfrm>
        </p:spPr>
        <p:txBody>
          <a:bodyPr>
            <a:noAutofit/>
          </a:bodyPr>
          <a:lstStyle/>
          <a:p>
            <a:pPr lvl="0"/>
            <a:r>
              <a:rPr lang="cs-CZ" sz="4800" b="1" dirty="0"/>
              <a:t>11. Výchova pracovní a technická. Výchova umělecká a estetická. Výchova tělesná, ke zdraví a zdravému životnímu stylu. </a:t>
            </a:r>
            <a:r>
              <a:rPr lang="cs-CZ" sz="4800" b="1" dirty="0" err="1"/>
              <a:t>Subsložka</a:t>
            </a:r>
            <a:r>
              <a:rPr lang="cs-CZ" sz="4800" b="1" dirty="0"/>
              <a:t>: </a:t>
            </a:r>
            <a:r>
              <a:rPr lang="cs-CZ" sz="4800" b="1" dirty="0" err="1"/>
              <a:t>enviromentální</a:t>
            </a:r>
            <a:r>
              <a:rPr lang="cs-CZ" sz="4800" b="1" dirty="0"/>
              <a:t> výchova.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90606"/>
            <a:ext cx="9144000" cy="1027610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86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91544" y="548681"/>
            <a:ext cx="8208912" cy="864096"/>
          </a:xfrm>
        </p:spPr>
        <p:txBody>
          <a:bodyPr>
            <a:normAutofit fontScale="90000"/>
          </a:bodyPr>
          <a:lstStyle/>
          <a:p>
            <a:br>
              <a:rPr lang="cs-CZ" sz="48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Realizována může být: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103" y="1541417"/>
            <a:ext cx="11225348" cy="504226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</a:rPr>
              <a:t>ve školách (např. hudební, výtvarná, dramatická a literární výchova)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</a:rPr>
              <a:t>v </a:t>
            </a:r>
            <a:r>
              <a:rPr lang="cs-CZ" sz="2800" dirty="0" err="1">
                <a:latin typeface="Calibri" panose="020F0502020204030204" pitchFamily="34" charset="0"/>
              </a:rPr>
              <a:t>mimovyučovacích</a:t>
            </a:r>
            <a:r>
              <a:rPr lang="cs-CZ" sz="2800" dirty="0">
                <a:latin typeface="Calibri" panose="020F0502020204030204" pitchFamily="34" charset="0"/>
              </a:rPr>
              <a:t> a zájmových činnostech (např. návštěvy muzeí a galerií, výchovné koncerty, divadlo, besedy s umělci)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</a:rPr>
              <a:t>v základních uměleckých školách (obor hudební, výtvarný, taneční, literárně-dramatický)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</a:rPr>
              <a:t>v kroužcích, souborech umělecké činnosti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</a:rPr>
              <a:t>v rodině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</a:rPr>
              <a:t>při vlastní činnosti (např. četba literatury, hra na hudební nástroj, výtvarná činnost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105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 idx="1"/>
          </p:nvPr>
        </p:nvSpPr>
        <p:spPr>
          <a:xfrm>
            <a:off x="182880" y="3161211"/>
            <a:ext cx="11730446" cy="301575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cs-CZ" altLang="cs-CZ" dirty="0">
              <a:solidFill>
                <a:srgbClr val="002060"/>
              </a:solidFill>
            </a:endParaRPr>
          </a:p>
          <a:p>
            <a:r>
              <a:rPr lang="cs-CZ" altLang="cs-CZ" b="1" u="sng" dirty="0"/>
              <a:t>Výchova ke zdraví</a:t>
            </a:r>
            <a:r>
              <a:rPr lang="cs-CZ" altLang="cs-CZ" dirty="0"/>
              <a:t> – vede k ochraně zdraví a k vlastnímu aktivnímu rozvoji.</a:t>
            </a:r>
          </a:p>
          <a:p>
            <a:endParaRPr lang="cs-CZ" altLang="cs-CZ" dirty="0"/>
          </a:p>
          <a:p>
            <a:r>
              <a:rPr lang="cs-CZ" altLang="cs-CZ" b="1" u="sng" dirty="0"/>
              <a:t>Tělesná výchova</a:t>
            </a:r>
            <a:r>
              <a:rPr lang="cs-CZ" altLang="cs-CZ" u="sng" dirty="0"/>
              <a:t>  (také zdravotní tělesná výchova</a:t>
            </a:r>
            <a:r>
              <a:rPr lang="cs-CZ" altLang="cs-CZ" dirty="0"/>
              <a:t>) – směřuje k poznání vlastních pohybových schopností a také k poznání, jak působí konkrétní pohybové činnosti na tělesnou zdatnost, duševní i sociální pohodu.</a:t>
            </a:r>
          </a:p>
          <a:p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30925" y="274637"/>
            <a:ext cx="11443063" cy="266015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TĚLESNÁ VÝCHOVA</a:t>
            </a:r>
            <a:b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dirty="0" err="1"/>
              <a:t>výchova</a:t>
            </a:r>
            <a:r>
              <a:rPr lang="cs-CZ" sz="4800" dirty="0"/>
              <a:t> ke zdraví  x  tělesná výchova</a:t>
            </a:r>
          </a:p>
        </p:txBody>
      </p:sp>
    </p:spTree>
    <p:extLst>
      <p:ext uri="{BB962C8B-B14F-4D97-AF65-F5344CB8AC3E}">
        <p14:creationId xmlns:p14="http://schemas.microsoft.com/office/powerpoint/2010/main" val="3984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679269" y="1481139"/>
            <a:ext cx="10807337" cy="4827587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sz="3200" dirty="0"/>
              <a:t>Naučit každého základním poznatkům o zdraví, a zdravotní prevenci (</a:t>
            </a:r>
            <a:r>
              <a:rPr lang="cs-CZ" altLang="cs-CZ" sz="3200" b="1" dirty="0"/>
              <a:t>výrazně preventivní charakter</a:t>
            </a:r>
            <a:r>
              <a:rPr lang="cs-CZ" altLang="cs-CZ" sz="3200" dirty="0"/>
              <a:t>).</a:t>
            </a:r>
          </a:p>
          <a:p>
            <a:pPr eaLnBrk="1" hangingPunct="1"/>
            <a:r>
              <a:rPr lang="cs-CZ" altLang="cs-CZ" sz="3200" dirty="0"/>
              <a:t>Naučit každého o své odpovědnosti za své zdraví a zdraví ostatních (</a:t>
            </a:r>
            <a:r>
              <a:rPr lang="cs-CZ" altLang="cs-CZ" sz="3200" b="1" dirty="0"/>
              <a:t>kladné postoje ke zdraví</a:t>
            </a:r>
            <a:r>
              <a:rPr lang="cs-CZ" altLang="cs-CZ" sz="3200" dirty="0"/>
              <a:t>).</a:t>
            </a:r>
          </a:p>
          <a:p>
            <a:pPr eaLnBrk="1" hangingPunct="1"/>
            <a:r>
              <a:rPr lang="cs-CZ" altLang="cs-CZ" sz="3200" dirty="0"/>
              <a:t>Vštípit každému povinnost soustavné péče o zdraví (</a:t>
            </a:r>
            <a:r>
              <a:rPr lang="cs-CZ" altLang="cs-CZ" sz="3200" b="1" dirty="0"/>
              <a:t>kladen důraz na vytvoření správných kompetencí</a:t>
            </a:r>
            <a:r>
              <a:rPr lang="cs-CZ" altLang="cs-CZ" sz="3200" dirty="0"/>
              <a:t>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5400" b="1" dirty="0"/>
              <a:t>Výchova ke zdravému způsobu života</a:t>
            </a:r>
          </a:p>
        </p:txBody>
      </p:sp>
    </p:spTree>
    <p:extLst>
      <p:ext uri="{BB962C8B-B14F-4D97-AF65-F5344CB8AC3E}">
        <p14:creationId xmlns:p14="http://schemas.microsoft.com/office/powerpoint/2010/main" val="101709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cs-CZ" altLang="cs-CZ" dirty="0">
              <a:solidFill>
                <a:srgbClr val="002060"/>
              </a:solidFill>
            </a:endParaRPr>
          </a:p>
          <a:p>
            <a:pPr eaLnBrk="1" hangingPunct="1"/>
            <a:r>
              <a:rPr lang="cs-CZ" altLang="cs-CZ" u="sng" dirty="0"/>
              <a:t>ZDRAVOTNÍ</a:t>
            </a:r>
            <a:r>
              <a:rPr lang="cs-CZ" altLang="cs-CZ" dirty="0"/>
              <a:t> – naplňuje se prováděním tělesných cviků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u="sng" dirty="0"/>
              <a:t>VZDĚLÁVACÍ</a:t>
            </a:r>
            <a:r>
              <a:rPr lang="cs-CZ" altLang="cs-CZ" dirty="0"/>
              <a:t> – je hlavním posláním předmětu tělesná výchova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u="sng" dirty="0"/>
              <a:t>VÝCHOVNÉ</a:t>
            </a:r>
            <a:r>
              <a:rPr lang="cs-CZ" altLang="cs-CZ" dirty="0"/>
              <a:t> – přispívají k rozvoji morálních vlastností, rozvíjí a kultivují pohybové potřeby a zájmy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418011"/>
            <a:ext cx="10515600" cy="140761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5400" b="1" dirty="0"/>
              <a:t>Funkce tělesné výchovy</a:t>
            </a:r>
            <a:r>
              <a:rPr lang="cs-CZ" altLang="cs-CZ" dirty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70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Cíle tělesné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1690688"/>
            <a:ext cx="9601196" cy="4185180"/>
          </a:xfrm>
        </p:spPr>
        <p:txBody>
          <a:bodyPr>
            <a:normAutofit/>
          </a:bodyPr>
          <a:lstStyle/>
          <a:p>
            <a:r>
              <a:rPr lang="cs-CZ" sz="3200" dirty="0"/>
              <a:t>pravidelná součást způsobu života dítěte i budoucího dospělého </a:t>
            </a:r>
          </a:p>
          <a:p>
            <a:r>
              <a:rPr lang="cs-CZ" sz="3200" dirty="0"/>
              <a:t>osvojení pohybových dovedností pro aktivní život </a:t>
            </a:r>
          </a:p>
          <a:p>
            <a:r>
              <a:rPr lang="cs-CZ" sz="3200" dirty="0"/>
              <a:t>praktické učení novým zkušenostem = nové poznatky </a:t>
            </a:r>
          </a:p>
          <a:p>
            <a:r>
              <a:rPr lang="cs-CZ" sz="3200" dirty="0"/>
              <a:t>podpora a rozvoj tělesné zdatnosti </a:t>
            </a:r>
          </a:p>
          <a:p>
            <a:r>
              <a:rPr lang="cs-CZ" sz="3200" dirty="0"/>
              <a:t>pohyb jako vhodná terapie při práci s žáky během vyučování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01903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chemeClr val="tx1"/>
                </a:solidFill>
              </a:rPr>
              <a:t>ZDRAVÍ A ČLOVĚK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291" y="1537855"/>
            <a:ext cx="11679382" cy="5008418"/>
          </a:xfrm>
        </p:spPr>
        <p:txBody>
          <a:bodyPr>
            <a:normAutofit lnSpcReduction="10000"/>
          </a:bodyPr>
          <a:lstStyle/>
          <a:p>
            <a:endParaRPr lang="cs-CZ" sz="3200" b="1" dirty="0"/>
          </a:p>
          <a:p>
            <a:r>
              <a:rPr lang="cs-CZ" sz="3200" dirty="0"/>
              <a:t>vliv na zdraví je dán  genetickými dispozicemi</a:t>
            </a:r>
          </a:p>
          <a:p>
            <a:r>
              <a:rPr lang="cs-CZ" sz="3200" dirty="0"/>
              <a:t>prevence je ochrana člověka před nemocemi </a:t>
            </a:r>
          </a:p>
          <a:p>
            <a:r>
              <a:rPr lang="cs-CZ" sz="3200" dirty="0"/>
              <a:t>prevenci dělíme do 3 skupin</a:t>
            </a:r>
          </a:p>
          <a:p>
            <a:pPr marL="0" indent="0">
              <a:buNone/>
            </a:pPr>
            <a:r>
              <a:rPr lang="cs-CZ" sz="3200" dirty="0"/>
              <a:t>    - primární prevence – nejranější stádium kdy lze zabránit nemoci   </a:t>
            </a:r>
          </a:p>
          <a:p>
            <a:pPr marL="0" indent="0">
              <a:buNone/>
            </a:pPr>
            <a:r>
              <a:rPr lang="cs-CZ" sz="3200" dirty="0"/>
              <a:t>     (očkovaní)aj.</a:t>
            </a:r>
          </a:p>
          <a:p>
            <a:pPr marL="0" indent="0">
              <a:buNone/>
            </a:pPr>
            <a:r>
              <a:rPr lang="cs-CZ" sz="3200" dirty="0"/>
              <a:t>     - sekundární prevence – preventivní a pravidelné prohlídky</a:t>
            </a:r>
          </a:p>
          <a:p>
            <a:pPr marL="0" indent="0">
              <a:buNone/>
            </a:pPr>
            <a:r>
              <a:rPr lang="cs-CZ" sz="3200" dirty="0"/>
              <a:t>     - terciární prevence – omezení následků nemoci v návaznosti na </a:t>
            </a:r>
          </a:p>
          <a:p>
            <a:pPr marL="0" indent="0">
              <a:buNone/>
            </a:pPr>
            <a:r>
              <a:rPr lang="cs-CZ" sz="3200" dirty="0"/>
              <a:t>        kvalitu života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66892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>
            <a:spLocks noGrp="1"/>
          </p:cNvSpPr>
          <p:nvPr>
            <p:ph idx="1"/>
          </p:nvPr>
        </p:nvSpPr>
        <p:spPr>
          <a:xfrm>
            <a:off x="838200" y="2238103"/>
            <a:ext cx="10515600" cy="3938860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cs-CZ" altLang="cs-CZ" sz="4400" b="1" dirty="0"/>
              <a:t>Aspekty, které ovlivňují zdraví:</a:t>
            </a:r>
          </a:p>
          <a:p>
            <a:pPr>
              <a:buFont typeface="Wingdings 3" panose="05040102010807070707" pitchFamily="18" charset="2"/>
              <a:buNone/>
            </a:pPr>
            <a:endParaRPr lang="cs-CZ" altLang="cs-CZ" dirty="0"/>
          </a:p>
          <a:p>
            <a:r>
              <a:rPr lang="cs-CZ" altLang="cs-CZ" sz="3200" dirty="0"/>
              <a:t>Styl života</a:t>
            </a:r>
          </a:p>
          <a:p>
            <a:pPr lvl="1"/>
            <a:r>
              <a:rPr lang="cs-CZ" altLang="cs-CZ" sz="3200" dirty="0"/>
              <a:t>Kvalita životního prostředí</a:t>
            </a:r>
          </a:p>
          <a:p>
            <a:pPr lvl="2"/>
            <a:r>
              <a:rPr lang="cs-CZ" altLang="cs-CZ" sz="3200" dirty="0"/>
              <a:t>Kvalita mezilidských vztahů</a:t>
            </a:r>
          </a:p>
          <a:p>
            <a:pPr lvl="3"/>
            <a:r>
              <a:rPr lang="cs-CZ" altLang="cs-CZ" sz="3200" dirty="0"/>
              <a:t>Chování podporující zdraví</a:t>
            </a:r>
          </a:p>
          <a:p>
            <a:pPr lvl="4"/>
            <a:r>
              <a:rPr lang="cs-CZ" altLang="cs-CZ" sz="3200" dirty="0"/>
              <a:t>Bezpečí člověka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sz="5400" b="1" dirty="0"/>
              <a:t>Člověk a zdraví</a:t>
            </a:r>
          </a:p>
        </p:txBody>
      </p:sp>
    </p:spTree>
    <p:extLst>
      <p:ext uri="{BB962C8B-B14F-4D97-AF65-F5344CB8AC3E}">
        <p14:creationId xmlns:p14="http://schemas.microsoft.com/office/powerpoint/2010/main" val="138999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Nevhodný životní styl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3200" dirty="0"/>
              <a:t>Nesprávné a nepravidelné stravování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/>
              <a:t>Kouření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/>
              <a:t>Užívání návykových látek ( alkohol, drogy,…)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/>
              <a:t>Sedavý způsob života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/>
              <a:t>Stres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/>
              <a:t>Závislosti – gamblerství, …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/>
              <a:t>Negativní pohled na svět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29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výživy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Obezita a nadváha - </a:t>
            </a:r>
            <a:r>
              <a:rPr lang="cs-CZ" sz="3200" dirty="0"/>
              <a:t>jsou onemocnění z nadměrného ukládání tuku v organismu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Mentální anorexie - </a:t>
            </a:r>
            <a:r>
              <a:rPr lang="cs-CZ" sz="3200" dirty="0"/>
              <a:t>psychické onemocnění charakterizované chorobným strachem z tloušťky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Mentální bulimie - </a:t>
            </a:r>
            <a:r>
              <a:rPr lang="cs-CZ" sz="3200" dirty="0"/>
              <a:t>spočívá v záchvatech přejídání a zvracení často následuje po momentální anorexii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539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Nadváha a obezita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29097"/>
            <a:ext cx="10515600" cy="4147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Česká republika</a:t>
            </a:r>
          </a:p>
          <a:p>
            <a:pPr lvl="3"/>
            <a:r>
              <a:rPr lang="cs-CZ" sz="3200" dirty="0"/>
              <a:t>V dospělé populaci je 52 % obézních</a:t>
            </a:r>
          </a:p>
          <a:p>
            <a:pPr marL="1371600" lvl="3" indent="0">
              <a:buNone/>
            </a:pPr>
            <a:r>
              <a:rPr lang="cs-CZ" sz="3200" dirty="0"/>
              <a:t>		Z toho:  35 % spadá do kategorie nadváhy, </a:t>
            </a:r>
          </a:p>
          <a:p>
            <a:pPr marL="1371600" lvl="3" indent="0">
              <a:buNone/>
            </a:pPr>
            <a:r>
              <a:rPr lang="cs-CZ" sz="3200" dirty="0"/>
              <a:t>			 17 % do kategorie obezity.</a:t>
            </a:r>
          </a:p>
          <a:p>
            <a:pPr lvl="3"/>
            <a:r>
              <a:rPr lang="cs-CZ" sz="3200" dirty="0"/>
              <a:t>Na nadměrné hmotnosti se podílejí více muži než ženy</a:t>
            </a:r>
          </a:p>
          <a:p>
            <a:pPr lvl="4"/>
            <a:r>
              <a:rPr lang="cs-CZ" sz="3200" dirty="0"/>
              <a:t>nadváhu má téměř 60 % mužské populace, </a:t>
            </a:r>
          </a:p>
          <a:p>
            <a:pPr lvl="4"/>
            <a:r>
              <a:rPr lang="cs-CZ" sz="3200" dirty="0"/>
              <a:t>47 % připadá na ženy. </a:t>
            </a:r>
          </a:p>
        </p:txBody>
      </p:sp>
    </p:spTree>
    <p:extLst>
      <p:ext uri="{BB962C8B-B14F-4D97-AF65-F5344CB8AC3E}">
        <p14:creationId xmlns:p14="http://schemas.microsoft.com/office/powerpoint/2010/main" val="231818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5429"/>
            <a:ext cx="9144000" cy="984068"/>
          </a:xfrm>
        </p:spPr>
        <p:txBody>
          <a:bodyPr>
            <a:normAutofit/>
          </a:bodyPr>
          <a:lstStyle/>
          <a:p>
            <a:r>
              <a:rPr lang="cs-CZ" sz="5400" b="1" dirty="0"/>
              <a:t>Pracovní výchovu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227" y="1837509"/>
            <a:ext cx="10850881" cy="4484914"/>
          </a:xfrm>
        </p:spPr>
        <p:txBody>
          <a:bodyPr/>
          <a:lstStyle/>
          <a:p>
            <a:pPr algn="l"/>
            <a:r>
              <a:rPr lang="cs-CZ" sz="3200" dirty="0" err="1"/>
              <a:t>Subsložky</a:t>
            </a:r>
            <a:r>
              <a:rPr lang="cs-CZ" sz="3200" dirty="0"/>
              <a:t>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pracovní výchovu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technickou výchovu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ekonomickou výchovu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výchovu podnikatelskou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výchova trávení volného času</a:t>
            </a:r>
          </a:p>
          <a:p>
            <a:pPr algn="l"/>
            <a:r>
              <a:rPr lang="cs-CZ" sz="3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079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228600"/>
            <a:ext cx="7239000" cy="1392382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/>
              <a:t>Alkohol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Alkohol se významnou měrou podílí na celkové úmrtnosti lidí na celém světě</a:t>
            </a:r>
          </a:p>
          <a:p>
            <a:endParaRPr lang="cs-CZ" sz="3200" dirty="0"/>
          </a:p>
          <a:p>
            <a:r>
              <a:rPr lang="cs-CZ" sz="3200" dirty="0"/>
              <a:t>Pití vína zejména červeného,v „rozumné míře“ cca 118ml, </a:t>
            </a:r>
          </a:p>
          <a:p>
            <a:pPr marL="0" indent="0">
              <a:buNone/>
            </a:pPr>
            <a:r>
              <a:rPr lang="cs-CZ" sz="3200" dirty="0"/>
              <a:t>	dle některých studií, naopak tělu prospívají pro 	potenciální preventivní přínos proti kardiovaskulárním 	chorobám</a:t>
            </a:r>
          </a:p>
        </p:txBody>
      </p:sp>
    </p:spTree>
    <p:extLst>
      <p:ext uri="{BB962C8B-B14F-4D97-AF65-F5344CB8AC3E}">
        <p14:creationId xmlns:p14="http://schemas.microsoft.com/office/powerpoint/2010/main" val="2925621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1"/>
          <p:cNvSpPr>
            <a:spLocks noGrp="1"/>
          </p:cNvSpPr>
          <p:nvPr>
            <p:ph idx="1"/>
          </p:nvPr>
        </p:nvSpPr>
        <p:spPr>
          <a:xfrm>
            <a:off x="775063" y="2238103"/>
            <a:ext cx="10885714" cy="421508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Žáci by měli mít povědomí o zdraví a jeho ochraně.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Škola ve výchove ke zdravému způsobu života sehrává několik funkcí:</a:t>
            </a:r>
          </a:p>
          <a:p>
            <a:pPr marL="622300" indent="-514350">
              <a:defRPr/>
            </a:pPr>
            <a:r>
              <a:rPr lang="cs-CZ" dirty="0"/>
              <a:t>V souladu se standardem vzdělávání realizuje výchovu ke zdraví</a:t>
            </a:r>
          </a:p>
          <a:p>
            <a:pPr marL="622300" indent="-514350">
              <a:defRPr/>
            </a:pPr>
            <a:r>
              <a:rPr lang="cs-CZ" dirty="0"/>
              <a:t>Klima školy i třídy ovlivňuje duševní i tělesné zdraví</a:t>
            </a:r>
          </a:p>
          <a:p>
            <a:pPr marL="622300" indent="-514350">
              <a:defRPr/>
            </a:pPr>
            <a:r>
              <a:rPr lang="cs-CZ" dirty="0"/>
              <a:t>Škola je partnerem rodiny při formování životního stylu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dirty="0"/>
              <a:t>Škola a zdravý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393359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9895" y="478972"/>
            <a:ext cx="10293534" cy="984068"/>
          </a:xfrm>
        </p:spPr>
        <p:txBody>
          <a:bodyPr>
            <a:normAutofit/>
          </a:bodyPr>
          <a:lstStyle/>
          <a:p>
            <a:r>
              <a:rPr lang="cs-CZ" b="1" dirty="0"/>
              <a:t>Cíle pracovní výchovy</a:t>
            </a:r>
            <a:r>
              <a:rPr lang="cs-CZ" dirty="0"/>
              <a:t>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429" y="1602377"/>
            <a:ext cx="11564982" cy="4929051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osvojení si takových nezbytných znalostí, dovedností, návyků a postojů, (tj. pracovních kompetencí), které jedinci umožní vykonávat práci, která odpovídá jeho schopnostem a potřebám,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mít úctu k vlastní práci a k práci jiných a k jejím výsledkům,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změnit podle potřeby a situace v průběhu aktivního života druh práce nebo profesi s využitím všech forem celoživotního učení,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dosáhnout co nejdříve plné pracovní způsobilosti,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vyrovnat se s požadavky současného trhu práce jako jsou (kromě druhu a stupně vzdělání) adaptabilita, flexibilita, mobilita, loajalita ke stávajícímu zaměstnavateli, schopnost pracovat v týmu a způsobilost tvůrčím způsobem řešit problémy,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1244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5429"/>
            <a:ext cx="9144000" cy="984068"/>
          </a:xfrm>
        </p:spPr>
        <p:txBody>
          <a:bodyPr/>
          <a:lstStyle/>
          <a:p>
            <a:r>
              <a:rPr lang="cs-CZ" b="1" dirty="0"/>
              <a:t>pokračování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227" y="1419496"/>
            <a:ext cx="10850881" cy="5338355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komunikovat verbálně (nejméně ve dvou jazycích), nonverbálně, např. pomocí komunikačních technologií a dalších symbolických jazyků s manažery, spolupracovníky, klienty i odběrateli,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vykonávat práci efektivně, s ohledem na její bezpečnost, hygieničnost, zdravotní nezávadnost,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dodržovat pracovní kázeň a příslušná režimová opatření,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pěstovat a rozvíjet vlastní pracovní motivaci založenou na vnitřních pracovních i na vnějších pracovních efektech (odměna za práci, povýšil jsem, benefity),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orientovat se na národním nebo nyní již mezinárodním trhu práce,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přijmout odpovědnost za vlastní práci nebo za práci jiných v roli manažera.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04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5429"/>
            <a:ext cx="9144000" cy="984068"/>
          </a:xfrm>
        </p:spPr>
        <p:txBody>
          <a:bodyPr/>
          <a:lstStyle/>
          <a:p>
            <a:r>
              <a:rPr lang="cs-CZ" b="1" dirty="0"/>
              <a:t>Cíle technické výchovy: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9898" y="1541417"/>
            <a:ext cx="11164388" cy="5138057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aby si každý jedince osvojil nezbytné základy (technické principy) klíčových výrobních postupů a technologií,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aby se jedince připravil využívat současných i nově vytvářených pracovních nástrojů, technologií,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postupů (nyní aktuálně zejména za pomoci ICT),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aby při vývoji, zavádění a provozování jakýchkoliv technologií byla jejich tvůrci sledována a minimalizována jejich ekologická, mutagenní, zdravotní rizika,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aby byly opuštěny takové technologie a zlikvidovány takové technické produkty, které ohrožují lidstvo nebo jsou snadno zneužitelné,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dodržovat technologickou kázeň a normy, usilovat o vysokou kvalitu produkce, včetně intelektuální.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32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0891" y="435429"/>
            <a:ext cx="11120846" cy="984068"/>
          </a:xfrm>
        </p:spPr>
        <p:txBody>
          <a:bodyPr>
            <a:normAutofit/>
          </a:bodyPr>
          <a:lstStyle/>
          <a:p>
            <a:r>
              <a:rPr lang="cs-CZ" b="1" dirty="0"/>
              <a:t>Cíle ekonomické výchovy </a:t>
            </a:r>
            <a:r>
              <a:rPr lang="cs-CZ" dirty="0"/>
              <a:t>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227" y="1837508"/>
            <a:ext cx="10850881" cy="4833257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osvojení si způsobilosti vyjednávat o ceně za jakou hodlá jedinec vykonávat určitou práci,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způsobilost vést agendu rodinného rozpočtu a dosáhnout vyrovnanosti jeho příjmů nákladů (včetně splátek),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zvládnout základy finančního práva, zvl. občanského, daňového, pojistného, osvojení si zásady hospodárnosti a efektivnosti při nakládání s vlastními i svěřenými finančními prostředky,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získání způsobilosti stanovit cenu výrobku nebo služby při respektování pravidel dobrých mravů.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48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0891" y="435429"/>
            <a:ext cx="11120846" cy="984068"/>
          </a:xfrm>
        </p:spPr>
        <p:txBody>
          <a:bodyPr>
            <a:normAutofit/>
          </a:bodyPr>
          <a:lstStyle/>
          <a:p>
            <a:r>
              <a:rPr lang="cs-CZ" b="1" dirty="0"/>
              <a:t>VÝCHOVA UMĚLECKÁ A ESTETICKÁ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227" y="1480458"/>
            <a:ext cx="10850881" cy="5190308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Estetická výchova</a:t>
            </a:r>
            <a:r>
              <a:rPr lang="cs-CZ" dirty="0"/>
              <a:t> zahrnuje: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estetické osvojování skutečností v umění, tak mimo umění,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pěstování smyslu pro krásu v přírodě, pracovním procesu, v chování a jednání ve společnosti, stejně tak jako i v soukromí,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výchova vkusu (</a:t>
            </a:r>
            <a:r>
              <a:rPr lang="cs-CZ" sz="2400" i="1" dirty="0"/>
              <a:t>„estetiku denního života“</a:t>
            </a:r>
            <a:r>
              <a:rPr lang="cs-CZ" sz="24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i="1" dirty="0"/>
          </a:p>
          <a:p>
            <a:pPr algn="l"/>
            <a:r>
              <a:rPr lang="cs-CZ" b="1" dirty="0"/>
              <a:t>Východiskem pro estetickou výchovu je vymezení pojmu estetika.</a:t>
            </a:r>
          </a:p>
          <a:p>
            <a:pPr algn="l"/>
            <a:r>
              <a:rPr lang="cs-CZ" i="1" dirty="0"/>
              <a:t>	Estetika</a:t>
            </a:r>
            <a:r>
              <a:rPr lang="cs-CZ" dirty="0"/>
              <a:t> (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dirty="0" err="1"/>
              <a:t>aisthetikos</a:t>
            </a:r>
            <a:r>
              <a:rPr lang="cs-CZ" dirty="0"/>
              <a:t> – vnímavost, cit pro krásu) – jedná se o jednu 			z filozofických disciplín, která se zabývá krásnem a jeho působením na 		člověka, dále pak lidským vnímáním a subjektivních pocitů 				z uměleckých a přírodních výtvorů. </a:t>
            </a:r>
          </a:p>
          <a:p>
            <a:pPr algn="l"/>
            <a:r>
              <a:rPr lang="cs-CZ" dirty="0"/>
              <a:t>	Estetikou se zabývali známí filozofové, jako např. Platón, Aristoteles, Kant aj.</a:t>
            </a:r>
          </a:p>
        </p:txBody>
      </p:sp>
    </p:spTree>
    <p:extLst>
      <p:ext uri="{BB962C8B-B14F-4D97-AF65-F5344CB8AC3E}">
        <p14:creationId xmlns:p14="http://schemas.microsoft.com/office/powerpoint/2010/main" val="3254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0891" y="435429"/>
            <a:ext cx="11120846" cy="984068"/>
          </a:xfrm>
        </p:spPr>
        <p:txBody>
          <a:bodyPr>
            <a:normAutofit/>
          </a:bodyPr>
          <a:lstStyle/>
          <a:p>
            <a:r>
              <a:rPr lang="cs-CZ" dirty="0"/>
              <a:t>Umělecká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423" y="1837508"/>
            <a:ext cx="11364685" cy="4833257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</a:rPr>
              <a:t>Umělecká výchova tvoří základ estetické výchovy.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Umělecká výchova zahrnuje </a:t>
            </a:r>
            <a:r>
              <a:rPr lang="cs-CZ" sz="2800" u="sng" dirty="0"/>
              <a:t>dvě základní tendence</a:t>
            </a:r>
            <a:r>
              <a:rPr lang="cs-CZ" sz="2800" dirty="0"/>
              <a:t>:</a:t>
            </a:r>
          </a:p>
          <a:p>
            <a:pPr lvl="0" algn="l"/>
            <a:r>
              <a:rPr lang="cs-CZ" sz="2800" dirty="0"/>
              <a:t>			výchova k umění (kdy umění je cílem výchovy),</a:t>
            </a:r>
          </a:p>
          <a:p>
            <a:pPr lvl="0" algn="l"/>
            <a:r>
              <a:rPr lang="cs-CZ" sz="2800" dirty="0"/>
              <a:t>			výchova uměním (kdy umění je prostředkem výchovy).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 praxi probíhají obě tendence souběžně (paralelně), přičemž můžeme vysledovat fáze:</a:t>
            </a: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vnímání (apercepce) uměleckého díla,</a:t>
            </a: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chápání,</a:t>
            </a: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prožívání,</a:t>
            </a: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hodnocení.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01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0891" y="435429"/>
            <a:ext cx="11120846" cy="984068"/>
          </a:xfrm>
        </p:spPr>
        <p:txBody>
          <a:bodyPr>
            <a:normAutofit/>
          </a:bodyPr>
          <a:lstStyle/>
          <a:p>
            <a:r>
              <a:rPr lang="cs-CZ" sz="5400" b="1" dirty="0"/>
              <a:t>Cíle estetické výchovy: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227" y="1837508"/>
            <a:ext cx="10850881" cy="483325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na základě procesu percepce naučit jedince vnímat, chápat, prožívat a hodnotit umělecké výtvory,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rozvíjet tvořivou stránku jedince, stejně tak jako i reprodukční stránku (tzn. schopnost interpretovat),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seznámit se s výtvory národní i světové kultury, jednotlivé vývojové etapy (umělecká období), tvůrce a interprety uměleckých děl,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/>
              <a:t>poznávat a vnímat krásu v přírodě, ve společnosti a v osobním životě, a to především ve vztahu k tzv. nevkusu (např. kýčovité „umělecké“ předměty).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187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1300</Words>
  <Application>Microsoft Office PowerPoint</Application>
  <PresentationFormat>Širokoúhlá obrazovka</PresentationFormat>
  <Paragraphs>145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 3</vt:lpstr>
      <vt:lpstr>Motiv Office</vt:lpstr>
      <vt:lpstr>11. Výchova pracovní a technická. Výchova umělecká a estetická. Výchova tělesná, ke zdraví a zdravému životnímu stylu. Subsložka: enviromentální výchova.</vt:lpstr>
      <vt:lpstr>Pracovní výchovu</vt:lpstr>
      <vt:lpstr>Cíle pracovní výchovy:</vt:lpstr>
      <vt:lpstr>pokračování</vt:lpstr>
      <vt:lpstr>Cíle technické výchovy:</vt:lpstr>
      <vt:lpstr>Cíle ekonomické výchovy :</vt:lpstr>
      <vt:lpstr>VÝCHOVA UMĚLECKÁ A ESTETICKÁ</vt:lpstr>
      <vt:lpstr>Umělecká výchova</vt:lpstr>
      <vt:lpstr>Cíle estetické výchovy:</vt:lpstr>
      <vt:lpstr> Realizována může být:</vt:lpstr>
      <vt:lpstr>TĚLESNÁ VÝCHOVA  výchova ke zdraví  x  tělesná výchova</vt:lpstr>
      <vt:lpstr>Výchova ke zdravému způsobu života</vt:lpstr>
      <vt:lpstr>Funkce tělesné výchovy:</vt:lpstr>
      <vt:lpstr>Cíle tělesné výchovy</vt:lpstr>
      <vt:lpstr>ZDRAVÍ A ČLOVĚK</vt:lpstr>
      <vt:lpstr>Člověk a zdraví</vt:lpstr>
      <vt:lpstr>Nevhodný životní styl</vt:lpstr>
      <vt:lpstr>Poruchy výživy</vt:lpstr>
      <vt:lpstr>Nadváha a obezita</vt:lpstr>
      <vt:lpstr>Alkohol</vt:lpstr>
      <vt:lpstr>Škola a zdravý způsob života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Výchova pracovní a technická. Výchova umělecká a estetická. Výchova tělesná, ke zdraví a zdravému životnímu stylu. Subsložka: enviromentální výchova. </dc:title>
  <dc:creator>jan0010</dc:creator>
  <cp:lastModifiedBy>jan0010</cp:lastModifiedBy>
  <cp:revision>24</cp:revision>
  <dcterms:created xsi:type="dcterms:W3CDTF">2018-09-05T12:42:25Z</dcterms:created>
  <dcterms:modified xsi:type="dcterms:W3CDTF">2024-02-27T13:49:52Z</dcterms:modified>
</cp:coreProperties>
</file>