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3" r:id="rId8"/>
    <p:sldId id="262" r:id="rId9"/>
    <p:sldId id="267" r:id="rId10"/>
    <p:sldId id="264" r:id="rId11"/>
    <p:sldId id="265" r:id="rId12"/>
    <p:sldId id="268" r:id="rId13"/>
    <p:sldId id="26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90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94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94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66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33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8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59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28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66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0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04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E3FB8-ACF9-47F9-AA9D-F86D9F2EC69D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5FF6-D286-4956-98FC-39C873A03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29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103" y="426721"/>
            <a:ext cx="10502537" cy="1489166"/>
          </a:xfrm>
        </p:spPr>
        <p:txBody>
          <a:bodyPr>
            <a:noAutofit/>
          </a:bodyPr>
          <a:lstStyle/>
          <a:p>
            <a:pPr lvl="0"/>
            <a:r>
              <a:rPr lang="cs-CZ" sz="4800" b="1" dirty="0" smtClean="0"/>
              <a:t>12. Metodologie </a:t>
            </a:r>
            <a:r>
              <a:rPr lang="cs-CZ" sz="4800" b="1" dirty="0"/>
              <a:t>pedagogiky</a:t>
            </a:r>
            <a:r>
              <a:rPr lang="cs-CZ" sz="4800" b="1"/>
              <a:t>. </a:t>
            </a:r>
            <a:r>
              <a:rPr lang="cs-CZ" sz="4800" b="1" smtClean="0"/>
              <a:t/>
            </a:r>
            <a:br>
              <a:rPr lang="cs-CZ" sz="4800" b="1" smtClean="0"/>
            </a:br>
            <a:r>
              <a:rPr lang="cs-CZ" sz="4800" b="1" smtClean="0"/>
              <a:t>Pedagogický výzkum.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233851"/>
            <a:ext cx="9144000" cy="1053737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Pozorování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Podstatu </a:t>
            </a:r>
            <a:r>
              <a:rPr lang="cs-CZ" dirty="0"/>
              <a:t>tvoří přímé sledování činnosti respondentů, které se vyznačuje tím, že se jedná o plánovitou, systematickou, cílevědomou a řízenou činnost. O pozorování je veden záznam  (protokol). </a:t>
            </a:r>
          </a:p>
          <a:p>
            <a:r>
              <a:rPr lang="cs-CZ" dirty="0"/>
              <a:t>V praxi rozlišujeme pozorování:</a:t>
            </a:r>
          </a:p>
          <a:p>
            <a:pPr marL="0" lvl="0" indent="0" hangingPunct="0">
              <a:buNone/>
            </a:pPr>
            <a:r>
              <a:rPr lang="cs-CZ" dirty="0"/>
              <a:t>	</a:t>
            </a:r>
            <a:r>
              <a:rPr lang="cs-CZ" dirty="0" smtClean="0"/>
              <a:t>-  </a:t>
            </a:r>
            <a:r>
              <a:rPr lang="cs-CZ" i="1" dirty="0" smtClean="0"/>
              <a:t>zjevné </a:t>
            </a:r>
            <a:r>
              <a:rPr lang="cs-CZ" dirty="0" smtClean="0"/>
              <a:t>(tj. situace, kdy pozorovatel je znám a je vidět),</a:t>
            </a:r>
          </a:p>
          <a:p>
            <a:pPr marL="0" lvl="0" indent="0" hangingPunct="0">
              <a:buNone/>
            </a:pPr>
            <a:r>
              <a:rPr lang="cs-CZ" i="1" dirty="0"/>
              <a:t>	</a:t>
            </a:r>
            <a:r>
              <a:rPr lang="cs-CZ" i="1" dirty="0" smtClean="0"/>
              <a:t>- skryté</a:t>
            </a:r>
            <a:r>
              <a:rPr lang="cs-CZ" dirty="0" smtClean="0"/>
              <a:t> (v současné době se nejčastěji realizuje prostřednictvím 		tzv. skryté kamery, např. při výslechu dětí Policií ČR apod.), </a:t>
            </a:r>
          </a:p>
          <a:p>
            <a:pPr marL="0" lvl="0" indent="0" hangingPunct="0">
              <a:buNone/>
            </a:pPr>
            <a:r>
              <a:rPr lang="cs-CZ" i="1" dirty="0"/>
              <a:t>	</a:t>
            </a:r>
            <a:r>
              <a:rPr lang="cs-CZ" i="1" dirty="0" smtClean="0"/>
              <a:t>- zúčastněné</a:t>
            </a:r>
            <a:r>
              <a:rPr lang="cs-CZ" dirty="0" smtClean="0"/>
              <a:t> (pozorovatel se stává jedním z účastníků, přičemž 		           ostatní vědí o sledování pozorováním).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7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>
            <a:noAutofit/>
          </a:bodyPr>
          <a:lstStyle/>
          <a:p>
            <a:r>
              <a:rPr lang="cs-CZ" sz="5400" b="1" dirty="0" err="1" smtClean="0"/>
              <a:t>Sociometrie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Metoda slouží </a:t>
            </a:r>
            <a:r>
              <a:rPr lang="cs-CZ" sz="3600" dirty="0"/>
              <a:t>k zjišťování </a:t>
            </a:r>
            <a:r>
              <a:rPr lang="cs-CZ" sz="3600" i="1" dirty="0"/>
              <a:t>interpersonálních vztahů </a:t>
            </a:r>
            <a:r>
              <a:rPr lang="cs-CZ" sz="3600" dirty="0"/>
              <a:t>v konkrétních (ohraničených) skupinách (např. třída, zájmový kroužek apod.). </a:t>
            </a:r>
            <a:r>
              <a:rPr lang="cs-CZ" sz="3600" dirty="0" smtClean="0"/>
              <a:t> Metodou </a:t>
            </a:r>
            <a:r>
              <a:rPr lang="cs-CZ" sz="3600" dirty="0"/>
              <a:t>se měří míra </a:t>
            </a:r>
            <a:r>
              <a:rPr lang="cs-CZ" sz="3600" i="1" dirty="0"/>
              <a:t>sympatie </a:t>
            </a:r>
            <a:r>
              <a:rPr lang="cs-CZ" sz="3600" dirty="0"/>
              <a:t>(preference, resp. odmítání jednotlivých osob osobami jinými) a </a:t>
            </a:r>
            <a:r>
              <a:rPr lang="cs-CZ" sz="3600" i="1" dirty="0"/>
              <a:t>sociální statut</a:t>
            </a:r>
            <a:r>
              <a:rPr lang="cs-CZ" sz="3600" dirty="0"/>
              <a:t> (resp. prestiž) jednotlivých členů v konkrétní skupině (umožňuje odhalovat vůdce ve skupině, </a:t>
            </a:r>
            <a:r>
              <a:rPr lang="cs-CZ" sz="3600" dirty="0" smtClean="0"/>
              <a:t>izolované </a:t>
            </a:r>
            <a:r>
              <a:rPr lang="cs-CZ" sz="3600" dirty="0"/>
              <a:t>jedince, </a:t>
            </a:r>
            <a:r>
              <a:rPr lang="cs-CZ" sz="3600" dirty="0" smtClean="0"/>
              <a:t>dílčí </a:t>
            </a:r>
            <a:r>
              <a:rPr lang="cs-CZ" sz="3600" dirty="0"/>
              <a:t>skupiny – party ve skupině).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987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Experiment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Experiment </a:t>
            </a:r>
            <a:r>
              <a:rPr lang="cs-CZ" sz="3200" dirty="0"/>
              <a:t>ve společenských vědách má poměrně omezené uplatnění.  </a:t>
            </a:r>
            <a:endParaRPr lang="cs-CZ" sz="3200" dirty="0" smtClean="0"/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dirty="0" smtClean="0"/>
              <a:t>Při </a:t>
            </a:r>
            <a:r>
              <a:rPr lang="cs-CZ" sz="3200" dirty="0"/>
              <a:t>experimentu </a:t>
            </a:r>
            <a:r>
              <a:rPr lang="cs-CZ" sz="3200" dirty="0" smtClean="0"/>
              <a:t>ověřujeme</a:t>
            </a:r>
            <a:r>
              <a:rPr lang="cs-CZ" sz="3200" dirty="0"/>
              <a:t>, jak se chovají jednotlivé proměnné v rozličných podmínkách. V oblasti výchovy a vzdělávání můžeme porovnávat </a:t>
            </a:r>
            <a:r>
              <a:rPr lang="cs-CZ" sz="3200" dirty="0" smtClean="0"/>
              <a:t>např. výsledky </a:t>
            </a:r>
            <a:r>
              <a:rPr lang="cs-CZ" sz="3200" dirty="0"/>
              <a:t>z uplatnění rozličných didaktických metod při výuce.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6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Další informace lze získat např</a:t>
            </a:r>
            <a:r>
              <a:rPr lang="cs-CZ" sz="5400" b="1" dirty="0" smtClean="0"/>
              <a:t>.: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CHRÁSKA</a:t>
            </a:r>
            <a:r>
              <a:rPr lang="cs-CZ" dirty="0"/>
              <a:t>, M. Kvantitativní pedagogický výzkum. In. PRŮCHA, J. </a:t>
            </a:r>
            <a:r>
              <a:rPr lang="cs-CZ" i="1" dirty="0"/>
              <a:t>Pedagogická encyklopedie</a:t>
            </a:r>
            <a:r>
              <a:rPr lang="cs-CZ" dirty="0"/>
              <a:t>. Praha: Portál, 2009. 1. vydání. s. 813–818. ISBN 978-80-7367-546-2.</a:t>
            </a:r>
          </a:p>
          <a:p>
            <a:r>
              <a:rPr lang="cs-CZ" dirty="0"/>
              <a:t>HENDL, J. Kvalitativní pedagogický výzkum. In. PRŮCHA, J. </a:t>
            </a:r>
            <a:r>
              <a:rPr lang="cs-CZ" i="1" dirty="0"/>
              <a:t>Pedagogická encyklopedie</a:t>
            </a:r>
            <a:r>
              <a:rPr lang="cs-CZ" dirty="0"/>
              <a:t>. Praha: Portál, 2009. 1. vydání. s. 819–823. ISBN 978-80-7367-546-2.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66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zdroje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cs-CZ" dirty="0" smtClean="0"/>
              <a:t>vlastní </a:t>
            </a:r>
            <a:r>
              <a:rPr lang="cs-CZ" dirty="0"/>
              <a:t>nebo sdílená zkušenost </a:t>
            </a:r>
            <a:r>
              <a:rPr lang="cs-CZ" dirty="0" smtClean="0"/>
              <a:t>ověřování </a:t>
            </a:r>
            <a:r>
              <a:rPr lang="cs-CZ" dirty="0"/>
              <a:t>vypracované vědecké teorie poznání výsledků z jiných šetření,</a:t>
            </a:r>
          </a:p>
          <a:p>
            <a:pPr lvl="0" hangingPunct="0"/>
            <a:r>
              <a:rPr lang="cs-CZ" dirty="0"/>
              <a:t>další </a:t>
            </a:r>
            <a:r>
              <a:rPr lang="cs-CZ" dirty="0" smtClean="0"/>
              <a:t>zdroje, jako </a:t>
            </a:r>
            <a:r>
              <a:rPr lang="cs-CZ" dirty="0"/>
              <a:t>např. poznatky teoretiků i praktiků v minulosti, analýza dokumentů (třídní knihy, kroniky, paměti učitelů, rodičů, bývalých žáků apod.),</a:t>
            </a:r>
          </a:p>
          <a:p>
            <a:pPr lvl="0" hangingPunct="0"/>
            <a:r>
              <a:rPr lang="cs-CZ" dirty="0"/>
              <a:t>analýza poznatků a zkušeností ze zahraniční.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27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674" y="365126"/>
            <a:ext cx="11512732" cy="1045664"/>
          </a:xfrm>
        </p:spPr>
        <p:txBody>
          <a:bodyPr>
            <a:noAutofit/>
          </a:bodyPr>
          <a:lstStyle/>
          <a:p>
            <a:r>
              <a:rPr lang="cs-CZ" sz="5400" b="1" dirty="0" smtClean="0"/>
              <a:t>Přístupy </a:t>
            </a:r>
            <a:r>
              <a:rPr lang="cs-CZ" sz="5400" b="1" dirty="0"/>
              <a:t>ke zkoumání pedagogických </a:t>
            </a:r>
            <a:r>
              <a:rPr lang="cs-CZ" sz="5400" b="1" dirty="0" smtClean="0"/>
              <a:t>jevů: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3995" y="1712414"/>
            <a:ext cx="10515600" cy="4351338"/>
          </a:xfrm>
        </p:spPr>
        <p:txBody>
          <a:bodyPr/>
          <a:lstStyle/>
          <a:p>
            <a:pPr lvl="4" hangingPunct="0"/>
            <a:endParaRPr lang="cs-CZ" dirty="0" smtClean="0"/>
          </a:p>
          <a:p>
            <a:pPr lvl="4" hangingPunct="0"/>
            <a:endParaRPr lang="cs-CZ" dirty="0"/>
          </a:p>
          <a:p>
            <a:pPr lvl="4" hangingPunct="0"/>
            <a:endParaRPr lang="cs-CZ" dirty="0"/>
          </a:p>
          <a:p>
            <a:pPr lvl="6" hangingPunct="0"/>
            <a:r>
              <a:rPr lang="cs-CZ" sz="4400" dirty="0"/>
              <a:t>k</a:t>
            </a:r>
            <a:r>
              <a:rPr lang="cs-CZ" sz="4400" dirty="0" smtClean="0"/>
              <a:t>vantitativní</a:t>
            </a:r>
          </a:p>
          <a:p>
            <a:pPr lvl="6" hangingPunct="0"/>
            <a:endParaRPr lang="cs-CZ" sz="4400" dirty="0"/>
          </a:p>
          <a:p>
            <a:pPr lvl="6" hangingPunct="0"/>
            <a:r>
              <a:rPr lang="cs-CZ" sz="4400" dirty="0"/>
              <a:t>kvalitativní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20770153">
            <a:off x="1588158" y="3015186"/>
            <a:ext cx="18427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482227">
            <a:off x="1618849" y="3835205"/>
            <a:ext cx="17813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Koncipování projektu výzkumného </a:t>
            </a:r>
            <a:r>
              <a:rPr lang="cs-CZ" b="1" dirty="0" smtClean="0"/>
              <a:t>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1" y="1690688"/>
            <a:ext cx="11241741" cy="4817687"/>
          </a:xfrm>
        </p:spPr>
        <p:txBody>
          <a:bodyPr>
            <a:normAutofit lnSpcReduction="10000"/>
          </a:bodyPr>
          <a:lstStyle/>
          <a:p>
            <a:r>
              <a:rPr lang="cs-CZ" sz="4400" dirty="0"/>
              <a:t>Vymezení problému, stanovení cíle šetření a formulování výzkumných </a:t>
            </a:r>
            <a:r>
              <a:rPr lang="cs-CZ" sz="4400" dirty="0" smtClean="0"/>
              <a:t>otázek.</a:t>
            </a:r>
          </a:p>
          <a:p>
            <a:r>
              <a:rPr lang="cs-CZ" sz="4400" dirty="0" smtClean="0"/>
              <a:t>Výběr </a:t>
            </a:r>
            <a:r>
              <a:rPr lang="cs-CZ" sz="4400" dirty="0"/>
              <a:t>nástroje(ů) k sběru dat, charakteristika zkoumaného vzorku a stanovení postupu </a:t>
            </a:r>
            <a:r>
              <a:rPr lang="cs-CZ" sz="4400" dirty="0" smtClean="0"/>
              <a:t>šetření.</a:t>
            </a:r>
            <a:endParaRPr lang="cs-CZ" sz="4400" dirty="0"/>
          </a:p>
          <a:p>
            <a:r>
              <a:rPr lang="cs-CZ" sz="4400" dirty="0" smtClean="0"/>
              <a:t>Analýza </a:t>
            </a:r>
            <a:r>
              <a:rPr lang="cs-CZ" sz="4400" dirty="0"/>
              <a:t>shromážděných dat z realizovaného </a:t>
            </a:r>
            <a:r>
              <a:rPr lang="cs-CZ" sz="4400" dirty="0" smtClean="0"/>
              <a:t>šetření.</a:t>
            </a:r>
            <a:endParaRPr lang="cs-CZ" sz="4400" dirty="0"/>
          </a:p>
          <a:p>
            <a:r>
              <a:rPr lang="cs-CZ" sz="4400" dirty="0" smtClean="0"/>
              <a:t>Závěr </a:t>
            </a:r>
            <a:r>
              <a:rPr lang="cs-CZ" sz="4400" dirty="0"/>
              <a:t>z šetření.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9484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Metody sběru dat </a:t>
            </a:r>
            <a:r>
              <a:rPr lang="cs-CZ" sz="5400" b="1" dirty="0" smtClean="0"/>
              <a:t>rozdělujeme</a:t>
            </a:r>
            <a:r>
              <a:rPr lang="cs-CZ" sz="5400" dirty="0" smtClean="0"/>
              <a:t>: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294" y="1825625"/>
            <a:ext cx="10412506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	kvantitativní</a:t>
            </a:r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dirty="0" smtClean="0"/>
              <a:t>dotazník, rozhovor </a:t>
            </a:r>
            <a:r>
              <a:rPr lang="cs-CZ" i="1" dirty="0" smtClean="0"/>
              <a:t>(interview), </a:t>
            </a:r>
            <a:r>
              <a:rPr lang="cs-CZ" dirty="0" smtClean="0"/>
              <a:t>obsahová analýza dokumentů</a:t>
            </a:r>
          </a:p>
          <a:p>
            <a:pPr marL="0" indent="0">
              <a:buNone/>
            </a:pPr>
            <a:r>
              <a:rPr lang="cs-CZ" dirty="0" smtClean="0"/>
              <a:t>	pozorování, </a:t>
            </a:r>
            <a:r>
              <a:rPr lang="cs-CZ" dirty="0" err="1" smtClean="0"/>
              <a:t>sociometrie</a:t>
            </a:r>
            <a:r>
              <a:rPr lang="cs-CZ" dirty="0" smtClean="0"/>
              <a:t>, experiment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kvalitativní</a:t>
            </a:r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dirty="0" smtClean="0"/>
              <a:t>etnografická metoda, kazuistika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129552" y="1825625"/>
            <a:ext cx="6870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129552" y="3863789"/>
            <a:ext cx="687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0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/>
              <a:t>Kvantitativní metody </a:t>
            </a:r>
            <a:r>
              <a:rPr lang="cs-CZ" sz="5400" b="1" dirty="0"/>
              <a:t>sběru dat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 smtClean="0"/>
              <a:t>dotazník </a:t>
            </a:r>
          </a:p>
          <a:p>
            <a:pPr marL="914400" lvl="2" indent="0">
              <a:buNone/>
            </a:pPr>
            <a:r>
              <a:rPr lang="cs-CZ" sz="3600" b="1" dirty="0" smtClean="0"/>
              <a:t>rozhovor </a:t>
            </a:r>
            <a:r>
              <a:rPr lang="cs-CZ" sz="3600" b="1" i="1" dirty="0"/>
              <a:t>(interview</a:t>
            </a:r>
            <a:r>
              <a:rPr lang="cs-CZ" sz="3600" b="1" i="1" dirty="0" smtClean="0"/>
              <a:t>) </a:t>
            </a:r>
          </a:p>
          <a:p>
            <a:pPr marL="0" indent="0">
              <a:buNone/>
            </a:pPr>
            <a:r>
              <a:rPr lang="cs-CZ" sz="3600" b="1" dirty="0" smtClean="0"/>
              <a:t>		obsahová analýza dokumentů</a:t>
            </a:r>
          </a:p>
          <a:p>
            <a:pPr marL="0" indent="0">
              <a:buNone/>
            </a:pPr>
            <a:r>
              <a:rPr lang="cs-CZ" sz="3600" b="1" dirty="0" smtClean="0"/>
              <a:t>			pozorování </a:t>
            </a:r>
          </a:p>
          <a:p>
            <a:pPr marL="0" indent="0">
              <a:buNone/>
            </a:pPr>
            <a:r>
              <a:rPr lang="cs-CZ" sz="3600" b="1" dirty="0" smtClean="0"/>
              <a:t>				</a:t>
            </a:r>
            <a:r>
              <a:rPr lang="cs-CZ" sz="3600" b="1" dirty="0" err="1" smtClean="0"/>
              <a:t>sociometrie</a:t>
            </a:r>
            <a:r>
              <a:rPr lang="cs-CZ" sz="3600" b="1" dirty="0" smtClean="0"/>
              <a:t> </a:t>
            </a:r>
          </a:p>
          <a:p>
            <a:pPr marL="0" indent="0">
              <a:buNone/>
            </a:pPr>
            <a:r>
              <a:rPr lang="cs-CZ" sz="3600" b="1" dirty="0" smtClean="0"/>
              <a:t>					experiment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72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Dotazník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Dotazník </a:t>
            </a:r>
            <a:r>
              <a:rPr lang="cs-CZ" sz="4000" dirty="0"/>
              <a:t>představuje typickou explorativní metodu. Určitou variantu představuje </a:t>
            </a:r>
            <a:r>
              <a:rPr lang="cs-CZ" sz="4000" i="1" u="sng" dirty="0"/>
              <a:t>anketa</a:t>
            </a:r>
            <a:r>
              <a:rPr lang="cs-CZ" sz="4000" i="1" dirty="0"/>
              <a:t>, která j</a:t>
            </a:r>
            <a:r>
              <a:rPr lang="cs-CZ" sz="4000" dirty="0"/>
              <a:t>e určena velkému okruhu respondentů za účelem sběru velkého množství dat v relativně krátkém čase (využívá se např. prostřednictvím médií) pro shromáždění názorů dotazovaných jedinců. </a:t>
            </a:r>
            <a:endParaRPr lang="cs-CZ" sz="4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76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Rozhovor </a:t>
            </a:r>
            <a:r>
              <a:rPr lang="cs-CZ" sz="5400" i="1" dirty="0"/>
              <a:t>(interview</a:t>
            </a:r>
            <a:r>
              <a:rPr lang="cs-CZ" sz="5400" i="1" dirty="0" smtClean="0"/>
              <a:t>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99" y="1825624"/>
            <a:ext cx="11600329" cy="47006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Rozlišují následující typy otázek:</a:t>
            </a:r>
          </a:p>
          <a:p>
            <a:pPr marL="0" indent="0">
              <a:buNone/>
            </a:pPr>
            <a:endParaRPr lang="cs-CZ" dirty="0" smtClean="0"/>
          </a:p>
          <a:p>
            <a:pPr lvl="0" hangingPunct="0"/>
            <a:r>
              <a:rPr lang="cs-CZ" i="1" u="sng" dirty="0"/>
              <a:t>uzavřené</a:t>
            </a:r>
            <a:r>
              <a:rPr lang="cs-CZ" u="sng" dirty="0"/>
              <a:t>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Respondent si volí pouze z nabízených variant. Jedná se o nejčastější typ položených otázek. Důvodem je snadné a poměrně i rychlé vyhodnocení získaných dat.</a:t>
            </a:r>
          </a:p>
          <a:p>
            <a:pPr lvl="0" hangingPunct="0"/>
            <a:r>
              <a:rPr lang="cs-CZ" i="1" u="sng" dirty="0" err="1"/>
              <a:t>polouzavřené</a:t>
            </a:r>
            <a:r>
              <a:rPr lang="cs-CZ" i="1" u="sng" dirty="0"/>
              <a:t> </a:t>
            </a:r>
            <a:r>
              <a:rPr lang="cs-CZ" u="sng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Vedle nabízených variant je </a:t>
            </a:r>
            <a:r>
              <a:rPr lang="cs-CZ" dirty="0" smtClean="0"/>
              <a:t>ponechána možnost </a:t>
            </a:r>
            <a:r>
              <a:rPr lang="cs-CZ" dirty="0"/>
              <a:t>vlastní formulace odpovědi. Vyhodnocení takových otázek je komplikovanější vzhledem k nalezení společných prvků právě u otevřených (vlastními slovy formulovaných) odpovědí.</a:t>
            </a:r>
          </a:p>
          <a:p>
            <a:pPr lvl="0" hangingPunct="0"/>
            <a:r>
              <a:rPr lang="cs-CZ" i="1" u="sng" dirty="0"/>
              <a:t>otevřené </a:t>
            </a:r>
            <a:r>
              <a:rPr lang="cs-CZ" u="sng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Respondent má naprostou volnost pro vyjádření se k jednotlivým otázkám. Velice náročné vyhodnocení. Předpokládá se do jisté míry zkušenost předkladatele a realizátory výzkumu.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3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Obsahová analýza </a:t>
            </a:r>
            <a:r>
              <a:rPr lang="cs-CZ" b="1" dirty="0" smtClean="0"/>
              <a:t>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0925" y="1471748"/>
            <a:ext cx="11451771" cy="5016137"/>
          </a:xfrm>
        </p:spPr>
        <p:txBody>
          <a:bodyPr>
            <a:normAutofit lnSpcReduction="10000"/>
          </a:bodyPr>
          <a:lstStyle/>
          <a:p>
            <a:pPr lvl="0" hangingPunct="0"/>
            <a:r>
              <a:rPr lang="cs-CZ" sz="3600" i="1" dirty="0"/>
              <a:t>osobní dokumentace (např. od třídního učitele, školního psychologa, školního metodika prevence, výchovného poradce apod.),</a:t>
            </a:r>
            <a:endParaRPr lang="cs-CZ" sz="3600" dirty="0"/>
          </a:p>
          <a:p>
            <a:pPr lvl="0" hangingPunct="0"/>
            <a:r>
              <a:rPr lang="cs-CZ" sz="3600" i="1" dirty="0"/>
              <a:t>školské dokumentace</a:t>
            </a:r>
            <a:r>
              <a:rPr lang="cs-CZ" sz="3600" dirty="0"/>
              <a:t> (resp. jiných výchovných zařízení, vyhlášky, zákony, školní řády, zápisy školní inspekce, rozbor webových stránek škol a školských zařízení apod.),</a:t>
            </a:r>
          </a:p>
          <a:p>
            <a:pPr lvl="0" hangingPunct="0"/>
            <a:r>
              <a:rPr lang="cs-CZ" sz="3600" dirty="0"/>
              <a:t>dalších zdrojů (</a:t>
            </a:r>
            <a:r>
              <a:rPr lang="cs-CZ" sz="3600" i="1" dirty="0"/>
              <a:t>školních) ukazatelů, jako </a:t>
            </a:r>
            <a:r>
              <a:rPr lang="cs-CZ" sz="3600" dirty="0"/>
              <a:t>např. „velké“ písemné práce, slohové práce, třídní knihy - absence, každoročně opakující se testy, přehledy o prospěchu žáka/ů apod.).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476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710</Words>
  <Application>Microsoft Office PowerPoint</Application>
  <PresentationFormat>Širokoúhlá obrazovka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12. Metodologie pedagogiky.  Pedagogický výzkum.</vt:lpstr>
      <vt:lpstr>Základní zdroje poznání</vt:lpstr>
      <vt:lpstr>Přístupy ke zkoumání pedagogických jevů:</vt:lpstr>
      <vt:lpstr>Koncipování projektu výzkumného šetření</vt:lpstr>
      <vt:lpstr>Metody sběru dat rozdělujeme:</vt:lpstr>
      <vt:lpstr>Kvantitativní metody sběru dat</vt:lpstr>
      <vt:lpstr>Dotazník</vt:lpstr>
      <vt:lpstr>Rozhovor (interview)</vt:lpstr>
      <vt:lpstr>Obsahová analýza dokumentů</vt:lpstr>
      <vt:lpstr>Pozorování</vt:lpstr>
      <vt:lpstr>Sociometrie</vt:lpstr>
      <vt:lpstr>Experiment</vt:lpstr>
      <vt:lpstr>Další informace lze získat např.: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Metodologie pedagogiky. Pedagogický výzkum v podmínkách ZŠ a SŠ. </dc:title>
  <dc:creator>jan0010</dc:creator>
  <cp:lastModifiedBy>jan0010</cp:lastModifiedBy>
  <cp:revision>12</cp:revision>
  <dcterms:created xsi:type="dcterms:W3CDTF">2018-09-05T12:44:05Z</dcterms:created>
  <dcterms:modified xsi:type="dcterms:W3CDTF">2021-01-17T10:21:35Z</dcterms:modified>
</cp:coreProperties>
</file>