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80" r:id="rId4"/>
    <p:sldId id="273" r:id="rId5"/>
    <p:sldId id="274" r:id="rId6"/>
    <p:sldId id="275" r:id="rId7"/>
    <p:sldId id="276" r:id="rId8"/>
    <p:sldId id="277" r:id="rId9"/>
    <p:sldId id="278" r:id="rId10"/>
    <p:sldId id="28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565AB-34D1-4EE4-8D44-9FA39B53DBF5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9F6B4-BFD8-45F2-9761-104D504B96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53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35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15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40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6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81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4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76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82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14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70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7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04864-640B-4DCA-B969-103CF788648B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FBC6E-CB0D-4AE9-9BFA-49C72C7B5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08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1519" y="339635"/>
            <a:ext cx="10807337" cy="1471748"/>
          </a:xfrm>
        </p:spPr>
        <p:txBody>
          <a:bodyPr>
            <a:normAutofit/>
          </a:bodyPr>
          <a:lstStyle/>
          <a:p>
            <a:pPr lvl="0"/>
            <a:r>
              <a:rPr lang="cs-CZ" sz="4800" b="1" dirty="0"/>
              <a:t>13. Přehled vybraných projevů rizikového chování u dětí základní a střední školy.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303520"/>
            <a:ext cx="9144000" cy="1097280"/>
          </a:xfrm>
        </p:spPr>
        <p:txBody>
          <a:bodyPr/>
          <a:lstStyle/>
          <a:p>
            <a:r>
              <a:rPr lang="cs-CZ" dirty="0"/>
              <a:t>Základy pedagogiky</a:t>
            </a:r>
          </a:p>
          <a:p>
            <a:r>
              <a:rPr lang="cs-CZ" dirty="0"/>
              <a:t>Doc. PhDr. PaedDr. </a:t>
            </a:r>
            <a:r>
              <a:rPr lang="cs-CZ"/>
              <a:t>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323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400594"/>
            <a:ext cx="11172825" cy="1776549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solidFill>
                  <a:schemeClr val="tx1"/>
                </a:solidFill>
              </a:rPr>
              <a:t>Účastníci šikany:</a:t>
            </a:r>
            <a:br>
              <a:rPr lang="cs-CZ" sz="6000" b="1" dirty="0">
                <a:solidFill>
                  <a:schemeClr val="tx1"/>
                </a:solidFill>
              </a:rPr>
            </a:br>
            <a:r>
              <a:rPr lang="cs-CZ" sz="6000" b="1" dirty="0">
                <a:solidFill>
                  <a:schemeClr val="tx1"/>
                </a:solidFill>
              </a:rPr>
              <a:t>agresor/útočník  x  oběť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605" y="2177143"/>
            <a:ext cx="10537371" cy="41093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u="sng" dirty="0">
                <a:latin typeface="Times New Roman" pitchFamily="18" charset="0"/>
                <a:cs typeface="Times New Roman" pitchFamily="18" charset="0"/>
              </a:rPr>
              <a:t>Agresor: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nadprůměrně tělesně zdatný jedinec, kladný vztah k projevům agrese, má sníženou schopnost vcítit se do pocitů druhého, disharmonická osoba.</a:t>
            </a:r>
          </a:p>
          <a:p>
            <a:pPr marL="0" indent="0">
              <a:buNone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muže je typická fyzická forma nátlaku.</a:t>
            </a:r>
          </a:p>
          <a:p>
            <a:pPr marL="457200" lvl="1" indent="0"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Pro ženy je typická šikana psychická.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u="sng" dirty="0">
                <a:latin typeface="Times New Roman" pitchFamily="18" charset="0"/>
                <a:cs typeface="Times New Roman" pitchFamily="18" charset="0"/>
              </a:rPr>
              <a:t>Oběť: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může být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kdokoliv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 má menší fyzickou sílu, menší vzrůst, je nadprůměrně inteligentní, viditelná odlišnost (obezita, koktání apod.), barva pleti, ze sociálně slabé rodiny. </a:t>
            </a:r>
            <a:r>
              <a:rPr lang="cs-CZ" altLang="cs-CZ" b="1" dirty="0"/>
              <a:t>jedinec často nižší postavy</a:t>
            </a:r>
          </a:p>
          <a:p>
            <a:pPr marL="0" indent="0">
              <a:buNone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744828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42875"/>
            <a:ext cx="8229600" cy="1128713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solidFill>
                  <a:schemeClr val="tx1"/>
                </a:solidFill>
              </a:rPr>
              <a:t>Co je to šikana?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9599" y="1700213"/>
            <a:ext cx="9950251" cy="474413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400" dirty="0">
                <a:cs typeface="Times New Roman" pitchFamily="18" charset="0"/>
              </a:rPr>
              <a:t>Pojem </a:t>
            </a:r>
            <a:r>
              <a:rPr lang="cs-CZ" sz="2400" b="1" i="1" dirty="0">
                <a:solidFill>
                  <a:srgbClr val="FF0000"/>
                </a:solidFill>
                <a:cs typeface="Times New Roman" pitchFamily="18" charset="0"/>
              </a:rPr>
              <a:t>ŠIKANA</a:t>
            </a:r>
            <a:r>
              <a:rPr lang="cs-CZ" sz="2400" dirty="0">
                <a:cs typeface="Times New Roman" pitchFamily="18" charset="0"/>
              </a:rPr>
              <a:t> pochází z francouzštiny (</a:t>
            </a:r>
            <a:r>
              <a:rPr lang="cs-CZ" sz="2400" dirty="0" err="1">
                <a:cs typeface="Times New Roman" pitchFamily="18" charset="0"/>
              </a:rPr>
              <a:t>chicane</a:t>
            </a:r>
            <a:r>
              <a:rPr lang="cs-CZ" sz="2400" dirty="0">
                <a:cs typeface="Times New Roman" pitchFamily="18" charset="0"/>
              </a:rPr>
              <a:t> = zlomyslné obtěžování, týrání). </a:t>
            </a:r>
          </a:p>
          <a:p>
            <a:pPr algn="just">
              <a:buNone/>
            </a:pPr>
            <a:endParaRPr lang="cs-CZ" sz="2400" dirty="0">
              <a:cs typeface="Times New Roman" pitchFamily="18" charset="0"/>
            </a:endParaRPr>
          </a:p>
          <a:p>
            <a:pPr algn="just">
              <a:buNone/>
            </a:pPr>
            <a:endParaRPr lang="cs-CZ" sz="2400" dirty="0"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>
                <a:solidFill>
                  <a:srgbClr val="FF0000"/>
                </a:solidFill>
                <a:cs typeface="Times New Roman" pitchFamily="18" charset="0"/>
              </a:rPr>
              <a:t>ŠIKANA</a:t>
            </a:r>
            <a:r>
              <a:rPr lang="cs-CZ" sz="2400" dirty="0"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sz="2400" dirty="0">
                <a:cs typeface="Times New Roman" pitchFamily="18" charset="0"/>
              </a:rPr>
              <a:t>	- </a:t>
            </a:r>
            <a:r>
              <a:rPr lang="cs-CZ" sz="2600" dirty="0">
                <a:cs typeface="Times New Roman" pitchFamily="18" charset="0"/>
              </a:rPr>
              <a:t>jakékoli chování, jehož záměrem je ublížit, ohrozit nebo zastrašovat jiného člověka, případně skupinu lidí. Nejčastěji nese prvky psychického nátlaku a fyzického ubližování. </a:t>
            </a:r>
          </a:p>
          <a:p>
            <a:pPr>
              <a:buNone/>
            </a:pPr>
            <a:r>
              <a:rPr lang="cs-CZ" sz="2600" dirty="0">
                <a:cs typeface="Times New Roman" pitchFamily="18" charset="0"/>
              </a:rPr>
              <a:t>	Šikana je velmi nebezpečná. </a:t>
            </a:r>
            <a:br>
              <a:rPr lang="cs-CZ" sz="2600" dirty="0"/>
            </a:b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28901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" y="428603"/>
            <a:ext cx="10782300" cy="1371621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solidFill>
                  <a:schemeClr val="tx1"/>
                </a:solidFill>
              </a:rPr>
              <a:t>STÁDIA ŠIKANOVÁNÍ </a:t>
            </a:r>
            <a:r>
              <a:rPr lang="cs-CZ" sz="3200" dirty="0">
                <a:solidFill>
                  <a:schemeClr val="tx1"/>
                </a:solidFill>
              </a:rPr>
              <a:t>(dle M. Koláře)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85987"/>
            <a:ext cx="10515600" cy="3990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1. Ostrakismus</a:t>
            </a:r>
          </a:p>
          <a:p>
            <a:pPr>
              <a:buFont typeface="Wingdings" pitchFamily="2" charset="2"/>
              <a:buNone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2. Fyzická agrese a manipulace s obětí</a:t>
            </a:r>
          </a:p>
          <a:p>
            <a:pPr>
              <a:buFont typeface="Wingdings" pitchFamily="2" charset="2"/>
              <a:buNone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3. Vzniká jádro</a:t>
            </a:r>
          </a:p>
          <a:p>
            <a:pPr>
              <a:buFont typeface="Wingdings" pitchFamily="2" charset="2"/>
              <a:buNone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4. Nastavení norem</a:t>
            </a:r>
          </a:p>
          <a:p>
            <a:pPr>
              <a:buFont typeface="Wingdings" pitchFamily="2" charset="2"/>
              <a:buNone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5. Dokonalá šikana - totalita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16139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/>
              <a:t>Znaky šikany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160" y="2107474"/>
            <a:ext cx="10515600" cy="46790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sz="3200" b="1" dirty="0"/>
              <a:t>záměrnost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b="1" dirty="0"/>
              <a:t> opakovanost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b="1" dirty="0"/>
              <a:t> dlouhodobost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b="1" dirty="0"/>
              <a:t> samoúčelnost agrese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b="1" dirty="0"/>
              <a:t> nepoměr sil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b="1" dirty="0"/>
              <a:t>bezmocnost oběti (dominantní znak)</a:t>
            </a:r>
          </a:p>
          <a:p>
            <a:pPr>
              <a:buFont typeface="Arial" panose="020B0604020202020204" pitchFamily="34" charset="0"/>
              <a:buChar char="•"/>
            </a:pPr>
            <a:endParaRPr lang="cs-CZ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Neoddělitelnou součástí problému je špatná skupinová dynamika.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07765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513807"/>
            <a:ext cx="10058400" cy="8011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 znaky šikany - PŘÍMÉ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1885" y="1959429"/>
            <a:ext cx="11425645" cy="4214948"/>
          </a:xfrm>
        </p:spPr>
        <p:txBody>
          <a:bodyPr>
            <a:noAutofit/>
          </a:bodyPr>
          <a:lstStyle/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posměšné poznámky, pokořující přezdívky, nadávky, ponižování, žerty na jeho účet </a:t>
            </a:r>
          </a:p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kritika žáka, výtky na jeho adresu, zejména pronášené nepřátelským (nenávistným, pohrdavým) tónem</a:t>
            </a:r>
          </a:p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nátlak na žáka, aby dával věcné nebo peněžní dary (kupoval nebo za něj platil) </a:t>
            </a:r>
          </a:p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nátlak na žáka k vykonávání nemorálních až trestných činů či k spoluúčasti na nich</a:t>
            </a:r>
          </a:p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honění, strkání, šťouchání, rány, kopání, které třeba nejsou zvlášť silné, ale je</a:t>
            </a:r>
          </a:p>
          <a:p>
            <a:pPr marL="411480">
              <a:spcAft>
                <a:spcPts val="0"/>
              </a:spcAft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   nápadné, že je oběť neoplácí</a:t>
            </a:r>
          </a:p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rvačky, v nichž jeden z účastníků je zřetelně slabší a snaží se uniknout</a:t>
            </a:r>
          </a:p>
        </p:txBody>
      </p:sp>
    </p:spTree>
    <p:extLst>
      <p:ext uri="{BB962C8B-B14F-4D97-AF65-F5344CB8AC3E}">
        <p14:creationId xmlns:p14="http://schemas.microsoft.com/office/powerpoint/2010/main" val="103410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13" y="286604"/>
            <a:ext cx="11734936" cy="138503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Základní znaky šikany - NEPŘÍMÉ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2" y="1785257"/>
            <a:ext cx="11734935" cy="4786139"/>
          </a:xfrm>
        </p:spPr>
        <p:txBody>
          <a:bodyPr>
            <a:normAutofit/>
          </a:bodyPr>
          <a:lstStyle/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o přestávkách je osamocený, ostatní o něj nejeví zájem, nemá kamarády, při týmových sportech bývá volen do mužstva mezi posledními</a:t>
            </a:r>
          </a:p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o přestávkách vyhledává blízkost učitelů</a:t>
            </a:r>
          </a:p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školní prospěch se náhle a nevysvětlitelně zhoršuje</a:t>
            </a:r>
          </a:p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jeho věci jsou poškozené nebo znečištěné, případně rozházené, odmítá vysvětlit poškození a ztráty věcí</a:t>
            </a:r>
          </a:p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mění svoji pravidelnou cestu do a ze školy </a:t>
            </a:r>
          </a:p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začíná vyhledávat důvody pro absenci ve škole</a:t>
            </a:r>
          </a:p>
          <a:p>
            <a:pPr marL="411480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odřeniny, modřiny, škrábance nebo řezné rány, které nedovede uspokojivě vysvětlit</a:t>
            </a:r>
          </a:p>
        </p:txBody>
      </p:sp>
    </p:spTree>
    <p:extLst>
      <p:ext uri="{BB962C8B-B14F-4D97-AF65-F5344CB8AC3E}">
        <p14:creationId xmlns:p14="http://schemas.microsoft.com/office/powerpoint/2010/main" val="1941181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599" y="365125"/>
            <a:ext cx="11687175" cy="1325563"/>
          </a:xfrm>
        </p:spPr>
        <p:txBody>
          <a:bodyPr>
            <a:noAutofit/>
          </a:bodyPr>
          <a:lstStyle/>
          <a:p>
            <a:r>
              <a:rPr lang="cs-CZ" alt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typu agrese (prostředku týrání) rozlišujeme: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971800"/>
            <a:ext cx="10058400" cy="2897294"/>
          </a:xfrm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Fyzická šikana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Psychická šikana</a:t>
            </a:r>
          </a:p>
          <a:p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Kyberšikana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(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jedna z forem psychické šikany prostřednictvím ICT )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21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737" y="365125"/>
            <a:ext cx="11744325" cy="1706563"/>
          </a:xfrm>
        </p:spPr>
        <p:txBody>
          <a:bodyPr>
            <a:noAutofit/>
          </a:bodyPr>
          <a:lstStyle/>
          <a:p>
            <a:r>
              <a:rPr lang="cs-CZ" alt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typu agrese (prostředku týrání) rozlišujeme: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938" y="1825624"/>
            <a:ext cx="11668124" cy="4803775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anose="05020102010507070707" pitchFamily="18" charset="2"/>
              <a:buNone/>
            </a:pPr>
            <a:endParaRPr lang="cs-CZ" altLang="cs-CZ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Fyzická šikana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Šikanování fyzické aktivní</a:t>
            </a:r>
            <a:endParaRPr lang="cs-CZ" alt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Přímé - fyzické napadení oběti agresorem(bití, kopání, fackování atd.).</a:t>
            </a:r>
          </a:p>
          <a:p>
            <a:pPr lvl="3"/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Nepřímé - agresor vše řídí a např. pošle někoho, aby oběť zbil. Braní a ničí věcí oběti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b="1" dirty="0"/>
              <a:t>	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Šikanování fyzické pasivní</a:t>
            </a:r>
          </a:p>
          <a:p>
            <a:pPr lvl="3"/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Přímé - agresor fyzicky brání oběti dosahovat svých cílů (např. nedovolí oběti, aby si sedla do lavice).</a:t>
            </a:r>
          </a:p>
          <a:p>
            <a:pPr lvl="3"/>
            <a:r>
              <a:rPr lang="cs-CZ" alt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Nepřímé - agresor odmítá splnit požadavky oběti (např. odmítne požádání oběti odejít na záchod).</a:t>
            </a:r>
          </a:p>
          <a:p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476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175" y="365125"/>
            <a:ext cx="11715750" cy="1619946"/>
          </a:xfrm>
        </p:spPr>
        <p:txBody>
          <a:bodyPr>
            <a:normAutofit/>
          </a:bodyPr>
          <a:lstStyle/>
          <a:p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typu agrese (prostředku týrání) rozlišujeme: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7" y="1985071"/>
            <a:ext cx="11577637" cy="4630042"/>
          </a:xfrm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Psychická šikana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Šikanování psychické aktivní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Přímé - nadávání, urážení, zesměšňování.</a:t>
            </a:r>
          </a:p>
          <a:p>
            <a:pPr lvl="2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Nepřímé - rozšiřování pomluv, případně pomoci kreseb apod.</a:t>
            </a:r>
          </a:p>
          <a:p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/>
              <a:t>	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Šikanování psychické pasivní</a:t>
            </a:r>
          </a:p>
          <a:p>
            <a:pPr lvl="2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Přímé - neodpovídání na pozdrav nebo na otázku (odmítání komunikace)</a:t>
            </a:r>
          </a:p>
          <a:p>
            <a:pPr lvl="2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Nepřímé - spolužáci se oběti nezastanou, zejména při nespravedlivém obvinění.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2735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617</Words>
  <Application>Microsoft Office PowerPoint</Application>
  <PresentationFormat>Širokoúhlá obrazovka</PresentationFormat>
  <Paragraphs>75</Paragraphs>
  <Slides>10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Wingdings 2</vt:lpstr>
      <vt:lpstr>Motiv Office</vt:lpstr>
      <vt:lpstr>13. Přehled vybraných projevů rizikového chování u dětí základní a střední školy.</vt:lpstr>
      <vt:lpstr>Co je to šikana? </vt:lpstr>
      <vt:lpstr>STÁDIA ŠIKANOVÁNÍ (dle M. Koláře)</vt:lpstr>
      <vt:lpstr>Znaky šikany</vt:lpstr>
      <vt:lpstr>Základní znaky šikany - PŘÍMÉ</vt:lpstr>
      <vt:lpstr>Základní znaky šikany - NEPŘÍMÉ</vt:lpstr>
      <vt:lpstr>Podle typu agrese (prostředku týrání) rozlišujeme:</vt:lpstr>
      <vt:lpstr>Podle typu agrese (prostředku týrání) rozlišujeme:</vt:lpstr>
      <vt:lpstr>Podle typu agrese (prostředku týrání) rozlišujeme:</vt:lpstr>
      <vt:lpstr>Účastníci šikany: agresor/útočník  x  oběť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Přehled vybraných projevů rizikového chování u dětí základní a střední školy. </dc:title>
  <dc:creator>jan0010</dc:creator>
  <cp:lastModifiedBy>jan0010</cp:lastModifiedBy>
  <cp:revision>28</cp:revision>
  <dcterms:created xsi:type="dcterms:W3CDTF">2018-09-05T12:45:22Z</dcterms:created>
  <dcterms:modified xsi:type="dcterms:W3CDTF">2024-03-10T17:56:44Z</dcterms:modified>
</cp:coreProperties>
</file>