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81" r:id="rId5"/>
    <p:sldId id="282" r:id="rId6"/>
    <p:sldId id="283" r:id="rId7"/>
    <p:sldId id="285" r:id="rId8"/>
    <p:sldId id="260" r:id="rId9"/>
    <p:sldId id="261" r:id="rId10"/>
    <p:sldId id="280" r:id="rId11"/>
    <p:sldId id="263" r:id="rId12"/>
    <p:sldId id="264" r:id="rId13"/>
    <p:sldId id="266" r:id="rId14"/>
    <p:sldId id="284" r:id="rId15"/>
    <p:sldId id="268" r:id="rId16"/>
    <p:sldId id="27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995FC-F7D5-41E4-A8CE-D47B8AB7B633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DAF89-873F-415E-84EE-88A9C93BE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779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wrap="square" lIns="0" tIns="0" rIns="0" bIns="0" anchor="b" anchorCtr="0">
            <a:noAutofit/>
          </a:bodyPr>
          <a:lstStyle/>
          <a:p>
            <a:pPr lvl="0"/>
            <a:fld id="{CDE8BB6D-7D1D-4A88-8D65-EF80D945E0B5}" type="slidenum">
              <a:t>3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790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wrap="square" lIns="0" tIns="0" rIns="0" bIns="0" anchor="b" anchorCtr="0">
            <a:noAutofit/>
          </a:bodyPr>
          <a:lstStyle/>
          <a:p>
            <a:pPr lvl="0"/>
            <a:fld id="{217F7C4E-7B5D-42C2-8B34-F9CAF9F30084}" type="slidenum">
              <a:t>8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62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wrap="square" lIns="0" tIns="0" rIns="0" bIns="0" anchor="b" anchorCtr="0">
            <a:noAutofit/>
          </a:bodyPr>
          <a:lstStyle/>
          <a:p>
            <a:pPr lvl="0"/>
            <a:fld id="{2EA6FCF2-EF55-4449-992F-8D144F5495C4}" type="slidenum">
              <a:t>9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146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wrap="square" lIns="0" tIns="0" rIns="0" bIns="0" anchor="b" anchorCtr="0">
            <a:noAutofit/>
          </a:bodyPr>
          <a:lstStyle/>
          <a:p>
            <a:pPr lvl="0"/>
            <a:fld id="{165B1564-00A7-4EA6-BBB5-C6B53A5F1FFF}" type="slidenum">
              <a:t>11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59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wrap="square" lIns="0" tIns="0" rIns="0" bIns="0" anchor="b" anchorCtr="0">
            <a:noAutofit/>
          </a:bodyPr>
          <a:lstStyle/>
          <a:p>
            <a:pPr lvl="0"/>
            <a:fld id="{28D8B9FB-4257-49E4-AF81-D20A59F6D10D}" type="slidenum">
              <a:t>12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182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36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81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226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0C17CD-1040-4529-88F9-685472036D26}" type="slidenum">
              <a:t>‹#›</a:t>
            </a:fld>
            <a:endParaRPr lang="cs-CZ"/>
          </a:p>
        </p:txBody>
      </p:sp>
      <p:sp>
        <p:nvSpPr>
          <p:cNvPr id="5" name="Nadpis 4"/>
          <p:cNvSpPr txBox="1">
            <a:spLocks noGrp="1"/>
          </p:cNvSpPr>
          <p:nvPr>
            <p:ph type="title" idx="4294967295"/>
          </p:nvPr>
        </p:nvSpPr>
        <p:spPr>
          <a:xfrm>
            <a:off x="609561" y="273352"/>
            <a:ext cx="10972120" cy="1144682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text 5"/>
          <p:cNvSpPr txBox="1">
            <a:spLocks noGrp="1"/>
          </p:cNvSpPr>
          <p:nvPr>
            <p:ph type="body" idx="4294967295"/>
          </p:nvPr>
        </p:nvSpPr>
        <p:spPr>
          <a:xfrm>
            <a:off x="609561" y="1604514"/>
            <a:ext cx="10972120" cy="3977158"/>
          </a:xfrm>
        </p:spPr>
        <p:txBody>
          <a:bodyPr/>
          <a:lstStyle>
            <a:lvl1pPr>
              <a:spcBef>
                <a:spcPts val="1286"/>
              </a:spcBef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36845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68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32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92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14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08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6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92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6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9D974-A3A1-4CA2-9684-41B028033BE4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62A02-694E-41D3-8A95-A5F6F1EF1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203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44137"/>
            <a:ext cx="9144000" cy="3213463"/>
          </a:xfrm>
        </p:spPr>
        <p:txBody>
          <a:bodyPr>
            <a:normAutofit/>
          </a:bodyPr>
          <a:lstStyle/>
          <a:p>
            <a:r>
              <a:rPr lang="cs-CZ" sz="6600" b="1" dirty="0"/>
              <a:t>Mentální anorexie </a:t>
            </a:r>
            <a:br>
              <a:rPr lang="cs-CZ" sz="6600" b="1" dirty="0"/>
            </a:br>
            <a:r>
              <a:rPr lang="cs-CZ" sz="6600" b="1" dirty="0"/>
              <a:t>a </a:t>
            </a:r>
            <a:br>
              <a:rPr lang="cs-CZ" sz="6600" b="1" dirty="0"/>
            </a:br>
            <a:r>
              <a:rPr lang="cs-CZ" sz="6600" b="1" dirty="0"/>
              <a:t>mentální bulimie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773783"/>
            <a:ext cx="9144000" cy="57476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010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Prevence: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7680" y="1445623"/>
            <a:ext cx="11338560" cy="5181599"/>
          </a:xfrm>
        </p:spPr>
        <p:txBody>
          <a:bodyPr>
            <a:normAutofit/>
          </a:bodyPr>
          <a:lstStyle/>
          <a:p>
            <a:pPr lvl="1"/>
            <a:r>
              <a:rPr lang="cs-CZ" sz="3200" dirty="0"/>
              <a:t>Nenutit dítě vše sníst (spíše jej učit odhadnout svůj hlad)</a:t>
            </a:r>
          </a:p>
          <a:p>
            <a:pPr lvl="1"/>
            <a:r>
              <a:rPr lang="cs-CZ" sz="3200" dirty="0"/>
              <a:t>Rodič by neměl držet dietu (zdůrazňovat ) před dítětem potřebu hubnout apod.</a:t>
            </a:r>
          </a:p>
          <a:p>
            <a:pPr lvl="1"/>
            <a:r>
              <a:rPr lang="cs-CZ" sz="3200" dirty="0"/>
              <a:t>Osobním příklad k ohybovým aktivitám (např. sport, turistika, tanec apod.).</a:t>
            </a:r>
          </a:p>
          <a:p>
            <a:pPr lvl="1"/>
            <a:r>
              <a:rPr lang="cs-CZ" sz="3200" dirty="0"/>
              <a:t>Potlačení negativního vlivu médií.</a:t>
            </a:r>
          </a:p>
          <a:p>
            <a:pPr lvl="1"/>
            <a:r>
              <a:rPr lang="cs-CZ" sz="3200" dirty="0"/>
              <a:t>Děti je třeba učit zdravému životnímu stylu nejen v rodině, ale i ve školských zařízeních, počínaje mateřskou školou.</a:t>
            </a:r>
          </a:p>
          <a:p>
            <a:pPr lvl="1"/>
            <a:r>
              <a:rPr lang="cs-CZ" sz="3200" dirty="0"/>
              <a:t>Osobním příkladem.</a:t>
            </a:r>
          </a:p>
          <a:p>
            <a:pPr lvl="1"/>
            <a:r>
              <a:rPr lang="cs-CZ" sz="3200" dirty="0"/>
              <a:t>Správné stravovací návyky již od dětství.</a:t>
            </a:r>
          </a:p>
          <a:p>
            <a:pPr lvl="1"/>
            <a:endParaRPr lang="cs-CZ" sz="3200" dirty="0"/>
          </a:p>
          <a:p>
            <a:pPr lvl="1"/>
            <a:endParaRPr lang="cs-CZ" sz="32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87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1980739" y="696685"/>
            <a:ext cx="8229954" cy="1010193"/>
          </a:xfrm>
        </p:spPr>
        <p:txBody>
          <a:bodyPr>
            <a:normAutofit/>
          </a:bodyPr>
          <a:lstStyle/>
          <a:p>
            <a:pPr lvl="0"/>
            <a:r>
              <a:rPr lang="cs-CZ" sz="4800" b="1" dirty="0">
                <a:solidFill>
                  <a:srgbClr val="000000"/>
                </a:solidFill>
              </a:rPr>
              <a:t>Index tělesné hmotnosti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1088571" y="1968137"/>
            <a:ext cx="10014858" cy="2333320"/>
          </a:xfrm>
        </p:spPr>
        <p:txBody>
          <a:bodyPr>
            <a:noAutofit/>
          </a:bodyPr>
          <a:lstStyle/>
          <a:p>
            <a:pPr lvl="0"/>
            <a:r>
              <a:rPr lang="cs-CZ" b="1" dirty="0"/>
              <a:t>Body </a:t>
            </a:r>
            <a:r>
              <a:rPr lang="cs-CZ" b="1" dirty="0" err="1"/>
              <a:t>Mass</a:t>
            </a:r>
            <a:r>
              <a:rPr lang="cs-CZ" b="1" dirty="0"/>
              <a:t> Index (BMI)</a:t>
            </a:r>
            <a:r>
              <a:rPr lang="cs-CZ" dirty="0"/>
              <a:t> je v současné době používané číslo jako měřítko obezity</a:t>
            </a:r>
          </a:p>
          <a:p>
            <a:pPr lvl="0"/>
            <a:r>
              <a:rPr lang="cs-CZ" dirty="0"/>
              <a:t>Index se spočítá vydělením hmotnosti daného člověka druhou odmocninou jeho výšky.</a:t>
            </a:r>
          </a:p>
          <a:p>
            <a:pPr lvl="0"/>
            <a:r>
              <a:rPr lang="cs-CZ" dirty="0"/>
              <a:t>Např. člověk, který měří 170cm a váží 100kg bude svůj BMI počítat takto: </a:t>
            </a:r>
          </a:p>
          <a:p>
            <a:pPr marL="0" lvl="0" indent="0">
              <a:buNone/>
            </a:pPr>
            <a:r>
              <a:rPr lang="cs-CZ" dirty="0"/>
              <a:t>										BMI 100kg / (1,70 x 1,70) = 34,6.</a:t>
            </a:r>
          </a:p>
        </p:txBody>
      </p:sp>
      <p:pic>
        <p:nvPicPr>
          <p:cNvPr id="4" name="Zástupný symbol pro obrázek 3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026331" y="4562716"/>
            <a:ext cx="2697163" cy="1897062"/>
          </a:xfrm>
        </p:spPr>
      </p:pic>
    </p:spTree>
    <p:extLst>
      <p:ext uri="{BB962C8B-B14F-4D97-AF65-F5344CB8AC3E}">
        <p14:creationId xmlns:p14="http://schemas.microsoft.com/office/powerpoint/2010/main" val="733061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361509" y="2220686"/>
            <a:ext cx="7535087" cy="3655182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cs-CZ" sz="2600" b="1" u="sng" dirty="0"/>
              <a:t>KLASIFIKACE:                   BMI</a:t>
            </a:r>
            <a:r>
              <a:rPr lang="cs-CZ" sz="2600" u="sng" dirty="0"/>
              <a:t>       </a:t>
            </a:r>
          </a:p>
          <a:p>
            <a:pPr lvl="0"/>
            <a:r>
              <a:rPr lang="cs-CZ" sz="2600" dirty="0"/>
              <a:t>Pod váha                       méně  18,5</a:t>
            </a:r>
          </a:p>
          <a:p>
            <a:pPr lvl="0"/>
            <a:r>
              <a:rPr lang="cs-CZ" sz="2600" dirty="0"/>
              <a:t>Normální váha               18,5 – 24,9</a:t>
            </a:r>
          </a:p>
          <a:p>
            <a:pPr lvl="0"/>
            <a:r>
              <a:rPr lang="cs-CZ" sz="2600" dirty="0"/>
              <a:t>Zvýšená váha                menší 25,0</a:t>
            </a:r>
          </a:p>
          <a:p>
            <a:pPr lvl="0"/>
            <a:r>
              <a:rPr lang="cs-CZ" sz="2600" dirty="0"/>
              <a:t>Nadváha                        25,0 – 29,9</a:t>
            </a:r>
          </a:p>
          <a:p>
            <a:pPr lvl="0"/>
            <a:r>
              <a:rPr lang="cs-CZ" sz="2600" dirty="0"/>
              <a:t>Obezita I. stupně           30,0 – 34,9</a:t>
            </a:r>
          </a:p>
          <a:p>
            <a:pPr lvl="0"/>
            <a:r>
              <a:rPr lang="cs-CZ" sz="2600" dirty="0"/>
              <a:t>Obezita II. stupně          35,0 – 39,9</a:t>
            </a:r>
          </a:p>
          <a:p>
            <a:pPr lvl="0"/>
            <a:r>
              <a:rPr lang="cs-CZ" sz="2600" dirty="0"/>
              <a:t>Obezita III. stupně         větší   40</a:t>
            </a:r>
            <a:r>
              <a:rPr lang="cs-CZ" sz="2177" dirty="0"/>
              <a:t>,0 </a:t>
            </a:r>
            <a:r>
              <a:rPr lang="cs-CZ" dirty="0"/>
              <a:t>      </a:t>
            </a:r>
          </a:p>
        </p:txBody>
      </p:sp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1088571" y="1066897"/>
            <a:ext cx="10320145" cy="830997"/>
          </a:xfrm>
        </p:spPr>
        <p:txBody>
          <a:bodyPr wrap="square">
            <a:spAutoFit/>
          </a:bodyPr>
          <a:lstStyle/>
          <a:p>
            <a:pPr lvl="0"/>
            <a:r>
              <a:rPr lang="cs-CZ" sz="4800" b="1" dirty="0">
                <a:solidFill>
                  <a:srgbClr val="000000"/>
                </a:solidFill>
              </a:rPr>
              <a:t>Tabulka pro hodnocení BMI</a:t>
            </a:r>
          </a:p>
        </p:txBody>
      </p:sp>
    </p:spTree>
    <p:extLst>
      <p:ext uri="{BB962C8B-B14F-4D97-AF65-F5344CB8AC3E}">
        <p14:creationId xmlns:p14="http://schemas.microsoft.com/office/powerpoint/2010/main" val="1513953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Mentální bulimie –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Bulimia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nervosa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F50.2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Záchvatovité přejídání</a:t>
            </a:r>
          </a:p>
          <a:p>
            <a:r>
              <a:rPr lang="cs-CZ" dirty="0"/>
              <a:t>Chorobný strach z přibírání na váze</a:t>
            </a:r>
          </a:p>
          <a:p>
            <a:r>
              <a:rPr lang="cs-CZ" dirty="0"/>
              <a:t>Na veřejnosti mají chování i jídelníček pod kontrolou</a:t>
            </a:r>
          </a:p>
          <a:p>
            <a:r>
              <a:rPr lang="cs-CZ" dirty="0"/>
              <a:t>1979, 3 kritéria:</a:t>
            </a:r>
          </a:p>
          <a:p>
            <a:pPr lvl="1"/>
            <a:r>
              <a:rPr lang="cs-CZ" dirty="0"/>
              <a:t>Touha se přejídat</a:t>
            </a:r>
          </a:p>
          <a:p>
            <a:pPr lvl="1"/>
            <a:r>
              <a:rPr lang="cs-CZ" dirty="0"/>
              <a:t>Zabránit tloustnutí vyvoláním zvracení, projímadla</a:t>
            </a:r>
          </a:p>
          <a:p>
            <a:pPr lvl="1"/>
            <a:r>
              <a:rPr lang="cs-CZ" dirty="0"/>
              <a:t>Strach z tloušťky</a:t>
            </a:r>
          </a:p>
        </p:txBody>
      </p:sp>
    </p:spTree>
    <p:extLst>
      <p:ext uri="{BB962C8B-B14F-4D97-AF65-F5344CB8AC3E}">
        <p14:creationId xmlns:p14="http://schemas.microsoft.com/office/powerpoint/2010/main" val="1878459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Mentální bulimie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8" y="1471613"/>
            <a:ext cx="11601450" cy="5021262"/>
          </a:xfrm>
        </p:spPr>
        <p:txBody>
          <a:bodyPr/>
          <a:lstStyle/>
          <a:p>
            <a:pPr lvl="0"/>
            <a:endParaRPr lang="cs-CZ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dirty="0"/>
              <a:t>Následky:</a:t>
            </a:r>
          </a:p>
          <a:p>
            <a:pPr lvl="0">
              <a:buFontTx/>
              <a:buChar char="-"/>
            </a:pPr>
            <a:r>
              <a:rPr lang="cs-CZ" dirty="0"/>
              <a:t>Nadváha či obezita</a:t>
            </a:r>
          </a:p>
          <a:p>
            <a:pPr lvl="0">
              <a:buFontTx/>
              <a:buChar char="-"/>
            </a:pPr>
            <a:r>
              <a:rPr lang="cs-CZ" dirty="0"/>
              <a:t>Vysoký krevní tlak</a:t>
            </a:r>
          </a:p>
          <a:p>
            <a:pPr lvl="0">
              <a:buFontTx/>
              <a:buChar char="-"/>
            </a:pPr>
            <a:r>
              <a:rPr lang="cs-CZ" dirty="0"/>
              <a:t>Trpí klouby a páteř</a:t>
            </a:r>
          </a:p>
          <a:p>
            <a:pPr lvl="0">
              <a:buFontTx/>
              <a:buChar char="-"/>
            </a:pPr>
            <a:r>
              <a:rPr lang="cs-CZ" dirty="0"/>
              <a:t>Duševní zdraví (stud)</a:t>
            </a:r>
          </a:p>
          <a:p>
            <a:pPr lvl="0">
              <a:buFontTx/>
              <a:buChar char="-"/>
            </a:pPr>
            <a:r>
              <a:rPr lang="cs-CZ" dirty="0"/>
              <a:t>Deprese (může se vyskytnout závislost – alkohol, drogy)</a:t>
            </a:r>
          </a:p>
          <a:p>
            <a:pPr lvl="0">
              <a:buFontTx/>
              <a:buChar char="-"/>
            </a:pPr>
            <a:r>
              <a:rPr lang="cs-CZ" dirty="0"/>
              <a:t>Omezení společenského života (společenské akce s jídlem)</a:t>
            </a:r>
          </a:p>
          <a:p>
            <a:pPr lvl="0">
              <a:buFontTx/>
              <a:buChar char="-"/>
            </a:pPr>
            <a:endParaRPr lang="cs-CZ" dirty="0"/>
          </a:p>
          <a:p>
            <a:pPr lvl="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258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487681"/>
            <a:ext cx="7772400" cy="836022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cs-CZ" altLang="cs-CZ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Obezita</a:t>
            </a:r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940527" y="2124891"/>
            <a:ext cx="10136776" cy="4153988"/>
          </a:xfrm>
        </p:spPr>
        <p:txBody>
          <a:bodyPr rtlCol="0">
            <a:normAutofit/>
          </a:bodyPr>
          <a:lstStyle/>
          <a:p>
            <a:pPr marL="342900" indent="-342900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cs-CZ" sz="3200" b="1" dirty="0">
                <a:latin typeface="Times New Roman"/>
                <a:cs typeface="Times New Roman"/>
              </a:rPr>
              <a:t>ČR a Velká Británie mají </a:t>
            </a:r>
          </a:p>
          <a:p>
            <a:pPr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200" b="1" dirty="0">
                <a:latin typeface="Times New Roman"/>
                <a:cs typeface="Times New Roman"/>
              </a:rPr>
              <a:t>v rámci Evropy </a:t>
            </a:r>
          </a:p>
          <a:p>
            <a:pPr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200" b="1" dirty="0">
                <a:latin typeface="Times New Roman"/>
                <a:cs typeface="Times New Roman"/>
              </a:rPr>
              <a:t>největší prevalenci obezity a nadváhy.</a:t>
            </a:r>
          </a:p>
          <a:p>
            <a:pPr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cs-CZ" sz="3200" b="1" dirty="0">
              <a:latin typeface="Times New Roman"/>
              <a:cs typeface="Times New Roman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cs-CZ" sz="3200" b="1" dirty="0">
              <a:latin typeface="Times New Roman"/>
              <a:cs typeface="Times New Roman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200" b="1" dirty="0">
                <a:latin typeface="Times New Roman"/>
                <a:cs typeface="Times New Roman"/>
              </a:rPr>
              <a:t>Za 20 let se podíl obézních dětí </a:t>
            </a:r>
          </a:p>
          <a:p>
            <a:pPr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200" b="1" dirty="0">
                <a:latin typeface="Times New Roman"/>
                <a:cs typeface="Times New Roman"/>
              </a:rPr>
              <a:t>(podle WHO) </a:t>
            </a:r>
          </a:p>
          <a:p>
            <a:pPr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ztrojnásobil.</a:t>
            </a:r>
          </a:p>
        </p:txBody>
      </p:sp>
    </p:spTree>
    <p:extLst>
      <p:ext uri="{BB962C8B-B14F-4D97-AF65-F5344CB8AC3E}">
        <p14:creationId xmlns:p14="http://schemas.microsoft.com/office/powerpoint/2010/main" val="186456329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5366"/>
          </a:xfrm>
        </p:spPr>
        <p:txBody>
          <a:bodyPr>
            <a:normAutofit/>
          </a:bodyPr>
          <a:lstStyle/>
          <a:p>
            <a:r>
              <a:rPr lang="cs-CZ" sz="5400" b="1" dirty="0"/>
              <a:t>Poruchy výživy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25" y="1393370"/>
            <a:ext cx="11758613" cy="521643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cs-CZ" u="sng" dirty="0">
                <a:solidFill>
                  <a:srgbClr val="FF0000"/>
                </a:solidFill>
              </a:rPr>
              <a:t>Mentální anorexie </a:t>
            </a:r>
            <a:r>
              <a:rPr lang="cs-CZ" dirty="0">
                <a:solidFill>
                  <a:schemeClr val="tx1"/>
                </a:solidFill>
              </a:rPr>
              <a:t>– psychické onemocnění charakterizované chorobným strachem z tloušťky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u="sng" dirty="0">
                <a:solidFill>
                  <a:srgbClr val="FF0000"/>
                </a:solidFill>
              </a:rPr>
              <a:t>Mentální bulimie </a:t>
            </a:r>
            <a:r>
              <a:rPr lang="cs-CZ" dirty="0">
                <a:solidFill>
                  <a:schemeClr val="tx1"/>
                </a:solidFill>
              </a:rPr>
              <a:t>– spočívá v záchvatech přejídání a zvracení často následuje po momentální anorexii</a:t>
            </a:r>
          </a:p>
          <a:p>
            <a:pPr>
              <a:buNone/>
              <a:defRPr/>
            </a:pPr>
            <a:r>
              <a:rPr lang="cs-CZ" u="sng" dirty="0">
                <a:solidFill>
                  <a:srgbClr val="FF0000"/>
                </a:solidFill>
              </a:rPr>
              <a:t>Obezita a nadváha </a:t>
            </a:r>
            <a:r>
              <a:rPr lang="cs-CZ" dirty="0"/>
              <a:t>jsou onemocnění z nadměrného ukládání tuku v organismu</a:t>
            </a:r>
          </a:p>
          <a:p>
            <a:pPr marL="0" indent="0">
              <a:buNone/>
            </a:pPr>
            <a:r>
              <a:rPr lang="cs-CZ" u="sng" dirty="0" err="1">
                <a:solidFill>
                  <a:srgbClr val="FF0000"/>
                </a:solidFill>
              </a:rPr>
              <a:t>Ortorexie</a:t>
            </a:r>
            <a:r>
              <a:rPr lang="cs-CZ" dirty="0">
                <a:solidFill>
                  <a:schemeClr val="tx1"/>
                </a:solidFill>
              </a:rPr>
              <a:t> – posedlost zdravou výživou, </a:t>
            </a:r>
            <a:r>
              <a:rPr lang="cs-CZ" dirty="0"/>
              <a:t>zúžení jídelníčků – bio potraviny, nebezpečná E-</a:t>
            </a:r>
            <a:r>
              <a:rPr lang="cs-CZ" dirty="0" err="1"/>
              <a:t>čka</a:t>
            </a:r>
            <a:r>
              <a:rPr lang="cs-CZ" dirty="0"/>
              <a:t>… (spíše trpí osoby vyšším IQ)</a:t>
            </a:r>
          </a:p>
          <a:p>
            <a:pPr marL="0" indent="0">
              <a:buNone/>
            </a:pPr>
            <a:r>
              <a:rPr lang="cs-CZ" u="sng" dirty="0" err="1">
                <a:solidFill>
                  <a:srgbClr val="FF0000"/>
                </a:solidFill>
              </a:rPr>
              <a:t>Drunkorexie</a:t>
            </a:r>
            <a:r>
              <a:rPr lang="cs-CZ" u="sng" dirty="0"/>
              <a:t> </a:t>
            </a:r>
            <a:r>
              <a:rPr lang="cs-CZ" dirty="0"/>
              <a:t>– snížení příjmu potravin, a to za účelem konzumace alkoholu, aby nedošlo ke zvýšení příjmu kalorií.</a:t>
            </a:r>
          </a:p>
          <a:p>
            <a:pPr marL="0" indent="0">
              <a:buNone/>
            </a:pPr>
            <a:r>
              <a:rPr lang="cs-CZ" u="sng" dirty="0" err="1">
                <a:solidFill>
                  <a:srgbClr val="FF0000"/>
                </a:solidFill>
              </a:rPr>
              <a:t>Bigorexie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důraz na tělesné proporce, posedlost vlastním vzhledem, nebezpečí úrazu, používání </a:t>
            </a:r>
            <a:r>
              <a:rPr lang="cs-CZ"/>
              <a:t>potravinových doplňků </a:t>
            </a:r>
            <a:r>
              <a:rPr lang="cs-CZ" dirty="0"/>
              <a:t>aj.</a:t>
            </a:r>
          </a:p>
        </p:txBody>
      </p:sp>
    </p:spTree>
    <p:extLst>
      <p:ext uri="{BB962C8B-B14F-4D97-AF65-F5344CB8AC3E}">
        <p14:creationId xmlns:p14="http://schemas.microsoft.com/office/powerpoint/2010/main" val="134829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Poruchy příjmu potravy: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8" y="1471613"/>
            <a:ext cx="11601450" cy="5021262"/>
          </a:xfrm>
        </p:spPr>
        <p:txBody>
          <a:bodyPr/>
          <a:lstStyle/>
          <a:p>
            <a:pPr lvl="0"/>
            <a:endParaRPr lang="cs-CZ" dirty="0">
              <a:solidFill>
                <a:prstClr val="black"/>
              </a:solidFill>
            </a:endParaRPr>
          </a:p>
          <a:p>
            <a:pPr lvl="0"/>
            <a:r>
              <a:rPr lang="cs-CZ" dirty="0">
                <a:solidFill>
                  <a:prstClr val="black"/>
                </a:solidFill>
              </a:rPr>
              <a:t>Duševní choroba – F50.0 – F50.3</a:t>
            </a:r>
          </a:p>
          <a:p>
            <a:r>
              <a:rPr lang="cs-CZ" dirty="0"/>
              <a:t>Extrémní stravovací návyky</a:t>
            </a:r>
          </a:p>
          <a:p>
            <a:r>
              <a:rPr lang="cs-CZ" dirty="0"/>
              <a:t>Výskyt nejčastěji v dospělosti</a:t>
            </a:r>
          </a:p>
          <a:p>
            <a:r>
              <a:rPr lang="cs-CZ" dirty="0"/>
              <a:t>Ohrožený PPP může být každý</a:t>
            </a:r>
          </a:p>
          <a:p>
            <a:r>
              <a:rPr lang="cs-CZ" dirty="0"/>
              <a:t>Řadíme sem: </a:t>
            </a:r>
          </a:p>
          <a:p>
            <a:pPr marL="0" indent="0">
              <a:buNone/>
            </a:pPr>
            <a:r>
              <a:rPr lang="cs-CZ" dirty="0"/>
              <a:t>			mentální anorexii, </a:t>
            </a:r>
          </a:p>
          <a:p>
            <a:pPr marL="0" indent="0">
              <a:buNone/>
            </a:pPr>
            <a:r>
              <a:rPr lang="cs-CZ" dirty="0"/>
              <a:t>   			mentální bulimii, </a:t>
            </a:r>
          </a:p>
          <a:p>
            <a:pPr marL="0" indent="0">
              <a:buNone/>
            </a:pPr>
            <a:r>
              <a:rPr lang="cs-CZ" dirty="0"/>
              <a:t>   			atypické poruchy příjmu potravy</a:t>
            </a:r>
          </a:p>
        </p:txBody>
      </p:sp>
    </p:spTree>
    <p:extLst>
      <p:ext uri="{BB962C8B-B14F-4D97-AF65-F5344CB8AC3E}">
        <p14:creationId xmlns:p14="http://schemas.microsoft.com/office/powerpoint/2010/main" val="250515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1480457" y="384030"/>
            <a:ext cx="9570720" cy="923330"/>
          </a:xfrm>
        </p:spPr>
        <p:txBody>
          <a:bodyPr wrap="square">
            <a:spAutoFit/>
          </a:bodyPr>
          <a:lstStyle/>
          <a:p>
            <a:pPr lvl="0"/>
            <a:r>
              <a:rPr lang="cs-CZ" sz="6000" b="1" dirty="0">
                <a:solidFill>
                  <a:srgbClr val="000000"/>
                </a:solidFill>
              </a:rPr>
              <a:t>Projevy anorexie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98764" y="1517073"/>
            <a:ext cx="11231274" cy="5083752"/>
          </a:xfrm>
        </p:spPr>
        <p:txBody>
          <a:bodyPr>
            <a:noAutofit/>
          </a:bodyPr>
          <a:lstStyle/>
          <a:p>
            <a:r>
              <a:rPr lang="cs-CZ" dirty="0"/>
              <a:t>Projevuje se chorobným strachem z tloušťky a přibývání na váze. </a:t>
            </a:r>
          </a:p>
          <a:p>
            <a:pPr marL="0" indent="0">
              <a:buNone/>
            </a:pPr>
            <a:r>
              <a:rPr lang="cs-CZ" dirty="0"/>
              <a:t>                                      (BMI níž 17,5)</a:t>
            </a:r>
          </a:p>
          <a:p>
            <a:pPr lvl="0" algn="l"/>
            <a:r>
              <a:rPr lang="cs-CZ" dirty="0"/>
              <a:t>Nemocní odmítají jíst, přehnaně cvičí, následné odmítání stravy.</a:t>
            </a:r>
          </a:p>
          <a:p>
            <a:pPr lvl="0" algn="l"/>
            <a:r>
              <a:rPr lang="cs-CZ" dirty="0"/>
              <a:t>Plně se soustředí na svoji tělesnou hmotnost a vlastní jídelníček</a:t>
            </a:r>
          </a:p>
          <a:p>
            <a:pPr lvl="0" algn="l"/>
            <a:r>
              <a:rPr lang="cs-CZ" dirty="0"/>
              <a:t>Užívání projímadel, diuretik, umělého navození zvracení.</a:t>
            </a:r>
          </a:p>
          <a:p>
            <a:pPr lvl="0" algn="l"/>
            <a:r>
              <a:rPr lang="cs-CZ" dirty="0"/>
              <a:t>Bez léčby může mentální anorexie nemocného ohrozit na životě</a:t>
            </a:r>
          </a:p>
          <a:p>
            <a:r>
              <a:rPr lang="cs-CZ" dirty="0"/>
              <a:t>Strach z přibírání</a:t>
            </a:r>
          </a:p>
          <a:p>
            <a:r>
              <a:rPr lang="cs-CZ" dirty="0"/>
              <a:t>Únava</a:t>
            </a:r>
          </a:p>
          <a:p>
            <a:r>
              <a:rPr lang="cs-CZ" dirty="0"/>
              <a:t>Absence menstruace</a:t>
            </a:r>
          </a:p>
          <a:p>
            <a:r>
              <a:rPr lang="cs-CZ" dirty="0"/>
              <a:t>Pocity viny</a:t>
            </a:r>
          </a:p>
          <a:p>
            <a:pPr lvl="0" algn="l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76964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>
            <a:noAutofit/>
          </a:bodyPr>
          <a:lstStyle/>
          <a:p>
            <a:pPr algn="ctr"/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8" y="1471613"/>
            <a:ext cx="11601450" cy="5021262"/>
          </a:xfrm>
        </p:spPr>
        <p:txBody>
          <a:bodyPr/>
          <a:lstStyle/>
          <a:p>
            <a:pPr lvl="0"/>
            <a:endParaRPr lang="cs-CZ" dirty="0">
              <a:solidFill>
                <a:prstClr val="black"/>
              </a:solidFill>
            </a:endParaRP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1481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>
            <a:noAutofit/>
          </a:bodyPr>
          <a:lstStyle/>
          <a:p>
            <a:pPr algn="ctr"/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8" y="1471613"/>
            <a:ext cx="11601450" cy="5021262"/>
          </a:xfrm>
        </p:spPr>
        <p:txBody>
          <a:bodyPr/>
          <a:lstStyle/>
          <a:p>
            <a:pPr lvl="0"/>
            <a:endParaRPr lang="cs-CZ" dirty="0">
              <a:solidFill>
                <a:prstClr val="black"/>
              </a:solidFill>
            </a:endParaRP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9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>
            <a:noAutofit/>
          </a:bodyPr>
          <a:lstStyle/>
          <a:p>
            <a:pPr algn="ctr"/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8" y="1471613"/>
            <a:ext cx="11601450" cy="5021262"/>
          </a:xfrm>
        </p:spPr>
        <p:txBody>
          <a:bodyPr/>
          <a:lstStyle/>
          <a:p>
            <a:pPr lvl="0"/>
            <a:endParaRPr lang="cs-CZ" dirty="0">
              <a:solidFill>
                <a:prstClr val="black"/>
              </a:solidFill>
            </a:endParaRP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208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>
            <a:noAutofit/>
          </a:bodyPr>
          <a:lstStyle/>
          <a:p>
            <a:pPr algn="ctr"/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8" y="1471613"/>
            <a:ext cx="11601450" cy="5021262"/>
          </a:xfrm>
        </p:spPr>
        <p:txBody>
          <a:bodyPr/>
          <a:lstStyle/>
          <a:p>
            <a:pPr lvl="0"/>
            <a:endParaRPr lang="cs-CZ" dirty="0">
              <a:solidFill>
                <a:prstClr val="black"/>
              </a:solidFill>
            </a:endParaRP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696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 noGrp="1"/>
          </p:cNvSpPr>
          <p:nvPr>
            <p:ph type="body" idx="4294967295"/>
          </p:nvPr>
        </p:nvSpPr>
        <p:spPr>
          <a:xfrm>
            <a:off x="1341120" y="1617169"/>
            <a:ext cx="9535886" cy="3951851"/>
          </a:xfrm>
        </p:spPr>
        <p:txBody>
          <a:bodyPr wrap="square" anchor="ctr">
            <a:spAutoFit/>
          </a:bodyPr>
          <a:lstStyle/>
          <a:p>
            <a:pPr marL="0" indent="0"/>
            <a:r>
              <a:rPr lang="cs-CZ" b="1" dirty="0"/>
              <a:t>Významné životní změny</a:t>
            </a:r>
            <a:r>
              <a:rPr lang="cs-CZ" dirty="0"/>
              <a:t> – nástup do školy, rodinné problémy</a:t>
            </a:r>
          </a:p>
          <a:p>
            <a:pPr marL="0" indent="0"/>
            <a:r>
              <a:rPr lang="cs-CZ" b="1" dirty="0"/>
              <a:t>Sociokulturní</a:t>
            </a:r>
            <a:r>
              <a:rPr lang="cs-CZ" dirty="0"/>
              <a:t> – jsou ovlivňovány módním ideálem, negativní vliv reklamy a médií</a:t>
            </a:r>
          </a:p>
          <a:p>
            <a:pPr marL="0" indent="0"/>
            <a:r>
              <a:rPr lang="cs-CZ" b="1" dirty="0"/>
              <a:t>Individuální</a:t>
            </a:r>
            <a:r>
              <a:rPr lang="cs-CZ" dirty="0"/>
              <a:t> – strach ze změn těla v pubertě, dospívání</a:t>
            </a:r>
          </a:p>
          <a:p>
            <a:pPr marL="0" indent="0"/>
            <a:r>
              <a:rPr lang="cs-CZ" b="1" dirty="0"/>
              <a:t>Biologické</a:t>
            </a:r>
            <a:r>
              <a:rPr lang="cs-CZ" dirty="0"/>
              <a:t> – tělesná hmotnost, genetická souvislost</a:t>
            </a:r>
          </a:p>
          <a:p>
            <a:pPr marL="0" indent="0"/>
            <a:r>
              <a:rPr lang="cs-CZ" b="1" dirty="0"/>
              <a:t>Emocionální</a:t>
            </a:r>
            <a:r>
              <a:rPr lang="cs-CZ" dirty="0"/>
              <a:t> - úzkost, deprese, strach, vztahy v rodině a okolí</a:t>
            </a:r>
          </a:p>
          <a:p>
            <a:pPr marL="0" indent="0"/>
            <a:r>
              <a:rPr lang="cs-CZ" b="1" dirty="0"/>
              <a:t>Osobnostní</a:t>
            </a:r>
            <a:r>
              <a:rPr lang="cs-CZ" dirty="0"/>
              <a:t> – negativní sebehodnocení, pocity nejistoty,     perfekcionismus</a:t>
            </a:r>
          </a:p>
          <a:p>
            <a:pPr marL="0" indent="0" algn="ctr"/>
            <a:endParaRPr lang="cs-CZ" dirty="0"/>
          </a:p>
        </p:txBody>
      </p:sp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1980739" y="234758"/>
            <a:ext cx="8229954" cy="1221873"/>
          </a:xfrm>
        </p:spPr>
        <p:txBody>
          <a:bodyPr>
            <a:spAutoFit/>
          </a:bodyPr>
          <a:lstStyle/>
          <a:p>
            <a:pPr lvl="0"/>
            <a:br>
              <a:rPr lang="cs-CZ" sz="2540" b="1" dirty="0">
                <a:solidFill>
                  <a:srgbClr val="000000"/>
                </a:solidFill>
              </a:rPr>
            </a:br>
            <a:r>
              <a:rPr lang="cs-CZ" sz="4800" b="1" dirty="0">
                <a:solidFill>
                  <a:srgbClr val="000000"/>
                </a:solidFill>
              </a:rPr>
              <a:t>Příčiny anorexie</a:t>
            </a:r>
          </a:p>
        </p:txBody>
      </p:sp>
    </p:spTree>
    <p:extLst>
      <p:ext uri="{BB962C8B-B14F-4D97-AF65-F5344CB8AC3E}">
        <p14:creationId xmlns:p14="http://schemas.microsoft.com/office/powerpoint/2010/main" val="3520055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1489166" y="2021401"/>
            <a:ext cx="8203473" cy="372650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padání vlasů, lámavost nehtů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vypadávání, kazivost, tříštění zubů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zrychlené stárnutí kůže, suchá, praskající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nadměrné ochlupení kůže, vyšší lomivost kostí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zhoršení zraku, ztráta menstruace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poruchy srdečního rytmu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narušení ledvinových funkcí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poruchy funkce štítné žlázy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1980739" y="-330011"/>
            <a:ext cx="8229954" cy="2351413"/>
          </a:xfrm>
        </p:spPr>
        <p:txBody>
          <a:bodyPr>
            <a:spAutoFit/>
          </a:bodyPr>
          <a:lstStyle/>
          <a:p>
            <a:pPr lvl="0"/>
            <a:br>
              <a:rPr lang="cs-CZ" sz="2540" b="1" dirty="0">
                <a:solidFill>
                  <a:srgbClr val="000000"/>
                </a:solidFill>
              </a:rPr>
            </a:br>
            <a:br>
              <a:rPr lang="cs-CZ" sz="2540" b="1" dirty="0">
                <a:solidFill>
                  <a:srgbClr val="000000"/>
                </a:solidFill>
              </a:rPr>
            </a:br>
            <a:r>
              <a:rPr lang="cs-CZ" sz="4800" b="1" dirty="0">
                <a:solidFill>
                  <a:srgbClr val="000000"/>
                </a:solidFill>
              </a:rPr>
              <a:t>Následky anorexie - poruchy metabolismu</a:t>
            </a:r>
          </a:p>
        </p:txBody>
      </p:sp>
    </p:spTree>
    <p:extLst>
      <p:ext uri="{BB962C8B-B14F-4D97-AF65-F5344CB8AC3E}">
        <p14:creationId xmlns:p14="http://schemas.microsoft.com/office/powerpoint/2010/main" val="42216109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629</Words>
  <Application>Microsoft Office PowerPoint</Application>
  <PresentationFormat>Širokoúhlá obrazovka</PresentationFormat>
  <Paragraphs>99</Paragraphs>
  <Slides>16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Mentální anorexie  a  mentální bulimie</vt:lpstr>
      <vt:lpstr>Poruchy příjmu potravy:</vt:lpstr>
      <vt:lpstr>Projevy anorexie</vt:lpstr>
      <vt:lpstr>Prezentace aplikace PowerPoint</vt:lpstr>
      <vt:lpstr>Prezentace aplikace PowerPoint</vt:lpstr>
      <vt:lpstr>Prezentace aplikace PowerPoint</vt:lpstr>
      <vt:lpstr>Prezentace aplikace PowerPoint</vt:lpstr>
      <vt:lpstr> Příčiny anorexie</vt:lpstr>
      <vt:lpstr>  Následky anorexie - poruchy metabolismu</vt:lpstr>
      <vt:lpstr>Prevence:</vt:lpstr>
      <vt:lpstr>Index tělesné hmotnosti</vt:lpstr>
      <vt:lpstr>Tabulka pro hodnocení BMI</vt:lpstr>
      <vt:lpstr>Mentální bulimie – Bulimia nervosa F50.2</vt:lpstr>
      <vt:lpstr>Mentální bulimie</vt:lpstr>
      <vt:lpstr>Obezita</vt:lpstr>
      <vt:lpstr>Poruchy výživy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Mentální anorexie  a  mentální bulimie</dc:title>
  <dc:creator>jan0010</dc:creator>
  <cp:lastModifiedBy>jan0010</cp:lastModifiedBy>
  <cp:revision>14</cp:revision>
  <dcterms:created xsi:type="dcterms:W3CDTF">2020-02-27T11:34:54Z</dcterms:created>
  <dcterms:modified xsi:type="dcterms:W3CDTF">2024-03-14T07:00:01Z</dcterms:modified>
</cp:coreProperties>
</file>