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56" r:id="rId5"/>
    <p:sldId id="257" r:id="rId6"/>
    <p:sldId id="258" r:id="rId7"/>
    <p:sldId id="259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B0F44-F28C-4190-9840-0D1BEF7738F9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8174-D8F0-490A-B730-8674BC165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53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B0F44-F28C-4190-9840-0D1BEF7738F9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8174-D8F0-490A-B730-8674BC165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177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B0F44-F28C-4190-9840-0D1BEF7738F9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8174-D8F0-490A-B730-8674BC165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269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B0F44-F28C-4190-9840-0D1BEF7738F9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8174-D8F0-490A-B730-8674BC165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029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B0F44-F28C-4190-9840-0D1BEF7738F9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8174-D8F0-490A-B730-8674BC165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849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B0F44-F28C-4190-9840-0D1BEF7738F9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8174-D8F0-490A-B730-8674BC165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8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B0F44-F28C-4190-9840-0D1BEF7738F9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8174-D8F0-490A-B730-8674BC165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687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B0F44-F28C-4190-9840-0D1BEF7738F9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8174-D8F0-490A-B730-8674BC165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3721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B0F44-F28C-4190-9840-0D1BEF7738F9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8174-D8F0-490A-B730-8674BC165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937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B0F44-F28C-4190-9840-0D1BEF7738F9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8174-D8F0-490A-B730-8674BC165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563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B0F44-F28C-4190-9840-0D1BEF7738F9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8174-D8F0-490A-B730-8674BC165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528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B0F44-F28C-4190-9840-0D1BEF7738F9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68174-D8F0-490A-B730-8674BC165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6702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618837"/>
            <a:ext cx="9144000" cy="914399"/>
          </a:xfrm>
        </p:spPr>
        <p:txBody>
          <a:bodyPr>
            <a:normAutofit/>
          </a:bodyPr>
          <a:lstStyle/>
          <a:p>
            <a:r>
              <a:rPr lang="cs-CZ" sz="4800" b="1"/>
              <a:t>2. Struktura </a:t>
            </a:r>
            <a:r>
              <a:rPr lang="cs-CZ" sz="4800" b="1" dirty="0"/>
              <a:t>pedagogických věd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1985818"/>
            <a:ext cx="9144000" cy="4405746"/>
          </a:xfrm>
        </p:spPr>
        <p:txBody>
          <a:bodyPr/>
          <a:lstStyle/>
          <a:p>
            <a:r>
              <a:rPr lang="cs-CZ" b="1" dirty="0"/>
              <a:t>První ucelený systém poznatků o výchově a vzdělávání podal </a:t>
            </a:r>
          </a:p>
          <a:p>
            <a:r>
              <a:rPr lang="cs-CZ" b="1" dirty="0"/>
              <a:t>J. A. Komenský (1592–1670)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b="1" dirty="0"/>
              <a:t>Pozor:</a:t>
            </a:r>
          </a:p>
          <a:p>
            <a:r>
              <a:rPr lang="cs-CZ" b="1" dirty="0"/>
              <a:t>J. A. Komenský není zakladatel pedagogiky !!!</a:t>
            </a:r>
          </a:p>
        </p:txBody>
      </p:sp>
    </p:spTree>
    <p:extLst>
      <p:ext uri="{BB962C8B-B14F-4D97-AF65-F5344CB8AC3E}">
        <p14:creationId xmlns:p14="http://schemas.microsoft.com/office/powerpoint/2010/main" val="699321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618837"/>
            <a:ext cx="9144000" cy="914399"/>
          </a:xfrm>
        </p:spPr>
        <p:txBody>
          <a:bodyPr>
            <a:normAutofit/>
          </a:bodyPr>
          <a:lstStyle/>
          <a:p>
            <a:r>
              <a:rPr lang="cs-CZ" sz="4800" b="1" dirty="0"/>
              <a:t>Struktura pedagogických věd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2272145"/>
            <a:ext cx="9144000" cy="3657599"/>
          </a:xfrm>
        </p:spPr>
        <p:txBody>
          <a:bodyPr/>
          <a:lstStyle/>
          <a:p>
            <a:pPr algn="l"/>
            <a:r>
              <a:rPr lang="cs-CZ" b="1" dirty="0"/>
              <a:t>Jednou z podmínek (znaků) vědy je, že má jasnou strukturu pedagogických disciplín.</a:t>
            </a:r>
          </a:p>
          <a:p>
            <a:pPr algn="l"/>
            <a:endParaRPr lang="cs-CZ" b="1" dirty="0"/>
          </a:p>
          <a:p>
            <a:pPr algn="l"/>
            <a:r>
              <a:rPr lang="cs-CZ" b="1" u="sng" dirty="0"/>
              <a:t>Kritéria pro členění</a:t>
            </a:r>
            <a:r>
              <a:rPr lang="cs-CZ" b="1" dirty="0"/>
              <a:t>:</a:t>
            </a:r>
          </a:p>
          <a:p>
            <a:pPr marL="3657600" lvl="7" indent="-457200" algn="l">
              <a:buAutoNum type="alphaLcParenR"/>
            </a:pPr>
            <a:r>
              <a:rPr lang="cs-CZ" sz="2400" b="1" dirty="0"/>
              <a:t>vertikální</a:t>
            </a:r>
          </a:p>
          <a:p>
            <a:pPr marL="3657600" lvl="7" indent="-457200" algn="l">
              <a:buAutoNum type="alphaLcParenR"/>
            </a:pPr>
            <a:r>
              <a:rPr lang="cs-CZ" sz="2400" b="1" dirty="0"/>
              <a:t>horizontální</a:t>
            </a:r>
          </a:p>
          <a:p>
            <a:pPr marL="3657600" lvl="7" indent="-457200" algn="l">
              <a:buAutoNum type="alphaLcParenR"/>
            </a:pPr>
            <a:r>
              <a:rPr lang="cs-CZ" sz="2400" b="1" dirty="0"/>
              <a:t>historické</a:t>
            </a:r>
          </a:p>
          <a:p>
            <a:pPr marL="3657600" lvl="7" indent="-457200" algn="l">
              <a:buAutoNum type="alphaLcParenR"/>
            </a:pPr>
            <a:r>
              <a:rPr lang="cs-CZ" sz="2400" b="1" dirty="0"/>
              <a:t>kombinované (integrované)</a:t>
            </a:r>
          </a:p>
        </p:txBody>
      </p:sp>
    </p:spTree>
    <p:extLst>
      <p:ext uri="{BB962C8B-B14F-4D97-AF65-F5344CB8AC3E}">
        <p14:creationId xmlns:p14="http://schemas.microsoft.com/office/powerpoint/2010/main" val="1205423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704088"/>
            <a:ext cx="10197737" cy="6036346"/>
          </a:xfrm>
        </p:spPr>
        <p:txBody>
          <a:bodyPr>
            <a:normAutofit/>
          </a:bodyPr>
          <a:lstStyle/>
          <a:p>
            <a:r>
              <a:rPr lang="cs-CZ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Vedle uvedeného </a:t>
            </a:r>
            <a:r>
              <a:rPr lang="cs-CZ" sz="4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„klasického“ </a:t>
            </a:r>
            <a:r>
              <a:rPr lang="cs-CZ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třídění, existují i další kritéria pro rozčleňování disciplín, jako např. </a:t>
            </a:r>
            <a:br>
              <a:rPr lang="cs-CZ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◦ </a:t>
            </a: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historického hlediska</a:t>
            </a:r>
            <a:b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◦ z ontogenetického hlediska</a:t>
            </a:r>
            <a:b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◦ ze </a:t>
            </a: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společenského hlediska</a:t>
            </a:r>
            <a:b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823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498764"/>
            <a:ext cx="9144000" cy="886691"/>
          </a:xfrm>
        </p:spPr>
        <p:txBody>
          <a:bodyPr>
            <a:normAutofit/>
          </a:bodyPr>
          <a:lstStyle/>
          <a:p>
            <a:r>
              <a:rPr lang="cs-CZ" sz="4800" b="1" dirty="0"/>
              <a:t>Struktura pedagogických věd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88291" y="1930400"/>
            <a:ext cx="10326254" cy="4248727"/>
          </a:xfrm>
        </p:spPr>
        <p:txBody>
          <a:bodyPr/>
          <a:lstStyle/>
          <a:p>
            <a:r>
              <a:rPr lang="cs-CZ" dirty="0"/>
              <a:t> </a:t>
            </a:r>
          </a:p>
          <a:p>
            <a:pPr>
              <a:spcBef>
                <a:spcPts val="0"/>
              </a:spcBef>
            </a:pPr>
            <a:endParaRPr lang="cs-CZ" b="1" dirty="0"/>
          </a:p>
          <a:p>
            <a:pPr>
              <a:spcBef>
                <a:spcPts val="0"/>
              </a:spcBef>
            </a:pPr>
            <a:r>
              <a:rPr lang="cs-CZ" b="1" dirty="0"/>
              <a:t>struktura pedagogických věd</a:t>
            </a:r>
          </a:p>
          <a:p>
            <a:endParaRPr lang="cs-CZ" dirty="0"/>
          </a:p>
          <a:p>
            <a:endParaRPr lang="cs-CZ" dirty="0"/>
          </a:p>
          <a:p>
            <a:pPr algn="l"/>
            <a:r>
              <a:rPr lang="cs-CZ" dirty="0"/>
              <a:t>                </a:t>
            </a:r>
          </a:p>
          <a:p>
            <a:pPr algn="l"/>
            <a:r>
              <a:rPr lang="cs-CZ" b="1" dirty="0"/>
              <a:t>	     základní 		              hraniční                                aplikované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6206836" y="3011055"/>
            <a:ext cx="0" cy="6834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2817090" y="3694545"/>
            <a:ext cx="6724073" cy="831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H="1">
            <a:off x="2817090" y="3805382"/>
            <a:ext cx="2" cy="3371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6206836" y="3777672"/>
            <a:ext cx="0" cy="364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9568874" y="3694545"/>
            <a:ext cx="27706" cy="4479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266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95276"/>
            <a:ext cx="9144000" cy="933450"/>
          </a:xfrm>
        </p:spPr>
        <p:txBody>
          <a:bodyPr>
            <a:normAutofit/>
          </a:bodyPr>
          <a:lstStyle/>
          <a:p>
            <a:r>
              <a:rPr lang="cs-CZ" sz="5400" b="1" dirty="0"/>
              <a:t> základní pedagogické disciplíny 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1914525"/>
            <a:ext cx="9144000" cy="4752975"/>
          </a:xfrm>
        </p:spPr>
        <p:txBody>
          <a:bodyPr>
            <a:normAutofit/>
          </a:bodyPr>
          <a:lstStyle/>
          <a:p>
            <a:pPr lvl="0"/>
            <a:r>
              <a:rPr lang="cs-CZ" sz="2800" dirty="0"/>
              <a:t>obecná pedagogika</a:t>
            </a:r>
          </a:p>
          <a:p>
            <a:pPr lvl="0"/>
            <a:endParaRPr lang="cs-CZ" sz="2800" dirty="0"/>
          </a:p>
          <a:p>
            <a:pPr lvl="0"/>
            <a:r>
              <a:rPr lang="cs-CZ" sz="2800" dirty="0"/>
              <a:t>dějiny pedagogiky </a:t>
            </a:r>
          </a:p>
          <a:p>
            <a:pPr lvl="0"/>
            <a:endParaRPr lang="cs-CZ" sz="2800" dirty="0"/>
          </a:p>
          <a:p>
            <a:pPr lvl="0"/>
            <a:r>
              <a:rPr lang="cs-CZ" sz="2800" dirty="0"/>
              <a:t>srovnávací pedagogika </a:t>
            </a:r>
          </a:p>
          <a:p>
            <a:pPr lvl="0"/>
            <a:endParaRPr lang="cs-CZ" sz="2800" dirty="0"/>
          </a:p>
          <a:p>
            <a:pPr lvl="0"/>
            <a:r>
              <a:rPr lang="cs-CZ" sz="2800" dirty="0"/>
              <a:t>obecná didaktika</a:t>
            </a:r>
          </a:p>
          <a:p>
            <a:pPr lvl="0"/>
            <a:endParaRPr lang="cs-CZ" sz="2800" dirty="0"/>
          </a:p>
          <a:p>
            <a:pPr lvl="0"/>
            <a:r>
              <a:rPr lang="cs-CZ" sz="2800" dirty="0"/>
              <a:t>metodologie pedagogiky</a:t>
            </a:r>
          </a:p>
        </p:txBody>
      </p:sp>
    </p:spTree>
    <p:extLst>
      <p:ext uri="{BB962C8B-B14F-4D97-AF65-F5344CB8AC3E}">
        <p14:creationId xmlns:p14="http://schemas.microsoft.com/office/powerpoint/2010/main" val="1647202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825" y="238125"/>
            <a:ext cx="11306175" cy="1076325"/>
          </a:xfrm>
        </p:spPr>
        <p:txBody>
          <a:bodyPr>
            <a:noAutofit/>
          </a:bodyPr>
          <a:lstStyle/>
          <a:p>
            <a:r>
              <a:rPr lang="cs-CZ" b="1" dirty="0"/>
              <a:t>hraniční pedagogické disciplíny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1314450"/>
            <a:ext cx="9144000" cy="5305425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pedagogická psychologie 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kybernetická pedagogika  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sociologie výchovy 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filozofie výchovy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ekonomie vzdělávání 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školní hygiena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0926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8625" y="200025"/>
            <a:ext cx="11506200" cy="942975"/>
          </a:xfrm>
        </p:spPr>
        <p:txBody>
          <a:bodyPr>
            <a:noAutofit/>
          </a:bodyPr>
          <a:lstStyle/>
          <a:p>
            <a:r>
              <a:rPr lang="cs-CZ" b="1" dirty="0"/>
              <a:t>aplikované pedagogické disciplíny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1228725"/>
            <a:ext cx="9144000" cy="5429250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cs-CZ" sz="2800" dirty="0"/>
              <a:t>předškolní pedagogika 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cs-CZ" sz="2800" dirty="0"/>
              <a:t>školní pedagogika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cs-CZ" sz="2800" dirty="0"/>
              <a:t>středoškolská pedagogika 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cs-CZ" sz="2800" dirty="0"/>
              <a:t>vysokoškolská pedagogika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cs-CZ" sz="2800" dirty="0"/>
              <a:t>pedagogika volného času 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cs-CZ" sz="2800" dirty="0"/>
              <a:t>lékařská pedagogika 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cs-CZ" sz="2800" dirty="0"/>
              <a:t>speciální pedagogika 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cs-CZ" sz="2800" dirty="0"/>
              <a:t>pedagogika dospělých (andragogika)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988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6700" y="371476"/>
            <a:ext cx="11639550" cy="1095374"/>
          </a:xfrm>
        </p:spPr>
        <p:txBody>
          <a:bodyPr>
            <a:noAutofit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Vztah pedagogiky k dalším vědám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390900" y="2028825"/>
            <a:ext cx="7679436" cy="452437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◦ </a:t>
            </a:r>
            <a:r>
              <a:rPr lang="cs-CZ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filozofie výchovy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◦ sociologie výchovy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◦ pedagogická psychologie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◦ školní politika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◦ školní hygiena</a:t>
            </a:r>
          </a:p>
          <a:p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267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190</Words>
  <Application>Microsoft Office PowerPoint</Application>
  <PresentationFormat>Širokoúhlá obrazovka</PresentationFormat>
  <Paragraphs>61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Motiv Office</vt:lpstr>
      <vt:lpstr>2. Struktura pedagogických věd</vt:lpstr>
      <vt:lpstr>Struktura pedagogických věd</vt:lpstr>
      <vt:lpstr>Vedle uvedeného „klasického“ třídění, existují i další kritéria pro rozčleňování disciplín, jako např.    ◦ z historického hlediska  ◦ z ontogenetického hlediska  ◦ ze společenského hlediska  </vt:lpstr>
      <vt:lpstr>Struktura pedagogických věd</vt:lpstr>
      <vt:lpstr> základní pedagogické disciplíny </vt:lpstr>
      <vt:lpstr>hraniční pedagogické disciplíny</vt:lpstr>
      <vt:lpstr>aplikované pedagogické disciplíny</vt:lpstr>
      <vt:lpstr>Vztah pedagogiky k dalším vědám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jan0010</dc:creator>
  <cp:lastModifiedBy>jan0010</cp:lastModifiedBy>
  <cp:revision>14</cp:revision>
  <dcterms:created xsi:type="dcterms:W3CDTF">2018-05-29T18:45:08Z</dcterms:created>
  <dcterms:modified xsi:type="dcterms:W3CDTF">2024-10-03T04:39:08Z</dcterms:modified>
</cp:coreProperties>
</file>