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19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6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2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97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6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0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0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83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82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D23F-A521-4460-8277-3CA169110A44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A443-0A82-4217-92B9-4D85E78A68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80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39635"/>
            <a:ext cx="9144000" cy="1454332"/>
          </a:xfrm>
        </p:spPr>
        <p:txBody>
          <a:bodyPr>
            <a:normAutofit fontScale="90000"/>
          </a:bodyPr>
          <a:lstStyle/>
          <a:p>
            <a:r>
              <a:rPr lang="cs-CZ" sz="4800" b="1" dirty="0"/>
              <a:t>3. </a:t>
            </a:r>
            <a:r>
              <a:rPr lang="cs-CZ" sz="5300" b="1" dirty="0"/>
              <a:t>Alternativní výchovně vzdělávací koncepce.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03520"/>
            <a:ext cx="9144000" cy="111469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05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766354" y="692151"/>
            <a:ext cx="10842172" cy="5434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Klady: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zkušenosti lze úspěšně využít při distančních formách studia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Kritika: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poměrně jednostranný způsob učení na základě individuálního studia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fragmentace a nesystematické získávání poznatků, chybí prostor pro opakování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malé množství „živých“ pedagogických podnětů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Určitým pokusem o překonání nedostatků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daltonského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plánu představuje tzv.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winnetská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soustava</a:t>
            </a:r>
          </a:p>
        </p:txBody>
      </p:sp>
    </p:spTree>
    <p:extLst>
      <p:ext uri="{BB962C8B-B14F-4D97-AF65-F5344CB8AC3E}">
        <p14:creationId xmlns:p14="http://schemas.microsoft.com/office/powerpoint/2010/main" val="235528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Waldorfská škola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nás asi nejrozšířenější.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Plně rozvíjet a podněcovat aktivitu, zájmy a potřeby dítěte.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Obsah rozdělen do tzv. epoch – ve kterých se žáci stále zabývají tím samým.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Důraz kromě teorie na esteticko-výchovné předměty a cizí jazyky.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Školu neřídí ředitel, ale kolektiv učitelů ve spolupráci s rodiči.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Nejsou jasně rozděleny předměty do jednotlivých ročníků.</a:t>
            </a:r>
          </a:p>
        </p:txBody>
      </p:sp>
    </p:spTree>
    <p:extLst>
      <p:ext uri="{BB962C8B-B14F-4D97-AF65-F5344CB8AC3E}">
        <p14:creationId xmlns:p14="http://schemas.microsoft.com/office/powerpoint/2010/main" val="52075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981200" y="268941"/>
            <a:ext cx="8229600" cy="995083"/>
          </a:xfrm>
        </p:spPr>
        <p:txBody>
          <a:bodyPr/>
          <a:lstStyle/>
          <a:p>
            <a:pPr eaLnBrk="1" hangingPunct="1"/>
            <a:r>
              <a:rPr lang="cs-CZ" alt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Montessoriovská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3434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Marie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Montessori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(1879-1952)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Představitelka pedocentrismu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Objevila tzv. fenomén polarizace pozornosti (fenomén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Montessori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teze: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„Pomoz mi, abych to mohl udělat sám.“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Hlavní principy a metody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Dítě má dělat pouze to, co si udělá z vlastní iniciativy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Prostředí musí obsahovat podněcující impuls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Klást důraz na rozvoj smyslů s postupným nárůstem náročnosti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Podpora samostatnosti a soustředěnosti jednotlivců na činnost</a:t>
            </a:r>
          </a:p>
        </p:txBody>
      </p:sp>
    </p:spTree>
    <p:extLst>
      <p:ext uri="{BB962C8B-B14F-4D97-AF65-F5344CB8AC3E}">
        <p14:creationId xmlns:p14="http://schemas.microsoft.com/office/powerpoint/2010/main" val="278201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 err="1"/>
              <a:t>Montessoriovská</a:t>
            </a:r>
            <a:r>
              <a:rPr lang="cs-CZ" altLang="cs-CZ" sz="4000" b="1" dirty="0"/>
              <a:t> škola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Vytvářet edukační prostředí pro přirozený vývoj dítěte.</a:t>
            </a:r>
          </a:p>
          <a:p>
            <a:r>
              <a:rPr lang="cs-CZ" altLang="cs-CZ" dirty="0"/>
              <a:t>Senzitivní fáze.</a:t>
            </a:r>
          </a:p>
          <a:p>
            <a:r>
              <a:rPr lang="cs-CZ" altLang="cs-CZ" dirty="0"/>
              <a:t>Speciální pomůcky (hračky).</a:t>
            </a:r>
          </a:p>
          <a:p>
            <a:r>
              <a:rPr lang="cs-CZ" altLang="cs-CZ" dirty="0"/>
              <a:t>Slučování dětí různého věku.</a:t>
            </a:r>
          </a:p>
          <a:p>
            <a:r>
              <a:rPr lang="cs-CZ" altLang="cs-CZ" dirty="0"/>
              <a:t>Přizpůsobit prostředí věku dítěte</a:t>
            </a:r>
          </a:p>
        </p:txBody>
      </p:sp>
    </p:spTree>
    <p:extLst>
      <p:ext uri="{BB962C8B-B14F-4D97-AF65-F5344CB8AC3E}">
        <p14:creationId xmlns:p14="http://schemas.microsoft.com/office/powerpoint/2010/main" val="69953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925286" y="391251"/>
            <a:ext cx="10515600" cy="1325563"/>
          </a:xfrm>
        </p:spPr>
        <p:txBody>
          <a:bodyPr/>
          <a:lstStyle/>
          <a:p>
            <a:pPr algn="ctr" eaLnBrk="1" hangingPunct="1"/>
            <a:r>
              <a:rPr lang="cs-CZ" alt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Freinetovská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Célestin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Freinet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(1896-1966)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principy: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Základem všeho je práce (tzv. pracovní školy)</a:t>
            </a: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Idea: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„Z života pro život prací“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Prvky, které obohacují vzdělávací proces: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Pracovní ateliéry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Individuální pracovní plán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Pracovní knihovna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Pokusná a pracovní kartotéka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3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 err="1"/>
              <a:t>Freinetovská</a:t>
            </a:r>
            <a:r>
              <a:rPr lang="cs-CZ" altLang="cs-CZ" sz="4000" b="1" dirty="0"/>
              <a:t> škola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tzv. pracovní škola</a:t>
            </a:r>
          </a:p>
          <a:p>
            <a:r>
              <a:rPr lang="cs-CZ" altLang="cs-CZ" dirty="0"/>
              <a:t>Vybavit třídu různými pracovními koutky.</a:t>
            </a:r>
          </a:p>
          <a:p>
            <a:r>
              <a:rPr lang="cs-CZ" altLang="cs-CZ" dirty="0"/>
              <a:t>Individuální týdenní pracovní plán žáka, projednaný s učitelem.</a:t>
            </a:r>
          </a:p>
          <a:p>
            <a:r>
              <a:rPr lang="cs-CZ" altLang="cs-CZ" dirty="0"/>
              <a:t>Nástěnka pro zveřejňování kritik, pochval apod.</a:t>
            </a:r>
          </a:p>
          <a:p>
            <a:r>
              <a:rPr lang="cs-CZ" altLang="cs-CZ" dirty="0"/>
              <a:t>Kartotéka s informacemi o úkolech a jejich řešení.</a:t>
            </a:r>
          </a:p>
        </p:txBody>
      </p:sp>
    </p:spTree>
    <p:extLst>
      <p:ext uri="{BB962C8B-B14F-4D97-AF65-F5344CB8AC3E}">
        <p14:creationId xmlns:p14="http://schemas.microsoft.com/office/powerpoint/2010/main" val="10147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Jenská škola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Učební skupiny žáků přesahující ročník</a:t>
            </a:r>
          </a:p>
          <a:p>
            <a:r>
              <a:rPr lang="cs-CZ" altLang="cs-CZ"/>
              <a:t>Na podobě třídy se podílejí dětí</a:t>
            </a:r>
          </a:p>
          <a:p>
            <a:r>
              <a:rPr lang="cs-CZ" altLang="cs-CZ"/>
              <a:t>Vyvážené střídání pedagogických situací (rozhovor, hra, práce, slavnost)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70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Helena </a:t>
            </a:r>
            <a:r>
              <a:rPr lang="cs-CZ" alt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Parkhurstová</a:t>
            </a:r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(1887-1957)</a:t>
            </a:r>
            <a:r>
              <a:rPr lang="cs-CZ" altLang="cs-CZ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Koncepce vychází z pragmatické pedagogiky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 jako laboratoře (pokusy, experimenty apod.)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Idea: veškeré učení se zakládá na samostatném učení žáků za pomoci vhodného učebního „prostoru“ a vhodných pomůcek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svobodu dítěte a jeho vlastní zodpovědnost, získání osobní zkušenosti na základě vlastní činnosti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se nerozdělují do tříd podle věku (uvolněná třídní struktura)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Učební látka rozdělená do měsíčních úkolů, žáci si určují vlastní program a postup podle zájmu.</a:t>
            </a:r>
          </a:p>
        </p:txBody>
      </p:sp>
    </p:spTree>
    <p:extLst>
      <p:ext uri="{BB962C8B-B14F-4D97-AF65-F5344CB8AC3E}">
        <p14:creationId xmlns:p14="http://schemas.microsoft.com/office/powerpoint/2010/main" val="166205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Daltonská</a:t>
            </a:r>
            <a:r>
              <a:rPr lang="cs-CZ" altLang="cs-CZ" b="1" dirty="0"/>
              <a:t>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5188" y="2943497"/>
            <a:ext cx="9028611" cy="3233466"/>
          </a:xfrm>
        </p:spPr>
        <p:txBody>
          <a:bodyPr/>
          <a:lstStyle/>
          <a:p>
            <a:r>
              <a:rPr lang="cs-CZ" altLang="cs-CZ" dirty="0"/>
              <a:t>Svoboda žáka a jeho vlastní odpovědnost.</a:t>
            </a:r>
          </a:p>
          <a:p>
            <a:r>
              <a:rPr lang="cs-CZ" altLang="cs-CZ" dirty="0"/>
              <a:t>Žák si vytyčí svůj měsíční plán, a to co musí splnit.</a:t>
            </a:r>
          </a:p>
          <a:p>
            <a:r>
              <a:rPr lang="cs-CZ" altLang="cs-CZ" dirty="0"/>
              <a:t>Zvlášť pro každý předmět.</a:t>
            </a:r>
          </a:p>
          <a:p>
            <a:r>
              <a:rPr lang="cs-CZ" altLang="cs-CZ" dirty="0"/>
              <a:t>Každý postupuje svým tempem.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1077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446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3. Alternativní výchovně vzdělávací koncepce.</vt:lpstr>
      <vt:lpstr>Waldorfská škola</vt:lpstr>
      <vt:lpstr>Montessoriovská škola</vt:lpstr>
      <vt:lpstr>Montessoriovská škola</vt:lpstr>
      <vt:lpstr>Freinetovská škola</vt:lpstr>
      <vt:lpstr>Freinetovská škola</vt:lpstr>
      <vt:lpstr>Jenská škola</vt:lpstr>
      <vt:lpstr>Helena Parkhurstová (1887-1957)plán</vt:lpstr>
      <vt:lpstr>Daltonská škola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Základní výchovně vzdělávací koncepce v průběhu historie. </dc:title>
  <dc:creator>jan0010</dc:creator>
  <cp:lastModifiedBy>jan0010</cp:lastModifiedBy>
  <cp:revision>23</cp:revision>
  <dcterms:created xsi:type="dcterms:W3CDTF">2018-09-05T12:31:33Z</dcterms:created>
  <dcterms:modified xsi:type="dcterms:W3CDTF">2024-10-03T04:44:23Z</dcterms:modified>
</cp:coreProperties>
</file>