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AB2B-8D82-477A-9820-4961E718693C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2DF9-7B2C-4175-99A8-DDF0FBEF1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268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AB2B-8D82-477A-9820-4961E718693C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2DF9-7B2C-4175-99A8-DDF0FBEF1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5604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AB2B-8D82-477A-9820-4961E718693C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2DF9-7B2C-4175-99A8-DDF0FBEF1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4113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AB2B-8D82-477A-9820-4961E718693C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2DF9-7B2C-4175-99A8-DDF0FBEF1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885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AB2B-8D82-477A-9820-4961E718693C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2DF9-7B2C-4175-99A8-DDF0FBEF1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5139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AB2B-8D82-477A-9820-4961E718693C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2DF9-7B2C-4175-99A8-DDF0FBEF1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0345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AB2B-8D82-477A-9820-4961E718693C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2DF9-7B2C-4175-99A8-DDF0FBEF1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4305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AB2B-8D82-477A-9820-4961E718693C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2DF9-7B2C-4175-99A8-DDF0FBEF1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2710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AB2B-8D82-477A-9820-4961E718693C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2DF9-7B2C-4175-99A8-DDF0FBEF1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9484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AB2B-8D82-477A-9820-4961E718693C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2DF9-7B2C-4175-99A8-DDF0FBEF1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264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AB2B-8D82-477A-9820-4961E718693C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2DF9-7B2C-4175-99A8-DDF0FBEF1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7260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8AB2B-8D82-477A-9820-4961E718693C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42DF9-7B2C-4175-99A8-DDF0FBEF11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6761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261258"/>
            <a:ext cx="9144000" cy="1445622"/>
          </a:xfrm>
        </p:spPr>
        <p:txBody>
          <a:bodyPr>
            <a:normAutofit fontScale="90000"/>
          </a:bodyPr>
          <a:lstStyle/>
          <a:p>
            <a:pPr lvl="0"/>
            <a:br>
              <a:rPr lang="cs-CZ" sz="4800" dirty="0"/>
            </a:br>
            <a:br>
              <a:rPr lang="cs-CZ" sz="4800" dirty="0"/>
            </a:br>
            <a:br>
              <a:rPr lang="cs-CZ" sz="4800" dirty="0"/>
            </a:br>
            <a:br>
              <a:rPr lang="cs-CZ" sz="4800" dirty="0"/>
            </a:br>
            <a:br>
              <a:rPr lang="cs-CZ" sz="4800" dirty="0"/>
            </a:br>
            <a:br>
              <a:rPr lang="cs-CZ" sz="4800" dirty="0"/>
            </a:br>
            <a:br>
              <a:rPr lang="cs-CZ" sz="4800" dirty="0"/>
            </a:br>
            <a:r>
              <a:rPr lang="cs-CZ" sz="5300" b="1" dirty="0"/>
              <a:t>5. Výchova jako pedagogický proces. Průběh a fáze výchovného procesu.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5347062"/>
            <a:ext cx="9144000" cy="966651"/>
          </a:xfrm>
        </p:spPr>
        <p:txBody>
          <a:bodyPr/>
          <a:lstStyle/>
          <a:p>
            <a:r>
              <a:rPr lang="cs-CZ" dirty="0"/>
              <a:t>Základy pedagogiky</a:t>
            </a:r>
          </a:p>
          <a:p>
            <a:r>
              <a:rPr lang="cs-CZ" dirty="0"/>
              <a:t>Doc. PhDr. PaedDr. </a:t>
            </a:r>
            <a:r>
              <a:rPr lang="cs-CZ"/>
              <a:t>Kamil JANIŠ, CSc.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7214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09800" y="548682"/>
            <a:ext cx="7772400" cy="792087"/>
          </a:xfrm>
        </p:spPr>
        <p:txBody>
          <a:bodyPr>
            <a:normAutofit fontScale="90000"/>
          </a:bodyPr>
          <a:lstStyle/>
          <a:p>
            <a:br>
              <a:rPr lang="cs-CZ" b="1" dirty="0"/>
            </a:br>
            <a:r>
              <a:rPr lang="cs-CZ" sz="5300" b="1" dirty="0"/>
              <a:t>výsledná (výstupní) diagnóza</a:t>
            </a:r>
            <a:r>
              <a:rPr lang="cs-CZ" sz="5300" dirty="0"/>
              <a:t>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78780" y="1556792"/>
            <a:ext cx="11586118" cy="5100486"/>
          </a:xfrm>
        </p:spPr>
        <p:txBody>
          <a:bodyPr>
            <a:normAutofit lnSpcReduction="10000"/>
          </a:bodyPr>
          <a:lstStyle/>
          <a:p>
            <a:pPr marL="457200" indent="-457200" hangingPunct="0">
              <a:buFont typeface="Arial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výchovný proces se v podstatě završuje. </a:t>
            </a:r>
          </a:p>
          <a:p>
            <a:pPr marL="457200" indent="-457200" hangingPunct="0">
              <a:buFont typeface="Arial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dochází k určité konfrontaci s představami (cíli) vychovatele i vychovávaného</a:t>
            </a:r>
          </a:p>
          <a:p>
            <a:pPr marL="457200" indent="-457200" hangingPunct="0">
              <a:buFont typeface="Arial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 účelem je poskytnout vychovávanému i vychovateli zpětnou vazbu </a:t>
            </a:r>
          </a:p>
          <a:p>
            <a:pPr marL="457200" indent="-457200" hangingPunct="0">
              <a:buFont typeface="Arial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problematika hodnocení (příp. sebehodnocení) musí být co nejobjektivnější, tzn. využít různé diagnostické prostředky (dotazníky, testy, sociometrická šetření apod.), konfrontovat vlastní hodnocení s hodnoceními jiných (kolegů, rodičů, spolužáků)</a:t>
            </a:r>
          </a:p>
          <a:p>
            <a:pPr marL="457200" indent="-457200" hangingPunct="0">
              <a:buFont typeface="Arial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zvolit další výchovně vzdělávací strategii  </a:t>
            </a:r>
          </a:p>
          <a:p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503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46049" y="390294"/>
            <a:ext cx="11073161" cy="2029521"/>
          </a:xfrm>
        </p:spPr>
        <p:txBody>
          <a:bodyPr>
            <a:normAutofit/>
          </a:bodyPr>
          <a:lstStyle/>
          <a:p>
            <a:r>
              <a:rPr lang="cs-CZ" b="1" dirty="0"/>
              <a:t>Etapy výchovného procesu z hlediska ontogeneze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2698595"/>
            <a:ext cx="9144000" cy="3205815"/>
          </a:xfrm>
        </p:spPr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heteronomní období </a:t>
            </a:r>
          </a:p>
          <a:p>
            <a:pPr marL="457200" indent="-457200">
              <a:buFont typeface="Arial" pitchFamily="34" charset="0"/>
              <a:buChar char="•"/>
            </a:pPr>
            <a:endParaRPr lang="cs-CZ" sz="3200" dirty="0">
              <a:solidFill>
                <a:schemeClr val="tx1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autonomní období</a:t>
            </a:r>
          </a:p>
          <a:p>
            <a:pPr marL="457200" indent="-457200">
              <a:buFont typeface="Arial" pitchFamily="34" charset="0"/>
              <a:buChar char="•"/>
            </a:pPr>
            <a:endParaRPr lang="cs-CZ" sz="3200" dirty="0">
              <a:solidFill>
                <a:schemeClr val="tx1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období sociální konformity  </a:t>
            </a:r>
          </a:p>
        </p:txBody>
      </p:sp>
    </p:spTree>
    <p:extLst>
      <p:ext uri="{BB962C8B-B14F-4D97-AF65-F5344CB8AC3E}">
        <p14:creationId xmlns:p14="http://schemas.microsoft.com/office/powerpoint/2010/main" val="3247624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09800" y="548682"/>
            <a:ext cx="7772400" cy="792087"/>
          </a:xfrm>
        </p:spPr>
        <p:txBody>
          <a:bodyPr>
            <a:normAutofit fontScale="90000"/>
          </a:bodyPr>
          <a:lstStyle/>
          <a:p>
            <a:br>
              <a:rPr lang="cs-CZ" b="1" dirty="0"/>
            </a:br>
            <a:r>
              <a:rPr lang="cs-CZ" b="1" dirty="0"/>
              <a:t>heteronomní období</a:t>
            </a:r>
            <a:r>
              <a:rPr lang="cs-CZ" dirty="0"/>
              <a:t>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87680" y="2211977"/>
            <a:ext cx="11242766" cy="4195477"/>
          </a:xfrm>
        </p:spPr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cs-CZ" sz="2800" dirty="0">
                <a:solidFill>
                  <a:schemeClr val="tx1"/>
                </a:solidFill>
              </a:rPr>
              <a:t>vychovávaný přijímá veškerá pravidla, normy chování jako dané, neměnné (do 6 let)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2800" dirty="0">
                <a:solidFill>
                  <a:schemeClr val="tx1"/>
                </a:solidFill>
              </a:rPr>
              <a:t>dítě získává veškeré zkušenosti především prostřednictvím hry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2800" dirty="0">
                <a:solidFill>
                  <a:schemeClr val="tx1"/>
                </a:solidFill>
              </a:rPr>
              <a:t>napodobování a přizpůsobování vnější autoritě rozumová kontrola se zatím výrazněji neuplatňuje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2800" dirty="0">
                <a:solidFill>
                  <a:schemeClr val="tx1"/>
                </a:solidFill>
              </a:rPr>
              <a:t>postupně aktivita a samostatnost dítěte vzrůstá (např. </a:t>
            </a:r>
            <a:r>
              <a:rPr lang="cs-CZ" sz="2800" u="sng" dirty="0">
                <a:solidFill>
                  <a:schemeClr val="tx1"/>
                </a:solidFill>
              </a:rPr>
              <a:t>období vzdoru</a:t>
            </a:r>
            <a:r>
              <a:rPr lang="cs-CZ" sz="2800" dirty="0">
                <a:solidFill>
                  <a:schemeClr val="tx1"/>
                </a:solidFill>
              </a:rPr>
              <a:t>, dítě se spontánně brání být poslušné a podřizovat se)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68011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106"/>
          </a:xfrm>
        </p:spPr>
        <p:txBody>
          <a:bodyPr>
            <a:normAutofit fontScale="90000"/>
          </a:bodyPr>
          <a:lstStyle/>
          <a:p>
            <a:pPr algn="ctr"/>
            <a:br>
              <a:rPr lang="cs-CZ" b="1" dirty="0"/>
            </a:br>
            <a:r>
              <a:rPr lang="cs-CZ" sz="4900" b="1" dirty="0"/>
              <a:t>autonomní období</a:t>
            </a:r>
            <a:br>
              <a:rPr lang="cs-CZ" sz="4900" b="1" dirty="0"/>
            </a:br>
            <a:endParaRPr lang="cs-CZ" sz="49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4176" y="1382751"/>
            <a:ext cx="11742234" cy="5285678"/>
          </a:xfrm>
        </p:spPr>
        <p:txBody>
          <a:bodyPr>
            <a:normAutofit/>
          </a:bodyPr>
          <a:lstStyle/>
          <a:p>
            <a:pPr lvl="0"/>
            <a:r>
              <a:rPr lang="cs-CZ" sz="3200" dirty="0"/>
              <a:t>spojováno se vstupem dítěte do školy</a:t>
            </a:r>
          </a:p>
          <a:p>
            <a:pPr lvl="0"/>
            <a:r>
              <a:rPr lang="cs-CZ" sz="3200" dirty="0"/>
              <a:t>k předkládaným požadavkům a normám začíná jedinec zaujímat vlastní stanoviska</a:t>
            </a:r>
          </a:p>
          <a:p>
            <a:pPr lvl="0"/>
            <a:r>
              <a:rPr lang="cs-CZ" sz="3200" dirty="0"/>
              <a:t>složky emotivní a konativní jsou korigovány složkou racionální</a:t>
            </a:r>
          </a:p>
          <a:p>
            <a:pPr lvl="0"/>
            <a:r>
              <a:rPr lang="cs-CZ" sz="3200" dirty="0"/>
              <a:t>ze strany vychovatele je třeba více vysvětlování a zdůvodňování požadavků</a:t>
            </a:r>
          </a:p>
          <a:p>
            <a:pPr lvl="0"/>
            <a:r>
              <a:rPr lang="cs-CZ" sz="3200" dirty="0"/>
              <a:t>vzhledem k tomu, že jde o období školního věku je nutné počítat s postupně zvyšující se kritičností i projevy odporu a nesouhlasu na straně vychovávaných a značné trpělivosti na straně vychovatelů </a:t>
            </a:r>
            <a:r>
              <a:rPr lang="cs-CZ" sz="3200" dirty="0">
                <a:solidFill>
                  <a:srgbClr val="FF0000"/>
                </a:solidFill>
              </a:rPr>
              <a:t>(puberta)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5836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525486" y="257177"/>
            <a:ext cx="7456714" cy="824492"/>
          </a:xfrm>
        </p:spPr>
        <p:txBody>
          <a:bodyPr>
            <a:normAutofit fontScale="90000"/>
          </a:bodyPr>
          <a:lstStyle/>
          <a:p>
            <a:br>
              <a:rPr lang="cs-CZ" b="1" dirty="0"/>
            </a:br>
            <a:r>
              <a:rPr lang="cs-CZ" sz="4900" b="1" dirty="0"/>
              <a:t>období sociální konformity </a:t>
            </a:r>
            <a:r>
              <a:rPr lang="cs-CZ" sz="4900" dirty="0"/>
              <a:t>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8613" y="1338147"/>
            <a:ext cx="11487150" cy="5262678"/>
          </a:xfrm>
        </p:spPr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výchovný proces vrcholí</a:t>
            </a:r>
          </a:p>
          <a:p>
            <a:pPr lvl="0"/>
            <a:r>
              <a:rPr lang="cs-CZ" sz="3200" dirty="0">
                <a:solidFill>
                  <a:schemeClr val="tx1"/>
                </a:solidFill>
              </a:rPr>
              <a:t>(relativně samostatné usměrňování jednání za všech okolností a ve všech životních situacích)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plně se projeví dosavadní výsledky celého výchovného procesu uskutečňovaného v rodině, škole i mimo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mělo by dojít k plnému pochopení požadavků a potřeb společnosti a uvádět tyto požadavky do určitého souladu s potřebami a nároky svými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vytváří předpoklady pro sebevýchovu.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9203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09800" y="251013"/>
            <a:ext cx="7772400" cy="1631576"/>
          </a:xfrm>
        </p:spPr>
        <p:txBody>
          <a:bodyPr>
            <a:normAutofit fontScale="90000"/>
          </a:bodyPr>
          <a:lstStyle/>
          <a:p>
            <a:r>
              <a:rPr lang="cs-CZ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Fáze výchovného procesu z hlediska metodického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135560" y="2151529"/>
            <a:ext cx="8064896" cy="421341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2800" dirty="0">
                <a:solidFill>
                  <a:schemeClr val="tx1"/>
                </a:solidFill>
              </a:rPr>
              <a:t>vstupní diagnózy 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sz="2800" dirty="0">
                <a:solidFill>
                  <a:schemeClr val="tx1"/>
                </a:solidFill>
              </a:rPr>
              <a:t>motivace a pedagogického projektování 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/>
          </a:p>
          <a:p>
            <a:pPr marL="514350" indent="-514350">
              <a:buFont typeface="+mj-lt"/>
              <a:buAutoNum type="arabicPeriod"/>
            </a:pPr>
            <a:r>
              <a:rPr lang="cs-CZ" sz="2800" dirty="0">
                <a:solidFill>
                  <a:schemeClr val="tx1"/>
                </a:solidFill>
              </a:rPr>
              <a:t>realizace a regulace 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sz="2800" dirty="0"/>
              <a:t>v</a:t>
            </a:r>
            <a:r>
              <a:rPr lang="cs-CZ" sz="2800" dirty="0">
                <a:solidFill>
                  <a:schemeClr val="tx1"/>
                </a:solidFill>
              </a:rPr>
              <a:t>ýsledná (výstupní) diagnóza </a:t>
            </a:r>
          </a:p>
        </p:txBody>
      </p:sp>
    </p:spTree>
    <p:extLst>
      <p:ext uri="{BB962C8B-B14F-4D97-AF65-F5344CB8AC3E}">
        <p14:creationId xmlns:p14="http://schemas.microsoft.com/office/powerpoint/2010/main" val="735114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09800" y="620690"/>
            <a:ext cx="7772400" cy="938144"/>
          </a:xfrm>
        </p:spPr>
        <p:txBody>
          <a:bodyPr>
            <a:normAutofit fontScale="90000"/>
          </a:bodyPr>
          <a:lstStyle/>
          <a:p>
            <a:br>
              <a:rPr lang="cs-CZ" b="1" dirty="0"/>
            </a:br>
            <a:r>
              <a:rPr lang="cs-CZ" b="1" dirty="0"/>
              <a:t>vstupní diagnóza</a:t>
            </a:r>
            <a:r>
              <a:rPr lang="cs-CZ" dirty="0"/>
              <a:t>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53143" y="1728439"/>
            <a:ext cx="10990217" cy="4868913"/>
          </a:xfrm>
        </p:spPr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cs-CZ" dirty="0">
              <a:solidFill>
                <a:srgbClr val="FF0000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nezbytné východisko pro efektivní a profesionální výchovný přístup (mít objektivní informace: zdravotní stav, vlastnosti intelektové, povahové, záliby a ideály)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je dobré vědět o podmínkách, v nichž žije (rodina, přátelé)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především použit různé diagnostické prostředky (např. řízený rozhovor, dotazníky, sociometrické šetření, pozorování atd.).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následně volit diferencovaný a individuální přístup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1269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57349" y="620689"/>
            <a:ext cx="11242765" cy="936104"/>
          </a:xfrm>
        </p:spPr>
        <p:txBody>
          <a:bodyPr>
            <a:normAutofit fontScale="90000"/>
          </a:bodyPr>
          <a:lstStyle/>
          <a:p>
            <a:br>
              <a:rPr lang="cs-CZ" b="1" dirty="0"/>
            </a:br>
            <a:r>
              <a:rPr lang="cs-CZ" sz="5300" b="1" dirty="0"/>
              <a:t>motivace a pedagogického projektování</a:t>
            </a:r>
            <a:r>
              <a:rPr lang="cs-CZ" sz="5300" dirty="0"/>
              <a:t>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75360" y="2577738"/>
            <a:ext cx="10641874" cy="3821008"/>
          </a:xfrm>
        </p:spPr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cs-CZ" sz="2800" dirty="0">
                <a:solidFill>
                  <a:schemeClr val="tx1"/>
                </a:solidFill>
              </a:rPr>
              <a:t>prostor pro získání zájmu vychovávaného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2800" dirty="0">
                <a:solidFill>
                  <a:schemeClr val="tx1"/>
                </a:solidFill>
              </a:rPr>
              <a:t>požadavky formulovat jasně, konkrétně, přiměřeně k věku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2800" dirty="0">
                <a:solidFill>
                  <a:schemeClr val="tx1"/>
                </a:solidFill>
              </a:rPr>
              <a:t>s přibývajícím věkem musíme počítat s účastí racionální složky osobnosti vychovávaného </a:t>
            </a:r>
          </a:p>
          <a:p>
            <a:pPr lvl="0"/>
            <a:r>
              <a:rPr lang="cs-CZ" sz="2800" i="1" dirty="0"/>
              <a:t>(tzn. požadavky je zapotřebí zdůvodnit, vysvětlovat jejich smysl a podstatu, přesvědčovat apod.)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2800" dirty="0">
                <a:solidFill>
                  <a:schemeClr val="tx1"/>
                </a:solidFill>
              </a:rPr>
              <a:t>je třeba počítat v této fázi s aktivní účastí vychovávaného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0386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09800" y="548682"/>
            <a:ext cx="7772400" cy="720079"/>
          </a:xfrm>
        </p:spPr>
        <p:txBody>
          <a:bodyPr>
            <a:normAutofit fontScale="90000"/>
          </a:bodyPr>
          <a:lstStyle/>
          <a:p>
            <a:br>
              <a:rPr lang="cs-CZ" b="1" dirty="0"/>
            </a:br>
            <a:r>
              <a:rPr lang="cs-CZ" b="1" dirty="0"/>
              <a:t>realizace a regulace</a:t>
            </a:r>
            <a:r>
              <a:rPr lang="cs-CZ" dirty="0"/>
              <a:t>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96685" y="2220686"/>
            <a:ext cx="10720251" cy="4304658"/>
          </a:xfrm>
        </p:spPr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vychovávaný se snaží stanovené požadavky, úkoly a situace, plnit a řešit či prožít.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smyslem je upevnění žádoucího chování, např. důsledným cvičením a opakováním - </a:t>
            </a:r>
            <a:r>
              <a:rPr lang="cs-CZ" u="sng" dirty="0">
                <a:solidFill>
                  <a:schemeClr val="tx1"/>
                </a:solidFill>
              </a:rPr>
              <a:t>dovednost</a:t>
            </a:r>
            <a:r>
              <a:rPr lang="cs-CZ" dirty="0">
                <a:solidFill>
                  <a:schemeClr val="tx1"/>
                </a:solidFill>
              </a:rPr>
              <a:t>i (pohybové, manuální, intelektuální) a </a:t>
            </a:r>
            <a:r>
              <a:rPr lang="cs-CZ" u="sng" dirty="0">
                <a:solidFill>
                  <a:schemeClr val="tx1"/>
                </a:solidFill>
              </a:rPr>
              <a:t>návyky</a:t>
            </a:r>
            <a:r>
              <a:rPr lang="cs-CZ" dirty="0">
                <a:solidFill>
                  <a:schemeClr val="tx1"/>
                </a:solidFill>
              </a:rPr>
              <a:t> (např. hygienické, společenského chování, čtenářské, algoritmy psaní, pravopisů, matematické apod.)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postupně se formují postoje, zájmy a přesvědčení , svým pojetím a podstatou mohou tyto situace být navozovány uměle (děje se tak převážně při vyučování), ale i přirozeně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současně dochází k regulaci veškerého počínání vychovávaného a k hodnotícímu aktu. jsou jimi </a:t>
            </a:r>
            <a:r>
              <a:rPr lang="cs-CZ" i="1" dirty="0">
                <a:solidFill>
                  <a:schemeClr val="tx1"/>
                </a:solidFill>
              </a:rPr>
              <a:t>stimulace</a:t>
            </a:r>
            <a:r>
              <a:rPr lang="cs-CZ" dirty="0">
                <a:solidFill>
                  <a:schemeClr val="tx1"/>
                </a:solidFill>
              </a:rPr>
              <a:t> (posilování žádoucího jednání) a </a:t>
            </a:r>
            <a:r>
              <a:rPr lang="cs-CZ" i="1" dirty="0">
                <a:solidFill>
                  <a:schemeClr val="tx1"/>
                </a:solidFill>
              </a:rPr>
              <a:t>inhibice </a:t>
            </a:r>
            <a:r>
              <a:rPr lang="cs-CZ" dirty="0">
                <a:solidFill>
                  <a:schemeClr val="tx1"/>
                </a:solidFill>
              </a:rPr>
              <a:t>(tlumení, potlačování nesprávného jednání). </a:t>
            </a:r>
          </a:p>
        </p:txBody>
      </p:sp>
    </p:spTree>
    <p:extLst>
      <p:ext uri="{BB962C8B-B14F-4D97-AF65-F5344CB8AC3E}">
        <p14:creationId xmlns:p14="http://schemas.microsoft.com/office/powerpoint/2010/main" val="2836140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584</Words>
  <Application>Microsoft Office PowerPoint</Application>
  <PresentationFormat>Širokoúhlá obrazovka</PresentationFormat>
  <Paragraphs>57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Motiv Office</vt:lpstr>
      <vt:lpstr>       5. Výchova jako pedagogický proces. Průběh a fáze výchovného procesu.</vt:lpstr>
      <vt:lpstr>Etapy výchovného procesu z hlediska ontogeneze</vt:lpstr>
      <vt:lpstr> heteronomní období </vt:lpstr>
      <vt:lpstr> autonomní období </vt:lpstr>
      <vt:lpstr> období sociální konformity  </vt:lpstr>
      <vt:lpstr>Fáze výchovného procesu z hlediska metodického</vt:lpstr>
      <vt:lpstr> vstupní diagnóza </vt:lpstr>
      <vt:lpstr> motivace a pedagogického projektování </vt:lpstr>
      <vt:lpstr> realizace a regulace </vt:lpstr>
      <vt:lpstr> výsledná (výstupní) diagnóza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Výchova jako pedagogický proces. Průběh a fáze výchovného procesu. </dc:title>
  <dc:creator>jan0010</dc:creator>
  <cp:lastModifiedBy>jan0010</cp:lastModifiedBy>
  <cp:revision>17</cp:revision>
  <dcterms:created xsi:type="dcterms:W3CDTF">2018-09-05T12:33:48Z</dcterms:created>
  <dcterms:modified xsi:type="dcterms:W3CDTF">2024-10-10T05:38:23Z</dcterms:modified>
</cp:coreProperties>
</file>