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68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6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8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13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4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0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71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8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26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AB2B-8D82-477A-9820-4961E718693C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42DF9-7B2C-4175-99A8-DDF0FBEF1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6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61258"/>
            <a:ext cx="9144000" cy="1445622"/>
          </a:xfrm>
        </p:spPr>
        <p:txBody>
          <a:bodyPr>
            <a:normAutofit fontScale="90000"/>
          </a:bodyPr>
          <a:lstStyle/>
          <a:p>
            <a:pPr lvl="0"/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r>
              <a:rPr lang="cs-CZ" sz="5300" b="1" dirty="0"/>
              <a:t>5. Výchova jako pedagogický proces. Průběh a fáze výchovného procesu.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47062"/>
            <a:ext cx="9144000" cy="966651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21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48682"/>
            <a:ext cx="7772400" cy="792087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5300" b="1" dirty="0"/>
              <a:t>výsledná (výstupní) diagnóza</a:t>
            </a:r>
            <a:r>
              <a:rPr lang="cs-CZ" sz="53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8780" y="1556792"/>
            <a:ext cx="11586118" cy="5100486"/>
          </a:xfrm>
        </p:spPr>
        <p:txBody>
          <a:bodyPr>
            <a:normAutofit lnSpcReduction="10000"/>
          </a:bodyPr>
          <a:lstStyle/>
          <a:p>
            <a:pPr marL="457200" indent="-457200" hangingPunct="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výchovný proces se v podstatě završuje. 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dochází k určité konfrontaci s představami (cíli) vychovatele i vychovávaného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 účelem je poskytnout vychovávanému i vychovateli zpětnou vazbu 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problematika hodnocení (příp. sebehodnocení) musí být co nejobjektivnější, tzn. využít různé diagnostické prostředky (dotazníky, testy, sociometrická šetření apod.), konfrontovat vlastní hodnocení s hodnoceními jiných (kolegů, rodičů, spolužáků)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zvolit další výchovně vzdělávací strategii 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0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6049" y="390294"/>
            <a:ext cx="11073161" cy="2029521"/>
          </a:xfrm>
        </p:spPr>
        <p:txBody>
          <a:bodyPr>
            <a:normAutofit/>
          </a:bodyPr>
          <a:lstStyle/>
          <a:p>
            <a:r>
              <a:rPr lang="cs-CZ" b="1" dirty="0"/>
              <a:t>Etapy výchovného procesu z hlediska ontogeneze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698595"/>
            <a:ext cx="9144000" cy="3205815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heteronomní období 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autonomní období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období sociální konformity  </a:t>
            </a:r>
          </a:p>
        </p:txBody>
      </p:sp>
    </p:spTree>
    <p:extLst>
      <p:ext uri="{BB962C8B-B14F-4D97-AF65-F5344CB8AC3E}">
        <p14:creationId xmlns:p14="http://schemas.microsoft.com/office/powerpoint/2010/main" val="324762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48682"/>
            <a:ext cx="7772400" cy="792087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heteronomní období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7680" y="2211977"/>
            <a:ext cx="11242766" cy="4195477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vychovávaný přijímá veškerá pravidla, normy chování jako dané, neměnné (do 6 let)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dítě získává veškeré zkušenosti především prostřednictvím hry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napodobování a přizpůsobování vnější autoritě rozumová kontrola se zatím výrazněji neuplatňuje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postupně aktivita a samostatnost dítěte vzrůstá (např. </a:t>
            </a:r>
            <a:r>
              <a:rPr lang="cs-CZ" sz="2800" u="sng" dirty="0">
                <a:solidFill>
                  <a:schemeClr val="tx1"/>
                </a:solidFill>
              </a:rPr>
              <a:t>období vzdoru</a:t>
            </a:r>
            <a:r>
              <a:rPr lang="cs-CZ" sz="2800" dirty="0">
                <a:solidFill>
                  <a:schemeClr val="tx1"/>
                </a:solidFill>
              </a:rPr>
              <a:t>, dítě se spontánně brání být poslušné a podřizovat se)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01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4900" b="1" dirty="0"/>
              <a:t>autonomní období</a:t>
            </a:r>
            <a:br>
              <a:rPr lang="cs-CZ" sz="4900" b="1" dirty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176" y="1382751"/>
            <a:ext cx="11742234" cy="5285678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spojováno se vstupem dítěte do školy</a:t>
            </a:r>
          </a:p>
          <a:p>
            <a:pPr lvl="0"/>
            <a:r>
              <a:rPr lang="cs-CZ" sz="3200" dirty="0"/>
              <a:t>k předkládaným požadavkům a normám začíná jedinec zaujímat vlastní stanoviska</a:t>
            </a:r>
          </a:p>
          <a:p>
            <a:pPr lvl="0"/>
            <a:r>
              <a:rPr lang="cs-CZ" sz="3200" dirty="0"/>
              <a:t>složky emotivní a konativní jsou korigovány složkou racionální</a:t>
            </a:r>
          </a:p>
          <a:p>
            <a:pPr lvl="0"/>
            <a:r>
              <a:rPr lang="cs-CZ" sz="3200" dirty="0"/>
              <a:t>ze strany vychovatele je třeba více vysvětlování a zdůvodňování požadavků</a:t>
            </a:r>
          </a:p>
          <a:p>
            <a:pPr lvl="0"/>
            <a:r>
              <a:rPr lang="cs-CZ" sz="3200" dirty="0"/>
              <a:t>vzhledem k tomu, že jde o období školního věku je nutné počítat s postupně zvyšující se kritičností i projevy odporu a nesouhlasu na straně vychovávaných a značné trpělivosti na straně vychovatelů </a:t>
            </a:r>
            <a:r>
              <a:rPr lang="cs-CZ" sz="3200" dirty="0">
                <a:solidFill>
                  <a:srgbClr val="FF0000"/>
                </a:solidFill>
              </a:rPr>
              <a:t>(puberta)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8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5486" y="257177"/>
            <a:ext cx="7456714" cy="824492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4900" b="1" dirty="0"/>
              <a:t>období sociální konformity </a:t>
            </a:r>
            <a:r>
              <a:rPr lang="cs-CZ" sz="49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8613" y="1338147"/>
            <a:ext cx="11487150" cy="5262678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výchovný proces vrcholí</a:t>
            </a:r>
          </a:p>
          <a:p>
            <a:pPr lvl="0"/>
            <a:r>
              <a:rPr lang="cs-CZ" sz="3200" dirty="0">
                <a:solidFill>
                  <a:schemeClr val="tx1"/>
                </a:solidFill>
              </a:rPr>
              <a:t>(relativně samostatné usměrňování jednání za všech okolností a ve všech životních situacích)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plně se projeví dosavadní výsledky celého výchovného procesu uskutečňovaného v rodině, škole i mimo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mělo by dojít k plnému pochopení požadavků a potřeb společnosti a uvádět tyto požadavky do určitého souladu s potřebami a nároky svými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vytváří předpoklady pro sebevýchovu.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20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251013"/>
            <a:ext cx="7772400" cy="163157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Fáze výchovného procesu z hlediska metodického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2151529"/>
            <a:ext cx="8064896" cy="42134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</a:rPr>
              <a:t>vstupní diagnózy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</a:rPr>
              <a:t>motivace a pedagogického projektování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</a:rPr>
              <a:t>realizace a regulace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v</a:t>
            </a:r>
            <a:r>
              <a:rPr lang="cs-CZ" sz="2800" dirty="0">
                <a:solidFill>
                  <a:schemeClr val="tx1"/>
                </a:solidFill>
              </a:rPr>
              <a:t>ýsledná (výstupní) diagnóza </a:t>
            </a:r>
          </a:p>
        </p:txBody>
      </p:sp>
    </p:spTree>
    <p:extLst>
      <p:ext uri="{BB962C8B-B14F-4D97-AF65-F5344CB8AC3E}">
        <p14:creationId xmlns:p14="http://schemas.microsoft.com/office/powerpoint/2010/main" val="73511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20690"/>
            <a:ext cx="7772400" cy="938144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vstupní diagnóza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3143" y="1728439"/>
            <a:ext cx="10990217" cy="4868913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nezbytné východisko pro efektivní a profesionální výchovný přístup (mít objektivní informace: zdravotní stav, vlastnosti intelektové, povahové, záliby a ideály)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je dobré vědět o podmínkách, v nichž žije (rodina, přátelé)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především použit různé diagnostické prostředky (např. řízený rozhovor, dotazníky, sociometrické šetření, pozorování atd.).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následně volit diferencovaný a individuální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26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7349" y="620689"/>
            <a:ext cx="11242765" cy="936104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5300" b="1" dirty="0"/>
              <a:t>motivace a pedagogického projektování</a:t>
            </a:r>
            <a:r>
              <a:rPr lang="cs-CZ" sz="53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5360" y="2577738"/>
            <a:ext cx="10641874" cy="3821008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prostor pro získání zájmu vychovávaného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požadavky formulovat jasně, konkrétně, přiměřeně k věku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s přibývajícím věkem musíme počítat s účastí racionální složky osobnosti vychovávaného </a:t>
            </a:r>
          </a:p>
          <a:p>
            <a:pPr lvl="0"/>
            <a:r>
              <a:rPr lang="cs-CZ" sz="2800" i="1" dirty="0"/>
              <a:t>(tzn. požadavky je zapotřebí zdůvodnit, vysvětlovat jejich smysl a podstatu, přesvědčovat apod.)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je třeba počítat v této fázi s aktivní účastí vychovávaného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38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48682"/>
            <a:ext cx="7772400" cy="720079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realizace a regulace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6685" y="2220686"/>
            <a:ext cx="10720251" cy="4304658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vychovávaný se snaží stanovené požadavky, úkoly a situace, plnit a řešit či prožít.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smyslem je upevnění žádoucího chování, např. důsledným cvičením a opakováním - </a:t>
            </a:r>
            <a:r>
              <a:rPr lang="cs-CZ" u="sng" dirty="0">
                <a:solidFill>
                  <a:schemeClr val="tx1"/>
                </a:solidFill>
              </a:rPr>
              <a:t>dovednost</a:t>
            </a:r>
            <a:r>
              <a:rPr lang="cs-CZ" dirty="0">
                <a:solidFill>
                  <a:schemeClr val="tx1"/>
                </a:solidFill>
              </a:rPr>
              <a:t>i (pohybové, manuální, intelektuální) a </a:t>
            </a:r>
            <a:r>
              <a:rPr lang="cs-CZ" u="sng" dirty="0">
                <a:solidFill>
                  <a:schemeClr val="tx1"/>
                </a:solidFill>
              </a:rPr>
              <a:t>návyky</a:t>
            </a:r>
            <a:r>
              <a:rPr lang="cs-CZ" dirty="0">
                <a:solidFill>
                  <a:schemeClr val="tx1"/>
                </a:solidFill>
              </a:rPr>
              <a:t> (např. hygienické, společenského chování, čtenářské, algoritmy psaní, pravopisů, matematické apod.)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postupně se formují postoje, zájmy a přesvědčení , svým pojetím a podstatou mohou tyto situace být navozovány uměle (děje se tak převážně při vyučování), ale i přirozeně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současně dochází k regulaci veškerého počínání vychovávaného a k hodnotícímu aktu. jsou jimi </a:t>
            </a:r>
            <a:r>
              <a:rPr lang="cs-CZ" i="1" dirty="0">
                <a:solidFill>
                  <a:schemeClr val="tx1"/>
                </a:solidFill>
              </a:rPr>
              <a:t>stimulace</a:t>
            </a:r>
            <a:r>
              <a:rPr lang="cs-CZ" dirty="0">
                <a:solidFill>
                  <a:schemeClr val="tx1"/>
                </a:solidFill>
              </a:rPr>
              <a:t> (posilování žádoucího jednání) a </a:t>
            </a:r>
            <a:r>
              <a:rPr lang="cs-CZ" i="1" dirty="0">
                <a:solidFill>
                  <a:schemeClr val="tx1"/>
                </a:solidFill>
              </a:rPr>
              <a:t>inhibice </a:t>
            </a:r>
            <a:r>
              <a:rPr lang="cs-CZ" dirty="0">
                <a:solidFill>
                  <a:schemeClr val="tx1"/>
                </a:solidFill>
              </a:rPr>
              <a:t>(tlumení, potlačování nesprávného jednání). </a:t>
            </a:r>
          </a:p>
        </p:txBody>
      </p:sp>
    </p:spTree>
    <p:extLst>
      <p:ext uri="{BB962C8B-B14F-4D97-AF65-F5344CB8AC3E}">
        <p14:creationId xmlns:p14="http://schemas.microsoft.com/office/powerpoint/2010/main" val="28361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584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       5. Výchova jako pedagogický proces. Průběh a fáze výchovného procesu.</vt:lpstr>
      <vt:lpstr>Etapy výchovného procesu z hlediska ontogeneze</vt:lpstr>
      <vt:lpstr> heteronomní období </vt:lpstr>
      <vt:lpstr> autonomní období </vt:lpstr>
      <vt:lpstr> období sociální konformity  </vt:lpstr>
      <vt:lpstr>Fáze výchovného procesu z hlediska metodického</vt:lpstr>
      <vt:lpstr> vstupní diagnóza </vt:lpstr>
      <vt:lpstr> motivace a pedagogického projektování </vt:lpstr>
      <vt:lpstr> realizace a regulace </vt:lpstr>
      <vt:lpstr> výsledná (výstupní) diagnóza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Výchova jako pedagogický proces. Průběh a fáze výchovného procesu. </dc:title>
  <dc:creator>jan0010</dc:creator>
  <cp:lastModifiedBy>jan0010</cp:lastModifiedBy>
  <cp:revision>17</cp:revision>
  <dcterms:created xsi:type="dcterms:W3CDTF">2018-09-05T12:33:48Z</dcterms:created>
  <dcterms:modified xsi:type="dcterms:W3CDTF">2024-10-10T05:38:23Z</dcterms:modified>
</cp:coreProperties>
</file>