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6" r:id="rId7"/>
    <p:sldId id="267" r:id="rId8"/>
    <p:sldId id="270" r:id="rId9"/>
    <p:sldId id="271" r:id="rId10"/>
    <p:sldId id="272" r:id="rId11"/>
    <p:sldId id="273" r:id="rId12"/>
    <p:sldId id="275" r:id="rId13"/>
    <p:sldId id="274" r:id="rId14"/>
    <p:sldId id="268" r:id="rId15"/>
    <p:sldId id="269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77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6F02D-255B-48B9-942E-FCAB8E050859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F0DE-9914-4E18-9F3E-E7BE4F3073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1638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6F02D-255B-48B9-942E-FCAB8E050859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F0DE-9914-4E18-9F3E-E7BE4F3073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061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6F02D-255B-48B9-942E-FCAB8E050859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F0DE-9914-4E18-9F3E-E7BE4F3073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6248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6F02D-255B-48B9-942E-FCAB8E050859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F0DE-9914-4E18-9F3E-E7BE4F3073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3353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6F02D-255B-48B9-942E-FCAB8E050859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F0DE-9914-4E18-9F3E-E7BE4F3073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6894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6F02D-255B-48B9-942E-FCAB8E050859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F0DE-9914-4E18-9F3E-E7BE4F3073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1099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6F02D-255B-48B9-942E-FCAB8E050859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F0DE-9914-4E18-9F3E-E7BE4F3073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4351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6F02D-255B-48B9-942E-FCAB8E050859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F0DE-9914-4E18-9F3E-E7BE4F3073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1934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6F02D-255B-48B9-942E-FCAB8E050859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F0DE-9914-4E18-9F3E-E7BE4F3073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5379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6F02D-255B-48B9-942E-FCAB8E050859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F0DE-9914-4E18-9F3E-E7BE4F3073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6653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6F02D-255B-48B9-942E-FCAB8E050859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F0DE-9914-4E18-9F3E-E7BE4F3073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387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6F02D-255B-48B9-942E-FCAB8E050859}" type="datetimeFigureOut">
              <a:rPr lang="cs-CZ" smtClean="0"/>
              <a:t>24.09.2024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9F0DE-9914-4E18-9F3E-E7BE4F3073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5949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426721"/>
            <a:ext cx="9144000" cy="1428205"/>
          </a:xfrm>
        </p:spPr>
        <p:txBody>
          <a:bodyPr>
            <a:normAutofit/>
          </a:bodyPr>
          <a:lstStyle/>
          <a:p>
            <a:pPr lvl="0"/>
            <a:r>
              <a:rPr lang="cs-CZ" sz="4800" b="1" dirty="0"/>
              <a:t>6. Cíle výchovy, charakteristika funkce cílů výchovy.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5268686"/>
            <a:ext cx="9144000" cy="992776"/>
          </a:xfrm>
        </p:spPr>
        <p:txBody>
          <a:bodyPr/>
          <a:lstStyle/>
          <a:p>
            <a:r>
              <a:rPr lang="cs-CZ" dirty="0"/>
              <a:t>Základy pedagogiky</a:t>
            </a:r>
          </a:p>
          <a:p>
            <a:r>
              <a:rPr lang="cs-CZ" dirty="0"/>
              <a:t>Doc. PhDr. PaedDr. </a:t>
            </a:r>
            <a:r>
              <a:rPr lang="cs-CZ"/>
              <a:t>Kamil JANIŠ, CSc.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1445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ctrTitle"/>
          </p:nvPr>
        </p:nvSpPr>
        <p:spPr>
          <a:xfrm>
            <a:off x="1631951" y="476251"/>
            <a:ext cx="9001125" cy="936625"/>
          </a:xfrm>
        </p:spPr>
        <p:txBody>
          <a:bodyPr/>
          <a:lstStyle/>
          <a:p>
            <a:pPr algn="l" eaLnBrk="1" hangingPunct="1"/>
            <a:r>
              <a:rPr lang="cs-CZ" altLang="cs-CZ" sz="4000">
                <a:latin typeface="Times New Roman" panose="02020603050405020304" pitchFamily="18" charset="0"/>
              </a:rPr>
              <a:t>Všeobecné deklarace lidských </a:t>
            </a:r>
            <a:r>
              <a:rPr lang="cs-CZ" altLang="cs-CZ" sz="4000" b="1">
                <a:latin typeface="Times New Roman" panose="02020603050405020304" pitchFamily="18" charset="0"/>
              </a:rPr>
              <a:t>povinností:</a:t>
            </a:r>
            <a:r>
              <a:rPr lang="cs-CZ" altLang="cs-CZ" sz="4000"/>
              <a:t> </a:t>
            </a:r>
          </a:p>
        </p:txBody>
      </p:sp>
      <p:sp>
        <p:nvSpPr>
          <p:cNvPr id="8195" name="Podnadpis 2"/>
          <p:cNvSpPr>
            <a:spLocks noGrp="1"/>
          </p:cNvSpPr>
          <p:nvPr>
            <p:ph type="subTitle" idx="1"/>
          </p:nvPr>
        </p:nvSpPr>
        <p:spPr>
          <a:xfrm>
            <a:off x="457200" y="1988840"/>
            <a:ext cx="11307337" cy="4392910"/>
          </a:xfrm>
        </p:spPr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cs-CZ" altLang="cs-CZ" dirty="0">
                <a:latin typeface="Times New Roman" panose="02020603050405020304" pitchFamily="18" charset="0"/>
              </a:rPr>
              <a:t>1. </a:t>
            </a:r>
            <a:r>
              <a:rPr lang="cs-CZ" altLang="cs-CZ" sz="3200" dirty="0">
                <a:latin typeface="Times New Roman" panose="02020603050405020304" pitchFamily="18" charset="0"/>
              </a:rPr>
              <a:t>Každá osoba má povinnost jednat se všemi lidmi lidsky.</a:t>
            </a:r>
            <a:br>
              <a:rPr lang="cs-CZ" altLang="cs-CZ" sz="3200" dirty="0">
                <a:latin typeface="Times New Roman" panose="02020603050405020304" pitchFamily="18" charset="0"/>
              </a:rPr>
            </a:br>
            <a:r>
              <a:rPr lang="cs-CZ" altLang="cs-CZ" sz="3200" dirty="0">
                <a:latin typeface="Times New Roman" panose="02020603050405020304" pitchFamily="18" charset="0"/>
              </a:rPr>
              <a:t>2. Nikdo nesmí podporovat nelidské jednání jakéhokoliv druhu.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cs-CZ" altLang="cs-CZ" sz="3200" dirty="0">
                <a:latin typeface="Times New Roman" panose="02020603050405020304" pitchFamily="18" charset="0"/>
              </a:rPr>
              <a:t>3. Každý člověk je povinen podporovat dobro a bránit zlu za všech okolností.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cs-CZ" altLang="cs-CZ" sz="3200" dirty="0">
                <a:latin typeface="Times New Roman" panose="02020603050405020304" pitchFamily="18" charset="0"/>
              </a:rPr>
              <a:t>4. Nečiň druhým to, co nechceš, aby jiní činili tobě.</a:t>
            </a:r>
            <a:br>
              <a:rPr lang="cs-CZ" altLang="cs-CZ" sz="3200" dirty="0">
                <a:latin typeface="Times New Roman" panose="02020603050405020304" pitchFamily="18" charset="0"/>
              </a:rPr>
            </a:br>
            <a:r>
              <a:rPr lang="cs-CZ" altLang="cs-CZ" sz="3200" dirty="0">
                <a:latin typeface="Times New Roman" panose="02020603050405020304" pitchFamily="18" charset="0"/>
              </a:rPr>
              <a:t>5. Nikdo nemá právo druhého zraňovat, mučit nebo zabíjet.</a:t>
            </a:r>
            <a:br>
              <a:rPr lang="cs-CZ" altLang="cs-CZ" sz="3200" dirty="0">
                <a:latin typeface="Times New Roman" panose="02020603050405020304" pitchFamily="18" charset="0"/>
              </a:rPr>
            </a:br>
            <a:r>
              <a:rPr lang="cs-CZ" altLang="cs-CZ" sz="3200" dirty="0">
                <a:latin typeface="Times New Roman" panose="02020603050405020304" pitchFamily="18" charset="0"/>
              </a:rPr>
              <a:t>6. Spory mezi státy, skupinami nebo jednotlivci mají být řešeny bez násilí.</a:t>
            </a:r>
          </a:p>
          <a:p>
            <a:pPr algn="l"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71333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cs-CZ" altLang="cs-CZ" b="1" dirty="0">
                <a:latin typeface="Times New Roman" panose="02020603050405020304" pitchFamily="18" charset="0"/>
              </a:rPr>
              <a:t>DĚTSKÁ PRÁVA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23385" y="1825625"/>
            <a:ext cx="11485756" cy="466725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200" dirty="0">
                <a:latin typeface="Times New Roman" panose="02020603050405020304" pitchFamily="18" charset="0"/>
              </a:rPr>
              <a:t>Dítě jako každá lidská bytost má svou hodnotu, důstojnost a základní práva. </a:t>
            </a:r>
          </a:p>
          <a:p>
            <a:pPr marL="0" indent="0" eaLnBrk="1" hangingPunct="1">
              <a:buNone/>
            </a:pPr>
            <a:endParaRPr lang="cs-CZ" altLang="cs-CZ" sz="3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3200" dirty="0">
                <a:latin typeface="Times New Roman" panose="02020603050405020304" pitchFamily="18" charset="0"/>
              </a:rPr>
              <a:t>Vzhledem ke svému tělesnému i duševnímu vývoji, bezbrannosti a zranitelnosti </a:t>
            </a:r>
            <a:r>
              <a:rPr lang="cs-CZ" altLang="cs-CZ" sz="3200" b="1" dirty="0">
                <a:latin typeface="Times New Roman" panose="02020603050405020304" pitchFamily="18" charset="0"/>
              </a:rPr>
              <a:t>potřebuje zvláštní péči</a:t>
            </a:r>
            <a:r>
              <a:rPr lang="cs-CZ" altLang="cs-CZ" sz="3200" dirty="0">
                <a:latin typeface="Times New Roman" panose="02020603050405020304" pitchFamily="18" charset="0"/>
              </a:rPr>
              <a:t>, pomoc, ochranu, porozumění a lásku. </a:t>
            </a:r>
          </a:p>
          <a:p>
            <a:pPr eaLnBrk="1" hangingPunct="1"/>
            <a:endParaRPr lang="cs-CZ" altLang="cs-CZ" sz="3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3200" b="1" dirty="0">
                <a:latin typeface="Times New Roman" panose="02020603050405020304" pitchFamily="18" charset="0"/>
              </a:rPr>
              <a:t>Dětská práva se vztahují bez výjimky na každé dítě i nezletilou mládež ve věku 0 -18 let. </a:t>
            </a:r>
          </a:p>
        </p:txBody>
      </p:sp>
    </p:spTree>
    <p:extLst>
      <p:ext uri="{BB962C8B-B14F-4D97-AF65-F5344CB8AC3E}">
        <p14:creationId xmlns:p14="http://schemas.microsoft.com/office/powerpoint/2010/main" val="138741309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>
                <a:latin typeface="Times New Roman" panose="02020603050405020304" pitchFamily="18" charset="0"/>
              </a:rPr>
              <a:t>ÚMLUVA O PRÁVECH DÍTĚTE</a:t>
            </a:r>
            <a:endParaRPr lang="cs-CZ" altLang="cs-CZ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223024" y="1825625"/>
            <a:ext cx="11630722" cy="4351338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3200" dirty="0">
                <a:latin typeface="Times New Roman" panose="02020603050405020304" pitchFamily="18" charset="0"/>
              </a:rPr>
              <a:t>Úmluva je založena na čtyřech základních pilířích :</a:t>
            </a:r>
            <a:endParaRPr lang="cs-CZ" altLang="cs-CZ" sz="32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3200" b="1" dirty="0">
                <a:latin typeface="Times New Roman" panose="02020603050405020304" pitchFamily="18" charset="0"/>
              </a:rPr>
              <a:t>Právo na přežití</a:t>
            </a:r>
            <a:r>
              <a:rPr lang="cs-CZ" altLang="cs-CZ" sz="3200" dirty="0">
                <a:latin typeface="Times New Roman" panose="02020603050405020304" pitchFamily="18" charset="0"/>
              </a:rPr>
              <a:t> – zaručuje zachování života a uspokojování základních potřeb dítěte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200" b="1" dirty="0">
                <a:latin typeface="Times New Roman" panose="02020603050405020304" pitchFamily="18" charset="0"/>
              </a:rPr>
              <a:t>Právo na rozvoj</a:t>
            </a:r>
            <a:r>
              <a:rPr lang="cs-CZ" altLang="cs-CZ" sz="3200" dirty="0">
                <a:latin typeface="Times New Roman" panose="02020603050405020304" pitchFamily="18" charset="0"/>
              </a:rPr>
              <a:t> – týká se harmonického rozvoje dítěte včetně práva na vzdělání, na volný čas, ale i práva na svobodu myšlení a vyznání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200" b="1" dirty="0">
                <a:latin typeface="Times New Roman" panose="02020603050405020304" pitchFamily="18" charset="0"/>
              </a:rPr>
              <a:t>Právo na ochranu</a:t>
            </a:r>
            <a:r>
              <a:rPr lang="cs-CZ" altLang="cs-CZ" sz="3200" dirty="0">
                <a:latin typeface="Times New Roman" panose="02020603050405020304" pitchFamily="18" charset="0"/>
              </a:rPr>
              <a:t> – chrání dítě před násilím, všemi druhy zneužívání a zanedbávání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200" b="1" dirty="0">
                <a:latin typeface="Times New Roman" panose="02020603050405020304" pitchFamily="18" charset="0"/>
              </a:rPr>
              <a:t>Právo na účast</a:t>
            </a:r>
            <a:r>
              <a:rPr lang="cs-CZ" altLang="cs-CZ" sz="3200" dirty="0">
                <a:latin typeface="Times New Roman" panose="02020603050405020304" pitchFamily="18" charset="0"/>
              </a:rPr>
              <a:t> –  dítěti může vyjádřit svůj názor ve všech záležitostech, které se ho týkají</a:t>
            </a:r>
          </a:p>
        </p:txBody>
      </p:sp>
    </p:spTree>
    <p:extLst>
      <p:ext uri="{BB962C8B-B14F-4D97-AF65-F5344CB8AC3E}">
        <p14:creationId xmlns:p14="http://schemas.microsoft.com/office/powerpoint/2010/main" val="428671898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5400" b="1"/>
              <a:t>Úmluva o právech dítěte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57923" y="1825625"/>
            <a:ext cx="11273882" cy="4351338"/>
          </a:xfrm>
        </p:spPr>
        <p:txBody>
          <a:bodyPr/>
          <a:lstStyle/>
          <a:p>
            <a:pPr eaLnBrk="1" hangingPunct="1"/>
            <a:r>
              <a:rPr lang="cs-CZ" altLang="cs-CZ" dirty="0">
                <a:latin typeface="Times New Roman" panose="02020603050405020304" pitchFamily="18" charset="0"/>
              </a:rPr>
              <a:t>Úmluva přijata OSN v roce </a:t>
            </a:r>
            <a:r>
              <a:rPr lang="cs-CZ" altLang="cs-CZ" b="1" dirty="0">
                <a:latin typeface="Times New Roman" panose="02020603050405020304" pitchFamily="18" charset="0"/>
              </a:rPr>
              <a:t>1989</a:t>
            </a:r>
            <a:r>
              <a:rPr lang="cs-CZ" altLang="cs-CZ" dirty="0"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cs-CZ" altLang="cs-CZ" dirty="0">
                <a:latin typeface="Times New Roman" panose="02020603050405020304" pitchFamily="18" charset="0"/>
              </a:rPr>
              <a:t>první obecně závazná právní norma, která se týká výhradně práv dítěte</a:t>
            </a:r>
            <a:r>
              <a:rPr lang="cs-CZ" altLang="cs-CZ" dirty="0"/>
              <a:t> </a:t>
            </a:r>
          </a:p>
          <a:p>
            <a:pPr eaLnBrk="1" hangingPunct="1"/>
            <a:r>
              <a:rPr lang="cs-CZ" altLang="cs-CZ" dirty="0">
                <a:latin typeface="Times New Roman" panose="02020603050405020304" pitchFamily="18" charset="0"/>
              </a:rPr>
              <a:t>Česká republika je Úmluvou vázána od roku </a:t>
            </a:r>
            <a:r>
              <a:rPr lang="cs-CZ" altLang="cs-CZ" b="1" dirty="0">
                <a:latin typeface="Times New Roman" panose="02020603050405020304" pitchFamily="18" charset="0"/>
              </a:rPr>
              <a:t>1993</a:t>
            </a:r>
            <a:r>
              <a:rPr lang="cs-CZ" altLang="cs-CZ" dirty="0"/>
              <a:t> </a:t>
            </a:r>
          </a:p>
          <a:p>
            <a:pPr eaLnBrk="1" hangingPunct="1"/>
            <a:r>
              <a:rPr lang="cs-CZ" altLang="cs-CZ" dirty="0">
                <a:latin typeface="Times New Roman" panose="02020603050405020304" pitchFamily="18" charset="0"/>
              </a:rPr>
              <a:t>preambule Úmluvy: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dirty="0">
                <a:latin typeface="Times New Roman" panose="02020603050405020304" pitchFamily="18" charset="0"/>
              </a:rPr>
              <a:t>„Dítě musí vyrůstat v rodinném prostředí, v atmosféře štěstí, lásky a porozumění.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dirty="0">
                <a:latin typeface="Times New Roman" panose="02020603050405020304" pitchFamily="18" charset="0"/>
              </a:rPr>
              <a:t>Zájem dítěte musí být předním hlediskem při jakékoli činnosti týkající se dětí (čl. 3).</a:t>
            </a:r>
            <a:endParaRPr lang="cs-CZ" altLang="cs-CZ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59307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dirty="0"/>
              <a:t>Funkce výchovných cílů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63552" y="2420888"/>
            <a:ext cx="7848872" cy="3514244"/>
          </a:xfrm>
        </p:spPr>
        <p:txBody>
          <a:bodyPr>
            <a:normAutofit/>
          </a:bodyPr>
          <a:lstStyle/>
          <a:p>
            <a:pPr lvl="4"/>
            <a:r>
              <a:rPr lang="cs-CZ" sz="4400" dirty="0"/>
              <a:t> orientační a anticipační</a:t>
            </a:r>
          </a:p>
          <a:p>
            <a:pPr lvl="4"/>
            <a:r>
              <a:rPr lang="cs-CZ" sz="4400" dirty="0"/>
              <a:t> motivační a stimulační</a:t>
            </a:r>
          </a:p>
          <a:p>
            <a:pPr lvl="4"/>
            <a:r>
              <a:rPr lang="cs-CZ" sz="4400" dirty="0"/>
              <a:t> realizační</a:t>
            </a:r>
          </a:p>
          <a:p>
            <a:pPr lvl="4"/>
            <a:r>
              <a:rPr lang="cs-CZ" sz="4400" dirty="0"/>
              <a:t> regulační</a:t>
            </a:r>
          </a:p>
        </p:txBody>
      </p:sp>
    </p:spTree>
    <p:extLst>
      <p:ext uri="{BB962C8B-B14F-4D97-AF65-F5344CB8AC3E}">
        <p14:creationId xmlns:p14="http://schemas.microsoft.com/office/powerpoint/2010/main" val="1609985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dirty="0"/>
              <a:t>Cíle anticipační a adaptační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6410" y="2470593"/>
            <a:ext cx="10807390" cy="3684067"/>
          </a:xfrm>
        </p:spPr>
        <p:txBody>
          <a:bodyPr>
            <a:noAutofit/>
          </a:bodyPr>
          <a:lstStyle/>
          <a:p>
            <a:r>
              <a:rPr lang="cs-CZ" sz="3200" b="1" u="sng" dirty="0"/>
              <a:t>anticipační</a:t>
            </a:r>
          </a:p>
          <a:p>
            <a:pPr marL="0" indent="0">
              <a:buNone/>
            </a:pPr>
            <a:r>
              <a:rPr lang="cs-CZ" sz="3200" b="1" dirty="0"/>
              <a:t>	</a:t>
            </a:r>
            <a:r>
              <a:rPr lang="cs-CZ" sz="3200" dirty="0"/>
              <a:t>aktivity, situace, podmínky s kterými se může setkat jedinec v     </a:t>
            </a:r>
          </a:p>
          <a:p>
            <a:pPr marL="0" indent="0">
              <a:buNone/>
            </a:pPr>
            <a:r>
              <a:rPr lang="cs-CZ" sz="3200" dirty="0"/>
              <a:t>            budoucnosti</a:t>
            </a:r>
          </a:p>
          <a:p>
            <a:pPr marL="0" indent="0">
              <a:buNone/>
            </a:pPr>
            <a:endParaRPr lang="cs-CZ" sz="3200" b="1" dirty="0"/>
          </a:p>
          <a:p>
            <a:r>
              <a:rPr lang="cs-CZ" sz="3200" b="1" u="sng" dirty="0"/>
              <a:t>adaptační</a:t>
            </a:r>
          </a:p>
          <a:p>
            <a:pPr marL="0" indent="0">
              <a:buNone/>
            </a:pPr>
            <a:r>
              <a:rPr lang="cs-CZ" sz="3200" b="1" dirty="0"/>
              <a:t>	</a:t>
            </a:r>
            <a:r>
              <a:rPr lang="cs-CZ" sz="3200" dirty="0"/>
              <a:t>přizpůsobení se jedince stávajícím podmínkám</a:t>
            </a:r>
          </a:p>
        </p:txBody>
      </p:sp>
    </p:spTree>
    <p:extLst>
      <p:ext uri="{BB962C8B-B14F-4D97-AF65-F5344CB8AC3E}">
        <p14:creationId xmlns:p14="http://schemas.microsoft.com/office/powerpoint/2010/main" val="1301200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/>
              <a:t>výchovný cíl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224" y="1690689"/>
            <a:ext cx="10872439" cy="48021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>
                <a:solidFill>
                  <a:schemeClr val="tx1"/>
                </a:solidFill>
              </a:rPr>
              <a:t>– </a:t>
            </a:r>
            <a:r>
              <a:rPr lang="cs-CZ" sz="3200" dirty="0">
                <a:solidFill>
                  <a:schemeClr val="tx1"/>
                </a:solidFill>
              </a:rPr>
              <a:t>zahrnuje požadavky na osobní rozvoj a společenské požadavky (společenský ideál), je zapotřebí jej připravit a kterého lze v průběhu života dosáhnout (reálnost)</a:t>
            </a:r>
          </a:p>
          <a:p>
            <a:pPr marL="0" indent="0">
              <a:buNone/>
            </a:pPr>
            <a:endParaRPr lang="cs-CZ" sz="3200" dirty="0"/>
          </a:p>
          <a:p>
            <a:pPr algn="ctr">
              <a:spcBef>
                <a:spcPts val="0"/>
              </a:spcBef>
              <a:buNone/>
            </a:pPr>
            <a:r>
              <a:rPr lang="cs-CZ" sz="3200" dirty="0"/>
              <a:t>   	 </a:t>
            </a:r>
            <a:r>
              <a:rPr lang="cs-CZ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„Jen ty cíle jsou reálné, které jsou splnitelné, 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které mají 	prostředky a podmínky k jejich 	dosahování…“</a:t>
            </a:r>
          </a:p>
          <a:p>
            <a:pPr>
              <a:buNone/>
            </a:pPr>
            <a:endParaRPr lang="cs-CZ" sz="3200" dirty="0"/>
          </a:p>
          <a:p>
            <a:pPr>
              <a:buNone/>
            </a:pPr>
            <a:r>
              <a:rPr lang="cs-CZ" sz="3200" dirty="0"/>
              <a:t>			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Blížkovský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(Systémová pedagogika)</a:t>
            </a:r>
          </a:p>
          <a:p>
            <a:pPr marL="0" indent="0">
              <a:buNone/>
            </a:pPr>
            <a:endParaRPr lang="cs-CZ" sz="3200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9944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/>
              <a:t>Obecný model výchovného systému</a:t>
            </a:r>
            <a:br>
              <a:rPr lang="cs-CZ"/>
            </a:br>
            <a:r>
              <a:rPr lang="cs-CZ"/>
              <a:t>     		(Upraveno podle Kolář – Koťa, 1988)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2650" y="1825625"/>
            <a:ext cx="7886700" cy="4699719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Ovál 9"/>
          <p:cNvSpPr>
            <a:spLocks noChangeArrowheads="1"/>
          </p:cNvSpPr>
          <p:nvPr/>
        </p:nvSpPr>
        <p:spPr bwMode="auto">
          <a:xfrm>
            <a:off x="4694877" y="2221204"/>
            <a:ext cx="1371600" cy="92966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400" b="1" i="1" dirty="0">
                <a:latin typeface="Arial" panose="020B0604020202020204" pitchFamily="34" charset="0"/>
                <a:ea typeface="Times New Roman" panose="02020603050405020304" pitchFamily="18" charset="0"/>
              </a:rPr>
              <a:t>     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400" b="1" i="1" dirty="0">
                <a:latin typeface="Arial" panose="020B0604020202020204" pitchFamily="34" charset="0"/>
                <a:ea typeface="Times New Roman" panose="02020603050405020304" pitchFamily="18" charset="0"/>
              </a:rPr>
              <a:t>      cíl</a:t>
            </a:r>
            <a:endParaRPr lang="cs-CZ" altLang="cs-CZ" sz="1200" b="1" i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dirty="0">
              <a:latin typeface="Arial" panose="020B0604020202020204" pitchFamily="34" charset="0"/>
            </a:endParaRPr>
          </a:p>
        </p:txBody>
      </p:sp>
      <p:sp>
        <p:nvSpPr>
          <p:cNvPr id="5" name="Ovál 5"/>
          <p:cNvSpPr>
            <a:spLocks noChangeArrowheads="1"/>
          </p:cNvSpPr>
          <p:nvPr/>
        </p:nvSpPr>
        <p:spPr bwMode="auto">
          <a:xfrm>
            <a:off x="4725670" y="3437227"/>
            <a:ext cx="1371600" cy="8001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200" b="1" i="1" dirty="0">
                <a:latin typeface="Arial" panose="020B0604020202020204" pitchFamily="34" charset="0"/>
                <a:ea typeface="Times New Roman" panose="02020603050405020304" pitchFamily="18" charset="0"/>
              </a:rPr>
              <a:t>  podmínky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dirty="0">
              <a:latin typeface="Arial" panose="020B0604020202020204" pitchFamily="34" charset="0"/>
            </a:endParaRPr>
          </a:p>
        </p:txBody>
      </p:sp>
      <p:sp>
        <p:nvSpPr>
          <p:cNvPr id="6" name="Ovál 3"/>
          <p:cNvSpPr>
            <a:spLocks noChangeArrowheads="1"/>
          </p:cNvSpPr>
          <p:nvPr/>
        </p:nvSpPr>
        <p:spPr bwMode="auto">
          <a:xfrm>
            <a:off x="4699635" y="4496435"/>
            <a:ext cx="1371600" cy="8001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200" b="1" i="1" dirty="0">
                <a:latin typeface="Arial" panose="020B0604020202020204" pitchFamily="34" charset="0"/>
                <a:ea typeface="Times New Roman" panose="02020603050405020304" pitchFamily="18" charset="0"/>
              </a:rPr>
              <a:t> prostředky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dirty="0">
              <a:latin typeface="Arial" panose="020B0604020202020204" pitchFamily="34" charset="0"/>
            </a:endParaRPr>
          </a:p>
        </p:txBody>
      </p:sp>
      <p:sp>
        <p:nvSpPr>
          <p:cNvPr id="7" name="Ovál 11"/>
          <p:cNvSpPr>
            <a:spLocks noChangeArrowheads="1"/>
          </p:cNvSpPr>
          <p:nvPr/>
        </p:nvSpPr>
        <p:spPr bwMode="auto">
          <a:xfrm>
            <a:off x="4724400" y="5613400"/>
            <a:ext cx="1371600" cy="8001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200" b="1" i="1" dirty="0">
                <a:latin typeface="Arial" panose="020B0604020202020204" pitchFamily="34" charset="0"/>
                <a:ea typeface="Times New Roman" panose="02020603050405020304" pitchFamily="18" charset="0"/>
              </a:rPr>
              <a:t>   výsledky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dirty="0">
              <a:latin typeface="Arial" panose="020B0604020202020204" pitchFamily="34" charset="0"/>
            </a:endParaRPr>
          </a:p>
        </p:txBody>
      </p:sp>
      <p:cxnSp>
        <p:nvCxnSpPr>
          <p:cNvPr id="8" name="Přímá spojnice 7"/>
          <p:cNvCxnSpPr>
            <a:cxnSpLocks noChangeShapeType="1"/>
          </p:cNvCxnSpPr>
          <p:nvPr/>
        </p:nvCxnSpPr>
        <p:spPr bwMode="auto">
          <a:xfrm flipH="1" flipV="1">
            <a:off x="7101840" y="3219450"/>
            <a:ext cx="12700" cy="2273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Přímá spojnice 8"/>
          <p:cNvCxnSpPr>
            <a:cxnSpLocks noChangeShapeType="1"/>
          </p:cNvCxnSpPr>
          <p:nvPr/>
        </p:nvCxnSpPr>
        <p:spPr bwMode="auto">
          <a:xfrm flipH="1" flipV="1">
            <a:off x="6079490" y="2717800"/>
            <a:ext cx="1009650" cy="495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Přímá spojnice 9"/>
          <p:cNvCxnSpPr>
            <a:cxnSpLocks noChangeShapeType="1"/>
          </p:cNvCxnSpPr>
          <p:nvPr/>
        </p:nvCxnSpPr>
        <p:spPr bwMode="auto">
          <a:xfrm>
            <a:off x="5385435" y="319278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Přímá spojnice 10"/>
          <p:cNvCxnSpPr>
            <a:cxnSpLocks noChangeShapeType="1"/>
          </p:cNvCxnSpPr>
          <p:nvPr/>
        </p:nvCxnSpPr>
        <p:spPr bwMode="auto">
          <a:xfrm>
            <a:off x="5385435" y="4246881"/>
            <a:ext cx="0" cy="29146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Přímá spojnice 11"/>
          <p:cNvCxnSpPr>
            <a:cxnSpLocks noChangeShapeType="1"/>
          </p:cNvCxnSpPr>
          <p:nvPr/>
        </p:nvCxnSpPr>
        <p:spPr bwMode="auto">
          <a:xfrm>
            <a:off x="5385435" y="5338445"/>
            <a:ext cx="0" cy="29337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Přímá spojnice 12"/>
          <p:cNvCxnSpPr/>
          <p:nvPr/>
        </p:nvCxnSpPr>
        <p:spPr>
          <a:xfrm flipV="1">
            <a:off x="6085840" y="5511800"/>
            <a:ext cx="1003300" cy="5016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676401" y="1963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1676401" y="240268"/>
            <a:ext cx="18473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cs-CZ" altLang="cs-CZ" sz="600">
                <a:latin typeface="Arial" panose="020B0604020202020204" pitchFamily="34" charset="0"/>
              </a:rPr>
            </a:br>
            <a:endParaRPr lang="cs-CZ" altLang="cs-CZ"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676401" y="240268"/>
            <a:ext cx="2108269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2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 </a:t>
            </a:r>
            <a:endParaRPr lang="cs-CZ" altLang="cs-CZ" sz="60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2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  </a:t>
            </a:r>
            <a:endParaRPr lang="cs-CZ" altLang="cs-CZ" sz="60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1676401" y="147935"/>
            <a:ext cx="83099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br>
              <a:rPr lang="cs-CZ" altLang="cs-CZ" sz="600"/>
            </a:br>
            <a:endParaRPr lang="cs-CZ" altLang="cs-CZ"/>
          </a:p>
          <a:p>
            <a:r>
              <a:rPr lang="cs-CZ" altLang="cs-CZ" sz="12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lang="cs-CZ" altLang="cs-CZ" sz="600"/>
          </a:p>
          <a:p>
            <a:endParaRPr lang="cs-CZ" altLang="cs-CZ"/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1676401" y="424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553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6057" y="452718"/>
            <a:ext cx="10641874" cy="1062573"/>
          </a:xfrm>
        </p:spPr>
        <p:txBody>
          <a:bodyPr>
            <a:normAutofit fontScale="90000"/>
          </a:bodyPr>
          <a:lstStyle/>
          <a:p>
            <a:r>
              <a:rPr lang="cs-CZ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cs-CZ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Teleologie</a:t>
            </a:r>
            <a:r>
              <a:rPr lang="cs-CZ" sz="5400" dirty="0"/>
              <a:t> (</a:t>
            </a:r>
            <a:r>
              <a:rPr lang="cs-CZ" sz="5400" dirty="0" err="1"/>
              <a:t>telos</a:t>
            </a:r>
            <a:r>
              <a:rPr lang="cs-CZ" sz="5400" dirty="0"/>
              <a:t> - z řečtiny cíl, účel)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92777" y="2708920"/>
            <a:ext cx="10293532" cy="3539486"/>
          </a:xfrm>
        </p:spPr>
        <p:txBody>
          <a:bodyPr/>
          <a:lstStyle/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 </a:t>
            </a: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Teleologie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pedagogická disciplína, která se zabývá problematikou výchovných cílů</a:t>
            </a:r>
          </a:p>
          <a:p>
            <a:pPr>
              <a:buNone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</a:p>
          <a:p>
            <a:pPr>
              <a:buNone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(Neplést s pojmem teologie !)</a:t>
            </a:r>
          </a:p>
        </p:txBody>
      </p:sp>
    </p:spTree>
    <p:extLst>
      <p:ext uri="{BB962C8B-B14F-4D97-AF65-F5344CB8AC3E}">
        <p14:creationId xmlns:p14="http://schemas.microsoft.com/office/powerpoint/2010/main" val="1641979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Východiska pro stanovení výchovných cílů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9931" y="1690688"/>
            <a:ext cx="11675327" cy="4802187"/>
          </a:xfrm>
        </p:spPr>
        <p:txBody>
          <a:bodyPr/>
          <a:lstStyle/>
          <a:p>
            <a:pPr lvl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naturalistická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zdůrazňuje respektování vrozených dispozic, potřeb jedince, vytváření podmínek pro rozvoj vlastní osobnosti</a:t>
            </a:r>
          </a:p>
          <a:p>
            <a:pPr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sociologická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klade důraz na společenskou situaci a potřeby společnosti, na přípravu schopného, uvědomělého, kvalifikovaného a prospěšného jedince pro společnost, s cílem odpovědně plnit sociální funkce</a:t>
            </a:r>
          </a:p>
          <a:p>
            <a:pPr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kulturní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vycházející z kulturních hodnot dané společnosti, z nutnosti jejich osvojení, zachování a dalšího rozvíjení, zdůraznění mravní a estetické báze výchovného procesu</a:t>
            </a:r>
          </a:p>
          <a:p>
            <a:pPr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futurologická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opírající se o prognózy vývoje společnosti a orientaci výchovných záměrů na charakter a potřeby života v budoucnosti</a:t>
            </a:r>
          </a:p>
          <a:p>
            <a:pPr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95420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Podmíněnost cílů výchovy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V ČR jsou cíle výchovy podmíněny: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/>
              <a:t> Ústavou České republiky (16.12.1989)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/>
              <a:t> Listinou základních práv a svobod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/>
              <a:t> Úmluvou o právech dítěte </a:t>
            </a:r>
          </a:p>
          <a:p>
            <a:pPr marL="457200" lvl="1" indent="0">
              <a:buNone/>
            </a:pPr>
            <a:r>
              <a:rPr lang="cs-CZ" sz="2800" dirty="0"/>
              <a:t>		(Valné shromáždění OSN – 20. 11. 1989)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/>
              <a:t> školský zákon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4764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0866" y="692698"/>
            <a:ext cx="6798734" cy="1080119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STRUKTURA HIERARCHIE CÍLŮ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51700" y="1772816"/>
            <a:ext cx="7560724" cy="4608512"/>
          </a:xfrm>
        </p:spPr>
        <p:txBody>
          <a:bodyPr>
            <a:normAutofit fontScale="55000" lnSpcReduction="20000"/>
          </a:bodyPr>
          <a:lstStyle/>
          <a:p>
            <a:pPr hangingPunct="0">
              <a:buNone/>
            </a:pPr>
            <a:r>
              <a:rPr lang="cs-CZ" b="1" dirty="0"/>
              <a:t>								</a:t>
            </a:r>
          </a:p>
          <a:p>
            <a:pPr algn="ctr" hangingPunct="0">
              <a:buNone/>
            </a:pPr>
            <a:r>
              <a:rPr lang="cs-CZ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cs-CZ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ideál  (globální cíl)</a:t>
            </a:r>
            <a:endParaRPr lang="cs-CZ" sz="5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hangingPunct="0">
              <a:buNone/>
            </a:pPr>
            <a:r>
              <a:rPr lang="cs-CZ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5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hangingPunct="0">
              <a:buNone/>
            </a:pPr>
            <a:endParaRPr lang="cs-CZ" sz="5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hangingPunct="0">
              <a:buNone/>
            </a:pPr>
            <a:r>
              <a:rPr lang="cs-CZ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algn="ctr" hangingPunct="0">
              <a:buNone/>
            </a:pPr>
            <a:r>
              <a:rPr lang="cs-CZ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parciální cíle (dílčí cíle)</a:t>
            </a:r>
            <a:endParaRPr lang="cs-CZ" sz="5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hangingPunct="0">
              <a:buNone/>
            </a:pPr>
            <a:r>
              <a:rPr lang="cs-CZ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ctr" hangingPunct="0">
              <a:buNone/>
            </a:pPr>
            <a:endParaRPr lang="cs-CZ" sz="5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hangingPunct="0">
              <a:buNone/>
            </a:pPr>
            <a:r>
              <a:rPr lang="cs-CZ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algn="ctr" hangingPunct="0">
              <a:buNone/>
            </a:pPr>
            <a:r>
              <a:rPr lang="cs-CZ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individuální cíl  (etapové, operační cíle)</a:t>
            </a:r>
            <a:endParaRPr lang="cs-CZ" sz="5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>
              <a:buNone/>
            </a:pPr>
            <a:r>
              <a:rPr lang="cs-CZ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cs-CZ" b="1" dirty="0"/>
              <a:t> 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 rot="5400000">
            <a:off x="5892261" y="2768643"/>
            <a:ext cx="60407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 rot="5400000">
            <a:off x="5892261" y="4595502"/>
            <a:ext cx="60407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167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/>
          </p:nvPr>
        </p:nvSpPr>
        <p:spPr>
          <a:xfrm>
            <a:off x="2063750" y="476251"/>
            <a:ext cx="8135938" cy="936625"/>
          </a:xfrm>
        </p:spPr>
        <p:txBody>
          <a:bodyPr/>
          <a:lstStyle/>
          <a:p>
            <a:pPr eaLnBrk="1" hangingPunct="1"/>
            <a:r>
              <a:rPr lang="cs-CZ" altLang="cs-CZ" sz="4800" b="1">
                <a:latin typeface="Times New Roman" panose="02020603050405020304" pitchFamily="18" charset="0"/>
              </a:rPr>
              <a:t>Lidská práva a svobody</a:t>
            </a:r>
            <a:endParaRPr lang="cs-CZ" alt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386" y="1484314"/>
            <a:ext cx="11530360" cy="5184775"/>
          </a:xfrm>
        </p:spPr>
        <p:txBody>
          <a:bodyPr rtlCol="0"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cs-CZ" altLang="cs-CZ" sz="3200" dirty="0">
                <a:latin typeface="Times New Roman" panose="02020603050405020304" pitchFamily="18" charset="0"/>
              </a:rPr>
              <a:t>Svoboda končí tam, kde začínají práva a svobody druhého člověka. 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cs-CZ" altLang="cs-CZ" sz="3200" dirty="0">
                <a:latin typeface="Times New Roman" panose="02020603050405020304" pitchFamily="18" charset="0"/>
              </a:rPr>
              <a:t>Povinnost </a:t>
            </a:r>
            <a:r>
              <a:rPr lang="cs-CZ" altLang="cs-CZ" sz="3200" b="1" dirty="0">
                <a:latin typeface="Times New Roman" panose="02020603050405020304" pitchFamily="18" charset="0"/>
              </a:rPr>
              <a:t>respektovat a zachovávat</a:t>
            </a:r>
            <a:r>
              <a:rPr lang="cs-CZ" altLang="cs-CZ" sz="3200" dirty="0">
                <a:latin typeface="Times New Roman" panose="02020603050405020304" pitchFamily="18" charset="0"/>
              </a:rPr>
              <a:t> práva a svobody druhých lidí.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cs-CZ" altLang="cs-CZ" sz="3200" dirty="0">
                <a:latin typeface="Times New Roman" panose="02020603050405020304" pitchFamily="18" charset="0"/>
              </a:rPr>
              <a:t>V každé  společnosti existují  </a:t>
            </a:r>
            <a:r>
              <a:rPr lang="cs-CZ" altLang="cs-CZ" sz="3200" b="1" dirty="0">
                <a:latin typeface="Times New Roman" panose="02020603050405020304" pitchFamily="18" charset="0"/>
              </a:rPr>
              <a:t>zákony</a:t>
            </a:r>
            <a:r>
              <a:rPr lang="cs-CZ" altLang="cs-CZ" sz="3200" dirty="0">
                <a:latin typeface="Times New Roman" panose="02020603050405020304" pitchFamily="18" charset="0"/>
              </a:rPr>
              <a:t> - usnadňují život lidem v ní žijícím a zároveň je chrání. 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cs-CZ" altLang="cs-CZ" sz="3200" dirty="0">
                <a:latin typeface="Times New Roman" panose="02020603050405020304" pitchFamily="18" charset="0"/>
              </a:rPr>
              <a:t>Nad dodržováním zákonů dohlíží </a:t>
            </a:r>
            <a:r>
              <a:rPr lang="cs-CZ" altLang="cs-CZ" sz="3200" b="1" dirty="0">
                <a:latin typeface="Times New Roman" panose="02020603050405020304" pitchFamily="18" charset="0"/>
              </a:rPr>
              <a:t>stát</a:t>
            </a:r>
            <a:r>
              <a:rPr lang="cs-CZ" altLang="cs-CZ" sz="3200" dirty="0">
                <a:latin typeface="Times New Roman" panose="02020603050405020304" pitchFamily="18" charset="0"/>
              </a:rPr>
              <a:t> (porušení – sankce). 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cs-CZ" altLang="cs-CZ" sz="3200" dirty="0">
                <a:latin typeface="Times New Roman" panose="02020603050405020304" pitchFamily="18" charset="0"/>
              </a:rPr>
              <a:t>Určitými pravidly je Desatero božích přikázání v Bibli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cs-CZ" altLang="cs-CZ" sz="3200" dirty="0">
                <a:latin typeface="Times New Roman" panose="02020603050405020304" pitchFamily="18" charset="0"/>
              </a:rPr>
              <a:t>Z každého </a:t>
            </a:r>
            <a:r>
              <a:rPr lang="cs-CZ" altLang="cs-CZ" sz="3200" b="1" dirty="0">
                <a:latin typeface="Times New Roman" panose="02020603050405020304" pitchFamily="18" charset="0"/>
              </a:rPr>
              <a:t>práva</a:t>
            </a:r>
            <a:r>
              <a:rPr lang="cs-CZ" altLang="cs-CZ" sz="3200" dirty="0">
                <a:latin typeface="Times New Roman" panose="02020603050405020304" pitchFamily="18" charset="0"/>
              </a:rPr>
              <a:t> vyplývají zároveň </a:t>
            </a:r>
            <a:r>
              <a:rPr lang="cs-CZ" altLang="cs-CZ" sz="3200" b="1" dirty="0">
                <a:latin typeface="Times New Roman" panose="02020603050405020304" pitchFamily="18" charset="0"/>
              </a:rPr>
              <a:t>povinnosti</a:t>
            </a:r>
            <a:r>
              <a:rPr lang="cs-CZ" altLang="cs-CZ" sz="3200" dirty="0">
                <a:latin typeface="Times New Roman" panose="02020603050405020304" pitchFamily="18" charset="0"/>
              </a:rPr>
              <a:t>. 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cs-CZ" altLang="cs-CZ" sz="3200" dirty="0">
                <a:latin typeface="Times New Roman" panose="02020603050405020304" pitchFamily="18" charset="0"/>
              </a:rPr>
              <a:t>Základní lidská práva jsou lidem známa, přesto je porušují.</a:t>
            </a:r>
          </a:p>
          <a:p>
            <a:pPr algn="l">
              <a:defRPr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46696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75520" y="188914"/>
            <a:ext cx="8784976" cy="1007839"/>
          </a:xfrm>
        </p:spPr>
        <p:txBody>
          <a:bodyPr rtlCol="0">
            <a:normAutofit/>
          </a:bodyPr>
          <a:lstStyle/>
          <a:p>
            <a:pPr algn="l">
              <a:defRPr/>
            </a:pPr>
            <a:r>
              <a:rPr lang="cs-CZ" altLang="cs-CZ" sz="5400" b="1" i="1" dirty="0"/>
              <a:t>Citace z Deklarace lidských prá</a:t>
            </a:r>
            <a:r>
              <a:rPr lang="cs-CZ" altLang="cs-CZ" sz="4800" b="1" i="1" dirty="0"/>
              <a:t>v</a:t>
            </a:r>
            <a:r>
              <a:rPr lang="cs-CZ" altLang="cs-CZ" dirty="0"/>
              <a:t>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9932" y="1412777"/>
            <a:ext cx="11418848" cy="5256312"/>
          </a:xfrm>
        </p:spPr>
        <p:txBody>
          <a:bodyPr rtlCol="0">
            <a:normAutofit fontScale="92500" lnSpcReduction="10000"/>
          </a:bodyPr>
          <a:lstStyle/>
          <a:p>
            <a:pPr>
              <a:lnSpc>
                <a:spcPct val="80000"/>
              </a:lnSpc>
              <a:defRPr/>
            </a:pPr>
            <a:endParaRPr lang="cs-CZ" altLang="cs-CZ" sz="1000" dirty="0">
              <a:latin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  <a:defRPr/>
            </a:pPr>
            <a:r>
              <a:rPr lang="cs-CZ" altLang="cs-CZ" sz="2600" dirty="0">
                <a:latin typeface="Times New Roman" panose="02020603050405020304" pitchFamily="18" charset="0"/>
              </a:rPr>
              <a:t> 1. Všichni lidé se rodí svobodní a sobě rovní co do důstojnosti a práv.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defRPr/>
            </a:pPr>
            <a:r>
              <a:rPr lang="cs-CZ" altLang="cs-CZ" sz="2600" dirty="0">
                <a:latin typeface="Times New Roman" panose="02020603050405020304" pitchFamily="18" charset="0"/>
              </a:rPr>
              <a:t> 2. Všichni mají stejná práva navzdory rozdílnostem, např. rasy, barvy kůže, pohlaví, náboženství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defRPr/>
            </a:pPr>
            <a:r>
              <a:rPr lang="cs-CZ" altLang="cs-CZ" sz="2600" dirty="0">
                <a:latin typeface="Times New Roman" panose="02020603050405020304" pitchFamily="18" charset="0"/>
              </a:rPr>
              <a:t> 3. Každý má právo na život, svobodu a osobní bezpečnost.</a:t>
            </a:r>
            <a:br>
              <a:rPr lang="cs-CZ" altLang="cs-CZ" sz="2600" dirty="0">
                <a:latin typeface="Times New Roman" panose="02020603050405020304" pitchFamily="18" charset="0"/>
              </a:rPr>
            </a:br>
            <a:r>
              <a:rPr lang="cs-CZ" altLang="cs-CZ" sz="2600" dirty="0">
                <a:latin typeface="Times New Roman" panose="02020603050405020304" pitchFamily="18" charset="0"/>
              </a:rPr>
              <a:t> 5. Nikdo nesmí být podrobován mučení nebo krutému, nelidskému či ponižujícímu zacházení.</a:t>
            </a:r>
            <a:br>
              <a:rPr lang="cs-CZ" altLang="cs-CZ" sz="2600" dirty="0">
                <a:latin typeface="Times New Roman" panose="02020603050405020304" pitchFamily="18" charset="0"/>
              </a:rPr>
            </a:br>
            <a:r>
              <a:rPr lang="cs-CZ" altLang="cs-CZ" sz="2600" dirty="0">
                <a:latin typeface="Times New Roman" panose="02020603050405020304" pitchFamily="18" charset="0"/>
              </a:rPr>
              <a:t> 6. Každý má právo na stejné zacházení podle zákona a před zákonem.</a:t>
            </a:r>
            <a:br>
              <a:rPr lang="cs-CZ" altLang="cs-CZ" sz="2600" dirty="0">
                <a:latin typeface="Times New Roman" panose="02020603050405020304" pitchFamily="18" charset="0"/>
              </a:rPr>
            </a:br>
            <a:r>
              <a:rPr lang="cs-CZ" altLang="cs-CZ" sz="2600" dirty="0">
                <a:latin typeface="Times New Roman" panose="02020603050405020304" pitchFamily="18" charset="0"/>
              </a:rPr>
              <a:t> 7. Všichni si jsou před zákonem rovni a mají právo na stejnou zákonnou 	ochranu.</a:t>
            </a:r>
            <a:br>
              <a:rPr lang="cs-CZ" altLang="cs-CZ" sz="2600" dirty="0">
                <a:latin typeface="Times New Roman" panose="02020603050405020304" pitchFamily="18" charset="0"/>
              </a:rPr>
            </a:br>
            <a:r>
              <a:rPr lang="cs-CZ" altLang="cs-CZ" sz="2600" dirty="0">
                <a:latin typeface="Times New Roman" panose="02020603050405020304" pitchFamily="18" charset="0"/>
              </a:rPr>
              <a:t> 8. Každý má právo na účinnou právní pomoc, nejsou-li jeho práva 	respektována..</a:t>
            </a:r>
            <a:br>
              <a:rPr lang="cs-CZ" altLang="cs-CZ" sz="2600" dirty="0">
                <a:latin typeface="Times New Roman" panose="02020603050405020304" pitchFamily="18" charset="0"/>
              </a:rPr>
            </a:br>
            <a:r>
              <a:rPr lang="cs-CZ" altLang="cs-CZ" sz="2600" dirty="0">
                <a:latin typeface="Times New Roman" panose="02020603050405020304" pitchFamily="18" charset="0"/>
              </a:rPr>
              <a:t>12. Nikdo nesmí být vystaven svévolnému zasahování do soukromého života, rodiny, domova nebo korespondence, ani útokům na svou čest a pověst.</a:t>
            </a:r>
            <a:br>
              <a:rPr lang="cs-CZ" altLang="cs-CZ" sz="2600" dirty="0">
                <a:latin typeface="Times New Roman" panose="02020603050405020304" pitchFamily="18" charset="0"/>
              </a:rPr>
            </a:br>
            <a:r>
              <a:rPr lang="cs-CZ" altLang="cs-CZ" sz="2600" dirty="0">
                <a:latin typeface="Times New Roman" panose="02020603050405020304" pitchFamily="18" charset="0"/>
              </a:rPr>
              <a:t>13. Každý má právo se volně pohybovat a svobodně si volit bydliště uvnitř určitého státu.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9660953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923</Words>
  <Application>Microsoft Office PowerPoint</Application>
  <PresentationFormat>Širokoúhlá obrazovka</PresentationFormat>
  <Paragraphs>100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Motiv Office</vt:lpstr>
      <vt:lpstr>6. Cíle výchovy, charakteristika funkce cílů výchovy.</vt:lpstr>
      <vt:lpstr>výchovný cíl</vt:lpstr>
      <vt:lpstr>Obecný model výchovného systému        (Upraveno podle Kolář – Koťa, 1988)</vt:lpstr>
      <vt:lpstr>       Teleologie (telos - z řečtiny cíl, účel)</vt:lpstr>
      <vt:lpstr>Východiska pro stanovení výchovných cílů</vt:lpstr>
      <vt:lpstr>Podmíněnost cílů výchovy</vt:lpstr>
      <vt:lpstr>STRUKTURA HIERARCHIE CÍLŮ</vt:lpstr>
      <vt:lpstr>Lidská práva a svobody</vt:lpstr>
      <vt:lpstr>Citace z Deklarace lidských práv </vt:lpstr>
      <vt:lpstr>Všeobecné deklarace lidských povinností: </vt:lpstr>
      <vt:lpstr>DĚTSKÁ PRÁVA</vt:lpstr>
      <vt:lpstr>ÚMLUVA O PRÁVECH DÍTĚTE</vt:lpstr>
      <vt:lpstr>Úmluva o právech dítěte</vt:lpstr>
      <vt:lpstr>Funkce výchovných cílů</vt:lpstr>
      <vt:lpstr>Cíle anticipační a adaptační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Cíle výchovy, charakteristika funkce cílů výchovy. </dc:title>
  <dc:creator>jan0010</dc:creator>
  <cp:lastModifiedBy>jan0010</cp:lastModifiedBy>
  <cp:revision>10</cp:revision>
  <dcterms:created xsi:type="dcterms:W3CDTF">2018-09-05T12:35:00Z</dcterms:created>
  <dcterms:modified xsi:type="dcterms:W3CDTF">2024-09-24T02:12:34Z</dcterms:modified>
</cp:coreProperties>
</file>