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91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69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29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30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64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60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86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8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10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3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EF2E6-F97E-4AE9-A59F-23BC003ED7A3}" type="datetimeFigureOut">
              <a:rPr lang="cs-CZ" smtClean="0"/>
              <a:t>12.12.2020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036D0-5BF6-48B3-AEF1-F2FD7E9383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2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330927"/>
            <a:ext cx="9553303" cy="1593668"/>
          </a:xfrm>
        </p:spPr>
        <p:txBody>
          <a:bodyPr>
            <a:normAutofit/>
          </a:bodyPr>
          <a:lstStyle/>
          <a:p>
            <a:pPr lvl="0"/>
            <a:r>
              <a:rPr lang="cs-CZ" sz="4800" b="1" dirty="0" smtClean="0"/>
              <a:t>7. </a:t>
            </a:r>
            <a:r>
              <a:rPr lang="cs-CZ" sz="4800" b="1" dirty="0"/>
              <a:t>Podmínky výchovy </a:t>
            </a:r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800" b="1" dirty="0" smtClean="0"/>
              <a:t>(</a:t>
            </a:r>
            <a:r>
              <a:rPr lang="cs-CZ" sz="4800" b="1" dirty="0"/>
              <a:t>biologické, psychické a sociální</a:t>
            </a:r>
            <a:r>
              <a:rPr lang="cs-CZ" sz="4800" b="1" dirty="0" smtClean="0"/>
              <a:t>).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172891"/>
            <a:ext cx="9144000" cy="1088571"/>
          </a:xfrm>
        </p:spPr>
        <p:txBody>
          <a:bodyPr/>
          <a:lstStyle/>
          <a:p>
            <a:r>
              <a:rPr lang="cs-CZ" dirty="0"/>
              <a:t>Základy pedagogiky</a:t>
            </a:r>
          </a:p>
          <a:p>
            <a:r>
              <a:rPr lang="cs-CZ" dirty="0"/>
              <a:t>Doc. PhDr. PaedDr. </a:t>
            </a:r>
            <a:r>
              <a:rPr lang="cs-CZ"/>
              <a:t>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540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Do skupiny </a:t>
            </a:r>
            <a:r>
              <a:rPr lang="cs-CZ" altLang="cs-CZ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vnitřních podmínek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patří již charakterizované biologické a psychické podmínky jedince. Jedná se o vlastnosti získané i vrozené (viz dále genotyp a fenotyp), životní zkušenost, věkové a individuální zvláštnosti apod.</a:t>
            </a:r>
          </a:p>
        </p:txBody>
      </p:sp>
    </p:spTree>
    <p:extLst>
      <p:ext uri="{BB962C8B-B14F-4D97-AF65-F5344CB8AC3E}">
        <p14:creationId xmlns:p14="http://schemas.microsoft.com/office/powerpoint/2010/main" val="20698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Do skupiny vnějších podmínek zařazujeme:</a:t>
            </a:r>
          </a:p>
          <a:p>
            <a:pPr eaLnBrk="1" hangingPunct="1"/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Přírodní a společenské prostředí</a:t>
            </a:r>
          </a:p>
          <a:p>
            <a:pPr eaLnBrk="1" hangingPunct="1"/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Podmínky materiální a nemateriální povahy</a:t>
            </a:r>
          </a:p>
          <a:p>
            <a:pPr eaLnBrk="1" hangingPunct="1"/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historické klima</a:t>
            </a:r>
          </a:p>
          <a:p>
            <a:pPr eaLnBrk="1" hangingPunct="1"/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Zdravotní a demografické (populační) podmínky </a:t>
            </a:r>
          </a:p>
        </p:txBody>
      </p:sp>
    </p:spTree>
    <p:extLst>
      <p:ext uri="{BB962C8B-B14F-4D97-AF65-F5344CB8AC3E}">
        <p14:creationId xmlns:p14="http://schemas.microsoft.com/office/powerpoint/2010/main" val="2672605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GENOTYP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				VÝCHOVNÝ PROCES	FENOTYP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PROSTŘEDÍ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3792539" y="2492375"/>
            <a:ext cx="719137" cy="431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flipV="1">
            <a:off x="4079875" y="3141664"/>
            <a:ext cx="503238" cy="3587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8183563" y="3068638"/>
            <a:ext cx="2159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896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>
                <a:latin typeface="Times New Roman" panose="02020603050405020304" pitchFamily="18" charset="0"/>
                <a:cs typeface="Times New Roman" panose="02020603050405020304" pitchFamily="18" charset="0"/>
              </a:rPr>
              <a:t>Sociální </a:t>
            </a:r>
            <a:r>
              <a:rPr lang="cs-CZ" altLang="cs-CZ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podmínění 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výchovy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Sociální podmíněnost výchovného procesu souvisí s prostředím. Prostředím rozumíme prostor hmotné i duchovní povahy (materiální a sociální systém), který je zdrojem podnětu působících na jedince a ovlivňujících jeho vývoj a jejich vliv na výchovu, charakter konkrétního mikroprostředí a jeho skladba (tzn. rodina, sociální zaměření rodiny atd.)</a:t>
            </a:r>
          </a:p>
        </p:txBody>
      </p:sp>
    </p:spTree>
    <p:extLst>
      <p:ext uri="{BB962C8B-B14F-4D97-AF65-F5344CB8AC3E}">
        <p14:creationId xmlns:p14="http://schemas.microsoft.com/office/powerpoint/2010/main" val="15043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549275"/>
            <a:ext cx="8229600" cy="5576888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Tyto podmínky mohou působit v podstatě trojím způsobem:</a:t>
            </a:r>
          </a:p>
          <a:p>
            <a:pPr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Mohou výchovný proces podporovat, usnadňovat, jsou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eufunkční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Mohou vytvářet jakousi neutrální kulisu, jsou neutrální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Mohou výchovné zásahy komplikovat, ba znemožňovat, jsou disfunkční</a:t>
            </a:r>
          </a:p>
        </p:txBody>
      </p:sp>
    </p:spTree>
    <p:extLst>
      <p:ext uri="{BB962C8B-B14F-4D97-AF65-F5344CB8AC3E}">
        <p14:creationId xmlns:p14="http://schemas.microsoft.com/office/powerpoint/2010/main" val="366791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6983" y="260351"/>
            <a:ext cx="10746377" cy="6384289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dirty="0" smtClean="0"/>
              <a:t>	</a:t>
            </a:r>
          </a:p>
          <a:p>
            <a:pPr>
              <a:buNone/>
              <a:defRPr/>
            </a:pPr>
            <a:r>
              <a:rPr lang="cs-CZ" dirty="0" smtClean="0"/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Okolní podmínky, prostředí vstupují do výchovného procesu na různých úrovních.</a:t>
            </a:r>
          </a:p>
          <a:p>
            <a:pPr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Arial" panose="020B0604020202020204" pitchFamily="34" charset="0"/>
              <a:buAutoNum type="alphaLcParenR"/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mikroprostředí</a:t>
            </a:r>
          </a:p>
          <a:p>
            <a:pPr marL="971550" lvl="1" indent="-514350">
              <a:buFont typeface="Arial" panose="020B0604020202020204" pitchFamily="34" charset="0"/>
              <a:buAutoNum type="alphaLcParenR"/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lokální prostředí</a:t>
            </a:r>
          </a:p>
          <a:p>
            <a:pPr marL="971550" lvl="1" indent="-514350">
              <a:buFont typeface="Arial" panose="020B0604020202020204" pitchFamily="34" charset="0"/>
              <a:buAutoNum type="alphaLcParenR"/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regionální prostředí</a:t>
            </a:r>
          </a:p>
          <a:p>
            <a:pPr marL="971550" lvl="1" indent="-514350">
              <a:buFont typeface="Arial" panose="020B0604020202020204" pitchFamily="34" charset="0"/>
              <a:buAutoNum type="alphaLcParenR"/>
              <a:defRPr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276580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>
                <a:latin typeface="Times New Roman" panose="02020603050405020304" pitchFamily="18" charset="0"/>
                <a:cs typeface="Times New Roman" panose="02020603050405020304" pitchFamily="18" charset="0"/>
              </a:rPr>
              <a:t>Podmínky výchovy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495551" y="4076701"/>
          <a:ext cx="6984999" cy="100806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28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8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8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8063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Biologické</a:t>
                      </a:r>
                    </a:p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(fyziologický)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Psychologické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18" marB="4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Sociologické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3" marR="91443" marT="45718" marB="4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10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Fyziologické a psychické podmínění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Fyziologické a psychické předpoklady (vnitřní determinanty) tvoří jednotu a jsou dány genotypem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Fyzické (biologická) stránka osobnosti mohou být vrozené a získané</a:t>
            </a:r>
          </a:p>
          <a:p>
            <a:pPr marL="514350" indent="-514350"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Vrozené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dispozice jsou tvořeny znaky, které si s sebou přináší jedinec na svět</a:t>
            </a:r>
          </a:p>
          <a:p>
            <a:pPr marL="514350" indent="-514350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Jako člen lidského rodu obecně</a:t>
            </a:r>
          </a:p>
          <a:p>
            <a:pPr marL="514350" indent="-514350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Individuální znaky po předcích (přes jednu i více generací)</a:t>
            </a:r>
          </a:p>
        </p:txBody>
      </p:sp>
    </p:spTree>
    <p:extLst>
      <p:ext uri="{BB962C8B-B14F-4D97-AF65-F5344CB8AC3E}">
        <p14:creationId xmlns:p14="http://schemas.microsoft.com/office/powerpoint/2010/main" val="4144264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mtClean="0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u="sng">
                <a:latin typeface="Times New Roman" panose="02020603050405020304" pitchFamily="18" charset="0"/>
                <a:cs typeface="Times New Roman" panose="02020603050405020304" pitchFamily="18" charset="0"/>
              </a:rPr>
              <a:t>Získané</a:t>
            </a: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- v průběhu vývoje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b) Psychické, např. úroveň poznávacích schopností a úroveň a kvalita předchozího poznání, temperament, vlohy, talent, nadání, tvořivost (kreativita), emocionalita a sociální obsah emocí, volní a charakterové vlastnosti, zájem apod.</a:t>
            </a:r>
          </a:p>
        </p:txBody>
      </p:sp>
    </p:spTree>
    <p:extLst>
      <p:ext uri="{BB962C8B-B14F-4D97-AF65-F5344CB8AC3E}">
        <p14:creationId xmlns:p14="http://schemas.microsoft.com/office/powerpoint/2010/main" val="162220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2846" y="333375"/>
            <a:ext cx="9757954" cy="5792788"/>
          </a:xfrm>
        </p:spPr>
        <p:txBody>
          <a:bodyPr rtlCol="0">
            <a:normAutofit/>
          </a:bodyPr>
          <a:lstStyle/>
          <a:p>
            <a:pPr algn="ctr"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průběhu dějin se postupně vytvořily tři základní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proudy</a:t>
            </a:r>
          </a:p>
          <a:p>
            <a:pPr algn="ctr">
              <a:buNone/>
              <a:defRPr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Pedagogický optimismus</a:t>
            </a:r>
          </a:p>
          <a:p>
            <a:pPr marL="514350" indent="-514350"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Člověk se rodí jako nepopsaný list papíru (tabula rasa) a teprve působením prostředí, zejména pak výchovy, se stává tím, čím je. (Helvétius,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Watson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Locke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další).</a:t>
            </a:r>
          </a:p>
          <a:p>
            <a:pPr marL="514350" indent="-514350"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514350" indent="-514350"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„Výchova nás dělá tím, čím jsme.“ (Helvétius)</a:t>
            </a:r>
          </a:p>
        </p:txBody>
      </p:sp>
    </p:spTree>
    <p:extLst>
      <p:ext uri="{BB962C8B-B14F-4D97-AF65-F5344CB8AC3E}">
        <p14:creationId xmlns:p14="http://schemas.microsoft.com/office/powerpoint/2010/main" val="398240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/>
          <p:cNvSpPr>
            <a:spLocks noGrp="1"/>
          </p:cNvSpPr>
          <p:nvPr>
            <p:ph idx="1"/>
          </p:nvPr>
        </p:nvSpPr>
        <p:spPr>
          <a:xfrm>
            <a:off x="600891" y="549275"/>
            <a:ext cx="9609909" cy="5576888"/>
          </a:xfrm>
        </p:spPr>
        <p:txBody>
          <a:bodyPr/>
          <a:lstStyle/>
          <a:p>
            <a:pPr eaLnBrk="1" hangingPunct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Dejte mi tucet nemluvňat, poskytnete mi možnost je vychovat a zaručím, že vyberu-li náhodně kteréhokoli z nich, vzdělám je pro jakýkoliv typ speciální profese…bez ohledu na jejich talent, sklony, rasu či povolání jejich rodičů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 (Watson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„…ze všech lidí se kterými se setkáváme, devět desetin se stalo tím, čím jsou-dobrými nebo špatnými, prospěšnými nebo neužitečnými-svou </a:t>
            </a:r>
            <a:r>
              <a:rPr lang="cs-CZ" alt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výchovou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(Locke)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6582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478971" y="476251"/>
            <a:ext cx="11251475" cy="5649913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pedagogický pesimismus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Výchova má minimální podíl na celkovém rozvoji osobnosti. 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tézi se stává názor, že člověk se rodí tím, čím se v životě projevuje. K zastáncům pedagogického pesimismu patří např. J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J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Rousseau. 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Do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této skupiny spadá i tzv. pedocentrismus.</a:t>
            </a:r>
          </a:p>
        </p:txBody>
      </p:sp>
    </p:spTree>
    <p:extLst>
      <p:ext uri="{BB962C8B-B14F-4D97-AF65-F5344CB8AC3E}">
        <p14:creationId xmlns:p14="http://schemas.microsoft.com/office/powerpoint/2010/main" val="3644334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966651" y="549275"/>
            <a:ext cx="10450286" cy="55768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Pedagogický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realismus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Výchovný proces je chápan jako formativní působení, kterým výrazně vstupujeme do rozvoje osobnosti, ale za účastí a vlivu podmínek jak vnitřních, tak vnějších, jimiž je naše výchovné snažení limitováno. </a:t>
            </a:r>
          </a:p>
        </p:txBody>
      </p:sp>
    </p:spTree>
    <p:extLst>
      <p:ext uri="{BB962C8B-B14F-4D97-AF65-F5344CB8AC3E}">
        <p14:creationId xmlns:p14="http://schemas.microsoft.com/office/powerpoint/2010/main" val="1945227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determinace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cs-CZ" dirty="0" smtClean="0"/>
              <a:t> 	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Výchovný proces probíhá vždy za určitých podmínek (vnějších-objektivních, vnitřních-subjektivních), které determinují nejen samotný proces, ale především výsledky daného výchovně-vzdělávacího procesu.</a:t>
            </a:r>
          </a:p>
          <a:p>
            <a:pPr algn="ctr">
              <a:buNone/>
              <a:defRPr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Podmínky výchovy rozeznáváme: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nitřní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(endogenní)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nější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(exogenní)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2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606</Words>
  <Application>Microsoft Office PowerPoint</Application>
  <PresentationFormat>Širokoúhlá obrazovka</PresentationFormat>
  <Paragraphs>77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7. Podmínky výchovy  (biologické, psychické a sociální).</vt:lpstr>
      <vt:lpstr>Podmínky výchovy</vt:lpstr>
      <vt:lpstr>Fyziologické a psychické podmínění výchovy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Charakteristika determinace výchovy</vt:lpstr>
      <vt:lpstr>Prezentace aplikace PowerPoint</vt:lpstr>
      <vt:lpstr>Prezentace aplikace PowerPoint</vt:lpstr>
      <vt:lpstr>Prezentace aplikace PowerPoint</vt:lpstr>
      <vt:lpstr>Sociální podmínění výchovy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Podmínky výchovy (biologické, psychické a sociální). </dc:title>
  <dc:creator>jan0010</dc:creator>
  <cp:lastModifiedBy>jan0010</cp:lastModifiedBy>
  <cp:revision>13</cp:revision>
  <dcterms:created xsi:type="dcterms:W3CDTF">2018-09-05T12:37:40Z</dcterms:created>
  <dcterms:modified xsi:type="dcterms:W3CDTF">2020-12-12T10:32:42Z</dcterms:modified>
</cp:coreProperties>
</file>