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7" r:id="rId3"/>
    <p:sldId id="288" r:id="rId4"/>
    <p:sldId id="269" r:id="rId5"/>
    <p:sldId id="289" r:id="rId6"/>
    <p:sldId id="280" r:id="rId7"/>
    <p:sldId id="281" r:id="rId8"/>
    <p:sldId id="282" r:id="rId9"/>
    <p:sldId id="270" r:id="rId10"/>
    <p:sldId id="271" r:id="rId11"/>
    <p:sldId id="272" r:id="rId12"/>
    <p:sldId id="273" r:id="rId13"/>
    <p:sldId id="274" r:id="rId14"/>
    <p:sldId id="283" r:id="rId15"/>
    <p:sldId id="275" r:id="rId16"/>
    <p:sldId id="276" r:id="rId17"/>
    <p:sldId id="277" r:id="rId18"/>
    <p:sldId id="278" r:id="rId19"/>
    <p:sldId id="285" r:id="rId20"/>
    <p:sldId id="267" r:id="rId21"/>
    <p:sldId id="266" r:id="rId22"/>
    <p:sldId id="286" r:id="rId2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92" autoAdjust="0"/>
    <p:restoredTop sz="94660"/>
  </p:normalViewPr>
  <p:slideViewPr>
    <p:cSldViewPr snapToGrid="0">
      <p:cViewPr varScale="1">
        <p:scale>
          <a:sx n="68" d="100"/>
          <a:sy n="68" d="100"/>
        </p:scale>
        <p:origin x="72" y="2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94256-52D6-4208-8737-70F29DD91D08}" type="datetimeFigureOut">
              <a:rPr lang="cs-CZ" smtClean="0"/>
              <a:t>24.09.2024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F79CE-58D6-4EA4-A784-38D2D4B6C4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29408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94256-52D6-4208-8737-70F29DD91D08}" type="datetimeFigureOut">
              <a:rPr lang="cs-CZ" smtClean="0"/>
              <a:t>24.09.2024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F79CE-58D6-4EA4-A784-38D2D4B6C4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46363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94256-52D6-4208-8737-70F29DD91D08}" type="datetimeFigureOut">
              <a:rPr lang="cs-CZ" smtClean="0"/>
              <a:t>24.09.2024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F79CE-58D6-4EA4-A784-38D2D4B6C4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0010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94256-52D6-4208-8737-70F29DD91D08}" type="datetimeFigureOut">
              <a:rPr lang="cs-CZ" smtClean="0"/>
              <a:t>24.09.2024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F79CE-58D6-4EA4-A784-38D2D4B6C4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5106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94256-52D6-4208-8737-70F29DD91D08}" type="datetimeFigureOut">
              <a:rPr lang="cs-CZ" smtClean="0"/>
              <a:t>24.09.2024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F79CE-58D6-4EA4-A784-38D2D4B6C4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34528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94256-52D6-4208-8737-70F29DD91D08}" type="datetimeFigureOut">
              <a:rPr lang="cs-CZ" smtClean="0"/>
              <a:t>24.09.2024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F79CE-58D6-4EA4-A784-38D2D4B6C4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08853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94256-52D6-4208-8737-70F29DD91D08}" type="datetimeFigureOut">
              <a:rPr lang="cs-CZ" smtClean="0"/>
              <a:t>24.09.2024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F79CE-58D6-4EA4-A784-38D2D4B6C4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23381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94256-52D6-4208-8737-70F29DD91D08}" type="datetimeFigureOut">
              <a:rPr lang="cs-CZ" smtClean="0"/>
              <a:t>24.09.2024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F79CE-58D6-4EA4-A784-38D2D4B6C4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35608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94256-52D6-4208-8737-70F29DD91D08}" type="datetimeFigureOut">
              <a:rPr lang="cs-CZ" smtClean="0"/>
              <a:t>24.09.2024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F79CE-58D6-4EA4-A784-38D2D4B6C4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52287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94256-52D6-4208-8737-70F29DD91D08}" type="datetimeFigureOut">
              <a:rPr lang="cs-CZ" smtClean="0"/>
              <a:t>24.09.2024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F79CE-58D6-4EA4-A784-38D2D4B6C4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79479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94256-52D6-4208-8737-70F29DD91D08}" type="datetimeFigureOut">
              <a:rPr lang="cs-CZ" smtClean="0"/>
              <a:t>24.09.2024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F79CE-58D6-4EA4-A784-38D2D4B6C4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51842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794256-52D6-4208-8737-70F29DD91D08}" type="datetimeFigureOut">
              <a:rPr lang="cs-CZ" smtClean="0"/>
              <a:t>24.09.2024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2F79CE-58D6-4EA4-A784-38D2D4B6C4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99023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071153" y="426721"/>
            <a:ext cx="10128069" cy="731519"/>
          </a:xfrm>
        </p:spPr>
        <p:txBody>
          <a:bodyPr>
            <a:noAutofit/>
          </a:bodyPr>
          <a:lstStyle/>
          <a:p>
            <a:pPr lvl="0"/>
            <a:r>
              <a:rPr lang="cs-CZ" sz="4800" b="1" dirty="0"/>
              <a:t>8. Formy výchovy a prostředky výchovy.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5329646"/>
            <a:ext cx="9144000" cy="966650"/>
          </a:xfrm>
        </p:spPr>
        <p:txBody>
          <a:bodyPr/>
          <a:lstStyle/>
          <a:p>
            <a:r>
              <a:rPr lang="cs-CZ" dirty="0"/>
              <a:t>Základy pedagogiky</a:t>
            </a:r>
          </a:p>
          <a:p>
            <a:r>
              <a:rPr lang="cs-CZ" dirty="0"/>
              <a:t>Doc. PhDr. PaedDr. </a:t>
            </a:r>
            <a:r>
              <a:rPr lang="cs-CZ"/>
              <a:t>Kamil JANIŠ, CSc.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498029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4489" y="274638"/>
            <a:ext cx="11571111" cy="1725602"/>
          </a:xfrm>
        </p:spPr>
        <p:txBody>
          <a:bodyPr>
            <a:normAutofit fontScale="90000"/>
          </a:bodyPr>
          <a:lstStyle/>
          <a:p>
            <a:br>
              <a:rPr lang="cs-CZ" dirty="0"/>
            </a:br>
            <a:r>
              <a:rPr lang="cs-CZ" sz="4900" b="1" dirty="0"/>
              <a:t>Přehled vybraných výchovných prostředků</a:t>
            </a:r>
            <a:br>
              <a:rPr lang="cs-CZ" dirty="0"/>
            </a:br>
            <a:r>
              <a:rPr lang="cs-CZ" sz="2200" cap="all" dirty="0"/>
              <a:t>(</a:t>
            </a:r>
            <a:r>
              <a:rPr lang="cs-CZ" sz="2200" dirty="0"/>
              <a:t>V. </a:t>
            </a:r>
            <a:r>
              <a:rPr lang="cs-CZ" sz="2200" dirty="0" err="1"/>
              <a:t>Jůva</a:t>
            </a:r>
            <a:r>
              <a:rPr lang="cs-CZ" sz="2200" dirty="0"/>
              <a:t> &amp; V. </a:t>
            </a:r>
            <a:r>
              <a:rPr lang="cs-CZ" sz="2200" dirty="0" err="1"/>
              <a:t>Jůva</a:t>
            </a:r>
            <a:r>
              <a:rPr lang="cs-CZ" sz="2200" cap="all" dirty="0"/>
              <a:t>)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2444" y="1928801"/>
            <a:ext cx="10351912" cy="4765509"/>
          </a:xfrm>
        </p:spPr>
        <p:txBody>
          <a:bodyPr>
            <a:noAutofit/>
          </a:bodyPr>
          <a:lstStyle/>
          <a:p>
            <a:pPr hangingPunct="0">
              <a:buNone/>
            </a:pPr>
            <a:r>
              <a:rPr lang="cs-CZ" dirty="0"/>
              <a:t>    		</a:t>
            </a:r>
          </a:p>
          <a:p>
            <a:pPr lvl="4" hangingPunct="0">
              <a:buFont typeface="Wingdings" pitchFamily="2" charset="2"/>
              <a:buChar char="§"/>
            </a:pPr>
            <a:r>
              <a:rPr lang="cs-CZ" sz="3200" dirty="0"/>
              <a:t>vyučování</a:t>
            </a:r>
          </a:p>
          <a:p>
            <a:pPr lvl="4" hangingPunct="0">
              <a:buFont typeface="Wingdings" pitchFamily="2" charset="2"/>
              <a:buChar char="§"/>
            </a:pPr>
            <a:r>
              <a:rPr lang="cs-CZ" sz="3200" dirty="0"/>
              <a:t>pedagogizované prostředí</a:t>
            </a:r>
          </a:p>
          <a:p>
            <a:pPr lvl="4" hangingPunct="0">
              <a:buFont typeface="Wingdings" pitchFamily="2" charset="2"/>
              <a:buChar char="§"/>
            </a:pPr>
            <a:r>
              <a:rPr lang="cs-CZ" sz="3200" dirty="0"/>
              <a:t>sdělovací prostředky</a:t>
            </a:r>
          </a:p>
          <a:p>
            <a:pPr lvl="4" hangingPunct="0">
              <a:buFont typeface="Wingdings" pitchFamily="2" charset="2"/>
              <a:buChar char="§"/>
            </a:pPr>
            <a:r>
              <a:rPr lang="cs-CZ" sz="3200" dirty="0"/>
              <a:t>práce, hra, umění, sport</a:t>
            </a:r>
          </a:p>
          <a:p>
            <a:pPr lvl="4" hangingPunct="0">
              <a:buFont typeface="Wingdings" pitchFamily="2" charset="2"/>
              <a:buChar char="§"/>
            </a:pPr>
            <a:r>
              <a:rPr lang="cs-CZ" sz="3200" dirty="0"/>
              <a:t>kolektiv </a:t>
            </a:r>
          </a:p>
          <a:p>
            <a:pPr lvl="4" hangingPunct="0">
              <a:buFont typeface="Wingdings" pitchFamily="2" charset="2"/>
              <a:buChar char="§"/>
            </a:pPr>
            <a:r>
              <a:rPr lang="cs-CZ" sz="3200" dirty="0"/>
              <a:t>a jiné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413338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	</a:t>
            </a:r>
            <a:r>
              <a:rPr lang="cs-CZ" b="1" dirty="0"/>
              <a:t>vyučování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569156"/>
            <a:ext cx="10515600" cy="4607807"/>
          </a:xfrm>
        </p:spPr>
        <p:txBody>
          <a:bodyPr/>
          <a:lstStyle/>
          <a:p>
            <a:pPr algn="ctr" hangingPunct="0">
              <a:buNone/>
            </a:pPr>
            <a:r>
              <a:rPr lang="cs-CZ" sz="3200" dirty="0"/>
              <a:t>  interakce mezi učitelem, učivem a žákem</a:t>
            </a:r>
          </a:p>
          <a:p>
            <a:pPr algn="ctr" hangingPunct="0">
              <a:buNone/>
            </a:pPr>
            <a:endParaRPr lang="cs-CZ" sz="3200" dirty="0"/>
          </a:p>
          <a:p>
            <a:pPr hangingPunct="0">
              <a:buNone/>
            </a:pPr>
            <a:r>
              <a:rPr lang="cs-CZ" sz="3200" dirty="0"/>
              <a:t>					              učivo</a:t>
            </a:r>
          </a:p>
          <a:p>
            <a:pPr hangingPunct="0">
              <a:buNone/>
            </a:pPr>
            <a:endParaRPr lang="cs-CZ" sz="3200" dirty="0"/>
          </a:p>
          <a:p>
            <a:pPr hangingPunct="0">
              <a:buNone/>
            </a:pPr>
            <a:endParaRPr lang="cs-CZ" sz="3200" dirty="0"/>
          </a:p>
          <a:p>
            <a:pPr hangingPunct="0">
              <a:buNone/>
            </a:pPr>
            <a:br>
              <a:rPr lang="cs-CZ" sz="3200" dirty="0"/>
            </a:br>
            <a:r>
              <a:rPr lang="cs-CZ" sz="3200" dirty="0"/>
              <a:t>	                 učitel 					   žák</a:t>
            </a:r>
          </a:p>
          <a:p>
            <a:pPr hangingPunct="0">
              <a:buNone/>
            </a:pPr>
            <a:r>
              <a:rPr lang="cs-CZ" sz="3200" dirty="0"/>
              <a:t> </a:t>
            </a:r>
          </a:p>
          <a:p>
            <a:endParaRPr lang="cs-CZ" dirty="0"/>
          </a:p>
        </p:txBody>
      </p:sp>
      <p:sp>
        <p:nvSpPr>
          <p:cNvPr id="12" name="Šipka: obousměrná vodorovná 11">
            <a:extLst>
              <a:ext uri="{FF2B5EF4-FFF2-40B4-BE49-F238E27FC236}">
                <a16:creationId xmlns:a16="http://schemas.microsoft.com/office/drawing/2014/main" id="{6A28C3F7-00D1-4F0D-95C7-6EC06C153FE3}"/>
              </a:ext>
            </a:extLst>
          </p:cNvPr>
          <p:cNvSpPr/>
          <p:nvPr/>
        </p:nvSpPr>
        <p:spPr>
          <a:xfrm>
            <a:off x="4571999" y="4804212"/>
            <a:ext cx="3589867" cy="48463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Šipka: obousměrná vodorovná 15">
            <a:extLst>
              <a:ext uri="{FF2B5EF4-FFF2-40B4-BE49-F238E27FC236}">
                <a16:creationId xmlns:a16="http://schemas.microsoft.com/office/drawing/2014/main" id="{3AB1F890-B1CE-4E3B-A562-6A47BD3F9911}"/>
              </a:ext>
            </a:extLst>
          </p:cNvPr>
          <p:cNvSpPr/>
          <p:nvPr/>
        </p:nvSpPr>
        <p:spPr>
          <a:xfrm rot="1694513">
            <a:off x="6750553" y="3673777"/>
            <a:ext cx="1911362" cy="48463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Šipka: obousměrná vodorovná 16">
            <a:extLst>
              <a:ext uri="{FF2B5EF4-FFF2-40B4-BE49-F238E27FC236}">
                <a16:creationId xmlns:a16="http://schemas.microsoft.com/office/drawing/2014/main" id="{E9B11F1A-970A-42E1-833D-76838221D21F}"/>
              </a:ext>
            </a:extLst>
          </p:cNvPr>
          <p:cNvSpPr/>
          <p:nvPr/>
        </p:nvSpPr>
        <p:spPr>
          <a:xfrm rot="19493963">
            <a:off x="4144382" y="3691509"/>
            <a:ext cx="1856954" cy="48463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39935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4" algn="ctr" rtl="0">
              <a:spcBef>
                <a:spcPct val="0"/>
              </a:spcBef>
            </a:pPr>
            <a:br>
              <a:rPr lang="cs-CZ" sz="4400" dirty="0"/>
            </a:br>
            <a:r>
              <a:rPr lang="cs-CZ" sz="4400" b="1" dirty="0"/>
              <a:t>pedagogizované prostředí</a:t>
            </a:r>
            <a:br>
              <a:rPr lang="cs-CZ" sz="4400" dirty="0"/>
            </a:br>
            <a:endParaRPr lang="cs-CZ" sz="4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hangingPunct="0">
              <a:buNone/>
            </a:pPr>
            <a:r>
              <a:rPr lang="cs-CZ" dirty="0"/>
              <a:t>	Pedagogicky adaptovaného prostředí má dvojí podobu:</a:t>
            </a:r>
          </a:p>
          <a:p>
            <a:pPr hangingPunct="0">
              <a:buNone/>
            </a:pPr>
            <a:endParaRPr lang="cs-CZ" dirty="0"/>
          </a:p>
          <a:p>
            <a:pPr lvl="1" hangingPunct="0"/>
            <a:r>
              <a:rPr lang="cs-CZ" dirty="0"/>
              <a:t>materiální vybavení </a:t>
            </a:r>
          </a:p>
          <a:p>
            <a:pPr lvl="1" hangingPunct="0">
              <a:buNone/>
            </a:pPr>
            <a:r>
              <a:rPr lang="cs-CZ" dirty="0"/>
              <a:t>				(hygienické, estetické a funkční)</a:t>
            </a:r>
          </a:p>
          <a:p>
            <a:pPr lvl="1" hangingPunct="0"/>
            <a:r>
              <a:rPr lang="cs-CZ" dirty="0"/>
              <a:t>sociální atmosféra </a:t>
            </a:r>
          </a:p>
          <a:p>
            <a:pPr lvl="1" hangingPunct="0">
              <a:buNone/>
            </a:pPr>
            <a:r>
              <a:rPr lang="cs-CZ" dirty="0"/>
              <a:t>				(kultura mezilidských vztahů)</a:t>
            </a:r>
          </a:p>
          <a:p>
            <a:pPr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201306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4" algn="ctr" rtl="0">
              <a:spcBef>
                <a:spcPct val="0"/>
              </a:spcBef>
            </a:pPr>
            <a:br>
              <a:rPr lang="cs-CZ" sz="3200" dirty="0"/>
            </a:br>
            <a:r>
              <a:rPr lang="cs-CZ" sz="4900" b="1" dirty="0"/>
              <a:t>sdělovací prostředky</a:t>
            </a:r>
            <a:br>
              <a:rPr lang="cs-CZ" sz="4000" dirty="0"/>
            </a:b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dirty="0"/>
              <a:t>	- ovlivňování světonázorových, politických,     </a:t>
            </a:r>
          </a:p>
          <a:p>
            <a:pPr>
              <a:buNone/>
            </a:pPr>
            <a:r>
              <a:rPr lang="cs-CZ" dirty="0"/>
              <a:t>      mravních i estetických postojů, rozumové </a:t>
            </a:r>
          </a:p>
          <a:p>
            <a:pPr>
              <a:buNone/>
            </a:pPr>
            <a:r>
              <a:rPr lang="cs-CZ" dirty="0"/>
              <a:t>      sféry</a:t>
            </a:r>
          </a:p>
          <a:p>
            <a:pPr>
              <a:buNone/>
            </a:pPr>
            <a:r>
              <a:rPr lang="cs-CZ" dirty="0"/>
              <a:t>	- masmédia (tisk, rozhlas, film, televize, PC) </a:t>
            </a:r>
          </a:p>
          <a:p>
            <a:pPr>
              <a:buNone/>
            </a:pPr>
            <a:r>
              <a:rPr lang="cs-CZ" dirty="0"/>
              <a:t>	- ovlivňování probíhá:</a:t>
            </a:r>
          </a:p>
          <a:p>
            <a:pPr>
              <a:buNone/>
            </a:pPr>
            <a:r>
              <a:rPr lang="cs-CZ" dirty="0"/>
              <a:t>                intencionálně i funkcionálně</a:t>
            </a:r>
          </a:p>
          <a:p>
            <a:pPr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93710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cs-CZ" altLang="cs-CZ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sdělovací prostředky</a:t>
            </a:r>
          </a:p>
        </p:txBody>
      </p:sp>
      <p:sp>
        <p:nvSpPr>
          <p:cNvPr id="819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	Počet hodin věnovaných sledování masmédií (tisk, rozhlas, film, televize, počítače) narůstá a tím roste i vliv masmédií na člověka. Zvlášť výrazné je ovlivňování světonázorových, politických, mravních i estetických postojů. Ovlivňování vychovávaných pomoci uvedených prostředků probíhá intencionálně i funkcionálně.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Př.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hod denně = 10 let</a:t>
            </a:r>
          </a:p>
        </p:txBody>
      </p:sp>
    </p:spTree>
    <p:extLst>
      <p:ext uri="{BB962C8B-B14F-4D97-AF65-F5344CB8AC3E}">
        <p14:creationId xmlns:p14="http://schemas.microsoft.com/office/powerpoint/2010/main" val="5950200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4" algn="ctr" rtl="0">
              <a:spcBef>
                <a:spcPct val="0"/>
              </a:spcBef>
            </a:pPr>
            <a:br>
              <a:rPr lang="cs-CZ" sz="4400" dirty="0"/>
            </a:br>
            <a:r>
              <a:rPr lang="cs-CZ" sz="4400" b="1" dirty="0"/>
              <a:t>práce, hra, umění, sport</a:t>
            </a:r>
            <a:br>
              <a:rPr lang="cs-CZ" sz="4400" dirty="0"/>
            </a:br>
            <a:endParaRPr lang="cs-CZ" sz="4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111" y="1825625"/>
            <a:ext cx="11458222" cy="4351338"/>
          </a:xfrm>
        </p:spPr>
        <p:txBody>
          <a:bodyPr/>
          <a:lstStyle/>
          <a:p>
            <a:pPr>
              <a:buNone/>
            </a:pPr>
            <a:r>
              <a:rPr lang="cs-CZ" sz="3200" b="1" u="sng" dirty="0">
                <a:solidFill>
                  <a:srgbClr val="FF0000"/>
                </a:solidFill>
              </a:rPr>
              <a:t>práce</a:t>
            </a:r>
          </a:p>
          <a:p>
            <a:pPr>
              <a:buNone/>
            </a:pPr>
            <a:endParaRPr lang="cs-CZ" u="sng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cs-CZ" dirty="0">
                <a:solidFill>
                  <a:srgbClr val="FF0000"/>
                </a:solidFill>
              </a:rPr>
              <a:t>			                  </a:t>
            </a:r>
            <a:r>
              <a:rPr lang="cs-CZ" sz="3200" dirty="0"/>
              <a:t>duševní x fyzická práce 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/>
              <a:t>Jedná se o převládající druh činnosti u dospívajících a dospělých jedinců.</a:t>
            </a:r>
          </a:p>
          <a:p>
            <a:pPr>
              <a:buNone/>
            </a:pP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5" name="Obdélník se zakulaceným rohem na stejné straně 4"/>
          <p:cNvSpPr/>
          <p:nvPr/>
        </p:nvSpPr>
        <p:spPr>
          <a:xfrm>
            <a:off x="3416725" y="2515299"/>
            <a:ext cx="4500594" cy="1143008"/>
          </a:xfrm>
          <a:prstGeom prst="round2Same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6572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cs-CZ" dirty="0"/>
            </a:br>
            <a:r>
              <a:rPr lang="cs-CZ" sz="4900" b="1" u="sng" dirty="0">
                <a:solidFill>
                  <a:srgbClr val="FF0000"/>
                </a:solidFill>
              </a:rPr>
              <a:t>hra</a:t>
            </a:r>
            <a:br>
              <a:rPr lang="cs-CZ" sz="4400" b="1" u="sng" dirty="0">
                <a:solidFill>
                  <a:srgbClr val="FF0000"/>
                </a:solidFill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7378" y="1825625"/>
            <a:ext cx="11638844" cy="435133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b="1" dirty="0">
                <a:solidFill>
                  <a:srgbClr val="FF0000"/>
                </a:solidFill>
              </a:rPr>
              <a:t>    </a:t>
            </a:r>
            <a:endParaRPr lang="cs-CZ" u="sng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cs-CZ" dirty="0"/>
              <a:t>      - </a:t>
            </a:r>
            <a:r>
              <a:rPr lang="cs-CZ" sz="3200" dirty="0"/>
              <a:t>dominující druh činnosti u dětí</a:t>
            </a:r>
          </a:p>
          <a:p>
            <a:pPr>
              <a:buNone/>
            </a:pPr>
            <a:r>
              <a:rPr lang="cs-CZ" sz="3200" dirty="0"/>
              <a:t>     - osvojení některých vzorců chování a postojů</a:t>
            </a:r>
          </a:p>
          <a:p>
            <a:pPr>
              <a:buNone/>
            </a:pPr>
            <a:r>
              <a:rPr lang="cs-CZ" sz="3200" dirty="0"/>
              <a:t>	  - rozvíjejí schopnosti, potřeby a zájmy</a:t>
            </a:r>
          </a:p>
          <a:p>
            <a:pPr>
              <a:buNone/>
            </a:pPr>
            <a:r>
              <a:rPr lang="cs-CZ" sz="3200" dirty="0"/>
              <a:t>     - přispívá k pěstování trpělivosti, vůle, rozvíjejí schopnost </a:t>
            </a:r>
          </a:p>
          <a:p>
            <a:pPr>
              <a:buNone/>
            </a:pPr>
            <a:r>
              <a:rPr lang="cs-CZ" sz="3200" dirty="0"/>
              <a:t>       spolupracovat s ostatními apod.</a:t>
            </a:r>
          </a:p>
          <a:p>
            <a:pPr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32082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cs-CZ" dirty="0"/>
            </a:br>
            <a:r>
              <a:rPr lang="cs-CZ" dirty="0"/>
              <a:t> </a:t>
            </a:r>
            <a:r>
              <a:rPr lang="cs-CZ" sz="4900" b="1" u="sng" dirty="0">
                <a:solidFill>
                  <a:srgbClr val="FF0000"/>
                </a:solidFill>
              </a:rPr>
              <a:t>umění  </a:t>
            </a:r>
            <a:r>
              <a:rPr lang="cs-CZ" sz="4400" u="sng" dirty="0">
                <a:solidFill>
                  <a:srgbClr val="FF0000"/>
                </a:solidFill>
              </a:rPr>
              <a:t> </a:t>
            </a:r>
            <a:br>
              <a:rPr lang="cs-CZ" sz="4400" u="sng" dirty="0">
                <a:solidFill>
                  <a:srgbClr val="FF0000"/>
                </a:solidFill>
              </a:rPr>
            </a:b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2222" y="1467556"/>
            <a:ext cx="11661422" cy="4709407"/>
          </a:xfrm>
        </p:spPr>
        <p:txBody>
          <a:bodyPr/>
          <a:lstStyle/>
          <a:p>
            <a:pPr>
              <a:buNone/>
            </a:pPr>
            <a:endParaRPr lang="cs-CZ" sz="3200" dirty="0"/>
          </a:p>
          <a:p>
            <a:pPr>
              <a:buNone/>
            </a:pPr>
            <a:r>
              <a:rPr lang="cs-CZ" sz="3200" dirty="0"/>
              <a:t>           </a:t>
            </a:r>
            <a:r>
              <a:rPr lang="cs-CZ" alt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Estetická výchova významně přispívá k výchově postoje jedince k umění a ke kráse. Umělecká díla (literatura, výtvarná, hudební, ale i filmová produkce) obohacují vlastní poznání a přispívají k vytváření některých světonázorových a mravních postojů.</a:t>
            </a:r>
            <a:r>
              <a:rPr lang="cs-CZ" sz="3200" dirty="0"/>
              <a:t> postoj jedince k umění a ke kráse.</a:t>
            </a:r>
          </a:p>
          <a:p>
            <a:pPr>
              <a:buNone/>
            </a:pPr>
            <a:endParaRPr lang="cs-CZ" sz="3200" dirty="0"/>
          </a:p>
          <a:p>
            <a:pPr algn="ctr">
              <a:buNone/>
            </a:pPr>
            <a:r>
              <a:rPr lang="cs-CZ" sz="3200" dirty="0"/>
              <a:t>- obohacuje vlastní poznání, </a:t>
            </a:r>
          </a:p>
          <a:p>
            <a:pPr algn="ctr">
              <a:buNone/>
            </a:pPr>
            <a:r>
              <a:rPr lang="cs-CZ" sz="3200" dirty="0"/>
              <a:t>- přispívá k vytváření postojů</a:t>
            </a:r>
          </a:p>
          <a:p>
            <a:pPr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5813642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89542"/>
          </a:xfrm>
        </p:spPr>
        <p:txBody>
          <a:bodyPr>
            <a:normAutofit fontScale="90000"/>
          </a:bodyPr>
          <a:lstStyle/>
          <a:p>
            <a:pPr algn="ctr"/>
            <a:br>
              <a:rPr lang="cs-CZ" sz="4900" b="1" u="sng" dirty="0">
                <a:solidFill>
                  <a:srgbClr val="FF0000"/>
                </a:solidFill>
              </a:rPr>
            </a:br>
            <a:br>
              <a:rPr lang="cs-CZ" sz="4900" b="1" u="sng" dirty="0">
                <a:solidFill>
                  <a:srgbClr val="FF0000"/>
                </a:solidFill>
              </a:rPr>
            </a:br>
            <a:r>
              <a:rPr lang="cs-CZ" sz="4900" b="1" u="sng" dirty="0">
                <a:solidFill>
                  <a:srgbClr val="FF0000"/>
                </a:solidFill>
              </a:rPr>
              <a:t>sport</a:t>
            </a:r>
            <a:br>
              <a:rPr lang="cs-CZ" sz="4900" b="1" u="sng" dirty="0">
                <a:solidFill>
                  <a:srgbClr val="FF0000"/>
                </a:solidFill>
              </a:rPr>
            </a:b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cs-CZ" sz="3200" dirty="0"/>
              <a:t>tradiční výchovný prostředek, uplatňoval se již v antice (např. olympijské hry – Kalokagathia) </a:t>
            </a:r>
          </a:p>
          <a:p>
            <a:pPr>
              <a:buFontTx/>
              <a:buChar char="-"/>
            </a:pPr>
            <a:r>
              <a:rPr lang="cs-CZ" sz="3200" dirty="0"/>
              <a:t>v současné době – sportovní organizace  (např. Sokol, Orel, Skaut aj.) </a:t>
            </a:r>
          </a:p>
          <a:p>
            <a:pPr>
              <a:buFontTx/>
              <a:buChar char="-"/>
            </a:pPr>
            <a:r>
              <a:rPr lang="cs-CZ" sz="3200" dirty="0"/>
              <a:t>napomáhá k rozvoji fyzické zdatnosti, obratnosti a psychické odolnosti</a:t>
            </a:r>
          </a:p>
          <a:p>
            <a:pPr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9113934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cs-CZ" altLang="cs-CZ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kolektiv</a:t>
            </a:r>
          </a:p>
        </p:txBody>
      </p:sp>
      <p:sp>
        <p:nvSpPr>
          <p:cNvPr id="13315" name="Zástupný symbol pro obsah 2"/>
          <p:cNvSpPr>
            <a:spLocks noGrp="1"/>
          </p:cNvSpPr>
          <p:nvPr>
            <p:ph idx="1"/>
          </p:nvPr>
        </p:nvSpPr>
        <p:spPr>
          <a:xfrm>
            <a:off x="383822" y="1603022"/>
            <a:ext cx="11525956" cy="4573941"/>
          </a:xfrm>
        </p:spPr>
        <p:txBody>
          <a:bodyPr>
            <a:normAutofit/>
          </a:bodyPr>
          <a:lstStyle/>
          <a:p>
            <a:r>
              <a:rPr lang="cs-CZ" dirty="0"/>
              <a:t>   </a:t>
            </a:r>
            <a:r>
              <a:rPr lang="cs-CZ" sz="3200" dirty="0"/>
              <a:t>Výchovné působení je dáno kolektivním veřejným míněním, které má výrazný vliv na názory a chování jednotlivých členů kolektivu.</a:t>
            </a:r>
          </a:p>
          <a:p>
            <a:pPr marL="0" indent="0">
              <a:buNone/>
            </a:pPr>
            <a:endParaRPr lang="cs-CZ" sz="3200" dirty="0"/>
          </a:p>
          <a:p>
            <a:r>
              <a:rPr lang="cs-CZ" sz="3200" dirty="0"/>
              <a:t>    V</a:t>
            </a:r>
            <a:r>
              <a:rPr lang="cs-CZ" alt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ýchovný prostředek, který byl do jisté míry zneužit v systému komunistické výchovy (např. A. S. </a:t>
            </a:r>
            <a:r>
              <a:rPr lang="cs-CZ" alt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Makarenko</a:t>
            </a:r>
            <a:r>
              <a:rPr lang="cs-CZ" alt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aj.). Proto, ne vždy bývá v současné době daný prostředek  výchovy plně doceňován</a:t>
            </a:r>
            <a:r>
              <a:rPr lang="cs-CZ" altLang="cs-CZ" sz="320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endParaRPr lang="cs-CZ" altLang="cs-CZ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cs-CZ" alt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Výchovné působení je dáno kolektivním veřejným míněním, které má výrazný vliv na názory a chování jednotlivých členů kolektivu.</a:t>
            </a:r>
          </a:p>
        </p:txBody>
      </p:sp>
    </p:spTree>
    <p:extLst>
      <p:ext uri="{BB962C8B-B14F-4D97-AF65-F5344CB8AC3E}">
        <p14:creationId xmlns:p14="http://schemas.microsoft.com/office/powerpoint/2010/main" val="18591563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296842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sz="3200" dirty="0"/>
              <a:t>Výchovné prostředky – </a:t>
            </a:r>
            <a:r>
              <a:rPr lang="cs-CZ" sz="3200" dirty="0" err="1"/>
              <a:t>prostředky</a:t>
            </a:r>
            <a:r>
              <a:rPr lang="cs-CZ" sz="3200" dirty="0"/>
              <a:t> výchovy</a:t>
            </a:r>
          </a:p>
          <a:p>
            <a:pPr>
              <a:buNone/>
            </a:pPr>
            <a:r>
              <a:rPr lang="cs-CZ" sz="3200" dirty="0"/>
              <a:t>		 (základní pedagogická kategorie)</a:t>
            </a:r>
          </a:p>
          <a:p>
            <a:pPr>
              <a:buNone/>
            </a:pPr>
            <a:r>
              <a:rPr lang="cs-CZ" sz="3200" dirty="0"/>
              <a:t>			- není jednotné pojetí</a:t>
            </a:r>
          </a:p>
          <a:p>
            <a:pPr>
              <a:buNone/>
            </a:pPr>
            <a:endParaRPr lang="cs-CZ" sz="3200" dirty="0"/>
          </a:p>
          <a:p>
            <a:r>
              <a:rPr lang="cs-CZ" sz="3200" dirty="0"/>
              <a:t>Pomoci výchovných prostředků dosahujeme výchovných cílů.</a:t>
            </a:r>
          </a:p>
        </p:txBody>
      </p:sp>
    </p:spTree>
    <p:extLst>
      <p:ext uri="{BB962C8B-B14F-4D97-AF65-F5344CB8AC3E}">
        <p14:creationId xmlns:p14="http://schemas.microsoft.com/office/powerpoint/2010/main" val="25859373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altLang="cs-CZ" sz="4000">
                <a:latin typeface="Times New Roman" panose="02020603050405020304" pitchFamily="18" charset="0"/>
                <a:cs typeface="Times New Roman" panose="02020603050405020304" pitchFamily="18" charset="0"/>
              </a:rPr>
              <a:t>Formy výchovy</a:t>
            </a:r>
          </a:p>
        </p:txBody>
      </p:sp>
      <p:sp>
        <p:nvSpPr>
          <p:cNvPr id="2051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cs-CZ" altLang="cs-CZ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(V. Jůva &amp; V.Jůva, 1995)</a:t>
            </a:r>
          </a:p>
        </p:txBody>
      </p:sp>
    </p:spTree>
    <p:extLst>
      <p:ext uri="{BB962C8B-B14F-4D97-AF65-F5344CB8AC3E}">
        <p14:creationId xmlns:p14="http://schemas.microsoft.com/office/powerpoint/2010/main" val="209082421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1991544" y="396240"/>
          <a:ext cx="8229600" cy="557784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71246">
                <a:tc rowSpan="4">
                  <a:txBody>
                    <a:bodyPr/>
                    <a:lstStyle/>
                    <a:p>
                      <a:endParaRPr lang="cs-CZ" dirty="0">
                        <a:ln>
                          <a:solidFill>
                            <a:schemeClr val="bg1">
                              <a:lumMod val="65000"/>
                            </a:schemeClr>
                          </a:solidFill>
                        </a:ln>
                      </a:endParaRPr>
                    </a:p>
                    <a:p>
                      <a:endParaRPr lang="cs-CZ" dirty="0">
                        <a:ln>
                          <a:solidFill>
                            <a:schemeClr val="bg1">
                              <a:lumMod val="65000"/>
                            </a:schemeClr>
                          </a:solidFill>
                        </a:ln>
                      </a:endParaRPr>
                    </a:p>
                    <a:p>
                      <a:pPr algn="ctr"/>
                      <a:endParaRPr lang="cs-CZ" sz="2400" dirty="0">
                        <a:ln>
                          <a:solidFill>
                            <a:schemeClr val="bg1">
                              <a:lumMod val="65000"/>
                            </a:schemeClr>
                          </a:solidFill>
                        </a:ln>
                      </a:endParaRPr>
                    </a:p>
                    <a:p>
                      <a:pPr algn="ctr"/>
                      <a:endParaRPr lang="cs-CZ" sz="2800" dirty="0">
                        <a:ln>
                          <a:solidFill>
                            <a:schemeClr val="bg1">
                              <a:lumMod val="65000"/>
                            </a:schemeClr>
                          </a:solidFill>
                        </a:ln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cs-CZ" sz="3200" dirty="0">
                          <a:ln>
                            <a:solidFill>
                              <a:schemeClr val="bg1">
                                <a:lumMod val="65000"/>
                              </a:schemeClr>
                            </a:solidFill>
                          </a:ln>
                          <a:latin typeface="Times New Roman" pitchFamily="18" charset="0"/>
                          <a:cs typeface="Times New Roman" pitchFamily="18" charset="0"/>
                        </a:rPr>
                        <a:t>V</a:t>
                      </a:r>
                    </a:p>
                    <a:p>
                      <a:pPr algn="ctr"/>
                      <a:r>
                        <a:rPr lang="cs-CZ" sz="3200" dirty="0">
                          <a:ln>
                            <a:solidFill>
                              <a:schemeClr val="bg1">
                                <a:lumMod val="65000"/>
                              </a:schemeClr>
                            </a:solidFill>
                          </a:ln>
                          <a:latin typeface="Times New Roman" pitchFamily="18" charset="0"/>
                          <a:cs typeface="Times New Roman" pitchFamily="18" charset="0"/>
                        </a:rPr>
                        <a:t>Ý</a:t>
                      </a:r>
                    </a:p>
                    <a:p>
                      <a:pPr algn="ctr"/>
                      <a:r>
                        <a:rPr lang="cs-CZ" sz="3200" dirty="0">
                          <a:ln>
                            <a:solidFill>
                              <a:schemeClr val="bg1">
                                <a:lumMod val="65000"/>
                              </a:schemeClr>
                            </a:solidFill>
                          </a:ln>
                          <a:latin typeface="Times New Roman" pitchFamily="18" charset="0"/>
                          <a:cs typeface="Times New Roman" pitchFamily="18" charset="0"/>
                        </a:rPr>
                        <a:t>CH</a:t>
                      </a:r>
                    </a:p>
                    <a:p>
                      <a:pPr algn="ctr"/>
                      <a:r>
                        <a:rPr lang="cs-CZ" sz="3200" dirty="0">
                          <a:ln>
                            <a:solidFill>
                              <a:schemeClr val="bg1">
                                <a:lumMod val="65000"/>
                              </a:schemeClr>
                            </a:solidFill>
                          </a:ln>
                          <a:latin typeface="Times New Roman" pitchFamily="18" charset="0"/>
                          <a:cs typeface="Times New Roman" pitchFamily="18" charset="0"/>
                        </a:rPr>
                        <a:t>O</a:t>
                      </a:r>
                    </a:p>
                    <a:p>
                      <a:pPr algn="ctr"/>
                      <a:r>
                        <a:rPr lang="cs-CZ" sz="3200" dirty="0">
                          <a:ln>
                            <a:solidFill>
                              <a:schemeClr val="bg1">
                                <a:lumMod val="65000"/>
                              </a:schemeClr>
                            </a:solidFill>
                          </a:ln>
                          <a:latin typeface="Times New Roman" pitchFamily="18" charset="0"/>
                          <a:cs typeface="Times New Roman" pitchFamily="18" charset="0"/>
                        </a:rPr>
                        <a:t>V</a:t>
                      </a:r>
                    </a:p>
                    <a:p>
                      <a:pPr algn="ctr"/>
                      <a:r>
                        <a:rPr lang="cs-CZ" sz="3200" dirty="0">
                          <a:ln>
                            <a:solidFill>
                              <a:schemeClr val="bg1">
                                <a:lumMod val="65000"/>
                              </a:schemeClr>
                            </a:solidFill>
                          </a:ln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1800" b="1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cs-CZ" sz="1800" b="1" i="0" dirty="0">
                          <a:latin typeface="Times New Roman" pitchFamily="18" charset="0"/>
                          <a:cs typeface="Times New Roman" pitchFamily="18" charset="0"/>
                        </a:rPr>
                        <a:t>školní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i="0" dirty="0">
                          <a:latin typeface="Times New Roman" pitchFamily="18" charset="0"/>
                          <a:cs typeface="Times New Roman" pitchFamily="18" charset="0"/>
                        </a:rPr>
                        <a:t>Vyučování</a:t>
                      </a:r>
                    </a:p>
                    <a:p>
                      <a:pPr algn="ctr"/>
                      <a:r>
                        <a:rPr lang="cs-CZ" sz="1800" b="1" i="0" dirty="0" err="1">
                          <a:latin typeface="Times New Roman" pitchFamily="18" charset="0"/>
                          <a:cs typeface="Times New Roman" pitchFamily="18" charset="0"/>
                        </a:rPr>
                        <a:t>Mimovyučovací</a:t>
                      </a:r>
                      <a:r>
                        <a:rPr lang="cs-CZ" sz="1800" b="1" i="0" dirty="0">
                          <a:latin typeface="Times New Roman" pitchFamily="18" charset="0"/>
                          <a:cs typeface="Times New Roman" pitchFamily="18" charset="0"/>
                        </a:rPr>
                        <a:t> školní aktivity</a:t>
                      </a:r>
                    </a:p>
                    <a:p>
                      <a:pPr algn="ctr"/>
                      <a:r>
                        <a:rPr lang="cs-CZ" sz="1800" b="1" i="0" dirty="0">
                          <a:latin typeface="Times New Roman" pitchFamily="18" charset="0"/>
                          <a:cs typeface="Times New Roman" pitchFamily="18" charset="0"/>
                        </a:rPr>
                        <a:t>Vliv školního</a:t>
                      </a:r>
                      <a:r>
                        <a:rPr lang="cs-CZ" sz="1800" b="1" i="0" baseline="0" dirty="0">
                          <a:latin typeface="Times New Roman" pitchFamily="18" charset="0"/>
                          <a:cs typeface="Times New Roman" pitchFamily="18" charset="0"/>
                        </a:rPr>
                        <a:t> prostředí</a:t>
                      </a:r>
                      <a:endParaRPr lang="cs-CZ" sz="1800" b="1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71246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i="0" dirty="0">
                          <a:latin typeface="Times New Roman" pitchFamily="18" charset="0"/>
                          <a:cs typeface="Times New Roman" pitchFamily="18" charset="0"/>
                        </a:rPr>
                        <a:t>mimoškolní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i="0" dirty="0">
                          <a:latin typeface="Times New Roman" pitchFamily="18" charset="0"/>
                          <a:cs typeface="Times New Roman" pitchFamily="18" charset="0"/>
                        </a:rPr>
                        <a:t>Ve společenských organizacích</a:t>
                      </a:r>
                    </a:p>
                    <a:p>
                      <a:pPr algn="ctr"/>
                      <a:r>
                        <a:rPr lang="cs-CZ" sz="1800" b="1" i="0" dirty="0">
                          <a:latin typeface="Times New Roman" pitchFamily="18" charset="0"/>
                          <a:cs typeface="Times New Roman" pitchFamily="18" charset="0"/>
                        </a:rPr>
                        <a:t>V kulturních institucích</a:t>
                      </a:r>
                    </a:p>
                    <a:p>
                      <a:pPr algn="ctr"/>
                      <a:r>
                        <a:rPr lang="cs-CZ" sz="1800" b="1" i="0" dirty="0">
                          <a:latin typeface="Times New Roman" pitchFamily="18" charset="0"/>
                          <a:cs typeface="Times New Roman" pitchFamily="18" charset="0"/>
                        </a:rPr>
                        <a:t>Hromadnými sdělovacími prostředky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71246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i="0" dirty="0">
                          <a:latin typeface="Times New Roman" pitchFamily="18" charset="0"/>
                          <a:cs typeface="Times New Roman" pitchFamily="18" charset="0"/>
                        </a:rPr>
                        <a:t>rodinná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i="0" dirty="0">
                          <a:latin typeface="Times New Roman" pitchFamily="18" charset="0"/>
                          <a:cs typeface="Times New Roman" pitchFamily="18" charset="0"/>
                        </a:rPr>
                        <a:t>Veřejným míněním rodiny</a:t>
                      </a:r>
                    </a:p>
                    <a:p>
                      <a:pPr algn="ctr"/>
                      <a:r>
                        <a:rPr lang="cs-CZ" sz="1800" b="1" i="0" dirty="0">
                          <a:latin typeface="Times New Roman" pitchFamily="18" charset="0"/>
                          <a:cs typeface="Times New Roman" pitchFamily="18" charset="0"/>
                        </a:rPr>
                        <a:t>Zájmovou orientací rodiny</a:t>
                      </a:r>
                    </a:p>
                    <a:p>
                      <a:pPr algn="ctr"/>
                      <a:r>
                        <a:rPr lang="cs-CZ" sz="1800" b="1" i="0" dirty="0">
                          <a:latin typeface="Times New Roman" pitchFamily="18" charset="0"/>
                          <a:cs typeface="Times New Roman" pitchFamily="18" charset="0"/>
                        </a:rPr>
                        <a:t>Rodinnými aktivitami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71246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i="0" dirty="0">
                          <a:latin typeface="Times New Roman" pitchFamily="18" charset="0"/>
                          <a:cs typeface="Times New Roman" pitchFamily="18" charset="0"/>
                        </a:rPr>
                        <a:t>sebevýchova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i="0" dirty="0" err="1">
                          <a:latin typeface="Times New Roman" pitchFamily="18" charset="0"/>
                          <a:cs typeface="Times New Roman" pitchFamily="18" charset="0"/>
                        </a:rPr>
                        <a:t>Autodiagnostika</a:t>
                      </a:r>
                      <a:r>
                        <a:rPr lang="cs-CZ" sz="1800" b="1" i="0" dirty="0">
                          <a:latin typeface="Times New Roman" pitchFamily="18" charset="0"/>
                          <a:cs typeface="Times New Roman" pitchFamily="18" charset="0"/>
                        </a:rPr>
                        <a:t> a </a:t>
                      </a:r>
                      <a:r>
                        <a:rPr lang="cs-CZ" sz="1800" b="1" i="0" dirty="0" err="1">
                          <a:latin typeface="Times New Roman" pitchFamily="18" charset="0"/>
                          <a:cs typeface="Times New Roman" pitchFamily="18" charset="0"/>
                        </a:rPr>
                        <a:t>automotivace</a:t>
                      </a:r>
                      <a:endParaRPr lang="cs-CZ" sz="1800" b="1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cs-CZ" sz="1800" b="1" i="0" dirty="0" err="1">
                          <a:latin typeface="Times New Roman" pitchFamily="18" charset="0"/>
                          <a:cs typeface="Times New Roman" pitchFamily="18" charset="0"/>
                        </a:rPr>
                        <a:t>Autodidaxe</a:t>
                      </a:r>
                      <a:endParaRPr lang="cs-CZ" sz="1800" b="1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cs-CZ" sz="1800" b="1" i="0" dirty="0">
                          <a:latin typeface="Times New Roman" pitchFamily="18" charset="0"/>
                          <a:cs typeface="Times New Roman" pitchFamily="18" charset="0"/>
                        </a:rPr>
                        <a:t>Podíl na různých aktivitách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8518238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92313" y="5084764"/>
            <a:ext cx="8229600" cy="936625"/>
          </a:xfrm>
        </p:spPr>
        <p:txBody>
          <a:bodyPr rtlCol="0">
            <a:normAutofit fontScale="90000"/>
          </a:bodyPr>
          <a:lstStyle/>
          <a:p>
            <a:pPr>
              <a:defRPr/>
            </a:pPr>
            <a:r>
              <a:rPr lang="cs-CZ" sz="3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Některá výchovná zařízení nahrazuji rodinnou výchovu plně.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1919288" y="1288370"/>
          <a:ext cx="8229600" cy="3004032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247194">
                <a:tc>
                  <a:txBody>
                    <a:bodyPr/>
                    <a:lstStyle/>
                    <a:p>
                      <a:r>
                        <a:rPr lang="cs-CZ" sz="2800" b="1" dirty="0">
                          <a:latin typeface="Times New Roman" pitchFamily="18" charset="0"/>
                          <a:cs typeface="Times New Roman" pitchFamily="18" charset="0"/>
                        </a:rPr>
                        <a:t>1. Výchova veřejná (společenský organizovaná)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>
                          <a:latin typeface="Times New Roman" pitchFamily="18" charset="0"/>
                          <a:cs typeface="Times New Roman" pitchFamily="18" charset="0"/>
                        </a:rPr>
                        <a:t>1.1 školní výuka</a:t>
                      </a:r>
                    </a:p>
                    <a:p>
                      <a:r>
                        <a:rPr lang="cs-CZ" sz="2800" dirty="0">
                          <a:latin typeface="Times New Roman" pitchFamily="18" charset="0"/>
                          <a:cs typeface="Times New Roman" pitchFamily="18" charset="0"/>
                        </a:rPr>
                        <a:t>1.2 výchova mimo vyučování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6216">
                <a:tc>
                  <a:txBody>
                    <a:bodyPr/>
                    <a:lstStyle/>
                    <a:p>
                      <a:r>
                        <a:rPr lang="cs-CZ" sz="2800" b="1" dirty="0">
                          <a:latin typeface="Times New Roman" pitchFamily="18" charset="0"/>
                          <a:cs typeface="Times New Roman" pitchFamily="18" charset="0"/>
                        </a:rPr>
                        <a:t>2. Výchova rodinná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16216">
                <a:tc>
                  <a:txBody>
                    <a:bodyPr/>
                    <a:lstStyle/>
                    <a:p>
                      <a:r>
                        <a:rPr lang="cs-CZ" sz="2800" b="1" dirty="0">
                          <a:latin typeface="Times New Roman" pitchFamily="18" charset="0"/>
                          <a:cs typeface="Times New Roman" pitchFamily="18" charset="0"/>
                        </a:rPr>
                        <a:t>3. sebevýchova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" name="Nadpis 1"/>
          <p:cNvSpPr txBox="1">
            <a:spLocks/>
          </p:cNvSpPr>
          <p:nvPr/>
        </p:nvSpPr>
        <p:spPr>
          <a:xfrm>
            <a:off x="1952596" y="4714885"/>
            <a:ext cx="8229600" cy="9366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/>
          <a:p>
            <a:pPr algn="ctr">
              <a:spcBef>
                <a:spcPct val="0"/>
              </a:spcBef>
              <a:defRPr/>
            </a:pPr>
            <a:r>
              <a:rPr lang="cs-CZ" sz="3600" dirty="0">
                <a:latin typeface="Times New Roman" pitchFamily="18" charset="0"/>
                <a:ea typeface="+mj-ea"/>
                <a:cs typeface="Times New Roman" pitchFamily="18" charset="0"/>
              </a:rPr>
              <a:t>Některá výchovná zařízení nahrazuji rodinnou výchovu plně.</a:t>
            </a:r>
          </a:p>
        </p:txBody>
      </p:sp>
    </p:spTree>
    <p:extLst>
      <p:ext uri="{BB962C8B-B14F-4D97-AF65-F5344CB8AC3E}">
        <p14:creationId xmlns:p14="http://schemas.microsoft.com/office/powerpoint/2010/main" val="10115616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209800" y="785796"/>
            <a:ext cx="7772400" cy="1143007"/>
          </a:xfrm>
        </p:spPr>
        <p:txBody>
          <a:bodyPr>
            <a:normAutofit fontScale="90000"/>
          </a:bodyPr>
          <a:lstStyle/>
          <a:p>
            <a:r>
              <a:rPr lang="cs-CZ" dirty="0"/>
              <a:t>Pojetí výchovných prostředků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895600" y="2000240"/>
            <a:ext cx="6400800" cy="3638560"/>
          </a:xfrm>
        </p:spPr>
        <p:txBody>
          <a:bodyPr>
            <a:normAutofit/>
          </a:bodyPr>
          <a:lstStyle/>
          <a:p>
            <a:endParaRPr lang="cs-CZ" dirty="0"/>
          </a:p>
          <a:p>
            <a:r>
              <a:rPr lang="cs-CZ" sz="4600" b="1" dirty="0"/>
              <a:t>          širší pojetí </a:t>
            </a:r>
          </a:p>
          <a:p>
            <a:r>
              <a:rPr lang="cs-CZ" dirty="0"/>
              <a:t>			</a:t>
            </a:r>
          </a:p>
          <a:p>
            <a:r>
              <a:rPr lang="cs-CZ" dirty="0"/>
              <a:t>		</a:t>
            </a:r>
            <a:endParaRPr lang="cs-CZ" b="1" dirty="0"/>
          </a:p>
          <a:p>
            <a:r>
              <a:rPr lang="cs-CZ" sz="4600" b="1" dirty="0"/>
              <a:t>            užší pojetí</a:t>
            </a:r>
          </a:p>
          <a:p>
            <a:endParaRPr lang="cs-CZ" sz="4600" b="1" dirty="0"/>
          </a:p>
        </p:txBody>
      </p:sp>
      <p:sp>
        <p:nvSpPr>
          <p:cNvPr id="4" name="Šipka doprava 3"/>
          <p:cNvSpPr/>
          <p:nvPr/>
        </p:nvSpPr>
        <p:spPr>
          <a:xfrm rot="20327551">
            <a:off x="3035286" y="3116060"/>
            <a:ext cx="2260276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Šipka doprava 5"/>
          <p:cNvSpPr/>
          <p:nvPr/>
        </p:nvSpPr>
        <p:spPr>
          <a:xfrm rot="1262695">
            <a:off x="3033123" y="4261710"/>
            <a:ext cx="2340549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94788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Dělení: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4133" y="1524000"/>
            <a:ext cx="10879667" cy="5068711"/>
          </a:xfrm>
        </p:spPr>
        <p:txBody>
          <a:bodyPr>
            <a:normAutofit/>
          </a:bodyPr>
          <a:lstStyle/>
          <a:p>
            <a:pPr hangingPunct="0">
              <a:buNone/>
            </a:pPr>
            <a:endParaRPr lang="cs-CZ" dirty="0"/>
          </a:p>
          <a:p>
            <a:pPr hangingPunct="0">
              <a:buNone/>
            </a:pPr>
            <a:r>
              <a:rPr lang="cs-CZ" dirty="0"/>
              <a:t>A) </a:t>
            </a:r>
            <a:r>
              <a:rPr lang="cs-CZ" u="sng" dirty="0"/>
              <a:t>v širokém slova smyslu</a:t>
            </a:r>
            <a:r>
              <a:rPr lang="cs-CZ" dirty="0"/>
              <a:t> (pojetí) </a:t>
            </a:r>
          </a:p>
          <a:p>
            <a:pPr hangingPunct="0">
              <a:buNone/>
            </a:pPr>
            <a:r>
              <a:rPr lang="cs-CZ" dirty="0"/>
              <a:t>		- vše, co zprostředkovává (umožňuje) 	</a:t>
            </a:r>
          </a:p>
          <a:p>
            <a:pPr hangingPunct="0">
              <a:buNone/>
            </a:pPr>
            <a:r>
              <a:rPr lang="cs-CZ" dirty="0"/>
              <a:t>		   realizovat výchovu a vzdělání</a:t>
            </a:r>
          </a:p>
          <a:p>
            <a:pPr hangingPunct="0">
              <a:buNone/>
            </a:pPr>
            <a:endParaRPr lang="cs-CZ" dirty="0"/>
          </a:p>
          <a:p>
            <a:pPr hangingPunct="0">
              <a:buNone/>
            </a:pPr>
            <a:r>
              <a:rPr lang="cs-CZ" dirty="0"/>
              <a:t>B) </a:t>
            </a:r>
            <a:r>
              <a:rPr lang="cs-CZ" u="sng" dirty="0"/>
              <a:t>v užším slova smyslu </a:t>
            </a:r>
          </a:p>
          <a:p>
            <a:pPr hangingPunct="0">
              <a:buNone/>
            </a:pPr>
            <a:r>
              <a:rPr lang="cs-CZ" dirty="0"/>
              <a:t>		- možno chápat pomůcky (instrumenty), uplatňují se v rámci dané </a:t>
            </a:r>
          </a:p>
          <a:p>
            <a:pPr hangingPunct="0">
              <a:buNone/>
            </a:pPr>
            <a:r>
              <a:rPr lang="cs-CZ" dirty="0"/>
              <a:t>              výchovně-vzdělávací formy, případně metody </a:t>
            </a:r>
          </a:p>
          <a:p>
            <a:pPr hangingPunct="0">
              <a:buNone/>
            </a:pPr>
            <a:r>
              <a:rPr lang="cs-CZ" dirty="0"/>
              <a:t>		                            (např. při vyučovací hodině) </a:t>
            </a:r>
          </a:p>
        </p:txBody>
      </p:sp>
    </p:spTree>
    <p:extLst>
      <p:ext uri="{BB962C8B-B14F-4D97-AF65-F5344CB8AC3E}">
        <p14:creationId xmlns:p14="http://schemas.microsoft.com/office/powerpoint/2010/main" val="40826121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61999" y="445045"/>
            <a:ext cx="10278533" cy="1011222"/>
          </a:xfrm>
        </p:spPr>
        <p:txBody>
          <a:bodyPr>
            <a:normAutofit/>
          </a:bodyPr>
          <a:lstStyle/>
          <a:p>
            <a:r>
              <a:rPr lang="cs-CZ" b="1" dirty="0"/>
              <a:t>A) širší pojetí výchovných prostředků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16089" y="1986843"/>
            <a:ext cx="11559822" cy="4190119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cs-CZ" sz="3200" dirty="0"/>
              <a:t>jevy a skutečnosti, prostřednictvím nichž jsou dosahovány výchovné cíle</a:t>
            </a:r>
          </a:p>
          <a:p>
            <a:pPr>
              <a:buFontTx/>
              <a:buChar char="-"/>
            </a:pPr>
            <a:endParaRPr lang="cs-CZ" sz="3200" dirty="0"/>
          </a:p>
          <a:p>
            <a:pPr lvl="4">
              <a:buFont typeface="Wingdings" pitchFamily="2" charset="2"/>
              <a:buChar char="Ø"/>
            </a:pPr>
            <a:r>
              <a:rPr lang="cs-CZ" sz="3200" dirty="0"/>
              <a:t> instituce (rodina, škola)</a:t>
            </a:r>
          </a:p>
          <a:p>
            <a:pPr lvl="4">
              <a:buFont typeface="Wingdings" pitchFamily="2" charset="2"/>
              <a:buChar char="Ø"/>
            </a:pPr>
            <a:r>
              <a:rPr lang="cs-CZ" sz="3200" dirty="0"/>
              <a:t> metody a formy výchovy, které se při procesu výchovy     </a:t>
            </a:r>
          </a:p>
          <a:p>
            <a:pPr marL="1828800" lvl="4" indent="0">
              <a:buNone/>
            </a:pPr>
            <a:r>
              <a:rPr lang="cs-CZ" sz="3200" dirty="0"/>
              <a:t>             mění na </a:t>
            </a:r>
            <a:r>
              <a:rPr lang="cs-CZ" sz="3200" u="sng" dirty="0"/>
              <a:t>prostředky výchovy</a:t>
            </a:r>
          </a:p>
        </p:txBody>
      </p:sp>
    </p:spTree>
    <p:extLst>
      <p:ext uri="{BB962C8B-B14F-4D97-AF65-F5344CB8AC3E}">
        <p14:creationId xmlns:p14="http://schemas.microsoft.com/office/powerpoint/2010/main" val="22577572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Zástupný symbol pro obsah 2"/>
          <p:cNvSpPr>
            <a:spLocks noGrp="1"/>
          </p:cNvSpPr>
          <p:nvPr>
            <p:ph idx="1"/>
          </p:nvPr>
        </p:nvSpPr>
        <p:spPr>
          <a:xfrm>
            <a:off x="304799" y="417689"/>
            <a:ext cx="11266311" cy="6208889"/>
          </a:xfrm>
        </p:spPr>
        <p:txBody>
          <a:bodyPr>
            <a:normAutofit/>
          </a:bodyPr>
          <a:lstStyle/>
          <a:p>
            <a:pPr marL="514350" indent="-514350">
              <a:buFont typeface="Arial" panose="020B0604020202020204" pitchFamily="34" charset="0"/>
              <a:buAutoNum type="alphaUcParenR"/>
            </a:pPr>
            <a:r>
              <a:rPr lang="cs-CZ" altLang="cs-CZ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 širokém smyslu (vše, co zprostředkovává realizovat výchovu a vzdělání)</a:t>
            </a:r>
          </a:p>
          <a:p>
            <a:pPr marL="514350" indent="-514350">
              <a:buNone/>
            </a:pPr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/>
            <a:r>
              <a:rPr lang="cs-CZ" alt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činnosti (hra, učení, práce)</a:t>
            </a:r>
          </a:p>
          <a:p>
            <a:pPr marL="514350" indent="-514350"/>
            <a:r>
              <a:rPr lang="cs-CZ" alt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podmínky (materiální, kulturní, sociální)</a:t>
            </a:r>
          </a:p>
          <a:p>
            <a:pPr marL="514350" indent="-514350"/>
            <a:r>
              <a:rPr lang="cs-CZ" alt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instituce (obec, škola, rodina, sdružení, popř. politická seskupení atd.)</a:t>
            </a:r>
          </a:p>
          <a:p>
            <a:pPr marL="514350" indent="-514350"/>
            <a:r>
              <a:rPr lang="cs-CZ" alt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činitelé (rodiče, učitelé, vychovatelé, řídící pracovníci, policie atd.)</a:t>
            </a:r>
          </a:p>
          <a:p>
            <a:pPr marL="514350" indent="-514350"/>
            <a:r>
              <a:rPr lang="cs-CZ" alt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postupy a obsahy (koncepce, systémy, organizační formy, metody a obsahy výchovy v nejširším pojetí)</a:t>
            </a:r>
          </a:p>
          <a:p>
            <a:pPr marL="514350" indent="-514350"/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1099305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Zástupný symbol pro obsah 2"/>
          <p:cNvSpPr>
            <a:spLocks noGrp="1"/>
          </p:cNvSpPr>
          <p:nvPr>
            <p:ph idx="1"/>
          </p:nvPr>
        </p:nvSpPr>
        <p:spPr>
          <a:xfrm>
            <a:off x="462844" y="404813"/>
            <a:ext cx="11379200" cy="5721350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v užším smyslu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 typeface="Arial" panose="020B0604020202020204" pitchFamily="34" charset="0"/>
              <a:buNone/>
            </a:pPr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cs-CZ" alt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pomůcky uplatňované v rámci dané výchovně-vzdělávací formy, nebo metody</a:t>
            </a:r>
          </a:p>
          <a:p>
            <a:pPr marL="0" indent="0" eaLnBrk="1" hangingPunct="1">
              <a:buNone/>
            </a:pPr>
            <a:r>
              <a:rPr lang="cs-CZ" alt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(např. ukazovátko, křída, tabule, zpětný projektor, počítač, videokamera apod.</a:t>
            </a:r>
          </a:p>
        </p:txBody>
      </p:sp>
    </p:spTree>
    <p:extLst>
      <p:ext uri="{BB962C8B-B14F-4D97-AF65-F5344CB8AC3E}">
        <p14:creationId xmlns:p14="http://schemas.microsoft.com/office/powerpoint/2010/main" val="22975570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Zástupný symbol pro obsah 2"/>
          <p:cNvSpPr>
            <a:spLocks noGrp="1"/>
          </p:cNvSpPr>
          <p:nvPr>
            <p:ph idx="1"/>
          </p:nvPr>
        </p:nvSpPr>
        <p:spPr>
          <a:xfrm>
            <a:off x="1981200" y="333375"/>
            <a:ext cx="8229600" cy="5792788"/>
          </a:xfrm>
        </p:spPr>
        <p:txBody>
          <a:bodyPr/>
          <a:lstStyle/>
          <a:p>
            <a:pPr eaLnBrk="1" hangingPunct="1"/>
            <a:endParaRPr lang="cs-CZ" altLang="cs-CZ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>
                <a:latin typeface="Times New Roman" panose="02020603050405020304" pitchFamily="18" charset="0"/>
                <a:cs typeface="Times New Roman" panose="02020603050405020304" pitchFamily="18" charset="0"/>
              </a:rPr>
              <a:t>Vlastní působení prostředků může mít dvojí povahu: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cs-CZ" altLang="cs-CZ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cs-CZ" altLang="cs-CZ">
                <a:latin typeface="Times New Roman" panose="02020603050405020304" pitchFamily="18" charset="0"/>
                <a:cs typeface="Times New Roman" panose="02020603050405020304" pitchFamily="18" charset="0"/>
              </a:rPr>
              <a:t>Intencionální (tj. přímé, záměrné)</a:t>
            </a:r>
          </a:p>
          <a:p>
            <a:pPr eaLnBrk="1" hangingPunct="1"/>
            <a:r>
              <a:rPr lang="cs-CZ" altLang="cs-CZ">
                <a:latin typeface="Times New Roman" panose="02020603050405020304" pitchFamily="18" charset="0"/>
                <a:cs typeface="Times New Roman" panose="02020603050405020304" pitchFamily="18" charset="0"/>
              </a:rPr>
              <a:t>Funkcionální (tj. nepřímé, bezděčné)</a:t>
            </a:r>
          </a:p>
        </p:txBody>
      </p:sp>
    </p:spTree>
    <p:extLst>
      <p:ext uri="{BB962C8B-B14F-4D97-AF65-F5344CB8AC3E}">
        <p14:creationId xmlns:p14="http://schemas.microsoft.com/office/powerpoint/2010/main" val="21021981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1368412"/>
          </a:xfrm>
        </p:spPr>
        <p:txBody>
          <a:bodyPr>
            <a:normAutofit/>
          </a:bodyPr>
          <a:lstStyle/>
          <a:p>
            <a:r>
              <a:rPr lang="cs-CZ" dirty="0"/>
              <a:t>Další možné dělení výchovných prostředků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2" hangingPunct="0">
              <a:spcBef>
                <a:spcPts val="0"/>
              </a:spcBef>
            </a:pPr>
            <a:endParaRPr lang="cs-CZ" sz="3200" dirty="0"/>
          </a:p>
          <a:p>
            <a:pPr lvl="2" hangingPunct="0">
              <a:spcBef>
                <a:spcPts val="0"/>
              </a:spcBef>
            </a:pPr>
            <a:r>
              <a:rPr lang="cs-CZ" sz="3200" dirty="0"/>
              <a:t>materiální (sem zařazujeme výchovné instituce - školy, domovy mládeže, klubovny, učebny, didaktickou techniku, vyučovací pomůcky aj.)</a:t>
            </a:r>
          </a:p>
          <a:p>
            <a:pPr lvl="2" hangingPunct="0">
              <a:spcBef>
                <a:spcPts val="0"/>
              </a:spcBef>
              <a:buNone/>
            </a:pPr>
            <a:endParaRPr lang="cs-CZ" sz="3200" dirty="0"/>
          </a:p>
          <a:p>
            <a:pPr lvl="2" hangingPunct="0">
              <a:spcBef>
                <a:spcPts val="0"/>
              </a:spcBef>
            </a:pPr>
            <a:r>
              <a:rPr lang="cs-CZ" sz="3200" dirty="0"/>
              <a:t>nemateriální (sem spadají organizační formy s metody výchovy).</a:t>
            </a:r>
          </a:p>
          <a:p>
            <a:pPr>
              <a:buNone/>
            </a:pPr>
            <a:endParaRPr lang="cs-CZ" dirty="0"/>
          </a:p>
        </p:txBody>
      </p:sp>
      <p:sp>
        <p:nvSpPr>
          <p:cNvPr id="7" name="Šipka doprava 6"/>
          <p:cNvSpPr/>
          <p:nvPr/>
        </p:nvSpPr>
        <p:spPr>
          <a:xfrm rot="18159334">
            <a:off x="706057" y="2996919"/>
            <a:ext cx="1460235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Šipka doprava 7"/>
          <p:cNvSpPr/>
          <p:nvPr/>
        </p:nvSpPr>
        <p:spPr>
          <a:xfrm rot="2310116">
            <a:off x="946970" y="3794064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033609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</TotalTime>
  <Words>903</Words>
  <Application>Microsoft Office PowerPoint</Application>
  <PresentationFormat>Širokoúhlá obrazovka</PresentationFormat>
  <Paragraphs>156</Paragraphs>
  <Slides>22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8" baseType="lpstr">
      <vt:lpstr>Arial</vt:lpstr>
      <vt:lpstr>Calibri</vt:lpstr>
      <vt:lpstr>Calibri Light</vt:lpstr>
      <vt:lpstr>Times New Roman</vt:lpstr>
      <vt:lpstr>Wingdings</vt:lpstr>
      <vt:lpstr>Motiv Office</vt:lpstr>
      <vt:lpstr>8. Formy výchovy a prostředky výchovy.</vt:lpstr>
      <vt:lpstr>Prezentace aplikace PowerPoint</vt:lpstr>
      <vt:lpstr>Pojetí výchovných prostředků</vt:lpstr>
      <vt:lpstr>Dělení:</vt:lpstr>
      <vt:lpstr>A) širší pojetí výchovných prostředků</vt:lpstr>
      <vt:lpstr>Prezentace aplikace PowerPoint</vt:lpstr>
      <vt:lpstr>Prezentace aplikace PowerPoint</vt:lpstr>
      <vt:lpstr>Prezentace aplikace PowerPoint</vt:lpstr>
      <vt:lpstr>Další možné dělení výchovných prostředků</vt:lpstr>
      <vt:lpstr> Přehled vybraných výchovných prostředků (V. Jůva &amp; V. Jůva) </vt:lpstr>
      <vt:lpstr> vyučování</vt:lpstr>
      <vt:lpstr> pedagogizované prostředí </vt:lpstr>
      <vt:lpstr> sdělovací prostředky </vt:lpstr>
      <vt:lpstr>sdělovací prostředky</vt:lpstr>
      <vt:lpstr> práce, hra, umění, sport </vt:lpstr>
      <vt:lpstr> hra </vt:lpstr>
      <vt:lpstr>  umění     </vt:lpstr>
      <vt:lpstr>  sport  </vt:lpstr>
      <vt:lpstr>kolektiv</vt:lpstr>
      <vt:lpstr>Formy výchovy</vt:lpstr>
      <vt:lpstr>Prezentace aplikace PowerPoint</vt:lpstr>
      <vt:lpstr>Některá výchovná zařízení nahrazuji rodinnou výchovu plně.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8. Formy výchovy a prostředky výchovy. </dc:title>
  <dc:creator>jan0010</dc:creator>
  <cp:lastModifiedBy>jan0010</cp:lastModifiedBy>
  <cp:revision>18</cp:revision>
  <dcterms:created xsi:type="dcterms:W3CDTF">2018-09-05T12:38:53Z</dcterms:created>
  <dcterms:modified xsi:type="dcterms:W3CDTF">2024-09-24T02:04:20Z</dcterms:modified>
</cp:coreProperties>
</file>