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80" r:id="rId5"/>
    <p:sldId id="281" r:id="rId6"/>
    <p:sldId id="276" r:id="rId7"/>
    <p:sldId id="277" r:id="rId8"/>
    <p:sldId id="278" r:id="rId9"/>
    <p:sldId id="275" r:id="rId10"/>
    <p:sldId id="27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67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26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23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40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67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28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5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0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30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9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33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657BE-0CE9-41AE-A31B-02AF751BF29A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08CF6-27D9-48BF-B82A-66BC73DB1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61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39635"/>
            <a:ext cx="9144000" cy="1001485"/>
          </a:xfrm>
        </p:spPr>
        <p:txBody>
          <a:bodyPr>
            <a:normAutofit/>
          </a:bodyPr>
          <a:lstStyle/>
          <a:p>
            <a:pPr algn="l"/>
            <a:r>
              <a:rPr lang="cs-CZ" sz="4800" b="1" dirty="0" smtClean="0"/>
              <a:t>9</a:t>
            </a:r>
            <a:r>
              <a:rPr lang="cs-CZ" sz="5300" b="1" dirty="0" smtClean="0"/>
              <a:t>.</a:t>
            </a:r>
            <a:r>
              <a:rPr lang="cs-CZ" sz="5300" b="1" dirty="0"/>
              <a:t> SEBEVÝCHOVA A PŘEVÝCHOVA</a:t>
            </a:r>
            <a:r>
              <a:rPr lang="cs-CZ" sz="5300" b="1" dirty="0" smtClean="0"/>
              <a:t>.</a:t>
            </a:r>
            <a:endParaRPr lang="cs-CZ" sz="53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460274"/>
            <a:ext cx="9144000" cy="85344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Základy pedagogiky</a:t>
            </a:r>
          </a:p>
          <a:p>
            <a:r>
              <a:rPr lang="cs-CZ" dirty="0"/>
              <a:t>Doc. PhDr. PaedDr. 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494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332658"/>
            <a:ext cx="7772400" cy="864095"/>
          </a:xfrm>
        </p:spPr>
        <p:txBody>
          <a:bodyPr>
            <a:normAutofit/>
          </a:bodyPr>
          <a:lstStyle/>
          <a:p>
            <a:r>
              <a:rPr lang="cs-CZ" sz="4000" b="1" dirty="0"/>
              <a:t>Sebevýchova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0531" y="1683391"/>
            <a:ext cx="9960646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cs-CZ" sz="2600" dirty="0"/>
              <a:t>Sebevýchova </a:t>
            </a:r>
            <a:r>
              <a:rPr lang="cs-CZ" sz="2600" dirty="0" smtClean="0"/>
              <a:t>už představuje </a:t>
            </a:r>
            <a:r>
              <a:rPr lang="cs-CZ" sz="2600" dirty="0"/>
              <a:t>zralou osobnost.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600" dirty="0"/>
              <a:t>Před pubertou – elementární formy a projevy: první </a:t>
            </a:r>
            <a:r>
              <a:rPr lang="cs-CZ" sz="2600" dirty="0" err="1"/>
              <a:t>sebevýchovné</a:t>
            </a:r>
            <a:r>
              <a:rPr lang="cs-CZ" sz="2600" dirty="0"/>
              <a:t> tendence kolem 3. roku věku (začátek uvědomování si vlastního já).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600" dirty="0"/>
              <a:t>V pubertě mnohem intenzívnější tendence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600" dirty="0"/>
              <a:t>Adolescence – dotváření základních předpokladů pro sebevýchovu.</a:t>
            </a:r>
          </a:p>
          <a:p>
            <a:pPr lvl="3" algn="l"/>
            <a:endParaRPr lang="cs-CZ" sz="2000" dirty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sz="2400" u="sng" dirty="0"/>
              <a:t>Škola nemůže </a:t>
            </a:r>
            <a:r>
              <a:rPr lang="cs-CZ" sz="2400" dirty="0"/>
              <a:t>připravit jedince na všechny požadavky života, ale může motivovat k sebevýchově. Jde o proces dlouhodobý a celoživotní (!!!)</a:t>
            </a:r>
          </a:p>
          <a:p>
            <a:pPr marL="457200" indent="-457200" algn="l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69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64706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Co to je výchova?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6389" y="1772816"/>
            <a:ext cx="11408228" cy="477603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cs-CZ" b="1" dirty="0" smtClean="0"/>
              <a:t>Výchova </a:t>
            </a:r>
            <a:r>
              <a:rPr lang="cs-CZ" dirty="0"/>
              <a:t>– všestranný rozvoj osobnosti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b="1" dirty="0"/>
              <a:t>Výchova</a:t>
            </a:r>
            <a:r>
              <a:rPr lang="cs-CZ" dirty="0"/>
              <a:t> – specifická lidská činnost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b="1" dirty="0"/>
              <a:t>Výchova</a:t>
            </a:r>
            <a:r>
              <a:rPr lang="cs-CZ" dirty="0"/>
              <a:t> – záměrné a cílevědomé </a:t>
            </a:r>
            <a:r>
              <a:rPr lang="cs-CZ" dirty="0" smtClean="0"/>
              <a:t>působení </a:t>
            </a:r>
            <a:r>
              <a:rPr lang="cs-CZ" dirty="0"/>
              <a:t>subjektu na objekt</a:t>
            </a:r>
          </a:p>
          <a:p>
            <a:pPr marL="457200" indent="-457200" algn="l">
              <a:buFontTx/>
              <a:buChar char="-"/>
            </a:pPr>
            <a:endParaRPr lang="cs-CZ" sz="2800" dirty="0"/>
          </a:p>
          <a:p>
            <a:r>
              <a:rPr lang="cs-CZ" sz="5400" dirty="0"/>
              <a:t>Co ovlivňuje výchovu</a:t>
            </a:r>
            <a:r>
              <a:rPr lang="cs-CZ" sz="5400" dirty="0" smtClean="0"/>
              <a:t>?</a:t>
            </a:r>
            <a:endParaRPr lang="cs-CZ" sz="5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1" dirty="0"/>
              <a:t>změna</a:t>
            </a:r>
            <a:r>
              <a:rPr lang="cs-CZ" dirty="0"/>
              <a:t>: cílů, obsahu, forem a metod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1" dirty="0" smtClean="0"/>
              <a:t>podmínky</a:t>
            </a:r>
            <a:r>
              <a:rPr lang="cs-CZ" dirty="0"/>
              <a:t>: ekonomické, sociální, politické, </a:t>
            </a:r>
            <a:r>
              <a:rPr lang="cs-CZ" dirty="0" smtClean="0"/>
              <a:t>kulturní </a:t>
            </a:r>
            <a:r>
              <a:rPr lang="cs-CZ" dirty="0"/>
              <a:t>aj.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10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64706"/>
            <a:ext cx="7772400" cy="864095"/>
          </a:xfrm>
        </p:spPr>
        <p:txBody>
          <a:bodyPr>
            <a:normAutofit/>
          </a:bodyPr>
          <a:lstStyle/>
          <a:p>
            <a:r>
              <a:rPr lang="cs-CZ" sz="5400" b="1" dirty="0"/>
              <a:t>Charakter výchovy (shrnutí)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1584" y="1844824"/>
            <a:ext cx="7632848" cy="4392488"/>
          </a:xfrm>
        </p:spPr>
        <p:txBody>
          <a:bodyPr/>
          <a:lstStyle/>
          <a:p>
            <a:pPr algn="l"/>
            <a:endParaRPr lang="cs-CZ" b="1" dirty="0" smtClean="0"/>
          </a:p>
          <a:p>
            <a:pPr algn="l"/>
            <a:endParaRPr lang="cs-CZ" b="1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/>
              <a:t>záměrné a cílevědomé působení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sz="2400" dirty="0"/>
              <a:t>všestranné formování osobnosti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cs-CZ" sz="2400" dirty="0"/>
              <a:t>adaptační (přizpůsobovací) charakter</a:t>
            </a:r>
          </a:p>
          <a:p>
            <a:pPr marL="1828800" lvl="3" indent="-457200" algn="l">
              <a:buFont typeface="Arial" pitchFamily="34" charset="0"/>
              <a:buChar char="•"/>
            </a:pPr>
            <a:r>
              <a:rPr lang="cs-CZ" sz="2400" dirty="0"/>
              <a:t>permanentní působení</a:t>
            </a:r>
          </a:p>
          <a:p>
            <a:pPr marL="2286000" lvl="4" indent="-457200" algn="l">
              <a:buFont typeface="Arial" pitchFamily="34" charset="0"/>
              <a:buChar char="•"/>
            </a:pPr>
            <a:r>
              <a:rPr lang="cs-CZ" sz="2400" dirty="0"/>
              <a:t>specifická lidská činnost</a:t>
            </a:r>
          </a:p>
        </p:txBody>
      </p:sp>
    </p:spTree>
    <p:extLst>
      <p:ext uri="{BB962C8B-B14F-4D97-AF65-F5344CB8AC3E}">
        <p14:creationId xmlns:p14="http://schemas.microsoft.com/office/powerpoint/2010/main" val="97413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18011"/>
            <a:ext cx="9144000" cy="87085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zásady převýchovy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429" y="1541417"/>
            <a:ext cx="11355977" cy="5033553"/>
          </a:xfrm>
        </p:spPr>
        <p:txBody>
          <a:bodyPr>
            <a:normAutofit/>
          </a:bodyPr>
          <a:lstStyle/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pedagogický optimismus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3200" dirty="0"/>
              <a:t>výchova vlastním </a:t>
            </a:r>
            <a:r>
              <a:rPr lang="cs-CZ" sz="3200" dirty="0" smtClean="0"/>
              <a:t>příkladem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3200" dirty="0"/>
              <a:t>pozitivní ovlivňování, realizace volnočasových </a:t>
            </a:r>
            <a:r>
              <a:rPr lang="cs-CZ" sz="3200" dirty="0" smtClean="0"/>
              <a:t>aktivit</a:t>
            </a:r>
          </a:p>
          <a:p>
            <a:pPr lvl="3"/>
            <a:endParaRPr lang="cs-CZ" sz="3200" dirty="0"/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3200" dirty="0"/>
              <a:t>povzbuzování a </a:t>
            </a:r>
            <a:r>
              <a:rPr lang="cs-CZ" sz="3200" dirty="0" smtClean="0"/>
              <a:t>naslouchání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3200" dirty="0"/>
              <a:t>permanentní zájem o objekt převýchovy (umění naslouchat) atd.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0792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18011"/>
            <a:ext cx="9144000" cy="87085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formy převýchovy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429" y="1541417"/>
            <a:ext cx="11355977" cy="5033553"/>
          </a:xfrm>
        </p:spPr>
        <p:txBody>
          <a:bodyPr>
            <a:normAutofit/>
          </a:bodyPr>
          <a:lstStyle/>
          <a:p>
            <a:endParaRPr lang="cs-CZ" sz="3200" dirty="0" smtClean="0"/>
          </a:p>
          <a:p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vyučování (edukace)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 hra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sport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práce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a další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02524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908722"/>
            <a:ext cx="7772400" cy="864095"/>
          </a:xfrm>
        </p:spPr>
        <p:txBody>
          <a:bodyPr>
            <a:normAutofit/>
          </a:bodyPr>
          <a:lstStyle/>
          <a:p>
            <a:r>
              <a:rPr lang="cs-CZ" sz="4000" b="1" dirty="0"/>
              <a:t>Diagnóza (</a:t>
            </a:r>
            <a:r>
              <a:rPr lang="cs-CZ" sz="4000" b="1" dirty="0" err="1"/>
              <a:t>autodiagnóza</a:t>
            </a:r>
            <a:r>
              <a:rPr lang="cs-CZ" sz="4000" b="1" dirty="0"/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5560" y="2348880"/>
            <a:ext cx="7776864" cy="3888432"/>
          </a:xfrm>
        </p:spPr>
        <p:txBody>
          <a:bodyPr>
            <a:normAutofit/>
          </a:bodyPr>
          <a:lstStyle/>
          <a:p>
            <a:pPr algn="l"/>
            <a:r>
              <a:rPr lang="cs-CZ" b="1" dirty="0" err="1"/>
              <a:t>Autodiagnostické</a:t>
            </a:r>
            <a:r>
              <a:rPr lang="cs-CZ" b="1" dirty="0"/>
              <a:t> možnosti</a:t>
            </a:r>
            <a:r>
              <a:rPr lang="cs-CZ" dirty="0"/>
              <a:t>:</a:t>
            </a:r>
          </a:p>
          <a:p>
            <a:pPr algn="l"/>
            <a:endParaRPr lang="cs-CZ" dirty="0"/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registrace vlastního jednání</a:t>
            </a:r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rozbor vlastního jednání</a:t>
            </a:r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pozorování vlastních emocí a afektu</a:t>
            </a:r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sebepozorování fyziologických procesů</a:t>
            </a:r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zdrojem informací o subjektu: přátelé </a:t>
            </a:r>
          </a:p>
        </p:txBody>
      </p:sp>
    </p:spTree>
    <p:extLst>
      <p:ext uri="{BB962C8B-B14F-4D97-AF65-F5344CB8AC3E}">
        <p14:creationId xmlns:p14="http://schemas.microsoft.com/office/powerpoint/2010/main" val="134950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548682"/>
            <a:ext cx="7772400" cy="864095"/>
          </a:xfrm>
        </p:spPr>
        <p:txBody>
          <a:bodyPr>
            <a:normAutofit/>
          </a:bodyPr>
          <a:lstStyle/>
          <a:p>
            <a:r>
              <a:rPr lang="cs-CZ" sz="4000" b="1" dirty="0"/>
              <a:t>Sebepoznání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0457" y="1853531"/>
            <a:ext cx="9727475" cy="4808525"/>
          </a:xfrm>
        </p:spPr>
        <p:txBody>
          <a:bodyPr>
            <a:normAutofit/>
          </a:bodyPr>
          <a:lstStyle/>
          <a:p>
            <a:pPr algn="l"/>
            <a:r>
              <a:rPr lang="cs-CZ" u="sng" dirty="0"/>
              <a:t>Úroveň</a:t>
            </a:r>
            <a:r>
              <a:rPr lang="cs-CZ" dirty="0"/>
              <a:t> sebepoznání představuje odraz vlastní </a:t>
            </a:r>
            <a:r>
              <a:rPr lang="cs-CZ" u="sng" dirty="0" err="1"/>
              <a:t>sebekoncepce</a:t>
            </a:r>
            <a:r>
              <a:rPr lang="cs-CZ" dirty="0"/>
              <a:t> (zahrnuje postoje, hodnoty), kterou jedinec   přijal za svou a prostřednictvím které vnímá sám sebe a okolní realitu (svět).</a:t>
            </a: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		 </a:t>
            </a:r>
          </a:p>
          <a:p>
            <a:pPr algn="l"/>
            <a:r>
              <a:rPr lang="cs-CZ" sz="2800" dirty="0"/>
              <a:t>		</a:t>
            </a:r>
            <a:endParaRPr lang="cs-CZ" sz="2800" dirty="0" smtClean="0"/>
          </a:p>
          <a:p>
            <a:pPr algn="l"/>
            <a:r>
              <a:rPr lang="cs-CZ" sz="2800" dirty="0"/>
              <a:t>	</a:t>
            </a:r>
            <a:r>
              <a:rPr lang="cs-CZ" sz="2800" dirty="0" smtClean="0"/>
              <a:t>	(</a:t>
            </a:r>
            <a:r>
              <a:rPr lang="cs-CZ" sz="2800" dirty="0"/>
              <a:t>předpokládá sebepoznání a </a:t>
            </a:r>
            <a:r>
              <a:rPr lang="cs-CZ" sz="2800" u="sng" dirty="0" smtClean="0"/>
              <a:t>sebehodnocení</a:t>
            </a:r>
            <a:r>
              <a:rPr lang="cs-CZ" sz="2800" u="sng" dirty="0"/>
              <a:t>)</a:t>
            </a:r>
          </a:p>
        </p:txBody>
      </p:sp>
      <p:sp>
        <p:nvSpPr>
          <p:cNvPr id="6" name="Šipka dolů 5"/>
          <p:cNvSpPr/>
          <p:nvPr/>
        </p:nvSpPr>
        <p:spPr>
          <a:xfrm rot="19260899">
            <a:off x="5307372" y="2739536"/>
            <a:ext cx="447393" cy="33039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6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64706"/>
            <a:ext cx="7772400" cy="1008111"/>
          </a:xfrm>
        </p:spPr>
        <p:txBody>
          <a:bodyPr>
            <a:normAutofit/>
          </a:bodyPr>
          <a:lstStyle/>
          <a:p>
            <a:r>
              <a:rPr lang="cs-CZ" sz="4000" b="1" dirty="0"/>
              <a:t>Sebehodnocení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1584" y="2060848"/>
            <a:ext cx="8064896" cy="4032448"/>
          </a:xfrm>
        </p:spPr>
        <p:txBody>
          <a:bodyPr>
            <a:normAutofit/>
          </a:bodyPr>
          <a:lstStyle/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/>
              <a:t>Sebehodnocení může být verbalizované (na veřejnosti, před třídou – hodnocení vlastních nedostatků – </a:t>
            </a:r>
            <a:r>
              <a:rPr lang="cs-CZ" u="sng" dirty="0"/>
              <a:t>sebekritika</a:t>
            </a:r>
          </a:p>
          <a:p>
            <a:pPr algn="l"/>
            <a:endParaRPr lang="cs-CZ" u="sng" dirty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		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		</a:t>
            </a:r>
          </a:p>
          <a:p>
            <a:pPr algn="l"/>
            <a:r>
              <a:rPr lang="cs-CZ" sz="2800" dirty="0"/>
              <a:t>		</a:t>
            </a:r>
            <a:r>
              <a:rPr lang="cs-CZ" dirty="0"/>
              <a:t>účinný mechanismus seberegulace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5447928" y="3717032"/>
            <a:ext cx="439066" cy="1410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591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64706"/>
            <a:ext cx="7772400" cy="715751"/>
          </a:xfrm>
        </p:spPr>
        <p:txBody>
          <a:bodyPr>
            <a:normAutofit/>
          </a:bodyPr>
          <a:lstStyle/>
          <a:p>
            <a:r>
              <a:rPr lang="cs-CZ" sz="4000" b="1" dirty="0"/>
              <a:t>Sebevýchova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5560" y="2204864"/>
            <a:ext cx="8208912" cy="4104456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Předpokladem k sebevýchově je sebeuvědomování.</a:t>
            </a:r>
          </a:p>
          <a:p>
            <a:pPr algn="l"/>
            <a:endParaRPr lang="cs-CZ" sz="2800" dirty="0"/>
          </a:p>
          <a:p>
            <a:pPr algn="l"/>
            <a:r>
              <a:rPr lang="cs-CZ" sz="2800" b="1" u="sng" dirty="0"/>
              <a:t>Sebeuvědomování</a:t>
            </a:r>
            <a:r>
              <a:rPr lang="cs-CZ" sz="2800" dirty="0"/>
              <a:t> – vědomí vlastní existence 	(chápání v pojmech já, ego atd.), což je 			první předpoklad seberegulace.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	</a:t>
            </a:r>
            <a:r>
              <a:rPr lang="cs-CZ" sz="2800" b="1" u="sng" dirty="0"/>
              <a:t>Sebevýchova</a:t>
            </a:r>
            <a:r>
              <a:rPr lang="cs-CZ" sz="2800" dirty="0"/>
              <a:t> má počátek v:</a:t>
            </a:r>
          </a:p>
          <a:p>
            <a:pPr algn="l"/>
            <a:r>
              <a:rPr lang="cs-CZ" sz="2800" dirty="0"/>
              <a:t>		 </a:t>
            </a:r>
            <a:r>
              <a:rPr lang="cs-CZ" sz="2800" u="sng" dirty="0"/>
              <a:t>sebepoznání a diagnóze</a:t>
            </a:r>
            <a:r>
              <a:rPr lang="cs-CZ" sz="2800" dirty="0"/>
              <a:t>.</a:t>
            </a:r>
          </a:p>
          <a:p>
            <a:pPr algn="l"/>
            <a:endParaRPr lang="cs-CZ" sz="2800" dirty="0"/>
          </a:p>
          <a:p>
            <a:pPr algn="l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789623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334</Words>
  <Application>Microsoft Office PowerPoint</Application>
  <PresentationFormat>Širokoúhlá obrazovka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9. SEBEVÝCHOVA A PŘEVÝCHOVA.</vt:lpstr>
      <vt:lpstr>Co to je výchova?</vt:lpstr>
      <vt:lpstr>Charakter výchovy (shrnutí)</vt:lpstr>
      <vt:lpstr>zásady převýchovy</vt:lpstr>
      <vt:lpstr>formy převýchovy</vt:lpstr>
      <vt:lpstr>Diagnóza (autodiagnóza)</vt:lpstr>
      <vt:lpstr>Sebepoznání</vt:lpstr>
      <vt:lpstr>Sebehodnocení</vt:lpstr>
      <vt:lpstr>Sebevýchova</vt:lpstr>
      <vt:lpstr>Sebevýchova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Obsah výchovy. Složky výchovy – obecné vymezení. </dc:title>
  <dc:creator>jan0010</dc:creator>
  <cp:lastModifiedBy>jan0010</cp:lastModifiedBy>
  <cp:revision>12</cp:revision>
  <dcterms:created xsi:type="dcterms:W3CDTF">2018-09-05T12:39:56Z</dcterms:created>
  <dcterms:modified xsi:type="dcterms:W3CDTF">2021-05-13T13:14:31Z</dcterms:modified>
</cp:coreProperties>
</file>