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87" r:id="rId5"/>
    <p:sldId id="288" r:id="rId6"/>
    <p:sldId id="262" r:id="rId7"/>
    <p:sldId id="289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91" r:id="rId16"/>
    <p:sldId id="270" r:id="rId17"/>
    <p:sldId id="271" r:id="rId18"/>
    <p:sldId id="272" r:id="rId19"/>
    <p:sldId id="290" r:id="rId20"/>
    <p:sldId id="273" r:id="rId21"/>
    <p:sldId id="274" r:id="rId22"/>
    <p:sldId id="276" r:id="rId23"/>
    <p:sldId id="279" r:id="rId24"/>
    <p:sldId id="280" r:id="rId25"/>
    <p:sldId id="282" r:id="rId26"/>
    <p:sldId id="283" r:id="rId27"/>
    <p:sldId id="284" r:id="rId28"/>
    <p:sldId id="275" r:id="rId29"/>
    <p:sldId id="277" r:id="rId30"/>
    <p:sldId id="278" r:id="rId31"/>
    <p:sldId id="293" r:id="rId32"/>
    <p:sldId id="286" r:id="rId33"/>
    <p:sldId id="292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64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94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9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55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16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85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83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38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94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46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9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69325-0006-40BD-B5FA-BB46D3CA5E53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08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Sociální politika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/>
              <a:t>FVP</a:t>
            </a:r>
            <a:r>
              <a:rPr lang="cs-CZ" dirty="0"/>
              <a:t> </a:t>
            </a:r>
            <a:r>
              <a:rPr lang="cs-CZ" dirty="0" err="1"/>
              <a:t>SU</a:t>
            </a:r>
            <a:r>
              <a:rPr lang="cs-CZ" dirty="0"/>
              <a:t> Opava</a:t>
            </a:r>
          </a:p>
          <a:p>
            <a:r>
              <a:rPr lang="cs-CZ" dirty="0"/>
              <a:t>zimní semestr 2024/2025</a:t>
            </a:r>
          </a:p>
          <a:p>
            <a:r>
              <a:rPr lang="cs-CZ" dirty="0"/>
              <a:t>1.10.2024</a:t>
            </a:r>
          </a:p>
        </p:txBody>
      </p:sp>
    </p:spTree>
    <p:extLst>
      <p:ext uri="{BB962C8B-B14F-4D97-AF65-F5344CB8AC3E}">
        <p14:creationId xmlns:p14="http://schemas.microsoft.com/office/powerpoint/2010/main" val="2051743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Tahoma" panose="020B0604030504040204" pitchFamily="34" charset="0"/>
              </a:rPr>
              <a:t>V</a:t>
            </a:r>
            <a:r>
              <a:rPr lang="cs-CZ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ymezení</a:t>
            </a:r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 sociální politiky</a:t>
            </a:r>
            <a:r>
              <a:rPr lang="en-US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– definice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12272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i="1" dirty="0"/>
              <a:t>„Praktická snaha, aby společenský celek byl uspořádán co nejideálněji“</a:t>
            </a:r>
          </a:p>
          <a:p>
            <a:pPr marL="0" indent="0">
              <a:buNone/>
            </a:pPr>
            <a:r>
              <a:rPr lang="cs-CZ" dirty="0"/>
              <a:t>					(Ottův slovník naučný, Praha 1940)</a:t>
            </a:r>
          </a:p>
          <a:p>
            <a:endParaRPr lang="cs-CZ" i="1" dirty="0"/>
          </a:p>
          <a:p>
            <a:r>
              <a:rPr lang="cs-CZ" dirty="0"/>
              <a:t>Tato úsporná definice je následně dále rozvinuta následovně:</a:t>
            </a:r>
          </a:p>
          <a:p>
            <a:pPr marL="457200" lvl="1" indent="0">
              <a:buNone/>
            </a:pPr>
            <a:r>
              <a:rPr lang="cs-CZ" i="1" dirty="0"/>
              <a:t>Sociální politika je chápána jako souhrn zásad směřujících k odstranění nebo zmírnění </a:t>
            </a:r>
            <a:r>
              <a:rPr lang="en-US" i="1" dirty="0"/>
              <a:t>‘</a:t>
            </a:r>
            <a:r>
              <a:rPr lang="cs-CZ" i="1" dirty="0"/>
              <a:t>vad společenského života</a:t>
            </a:r>
            <a:r>
              <a:rPr lang="en-US" i="1" dirty="0"/>
              <a:t>’</a:t>
            </a:r>
            <a:r>
              <a:rPr lang="cs-CZ" i="1" dirty="0"/>
              <a:t>, zejména těch, které lze nazvat sociální otázkou. Sociální politika není obdobou jiných politik (např. dopravní, peněžní), ale jde o souhrn morálních hledisek a jejich uskutečňování. Sociální politika je chápána jako praktická činnost, která směřuje k řešení sociálních otázek všech tříd a vrstev, nikoli jen dělnictva.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670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Tahoma" panose="020B0604030504040204" pitchFamily="34" charset="0"/>
              </a:rPr>
              <a:t>V</a:t>
            </a:r>
            <a:r>
              <a:rPr lang="cs-CZ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ymezení</a:t>
            </a:r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 sociální politiky</a:t>
            </a:r>
            <a:r>
              <a:rPr lang="en-US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- definice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907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i="1" dirty="0"/>
              <a:t>"... praktické snažení, aby společenský celek byl vypěstěn a přetvořen co nejideálněji. Hybným perem sociální politiky není milosrdenství, nýbrž spravedlnost a společenská účelnost.“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400" dirty="0"/>
              <a:t>					(K. Engliš - Sociální politika, Praha 1916)</a:t>
            </a:r>
          </a:p>
          <a:p>
            <a:pPr marL="0" indent="0">
              <a:lnSpc>
                <a:spcPct val="110000"/>
              </a:lnSpc>
              <a:buNone/>
            </a:pPr>
            <a:endParaRPr lang="cs-CZ" sz="900" dirty="0"/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Podle J. Macka musí sociální politika pronikat veškerou politikou </a:t>
            </a:r>
            <a:r>
              <a:rPr lang="cs-CZ" i="1" dirty="0"/>
              <a:t>„ať tzv. hospodářskou, ať tzv. kulturní, v politice hospodářské musí pronikat všemi jejími obory, úpravou výroby i rozdělením statků, organizací soukromých i veřejných hospodářství ".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Jedině tak může být politikou preventivní. Musí být politikou, při níž by </a:t>
            </a:r>
            <a:r>
              <a:rPr lang="cs-CZ" i="1" dirty="0"/>
              <a:t>"zájmy lidí ve společnosti byly uspokojovány způsobem trvale prospěšným celku.“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			</a:t>
            </a:r>
            <a:r>
              <a:rPr lang="cs-CZ" sz="2400" dirty="0"/>
              <a:t>		 (J. Macek - Základy sociální politiky, Praha 1925)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49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Tahoma" panose="020B0604030504040204" pitchFamily="34" charset="0"/>
              </a:rPr>
              <a:t>V</a:t>
            </a:r>
            <a:r>
              <a:rPr lang="cs-CZ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ymezení</a:t>
            </a:r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 sociální politiky</a:t>
            </a:r>
            <a:r>
              <a:rPr lang="en-US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– definice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„Souhrn cílů, aktivit, prostředků a realizací sociálního programu té které společnosti"</a:t>
            </a:r>
          </a:p>
          <a:p>
            <a:pPr marL="0" indent="0">
              <a:buNone/>
            </a:pPr>
            <a:r>
              <a:rPr lang="cs-CZ" dirty="0"/>
              <a:t>				</a:t>
            </a:r>
            <a:r>
              <a:rPr lang="cs-CZ" sz="2400" dirty="0"/>
              <a:t>(Malá čs. encyklopedie. Praha: Academia, 1987)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Závisí na typu společenského zřízení, třídních, politických, ekonomických poměrech a tradicích. Má proto v různých dobách a v různých společnostech různý obsah, rozsah, plní různé funkce, respektuje různá kritéria.</a:t>
            </a:r>
          </a:p>
        </p:txBody>
      </p:sp>
    </p:spTree>
    <p:extLst>
      <p:ext uri="{BB962C8B-B14F-4D97-AF65-F5344CB8AC3E}">
        <p14:creationId xmlns:p14="http://schemas.microsoft.com/office/powerpoint/2010/main" val="1683698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Tahoma" panose="020B0604030504040204" pitchFamily="34" charset="0"/>
              </a:rPr>
              <a:t>V</a:t>
            </a:r>
            <a:r>
              <a:rPr lang="cs-CZ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ymezení</a:t>
            </a:r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 sociální politiky</a:t>
            </a:r>
            <a:r>
              <a:rPr lang="en-US" sz="28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- pojem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70015"/>
            <a:ext cx="10515600" cy="4610686"/>
          </a:xfrm>
        </p:spPr>
        <p:txBody>
          <a:bodyPr>
            <a:normAutofit fontScale="92500"/>
          </a:bodyPr>
          <a:lstStyle/>
          <a:p>
            <a:r>
              <a:rPr lang="cs-CZ" dirty="0"/>
              <a:t>Obecně jde o specifickou společenskou činnost, konkrétní jednání různých subjektů na různých úrovních, kterými je ovlivňována společenská realita </a:t>
            </a:r>
            <a:br>
              <a:rPr lang="cs-CZ" dirty="0"/>
            </a:br>
            <a:r>
              <a:rPr lang="cs-CZ" dirty="0"/>
              <a:t>v nejširším slova smyslu</a:t>
            </a:r>
          </a:p>
          <a:p>
            <a:r>
              <a:rPr lang="cs-CZ" dirty="0"/>
              <a:t>Touto činností jsou prosazovány a naplňovány určité cíle volené především na základě vědeckého poznání </a:t>
            </a:r>
          </a:p>
          <a:p>
            <a:r>
              <a:rPr lang="cs-CZ" dirty="0"/>
              <a:t>Politika by tedy měla působit ve směru objektivních vědecky podložených trendů, předpokládá vysokou odbornou úroveň a profesionalitu</a:t>
            </a:r>
          </a:p>
          <a:p>
            <a:r>
              <a:rPr lang="cs-CZ" dirty="0"/>
              <a:t>Její praktická realizace je výsledkem střetů politických sil, které prosazují určité teoretické koncepty, ale i pragmatické cíle, mnohdy i parciální zájmy</a:t>
            </a:r>
          </a:p>
          <a:p>
            <a:r>
              <a:rPr lang="cs-CZ" dirty="0"/>
              <a:t>Je i výsledkem ekonomických možností a národních specifik a tradic</a:t>
            </a:r>
          </a:p>
        </p:txBody>
      </p:sp>
    </p:spTree>
    <p:extLst>
      <p:ext uri="{BB962C8B-B14F-4D97-AF65-F5344CB8AC3E}">
        <p14:creationId xmlns:p14="http://schemas.microsoft.com/office/powerpoint/2010/main" val="4226591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Tahoma" panose="020B0604030504040204" pitchFamily="34" charset="0"/>
              </a:rPr>
              <a:t>V</a:t>
            </a:r>
            <a:r>
              <a:rPr lang="cs-CZ" sz="2800" dirty="0" err="1">
                <a:solidFill>
                  <a:srgbClr val="000000"/>
                </a:solidFill>
                <a:latin typeface="Tahoma" panose="020B0604030504040204" pitchFamily="34" charset="0"/>
              </a:rPr>
              <a:t>ymezení</a:t>
            </a:r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 sociální politiky – adjektivum sociální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v nejširším slova smyslu, tj. sociální jako společenský</a:t>
            </a:r>
          </a:p>
          <a:p>
            <a:pPr marL="444500" indent="-444500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v užším slova smyslu, tj. sociální jako aktivity bezprostředně  směřující ke zdokonalování životních podmínek lidí</a:t>
            </a:r>
          </a:p>
          <a:p>
            <a:pPr marL="444500" indent="-444500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v nejužším slova smyslu, tj. ve smyslu kurativním, ve  smyslu     řešení nepříznivých sociálních situací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866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F07925-7319-D583-9E97-FFF13C20C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535" y="1825625"/>
            <a:ext cx="11130888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sociální politice jako praktické činnosti je realizována soustava sledovaných cílů, které naplňují obecný cíl sociální politiky</a:t>
            </a:r>
          </a:p>
          <a:p>
            <a:r>
              <a:rPr lang="cs-CZ" dirty="0"/>
              <a:t>Všeobecně je shoda v tom, že tento obecný cíl sociální politiky je spojen se snahou o zlepšování podmínek života lidí</a:t>
            </a:r>
          </a:p>
          <a:p>
            <a:r>
              <a:rPr lang="cs-CZ" dirty="0"/>
              <a:t>Významným cílem sociální politiky proto je čelit sociálním a ekonomickým ohrožením, s nimiž se lidé během svého života mohou setkat a případně vytvářet příznivé podmínky pro rozvoj jednotlivců a skupin</a:t>
            </a:r>
          </a:p>
          <a:p>
            <a:r>
              <a:rPr lang="cs-CZ" dirty="0"/>
              <a:t>Jako vědní obor je vázána na poznatky dalších vědních disciplín, které se týkají určitého úseku sociální reality, a využívá metody ostatních společenských věd (především ekonomie, sociologie, demografie nebo politologie)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710CB8EF-66B2-2067-3D3A-F894A536D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Shrnutí stěžejních definičních znaků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233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Přístupy k sociální politice v praxi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Sociální politika je v teorii a praxi interpretována různě</a:t>
            </a:r>
          </a:p>
          <a:p>
            <a:r>
              <a:rPr lang="cs-CZ" dirty="0"/>
              <a:t>Zpravidla zahrnuje politiku sociálního zabezpečení, rodinnou, bytovou, zdravotní politiku, politiku zaměstnanosti a vzdělávací politiku</a:t>
            </a:r>
          </a:p>
          <a:p>
            <a:r>
              <a:rPr lang="cs-CZ" dirty="0"/>
              <a:t>Tyto politiky se utvářejí na základě určitých společností všeobecně přijímaných zásad, jsou vedeny snahou po zdokonalování (rozvíjení) způsobu života jedince, úsilím o jeho blaho a prospěch</a:t>
            </a:r>
          </a:p>
          <a:p>
            <a:r>
              <a:rPr lang="cs-CZ" dirty="0"/>
              <a:t>Sociální politiky jsou ve svém souhrnu politikou směřující k sociálně spravedlivé společnosti</a:t>
            </a:r>
          </a:p>
          <a:p>
            <a:r>
              <a:rPr lang="cs-CZ" dirty="0"/>
              <a:t>Sociální realita je složitá, je různě chápána a je obtížné ji integrálně postihnout, proto neexistuje ani jednoznačná definice sociální politiky, ale naopak určitá libovůle v jejím chápání, a to jak v teorii, tak i v praxi</a:t>
            </a:r>
          </a:p>
        </p:txBody>
      </p:sp>
    </p:spTree>
    <p:extLst>
      <p:ext uri="{BB962C8B-B14F-4D97-AF65-F5344CB8AC3E}">
        <p14:creationId xmlns:p14="http://schemas.microsoft.com/office/powerpoint/2010/main" val="2882397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Přístupy k sociální politice v praxi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SzPct val="70000"/>
              <a:buNone/>
            </a:pPr>
            <a:r>
              <a:rPr lang="cs-CZ" dirty="0"/>
              <a:t>Širší pojetí sociální politiky:</a:t>
            </a:r>
          </a:p>
          <a:p>
            <a:pPr>
              <a:buSzPct val="70000"/>
            </a:pPr>
            <a:r>
              <a:rPr lang="cs-CZ" dirty="0"/>
              <a:t>Sociální politiku lze vymezit jako konkrétní jednání zejména státu, ale i ostatních subjektů, kterým je ovlivňována sociální sféra společnosti</a:t>
            </a:r>
          </a:p>
          <a:p>
            <a:pPr>
              <a:buSzPct val="70000"/>
            </a:pPr>
            <a:r>
              <a:rPr lang="cs-CZ" dirty="0"/>
              <a:t>Sociální politika je vnímána jako aktivity vážící se bezprostředně            k životním podmínkám lidí. Toto vymezení je významné především pro dlouhodobé koncepční úvahy, souvisí s volbou typu sociální politiky, </a:t>
            </a:r>
            <a:br>
              <a:rPr lang="cs-CZ" dirty="0"/>
            </a:br>
            <a:r>
              <a:rPr lang="cs-CZ" dirty="0"/>
              <a:t>s tvorbou určitého sociálního programu</a:t>
            </a:r>
          </a:p>
        </p:txBody>
      </p:sp>
    </p:spTree>
    <p:extLst>
      <p:ext uri="{BB962C8B-B14F-4D97-AF65-F5344CB8AC3E}">
        <p14:creationId xmlns:p14="http://schemas.microsoft.com/office/powerpoint/2010/main" val="2021907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Přístupy k sociální politice v praxi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SzPct val="70000"/>
              <a:buNone/>
            </a:pPr>
            <a:r>
              <a:rPr lang="cs-CZ" dirty="0"/>
              <a:t>Užší pojetí sociální politiky:</a:t>
            </a:r>
          </a:p>
          <a:p>
            <a:pPr>
              <a:buSzPct val="70000"/>
            </a:pPr>
            <a:r>
              <a:rPr lang="cs-CZ" sz="2800" dirty="0"/>
              <a:t>Cílem sociální politiky je reagovat na sociální rizika resp. jejich možné negativní důsledky ( např. stáří, nemoc, invalidita) a eliminovat sociální tvrdosti, které doprovázejí fungování tržního mechanismu (např. nezaměstnanost, chudoba)</a:t>
            </a:r>
          </a:p>
          <a:p>
            <a:pPr>
              <a:buSzPct val="70000"/>
            </a:pPr>
            <a:r>
              <a:rPr lang="cs-CZ" sz="2800" dirty="0"/>
              <a:t>Toto pojetí redukuje sociální politiku na systém opatření především</a:t>
            </a:r>
            <a:br>
              <a:rPr lang="cs-CZ" sz="2800" dirty="0"/>
            </a:br>
            <a:r>
              <a:rPr lang="cs-CZ" sz="2800" dirty="0"/>
              <a:t>v oblasti zaměstnanosti a sociálního zabezpečení</a:t>
            </a:r>
          </a:p>
          <a:p>
            <a:pPr>
              <a:buSzPct val="70000"/>
            </a:pPr>
            <a:r>
              <a:rPr lang="cs-CZ" sz="2800" dirty="0"/>
              <a:t>Toto pojetí mělo značný význam pro průběh ekonomické transformace a zajišťování sociálního smíru</a:t>
            </a:r>
          </a:p>
        </p:txBody>
      </p:sp>
    </p:spTree>
    <p:extLst>
      <p:ext uri="{BB962C8B-B14F-4D97-AF65-F5344CB8AC3E}">
        <p14:creationId xmlns:p14="http://schemas.microsoft.com/office/powerpoint/2010/main" val="1248045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2850D55-B00D-4ACB-60DB-B46F73903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2. Aktéři, funkce, principy a nástroje sociální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392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Cíle kursu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39273"/>
            <a:ext cx="10912522" cy="469946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Přiblížit sociální politiku jako praktickou činnost i jako obor zkoumání</a:t>
            </a:r>
            <a:b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z vybraných klíčových hledisek</a:t>
            </a:r>
          </a:p>
          <a:p>
            <a:pPr lvl="1">
              <a:lnSpc>
                <a:spcPct val="12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Cíle, vymezení a přístupy, oblasti působení, nástroje, rámec pro další praktické činnosti…</a:t>
            </a:r>
          </a:p>
          <a:p>
            <a:pPr>
              <a:lnSpc>
                <a:spcPct val="12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Se</a:t>
            </a: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známit s historickými okolnostmi a kontextem, které formovaly přístupy ke stanovení a naplňování 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sociálně politických cílů v jednotlivých fázích evropské civilizace </a:t>
            </a:r>
          </a:p>
          <a:p>
            <a:pPr>
              <a:lnSpc>
                <a:spcPct val="12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Charakterizovat existující přístupy k sociální politice, jejich historické kořeny a vývoj</a:t>
            </a:r>
          </a:p>
          <a:p>
            <a:pPr>
              <a:lnSpc>
                <a:spcPct val="12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Nastínit významná východiska a dilemata sociální politiky a přístupy </a:t>
            </a:r>
            <a:b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 jejich řešení v kontextu vývoje společnosti, Evropské unie a České republiky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374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Aktéři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SzPct val="70000"/>
              <a:buNone/>
            </a:pPr>
            <a:r>
              <a:rPr lang="cs-CZ" dirty="0"/>
              <a:t>Objekty sociální politiky</a:t>
            </a:r>
          </a:p>
          <a:p>
            <a:pPr lvl="1">
              <a:buSzPct val="70000"/>
            </a:pPr>
            <a:r>
              <a:rPr lang="cs-CZ" dirty="0"/>
              <a:t>Např. sociálně politická opatření v oblasti vzdělávání jsou určena pro všechny (právo na vzdělání a rovný přístup ke vzdělání), jiná opatření jsou směrována pouze pro některé sociální skupiny pro jednotlivce (např. rodiny s dětmi, nezaměstnaní, nemocní apod.) </a:t>
            </a:r>
          </a:p>
          <a:p>
            <a:pPr marL="0" indent="0">
              <a:buSzPct val="70000"/>
              <a:buNone/>
            </a:pPr>
            <a:r>
              <a:rPr lang="cs-CZ" dirty="0"/>
              <a:t>Subjekty sociální politiky</a:t>
            </a:r>
          </a:p>
          <a:p>
            <a:pPr lvl="1">
              <a:buSzPct val="70000"/>
            </a:pPr>
            <a:r>
              <a:rPr lang="cs-CZ" dirty="0"/>
              <a:t>Ti, kdo mají zájem, vůli, schopnosti, předpoklady, možnosti a prostředky</a:t>
            </a:r>
            <a:br>
              <a:rPr lang="cs-CZ" dirty="0"/>
            </a:br>
            <a:r>
              <a:rPr lang="cs-CZ" dirty="0"/>
              <a:t>k určité sociální činnosti či chování a kdo takové činnosti a chování může iniciovat a naplňovat (stát a jeho orgány, zaměstnavatelé a firmy, odbory, kraje a obce a jejich orgány, církve, občanské iniciativy, občané)</a:t>
            </a:r>
          </a:p>
          <a:p>
            <a:pPr lvl="1">
              <a:buSzPct val="70000"/>
            </a:pPr>
            <a:r>
              <a:rPr lang="cs-CZ" dirty="0"/>
              <a:t>Tyto subjekty koncipují, připravují a realizují v rozdílné míře sociální politiku, která plyne především z povahy a obsahové rozdílnosti rozmanitých sociálně politických opatření </a:t>
            </a:r>
          </a:p>
        </p:txBody>
      </p:sp>
    </p:spTree>
    <p:extLst>
      <p:ext uri="{BB962C8B-B14F-4D97-AF65-F5344CB8AC3E}">
        <p14:creationId xmlns:p14="http://schemas.microsoft.com/office/powerpoint/2010/main" val="14224745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Funkce sociální politiky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860314" cy="4793539"/>
          </a:xfrm>
        </p:spPr>
        <p:txBody>
          <a:bodyPr>
            <a:normAutofit lnSpcReduction="10000"/>
          </a:bodyPr>
          <a:lstStyle/>
          <a:p>
            <a:pPr marL="444500" indent="-444500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Ochranná (historicky nejstarší, řešení vzniklých sociálních událostí)</a:t>
            </a:r>
          </a:p>
          <a:p>
            <a:pPr marL="444500" indent="-444500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Rozdělovací a přerozdělovací (nejsložitější, určuje podíl jednotlivců na výsledku ekonomické činnosti a na společenském bohatství, dnes spočívá v modifikaci prvotního rozdělování, v přerozdělení toho, co již jednou bylo rozděleno trhem)</a:t>
            </a:r>
          </a:p>
          <a:p>
            <a:pPr lvl="1">
              <a:buSzPct val="70000"/>
            </a:pPr>
            <a:r>
              <a:rPr lang="cs-CZ" dirty="0"/>
              <a:t>Cíl: zajistit důstojné životní podmínky všem, zajistit všem rovné šance, zabezpečit fungování společenského systému (veřejná správa, školství, zdravotnictví, justice, obrana apod.), kompenzovat negativní dopady spojené s uplatněním a působením tržních mechanismů</a:t>
            </a:r>
          </a:p>
          <a:p>
            <a:pPr lvl="1">
              <a:buSzPct val="70000"/>
            </a:pPr>
            <a:r>
              <a:rPr lang="cs-CZ" dirty="0"/>
              <a:t>Nástroje: Daně a sociální transfery – výsledkem je rozdělení důchodů </a:t>
            </a:r>
          </a:p>
          <a:p>
            <a:pPr lvl="1">
              <a:buSzPct val="70000"/>
            </a:pPr>
            <a:r>
              <a:rPr lang="cs-CZ" dirty="0"/>
              <a:t>Rizika:</a:t>
            </a:r>
          </a:p>
          <a:p>
            <a:pPr lvl="2">
              <a:buSzPct val="70000"/>
            </a:pPr>
            <a:r>
              <a:rPr lang="cs-CZ" dirty="0"/>
              <a:t>Příliš vysoká míra přerozdělování oslabuje podněty k práci a podnikání</a:t>
            </a:r>
          </a:p>
          <a:p>
            <a:pPr lvl="2">
              <a:buSzPct val="70000"/>
            </a:pPr>
            <a:r>
              <a:rPr lang="cs-CZ" dirty="0"/>
              <a:t>Příliš nízká míra přerozdělování může oslabit stabilitu a rozvojové možnosti společnosti</a:t>
            </a:r>
          </a:p>
        </p:txBody>
      </p:sp>
    </p:spTree>
    <p:extLst>
      <p:ext uri="{BB962C8B-B14F-4D97-AF65-F5344CB8AC3E}">
        <p14:creationId xmlns:p14="http://schemas.microsoft.com/office/powerpoint/2010/main" val="2444990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Funkce sociální politiky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lvl="0" indent="-444500">
              <a:buSzPct val="70000"/>
              <a:buFont typeface="Wingdings" panose="05000000000000000000" pitchFamily="2" charset="2"/>
              <a:buChar char="q"/>
            </a:pPr>
            <a:r>
              <a:rPr lang="cs-CZ" sz="2600" dirty="0">
                <a:solidFill>
                  <a:prstClr val="black"/>
                </a:solidFill>
              </a:rPr>
              <a:t>Homogenizační </a:t>
            </a:r>
          </a:p>
          <a:p>
            <a:pPr lvl="1">
              <a:buSzPct val="70000"/>
            </a:pPr>
            <a:r>
              <a:rPr lang="cs-CZ" sz="2200" dirty="0">
                <a:solidFill>
                  <a:prstClr val="black"/>
                </a:solidFill>
              </a:rPr>
              <a:t>Cílem je zmírňování sociálních rozdílů v životních podmínkách jedinců a sociálních skupin a odstraňování neodůvodněných rozdílů</a:t>
            </a:r>
          </a:p>
          <a:p>
            <a:pPr lvl="1">
              <a:buSzPct val="70000"/>
            </a:pPr>
            <a:r>
              <a:rPr lang="cs-CZ" sz="2200" dirty="0">
                <a:solidFill>
                  <a:prstClr val="black"/>
                </a:solidFill>
              </a:rPr>
              <a:t>Nejde o nivelizaci, ale o poskytování stejných šancí,</a:t>
            </a:r>
          </a:p>
          <a:p>
            <a:pPr marL="444500" lvl="0" indent="-444500">
              <a:buSzPct val="70000"/>
              <a:buFont typeface="Wingdings" panose="05000000000000000000" pitchFamily="2" charset="2"/>
              <a:buChar char="q"/>
            </a:pPr>
            <a:r>
              <a:rPr lang="cs-CZ" sz="2600" dirty="0">
                <a:solidFill>
                  <a:prstClr val="black"/>
                </a:solidFill>
              </a:rPr>
              <a:t>Stimulační</a:t>
            </a:r>
          </a:p>
          <a:p>
            <a:pPr marL="457200" lvl="1" indent="0">
              <a:buSzPct val="70000"/>
              <a:buNone/>
            </a:pPr>
            <a:r>
              <a:rPr lang="cs-CZ" sz="2200" dirty="0">
                <a:solidFill>
                  <a:prstClr val="black"/>
                </a:solidFill>
              </a:rPr>
              <a:t>Posláním je podporovat, podněcovat, vyvolávat žádoucí sociální jednání jednotlivců a sociálních skupin </a:t>
            </a:r>
          </a:p>
          <a:p>
            <a:pPr marL="444500" lvl="0" indent="-444500">
              <a:buSzPct val="70000"/>
              <a:buFont typeface="Wingdings" panose="05000000000000000000" pitchFamily="2" charset="2"/>
              <a:buChar char="q"/>
            </a:pPr>
            <a:r>
              <a:rPr lang="cs-CZ" sz="2600" dirty="0">
                <a:solidFill>
                  <a:prstClr val="black"/>
                </a:solidFill>
              </a:rPr>
              <a:t>Preventivní</a:t>
            </a:r>
          </a:p>
          <a:p>
            <a:pPr marL="457200" lvl="1" indent="0">
              <a:buSzPct val="70000"/>
              <a:buNone/>
            </a:pPr>
            <a:r>
              <a:rPr lang="cs-CZ" sz="2200" dirty="0">
                <a:solidFill>
                  <a:prstClr val="black"/>
                </a:solidFill>
              </a:rPr>
              <a:t>Snahou je zabránit zcela nebo alespoň v co největší míře tomu, aby k nežádoucím sociálním situacím vůbec docházelo </a:t>
            </a:r>
            <a:endParaRPr lang="cs-CZ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2000" dirty="0">
              <a:solidFill>
                <a:prstClr val="black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173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Principy sociální politiky: 1. sociální spravedlnost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228600" lvl="1">
              <a:spcBef>
                <a:spcPts val="1000"/>
              </a:spcBef>
              <a:buSzPct val="70000"/>
            </a:pPr>
            <a:r>
              <a:rPr lang="cs-CZ" sz="5600" dirty="0"/>
              <a:t>Klíčový princip, spravedlnost lze vymezit pravidly, podle nichž jsou ve společnosti rozdělovány příjmy a bohatství a životní příležitosti a předpoklady (např. vzdělávat se, uplatnit se na trhu práce atd.) mezi jednotlivé občany, případně sociální skupiny</a:t>
            </a:r>
          </a:p>
          <a:p>
            <a:pPr marL="228600" lvl="1">
              <a:spcBef>
                <a:spcPts val="1000"/>
              </a:spcBef>
              <a:buSzPct val="70000"/>
            </a:pPr>
            <a:r>
              <a:rPr lang="cs-CZ" sz="5600" dirty="0"/>
              <a:t>Sociální spravedlnost je pojem relativní a k jeho řešení je třeba přistupovat zpravidla vždy z řady různých hledisek a přihlížet tak k podstatě a charakteru velice rozmanitých konkrétních sociálních situací</a:t>
            </a:r>
          </a:p>
          <a:p>
            <a:pPr marL="228600" lvl="1">
              <a:spcBef>
                <a:spcPts val="1000"/>
              </a:spcBef>
              <a:buSzPct val="70000"/>
            </a:pPr>
            <a:r>
              <a:rPr lang="cs-CZ" sz="5600" dirty="0"/>
              <a:t>Pro posouzení sociální spravedlnosti rozlišují hlediska či principy výkonu a zásluhy, souladu mezi vstupy a výstupy, rovnosti, rovných příležitostí a sociální potřebnosti</a:t>
            </a:r>
          </a:p>
          <a:p>
            <a:pPr marL="228600" lvl="1">
              <a:spcBef>
                <a:spcPts val="1000"/>
              </a:spcBef>
              <a:buSzPct val="70000"/>
            </a:pPr>
            <a:r>
              <a:rPr lang="cs-CZ" sz="5600" dirty="0"/>
              <a:t>Neexistuje obecně akceptovaná definice či představa toho, co je a co není sociálně spravedlivé</a:t>
            </a:r>
          </a:p>
          <a:p>
            <a:pPr marL="228600" lvl="1">
              <a:spcBef>
                <a:spcPts val="1000"/>
              </a:spcBef>
              <a:buSzPct val="70000"/>
            </a:pPr>
            <a:r>
              <a:rPr lang="cs-CZ" sz="5600" dirty="0"/>
              <a:t>Sociální spravedlnosti tak může být vtisknuta velice subjektivní pečeť, vzdálená od jejího objektivního nazírání, které je vedeno především myšlenkami humanismu, dobra a prospěchu lidstva</a:t>
            </a:r>
          </a:p>
          <a:p>
            <a:pPr>
              <a:buSzPct val="70000"/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9294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Principy sociální politiky: 2. sociální solidarita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Solidarita je výrazem lidského porozumění a pospolitosti, vzájemné soudržnosti a odpovědnosti. Je vedena úsilím o sjednocování zájmů, zejména pokud jde o hmotné životní podmínky, a to na základě svobodné vůle lidí a jejich ochoty podřídit se zájmům širšího společenství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T. G. Masaryk: "Solidarita je etickým příkazem, neboť člověk je dlužníkem společnosti, a zříká-li se svých práv, privilegií ve shodě s ideou solidarity, je to jen splácení dluhu za prospěch, který skýtá společnost jednotlivci, rovněž jako dluh generacím minulým, jejichž statky nakupené pílí jsou mu k dispozici, a povinností všech lidí je solidárně pracovat na rozhojnění tohoto bohatství".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Solidarita mezinárodní, celostátní, místní (regionální), rodin a jednotlivců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endParaRPr lang="cs-CZ" sz="3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626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Principy sociální politiky: 3. subsidiarita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Každý je povinen nejdříve pomoci sám sobě, nemá-li tuto možnost, musí mu pomoci rodina, rodině rovněž přísluší, aby si pomohla sama svými silami a teprve dostane-li se do velkých obtíží, volá na pomoc jiná společenství, teprve na posledním místě je k pomoci vyzýván stát – jeho povinností je primárně pečovat o vytvoření podmínek, aby si každý mohl pomoci vlastním přičiněním a sám pomáhá až na posledním místě, jsou-li ostatní možnosti pomoci vyčerpány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V moderních společnostech chápán jako princip spojující osobní odpovědnost se solidaritou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85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Principy sociální politiky: 4. ekvivalence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lvl="1">
              <a:lnSpc>
                <a:spcPct val="80000"/>
              </a:lnSpc>
              <a:spcBef>
                <a:spcPts val="1000"/>
              </a:spcBef>
              <a:buSzPct val="70000"/>
            </a:pPr>
            <a:r>
              <a:rPr lang="cs-CZ" sz="2800" dirty="0"/>
              <a:t>Ekvivalence znamená rovnocennost, něco, co má stejnou platnost nebo hodnotu</a:t>
            </a:r>
          </a:p>
          <a:p>
            <a:pPr marL="228600" lvl="1">
              <a:lnSpc>
                <a:spcPct val="80000"/>
              </a:lnSpc>
              <a:spcBef>
                <a:spcPts val="1000"/>
              </a:spcBef>
              <a:buSzPct val="70000"/>
            </a:pPr>
            <a:r>
              <a:rPr lang="cs-CZ" sz="2800" dirty="0"/>
              <a:t>Člověk by měl usilovně pracovat a využívat svých schopností a dispozic</a:t>
            </a:r>
            <a:br>
              <a:rPr lang="cs-CZ" sz="2800" dirty="0"/>
            </a:br>
            <a:r>
              <a:rPr lang="cs-CZ" sz="2800" dirty="0"/>
              <a:t>k tomu, aby se uplatnil na trhu práce a obstál v konkurenci</a:t>
            </a:r>
          </a:p>
          <a:p>
            <a:pPr marL="228600" lvl="1">
              <a:lnSpc>
                <a:spcPct val="80000"/>
              </a:lnSpc>
              <a:spcBef>
                <a:spcPts val="1000"/>
              </a:spcBef>
              <a:buSzPct val="70000"/>
            </a:pPr>
            <a:r>
              <a:rPr lang="cs-CZ" sz="2800" dirty="0"/>
              <a:t>Práce jedince je vždy odměněna a oceněna např. mzdou, důchody, prestiží a to v takové míře, do jaké své úsilí vynaložil. Tento člověk je tedy schopný zajistit svou existenci a nezávislost bez pomoci státu, nepožaduje žádnou sociální pomoc.</a:t>
            </a:r>
          </a:p>
          <a:p>
            <a:pPr marL="228600" lvl="1">
              <a:lnSpc>
                <a:spcPct val="80000"/>
              </a:lnSpc>
              <a:spcBef>
                <a:spcPts val="1000"/>
              </a:spcBef>
              <a:buSzPct val="70000"/>
            </a:pPr>
            <a:r>
              <a:rPr lang="cs-CZ" sz="2800" dirty="0"/>
              <a:t>Pokud dojde u jedince k ekonomickému selhání a stane se nesoběstačným, je to příčinou jeho vlastního selhání, jeho nedostatečného úsilí a musí si sám nést důsledky jako je např. ztráta příjmu, majetku nebo chudoba. Tito jedinci jsou odkázání na charitu a dobročinnost prostřednictvím sociální solidarity.</a:t>
            </a:r>
          </a:p>
        </p:txBody>
      </p:sp>
    </p:spTree>
    <p:extLst>
      <p:ext uri="{BB962C8B-B14F-4D97-AF65-F5344CB8AC3E}">
        <p14:creationId xmlns:p14="http://schemas.microsoft.com/office/powerpoint/2010/main" val="42791621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Principy sociální politiky: 5. participace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dirty="0"/>
              <a:t>Jde o to, aby lidé měli reálnou možnost podílet se na tom, co bezprostředně ovlivňuje jejich život (např. zdraví, zajištění v nemoci, ve stáří atd.)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dirty="0"/>
              <a:t>Bez ztotožnění se lidí se sociálně politickými opatřeními jsou efekty těchto opatření omezené 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dirty="0"/>
              <a:t>Naplňování principu participace je dlouhodobým procesem, který lze charakterizovat jako přechod od člověka - převážně objektu sociální politiky -        k člověku, jako plnoprávnému, odpovědnému a respektovanému subjektu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dirty="0"/>
              <a:t>Člověk přestává být pasivním příjemcem sociálně politických opatření (převážně státu), ale sám se na jejich tvorbě podílí a spolurozhoduje o jejich realizaci - předpoklad jedinci jsou dobře vzdělaní a informovaní, uvědomují si svá práva i zodpovědnost, jsou dostatečně vyspělí pro odpovědné jednání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dirty="0"/>
              <a:t>Širší uplatňování principu participace je záležitostí vyspělých společenství</a:t>
            </a:r>
          </a:p>
        </p:txBody>
      </p:sp>
    </p:spTree>
    <p:extLst>
      <p:ext uri="{BB962C8B-B14F-4D97-AF65-F5344CB8AC3E}">
        <p14:creationId xmlns:p14="http://schemas.microsoft.com/office/powerpoint/2010/main" val="340759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Uplatnění principů v praxi – sociálně politické doktríny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SzPct val="70000"/>
              <a:buNone/>
            </a:pPr>
            <a:r>
              <a:rPr lang="cs-CZ" sz="3100" dirty="0"/>
              <a:t>1. Liberalismus 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Staví na osobní svobodě a individuální odpovědnosti, sociální prospěch a blahobyt každého je závislý především na něm samém, jeho výkonu, osobním nasazení a ochotě nésti rizika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Nepodporuje solidaritu státu a redistribuční procesy, protože ty vedou k útlumu ekonomických podnětů a aktivit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Zdůrazňuje regulační schopnosti tržního mechanismu a jeho hladké fungování, které z hlediska uspořádání společnosti považuje za určující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275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Uplatnění principů v praxi – sociálně politické doktríny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946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SzPct val="70000"/>
              <a:buNone/>
            </a:pPr>
            <a:r>
              <a:rPr lang="cs-CZ" sz="3100" dirty="0">
                <a:solidFill>
                  <a:prstClr val="black"/>
                </a:solidFill>
              </a:rPr>
              <a:t>2. Křesťanské sociální učení 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Vychází z křesťanské filosofie, za sociální situace není zodpovědný jen sám jedinec, ale v určité míře i společenský systém, který postavení jedince předurčuje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Uznává osobní svobodu, ale zdůrazňuje, že bez mravního závazku neexistuje a že určitý díl odpovědnosti za sociální situaci ve společnosti padá i na mocné a bohaté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Uznává nerovnost, ale ne každou považuje za žádoucí a spravedlivou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Určující je odstranění bídy, a proto zdůrazňuje význam sociálních transferů a na křesťanském milosrdenství založených dobročinných a charitativních aktivit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Zdůrazňuje fakt, že individuální svoboda musí být podřízena i obecnému prospěchu a dobru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59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Cíle kursu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cs-CZ" sz="2600" dirty="0">
                <a:solidFill>
                  <a:srgbClr val="000000"/>
                </a:solidFill>
                <a:latin typeface="Tahoma" panose="020B0604030504040204" pitchFamily="34" charset="0"/>
              </a:rPr>
              <a:t>Získat základní znalosti o teorii sociální politiky, zejména o procesech její realizace a o cílech a funkcích sociální politiky v ČR</a:t>
            </a:r>
          </a:p>
          <a:p>
            <a:pPr>
              <a:lnSpc>
                <a:spcPct val="110000"/>
              </a:lnSpc>
            </a:pPr>
            <a:r>
              <a:rPr lang="cs-CZ" sz="2600" dirty="0">
                <a:solidFill>
                  <a:srgbClr val="000000"/>
                </a:solidFill>
                <a:latin typeface="Tahoma" panose="020B0604030504040204" pitchFamily="34" charset="0"/>
              </a:rPr>
              <a:t>Získat přehled o fungování jednotlivých oblastí sociální politiky a jejich provázanosti s jinými sférami veřejné politiky a správy</a:t>
            </a:r>
          </a:p>
          <a:p>
            <a:pPr>
              <a:lnSpc>
                <a:spcPct val="110000"/>
              </a:lnSpc>
            </a:pPr>
            <a:r>
              <a:rPr lang="cs-CZ" sz="2600" dirty="0">
                <a:solidFill>
                  <a:srgbClr val="000000"/>
                </a:solidFill>
                <a:latin typeface="Tahoma" panose="020B0604030504040204" pitchFamily="34" charset="0"/>
              </a:rPr>
              <a:t>Orientovat se v sociálně politických přístupech, východiskách a teoriích</a:t>
            </a:r>
          </a:p>
          <a:p>
            <a:pPr>
              <a:lnSpc>
                <a:spcPct val="110000"/>
              </a:lnSpc>
            </a:pPr>
            <a:r>
              <a:rPr lang="cs-CZ" sz="2600" dirty="0">
                <a:solidFill>
                  <a:srgbClr val="000000"/>
                </a:solidFill>
                <a:latin typeface="Tahoma" panose="020B0604030504040204" pitchFamily="34" charset="0"/>
              </a:rPr>
              <a:t>Disponovat znalostmi pro hodnocení aktuálního stavu a dění v sociální politice</a:t>
            </a:r>
          </a:p>
          <a:p>
            <a:pPr>
              <a:lnSpc>
                <a:spcPct val="110000"/>
              </a:lnSpc>
            </a:pPr>
            <a:r>
              <a:rPr lang="cs-CZ" sz="2600" dirty="0">
                <a:solidFill>
                  <a:srgbClr val="000000"/>
                </a:solidFill>
                <a:latin typeface="Tahoma" panose="020B0604030504040204" pitchFamily="34" charset="0"/>
              </a:rPr>
              <a:t>Osvojit si teoretický a praktický základ pro další studium aplikovaných disciplín studovaného oboru</a:t>
            </a:r>
          </a:p>
        </p:txBody>
      </p:sp>
    </p:spTree>
    <p:extLst>
      <p:ext uri="{BB962C8B-B14F-4D97-AF65-F5344CB8AC3E}">
        <p14:creationId xmlns:p14="http://schemas.microsoft.com/office/powerpoint/2010/main" val="1280702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Uplatnění principů v praxi – sociálně politické doktríny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SzPct val="70000"/>
              <a:buNone/>
            </a:pPr>
            <a:r>
              <a:rPr lang="cs-CZ" sz="3100" dirty="0">
                <a:solidFill>
                  <a:prstClr val="black"/>
                </a:solidFill>
              </a:rPr>
              <a:t>3. Demokratický socialismus 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Usiluje o zajištění důstojných životních podmínek všem jedincům demokratickou cestou na základě přijetí určitých pravidel (převzetí značné míry sociální odpovědnosti za jedince státem, silný veřejný sektor a rozsáhlé přerozdělování  solidarita)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V protikladu k liberální doktríně</a:t>
            </a:r>
          </a:p>
          <a:p>
            <a:pPr marL="228600" lvl="1">
              <a:lnSpc>
                <a:spcPct val="70000"/>
              </a:lnSpc>
              <a:spcBef>
                <a:spcPts val="1000"/>
              </a:spcBef>
              <a:buSzPct val="70000"/>
            </a:pPr>
            <a:r>
              <a:rPr lang="cs-CZ" sz="3100" dirty="0"/>
              <a:t>Silně zdůrazňuje rovnost a to nejen v občanských právech, ale i v právech sociálních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709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Nástroje sociální politiky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6775"/>
          </a:xfrm>
        </p:spPr>
        <p:txBody>
          <a:bodyPr>
            <a:normAutofit fontScale="92500" lnSpcReduction="10000"/>
          </a:bodyPr>
          <a:lstStyle/>
          <a:p>
            <a:pPr marL="0" indent="0">
              <a:buSzPct val="70000"/>
              <a:buNone/>
            </a:pPr>
            <a:r>
              <a:rPr lang="cs-CZ" sz="3400" dirty="0"/>
              <a:t>1. Právní normy</a:t>
            </a:r>
          </a:p>
          <a:p>
            <a:pPr>
              <a:buSzPct val="70000"/>
            </a:pPr>
            <a:r>
              <a:rPr lang="cs-CZ" sz="3400" dirty="0"/>
              <a:t>Ústava ČR</a:t>
            </a:r>
          </a:p>
          <a:p>
            <a:pPr>
              <a:buSzPct val="70000"/>
            </a:pPr>
            <a:r>
              <a:rPr lang="cs-CZ" sz="3400" dirty="0"/>
              <a:t>Listina lidských práv a svobod</a:t>
            </a:r>
          </a:p>
          <a:p>
            <a:pPr>
              <a:buSzPct val="70000"/>
            </a:pPr>
            <a:r>
              <a:rPr lang="cs-CZ" sz="3400" dirty="0"/>
              <a:t>zákony</a:t>
            </a:r>
          </a:p>
          <a:p>
            <a:pPr>
              <a:buSzPct val="70000"/>
            </a:pPr>
            <a:r>
              <a:rPr lang="cs-CZ" sz="3400" dirty="0"/>
              <a:t>nařízení vlády</a:t>
            </a:r>
          </a:p>
          <a:p>
            <a:pPr>
              <a:buSzPct val="70000"/>
            </a:pPr>
            <a:r>
              <a:rPr lang="cs-CZ" sz="3400" dirty="0"/>
              <a:t>vyhlášky ministerstev a ostatních ústředních orgánů státní správy</a:t>
            </a:r>
          </a:p>
          <a:p>
            <a:pPr>
              <a:buSzPct val="70000"/>
            </a:pPr>
            <a:r>
              <a:rPr lang="cs-CZ" sz="3400" dirty="0"/>
              <a:t>vyhlášky orgánů samosprávy</a:t>
            </a:r>
          </a:p>
          <a:p>
            <a:pPr>
              <a:buSzPct val="70000"/>
            </a:pPr>
            <a:r>
              <a:rPr lang="cs-CZ" sz="3400" dirty="0"/>
              <a:t>kolektivní smlouvy</a:t>
            </a:r>
          </a:p>
        </p:txBody>
      </p:sp>
    </p:spTree>
    <p:extLst>
      <p:ext uri="{BB962C8B-B14F-4D97-AF65-F5344CB8AC3E}">
        <p14:creationId xmlns:p14="http://schemas.microsoft.com/office/powerpoint/2010/main" val="33290421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Nástroje sociální politiky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6775"/>
          </a:xfrm>
        </p:spPr>
        <p:txBody>
          <a:bodyPr>
            <a:normAutofit lnSpcReduction="10000"/>
          </a:bodyPr>
          <a:lstStyle/>
          <a:p>
            <a:pPr marL="0" indent="0">
              <a:buSzPct val="70000"/>
              <a:buNone/>
            </a:pPr>
            <a:r>
              <a:rPr lang="cs-CZ" sz="3400" dirty="0"/>
              <a:t>2. Ekonomické nástroje</a:t>
            </a:r>
          </a:p>
          <a:p>
            <a:pPr marL="449263" indent="0">
              <a:buSzPct val="70000"/>
              <a:buNone/>
            </a:pPr>
            <a:r>
              <a:rPr lang="cs-CZ" sz="3400" dirty="0"/>
              <a:t>= opatření směřující k ovlivňování a přerozdělování disponibilních zdrojů tak, aby bylo dosaženo stanovených cílů</a:t>
            </a:r>
          </a:p>
          <a:p>
            <a:pPr lvl="1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fiskální nástroje  - ve formě transferů na straně jedné a úlevy na straně druhé, které se poskytují různým sociálním skupinám obyvatelstva (mladiství, studující, invalidé, starobní důchodci apod.)</a:t>
            </a:r>
          </a:p>
          <a:p>
            <a:pPr lvl="1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úvěrové nástroje – poskytování různých zvýhodněných půjček pro ovlivnění různých sociálních situací či událostí zájmových sociálních skupin obyvatelstva</a:t>
            </a:r>
          </a:p>
          <a:p>
            <a:pPr lvl="1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cenová politika – ve formě </a:t>
            </a:r>
            <a:r>
              <a:rPr lang="cs-CZ" dirty="0" err="1"/>
              <a:t>dekomodifikací</a:t>
            </a:r>
            <a:r>
              <a:rPr lang="cs-CZ" dirty="0"/>
              <a:t> vybraných statků a služeb pro zájmové sociální skupiny obyvatelstva nebo ve formě cenové regulace vybraných statků a služeb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2406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Nástroje sociální politiky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6775"/>
          </a:xfrm>
        </p:spPr>
        <p:txBody>
          <a:bodyPr>
            <a:normAutofit/>
          </a:bodyPr>
          <a:lstStyle/>
          <a:p>
            <a:pPr marL="0" indent="0">
              <a:buSzPct val="70000"/>
              <a:buNone/>
            </a:pPr>
            <a:r>
              <a:rPr lang="cs-CZ" sz="3400" dirty="0"/>
              <a:t>3. Sociální dokumenty</a:t>
            </a:r>
          </a:p>
          <a:p>
            <a:pPr lvl="1">
              <a:buSzPct val="70000"/>
            </a:pPr>
            <a:r>
              <a:rPr lang="cs-CZ" sz="3000" dirty="0"/>
              <a:t>koncepce, plány, programy a projekty organizací a  institucí, jimiž se stanovují cíle sociální politiky a způsoby jejich dosahování</a:t>
            </a:r>
          </a:p>
          <a:p>
            <a:pPr marL="0" indent="0">
              <a:buSzPct val="70000"/>
              <a:buNone/>
            </a:pPr>
            <a:r>
              <a:rPr lang="cs-CZ" sz="3400" dirty="0"/>
              <a:t>4. Nátlakové akce, které se užívají k prosazování zájmů některých sociálních skupin</a:t>
            </a:r>
          </a:p>
          <a:p>
            <a:pPr lvl="1">
              <a:buSzPct val="70000"/>
            </a:pPr>
            <a:r>
              <a:rPr lang="cs-CZ" sz="3000" dirty="0"/>
              <a:t>např. stávky, petiční akce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795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0498F-944E-9DE5-BF4B-20FD813FC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jednotlivých přednášek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78B98C-D8D6-23D9-898B-340287116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1.10.</a:t>
            </a:r>
          </a:p>
          <a:p>
            <a:pPr marL="971550" lvl="1" indent="-514350"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Úvod do sociální politiky </a:t>
            </a:r>
          </a:p>
          <a:p>
            <a:pPr marL="971550" lvl="1" indent="-514350"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Aktéři, funkce, principy a nástroje sociální politiky 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15.10.</a:t>
            </a:r>
          </a:p>
          <a:p>
            <a:pPr marL="971550" lvl="1" indent="-514350"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Vývoj a tradice sociální politiky v České republice </a:t>
            </a:r>
          </a:p>
          <a:p>
            <a:pPr marL="971550" lvl="1" indent="-514350"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Geneze sociální politiky</a:t>
            </a:r>
          </a:p>
          <a:p>
            <a:pPr marL="971550" lvl="1" indent="-514350"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Příčiny rozdílů a modely sociální politiky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29.10.</a:t>
            </a:r>
          </a:p>
          <a:p>
            <a:pPr marL="971550" lvl="1" indent="-514350"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Tvorba programů sociální politiky</a:t>
            </a:r>
          </a:p>
          <a:p>
            <a:pPr marL="971550" lvl="1" indent="-514350"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Sociální zabezpečení jako základ sociální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99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0498F-944E-9DE5-BF4B-20FD813FC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jednotlivých přednášek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78B98C-D8D6-23D9-898B-340287116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7629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12.11.</a:t>
            </a:r>
          </a:p>
          <a:p>
            <a:pPr marL="971550" lvl="1" indent="-514350">
              <a:buAutoNum type="arabicPeriod"/>
            </a:pP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Pojetí sociálního státu</a:t>
            </a:r>
          </a:p>
          <a:p>
            <a:pPr marL="971550" lvl="1" indent="-514350">
              <a:buAutoNum type="arabicPeriod"/>
            </a:pP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Krize a návraty sociálního státu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26.11.</a:t>
            </a:r>
          </a:p>
          <a:p>
            <a:pPr marL="457200" lvl="1" indent="0">
              <a:buNone/>
            </a:pP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</a:rPr>
              <a:t>	Vznik a typy sociální událostí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10.12.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1.	Postavení sociální politiky a její chápání v evropském prostoru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2.	Evropské sociální zákonodárství a základní dokumenty Evropské sociální politiky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3.	Modernizace sociálních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54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cs-CZ" sz="3200" b="0" i="0" dirty="0">
                <a:solidFill>
                  <a:srgbClr val="000000"/>
                </a:solidFill>
                <a:effectLst/>
              </a:rPr>
              <a:t>Mertl, J. a kol. 2023. </a:t>
            </a:r>
            <a:r>
              <a:rPr lang="cs-CZ" sz="3200" b="0" i="1" dirty="0">
                <a:solidFill>
                  <a:srgbClr val="000000"/>
                </a:solidFill>
                <a:effectLst/>
              </a:rPr>
              <a:t>Sociální politika</a:t>
            </a:r>
            <a:r>
              <a:rPr lang="cs-CZ" sz="3200" b="0" i="0" dirty="0">
                <a:solidFill>
                  <a:srgbClr val="000000"/>
                </a:solidFill>
                <a:effectLst/>
              </a:rPr>
              <a:t>. Praha: </a:t>
            </a:r>
            <a:r>
              <a:rPr lang="cs-CZ" sz="3200" b="0" i="0" dirty="0" err="1">
                <a:solidFill>
                  <a:srgbClr val="000000"/>
                </a:solidFill>
                <a:effectLst/>
              </a:rPr>
              <a:t>Wolters</a:t>
            </a:r>
            <a:r>
              <a:rPr lang="cs-CZ" sz="3200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3200" b="0" i="0" dirty="0" err="1">
                <a:solidFill>
                  <a:srgbClr val="000000"/>
                </a:solidFill>
                <a:effectLst/>
              </a:rPr>
              <a:t>Kluwer</a:t>
            </a:r>
            <a:r>
              <a:rPr lang="cs-CZ" sz="3200" dirty="0">
                <a:solidFill>
                  <a:srgbClr val="000000"/>
                </a:solidFill>
              </a:rPr>
              <a:t>. ISBN 978-80-7676-675-4</a:t>
            </a:r>
            <a:endParaRPr lang="cs-CZ" sz="32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cs-CZ" sz="3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3200" dirty="0">
                <a:ea typeface="Tahoma" panose="020B0604030504040204" pitchFamily="34" charset="0"/>
                <a:cs typeface="Tahoma" panose="020B0604030504040204" pitchFamily="34" charset="0"/>
              </a:rPr>
              <a:t>Tomeš, I. 2010. </a:t>
            </a:r>
            <a:r>
              <a:rPr lang="cs-CZ" sz="3200" i="1" dirty="0">
                <a:ea typeface="Tahoma" panose="020B0604030504040204" pitchFamily="34" charset="0"/>
                <a:cs typeface="Tahoma" panose="020B0604030504040204" pitchFamily="34" charset="0"/>
              </a:rPr>
              <a:t>Úvod do teorie a metodologie sociální politiky.</a:t>
            </a:r>
            <a:r>
              <a:rPr lang="cs-CZ" sz="3200" dirty="0">
                <a:ea typeface="Tahoma" panose="020B0604030504040204" pitchFamily="34" charset="0"/>
                <a:cs typeface="Tahoma" panose="020B0604030504040204" pitchFamily="34" charset="0"/>
              </a:rPr>
              <a:t> Praha: Portál. ISBN 978-80-7367-680-3</a:t>
            </a:r>
          </a:p>
          <a:p>
            <a:pPr marL="0" lvl="0" indent="0">
              <a:buNone/>
            </a:pPr>
            <a:endParaRPr lang="cs-CZ" sz="3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None/>
            </a:pPr>
            <a:r>
              <a:rPr lang="cs-CZ" sz="3200" dirty="0">
                <a:solidFill>
                  <a:prstClr val="black"/>
                </a:solidFill>
              </a:rPr>
              <a:t>Průša, L. Vývoj sociálních příjmů obyvatelstva v letech 2010 – 2022. In: </a:t>
            </a:r>
            <a:r>
              <a:rPr lang="cs-CZ" sz="3200" i="1" dirty="0">
                <a:solidFill>
                  <a:prstClr val="black"/>
                </a:solidFill>
              </a:rPr>
              <a:t>Demografie č. 1/2024. ročník 66 (1), s. 87–107. </a:t>
            </a:r>
            <a:r>
              <a:rPr lang="cs-CZ" sz="3200" dirty="0">
                <a:solidFill>
                  <a:prstClr val="black"/>
                </a:solidFill>
              </a:rPr>
              <a:t>Praha: Český statistický úřad. </a:t>
            </a:r>
            <a:r>
              <a:rPr lang="en-US" sz="3200" dirty="0">
                <a:solidFill>
                  <a:prstClr val="black"/>
                </a:solidFill>
              </a:rPr>
              <a:t>ISSN 0011-8265 (Print), ISSN 1805-2991 (</a:t>
            </a:r>
            <a:r>
              <a:rPr lang="cs-CZ" sz="3200" dirty="0">
                <a:solidFill>
                  <a:prstClr val="black"/>
                </a:solidFill>
              </a:rPr>
              <a:t>o</a:t>
            </a:r>
            <a:r>
              <a:rPr lang="en-US" sz="3200" dirty="0" err="1">
                <a:solidFill>
                  <a:prstClr val="black"/>
                </a:solidFill>
              </a:rPr>
              <a:t>nline</a:t>
            </a:r>
            <a:r>
              <a:rPr lang="en-US" sz="3200" dirty="0">
                <a:solidFill>
                  <a:prstClr val="black"/>
                </a:solidFill>
              </a:rPr>
              <a:t>)</a:t>
            </a:r>
            <a:endParaRPr lang="cs-CZ" sz="3200" i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031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2850D55-B00D-4ACB-60DB-B46F73903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1. Úvod do sociální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400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  <a:ea typeface="+mn-ea"/>
                <a:cs typeface="+mn-cs"/>
              </a:rPr>
              <a:t>Základní východiska a kontext uplatnění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politika je politikou, která se primárně orientuje k člověku,            k rozvoji a kultivaci jeho životních podmínek, dispozic, k rozvoji jeho osobnosti a kvality života </a:t>
            </a:r>
          </a:p>
          <a:p>
            <a:r>
              <a:rPr lang="cs-CZ" dirty="0"/>
              <a:t>Nejde o izolovaný systém, je vždy součástí určitého společenského celku </a:t>
            </a:r>
          </a:p>
          <a:p>
            <a:r>
              <a:rPr lang="cs-CZ" dirty="0"/>
              <a:t>Pro rozvoj společnosti je stále důležitější rozvoj, kultivace a aktivizace lidského potenciálu, člověk má ve vyspělém světě prioritu</a:t>
            </a:r>
          </a:p>
          <a:p>
            <a:r>
              <a:rPr lang="cs-CZ" dirty="0"/>
              <a:t>Sociální politika může působit na hodnotové orientace lidí, spoluvytvářet jejich názory, postoje, chování </a:t>
            </a:r>
          </a:p>
        </p:txBody>
      </p:sp>
    </p:spTree>
    <p:extLst>
      <p:ext uri="{BB962C8B-B14F-4D97-AF65-F5344CB8AC3E}">
        <p14:creationId xmlns:p14="http://schemas.microsoft.com/office/powerpoint/2010/main" val="1822542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  <a:latin typeface="Tahoma" panose="020B0604030504040204" pitchFamily="34" charset="0"/>
              </a:rPr>
              <a:t>Společenská podmíněnost a vlivy na sociální politiku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Označení sociální politika odkazuje na společenský systém s četnými vnitřními vazbami i s vazbami na ostatní prvky společenského systému, </a:t>
            </a:r>
          </a:p>
          <a:p>
            <a:pPr marL="355600" indent="-355600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je úzce vázána na své společenské okolí</a:t>
            </a:r>
          </a:p>
          <a:p>
            <a:pPr marL="355600" indent="-355600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je vždy specifická v každé zemi a době</a:t>
            </a:r>
          </a:p>
          <a:p>
            <a:pPr marL="355600" indent="-355600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jsou jí vlastní určité společné znaky</a:t>
            </a:r>
          </a:p>
        </p:txBody>
      </p:sp>
    </p:spTree>
    <p:extLst>
      <p:ext uri="{BB962C8B-B14F-4D97-AF65-F5344CB8AC3E}">
        <p14:creationId xmlns:p14="http://schemas.microsoft.com/office/powerpoint/2010/main" val="21856249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6388</TotalTime>
  <Words>2804</Words>
  <Application>Microsoft Office PowerPoint</Application>
  <PresentationFormat>Širokoúhlá obrazovka</PresentationFormat>
  <Paragraphs>193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Tahoma</vt:lpstr>
      <vt:lpstr>Wingdings</vt:lpstr>
      <vt:lpstr>Motiv Office</vt:lpstr>
      <vt:lpstr>Sociální politika I.</vt:lpstr>
      <vt:lpstr>Cíle kursu I.</vt:lpstr>
      <vt:lpstr>Cíle kursu II.</vt:lpstr>
      <vt:lpstr>Témata jednotlivých přednášek I.</vt:lpstr>
      <vt:lpstr>Témata jednotlivých přednášek II.</vt:lpstr>
      <vt:lpstr>Základní literatura</vt:lpstr>
      <vt:lpstr>1. Úvod do sociální politiky</vt:lpstr>
      <vt:lpstr>Základní východiska a kontext uplatnění sociální politiky</vt:lpstr>
      <vt:lpstr>Společenská podmíněnost a vlivy na sociální politiku</vt:lpstr>
      <vt:lpstr>Vymezení sociální politiky – definice I.</vt:lpstr>
      <vt:lpstr>Vymezení sociální politiky - definice II.</vt:lpstr>
      <vt:lpstr>Vymezení sociální politiky – definice III.</vt:lpstr>
      <vt:lpstr>Vymezení sociální politiky - pojem politika</vt:lpstr>
      <vt:lpstr>Vymezení sociální politiky – adjektivum sociální</vt:lpstr>
      <vt:lpstr>Shrnutí stěžejních definičních znaků</vt:lpstr>
      <vt:lpstr>Přístupy k sociální politice v praxi I.</vt:lpstr>
      <vt:lpstr>Přístupy k sociální politice v praxi II.</vt:lpstr>
      <vt:lpstr>Přístupy k sociální politice v praxi III.</vt:lpstr>
      <vt:lpstr>2. Aktéři, funkce, principy a nástroje sociální politiky</vt:lpstr>
      <vt:lpstr>Aktéři sociální politiky</vt:lpstr>
      <vt:lpstr>Funkce sociální politiky I.</vt:lpstr>
      <vt:lpstr>Funkce sociální politiky II.</vt:lpstr>
      <vt:lpstr>Principy sociální politiky: 1. sociální spravedlnost</vt:lpstr>
      <vt:lpstr>Principy sociální politiky: 2. sociální solidarita</vt:lpstr>
      <vt:lpstr>Principy sociální politiky: 3. subsidiarita</vt:lpstr>
      <vt:lpstr>Principy sociální politiky: 4. ekvivalence</vt:lpstr>
      <vt:lpstr>Principy sociální politiky: 5. participace</vt:lpstr>
      <vt:lpstr>Uplatnění principů v praxi – sociálně politické doktríny I.</vt:lpstr>
      <vt:lpstr>Uplatnění principů v praxi – sociálně politické doktríny II.</vt:lpstr>
      <vt:lpstr>Uplatnění principů v praxi – sociálně politické doktríny III.</vt:lpstr>
      <vt:lpstr>Nástroje sociální politiky I.</vt:lpstr>
      <vt:lpstr>Nástroje sociální politiky II.</vt:lpstr>
      <vt:lpstr>Nástroje sociální politiky III.</vt:lpstr>
    </vt:vector>
  </TitlesOfParts>
  <Company>VÚPSV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politika I.</dc:title>
  <dc:creator>Průša Ladislav</dc:creator>
  <cp:lastModifiedBy>Pavel Bareš</cp:lastModifiedBy>
  <cp:revision>217</cp:revision>
  <dcterms:created xsi:type="dcterms:W3CDTF">2018-10-04T15:02:25Z</dcterms:created>
  <dcterms:modified xsi:type="dcterms:W3CDTF">2024-10-04T17:05:04Z</dcterms:modified>
</cp:coreProperties>
</file>