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3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4.xml" ContentType="application/vnd.openxmlformats-officedocument.presentationml.notesSlid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5.xml" ContentType="application/vnd.openxmlformats-officedocument.presentationml.notesSlid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notesSlides/notesSlide6.xml" ContentType="application/vnd.openxmlformats-officedocument.presentationml.notesSlide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notesSlides/notesSlide7.xml" ContentType="application/vnd.openxmlformats-officedocument.presentationml.notesSlide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notesSlides/notesSlide8.xml" ContentType="application/vnd.openxmlformats-officedocument.presentationml.notesSlide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notesSlides/notesSlide9.xml" ContentType="application/vnd.openxmlformats-officedocument.presentationml.notesSlide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notesSlides/notesSlide10.xml" ContentType="application/vnd.openxmlformats-officedocument.presentationml.notesSlide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9" r:id="rId2"/>
    <p:sldId id="261" r:id="rId3"/>
    <p:sldId id="275" r:id="rId4"/>
    <p:sldId id="289" r:id="rId5"/>
    <p:sldId id="298" r:id="rId6"/>
    <p:sldId id="293" r:id="rId7"/>
    <p:sldId id="291" r:id="rId8"/>
    <p:sldId id="294" r:id="rId9"/>
    <p:sldId id="299" r:id="rId10"/>
    <p:sldId id="292" r:id="rId11"/>
    <p:sldId id="290" r:id="rId12"/>
    <p:sldId id="295" r:id="rId13"/>
    <p:sldId id="296" r:id="rId14"/>
    <p:sldId id="297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779CC93D-E52E-4D84-901B-11D7331DD495}">
          <p14:sldIdLst>
            <p14:sldId id="259"/>
          </p14:sldIdLst>
        </p14:section>
        <p14:section name="Přehled a cíle" id="{ABA716BF-3A5C-4ADB-94C9-CFEF84EBA240}">
          <p14:sldIdLst>
            <p14:sldId id="261"/>
            <p14:sldId id="275"/>
            <p14:sldId id="289"/>
            <p14:sldId id="298"/>
            <p14:sldId id="293"/>
            <p14:sldId id="291"/>
            <p14:sldId id="294"/>
            <p14:sldId id="299"/>
            <p14:sldId id="292"/>
            <p14:sldId id="290"/>
            <p14:sldId id="295"/>
            <p14:sldId id="296"/>
            <p14:sldId id="297"/>
          </p14:sldIdLst>
        </p14:section>
        <p14:section name="Téma 1" id="{6D9936A3-3945-4757-BC8B-B5C252D8E036}">
          <p14:sldIdLst/>
        </p14:section>
        <p14:section name="Ukázkové snímky pro vizuální prvky" id="{BAB3A466-96C9-4230-9978-795378D75699}">
          <p14:sldIdLst/>
        </p14:section>
        <p14:section name="Případová studie" id="{8C0305C9-B152-4FBA-A789-FE1976D53990}">
          <p14:sldIdLst/>
        </p14:section>
        <p14:section name="Závěr a souhrn" id="{790CEF5B-569A-4C2F-BED5-750B08C0E5AD}">
          <p14:sldIdLst/>
        </p14:section>
        <p14:section name="Dodatek" id="{3F78B471-41DA-46F2-A8E4-97E471896AB3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ED6"/>
    <a:srgbClr val="003300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74" autoAdjust="0"/>
    <p:restoredTop sz="83977" autoAdjust="0"/>
  </p:normalViewPr>
  <p:slideViewPr>
    <p:cSldViewPr>
      <p:cViewPr varScale="1">
        <p:scale>
          <a:sx n="89" d="100"/>
          <a:sy n="89" d="100"/>
        </p:scale>
        <p:origin x="972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4" d="100"/>
        <a:sy n="154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14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cs-CZ" sz="1200"/>
            </a:lvl1pPr>
          </a:lstStyle>
          <a:p>
            <a:endParaRPr lang="cs-C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cs-CZ" sz="1200"/>
            </a:lvl1pPr>
          </a:lstStyle>
          <a:p>
            <a:fld id="{D83FDC75-7F73-4A4A-A77C-09AADF00E0EA}" type="datetimeFigureOut">
              <a:rPr lang="cs-CZ" smtClean="0"/>
              <a:pPr/>
              <a:t>06.10.2022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cs-CZ" sz="1200"/>
            </a:lvl1pPr>
          </a:lstStyle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cs-CZ" sz="1200"/>
            </a:lvl1pPr>
          </a:lstStyle>
          <a:p>
            <a:fld id="{459226BF-1F13-42D3-80DC-373E7ADD1EB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85515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cs-CZ"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cs-CZ" sz="1200"/>
            </a:lvl1pPr>
          </a:lstStyle>
          <a:p>
            <a:fld id="{48AEF76B-3757-4A0B-AF93-28494465C1DD}" type="datetimeFigureOut">
              <a:pPr/>
              <a:t>06.10.2022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cs-CZ"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cs-CZ" sz="1200"/>
            </a:lvl1pPr>
          </a:lstStyle>
          <a:p>
            <a:fld id="{75693FD4-8F83-4EF7-AC3F-0DC0388986B0}" type="slidenum"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66066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cs-CZ"/>
            </a:pPr>
            <a:r>
              <a:rPr lang="cs-CZ" dirty="0"/>
              <a:t>Tuto šablonu lze použít jako počáteční soubor pro prezentaci výukových materiálů při práci ve skupině.</a:t>
            </a:r>
          </a:p>
          <a:p>
            <a:endParaRPr lang="cs-CZ" dirty="0"/>
          </a:p>
          <a:p>
            <a:pPr lvl="0"/>
            <a:r>
              <a:rPr lang="cs-CZ" sz="1200" b="1" dirty="0"/>
              <a:t>Oddíly</a:t>
            </a:r>
            <a:endParaRPr lang="cs-CZ" sz="1200" b="0" dirty="0"/>
          </a:p>
          <a:p>
            <a:pPr lvl="0"/>
            <a:r>
              <a:rPr lang="cs-CZ" sz="1200" b="0" dirty="0"/>
              <a:t>Po kliknutí na snímek pravým tlačítkem myši lze přidat oddíly.</a:t>
            </a:r>
            <a:r>
              <a:rPr lang="cs-CZ" sz="1200" b="0" baseline="0" dirty="0"/>
              <a:t> Oddíly mohou pomoci uspořádat snímky nebo usnadnit spolupráci mezi více autory.</a:t>
            </a:r>
            <a:endParaRPr lang="cs-CZ" sz="1200" b="0" dirty="0"/>
          </a:p>
          <a:p>
            <a:pPr lvl="0"/>
            <a:endParaRPr lang="cs-CZ" sz="1200" b="1" dirty="0"/>
          </a:p>
          <a:p>
            <a:pPr lvl="0"/>
            <a:r>
              <a:rPr lang="cs-CZ" sz="1200" b="1" dirty="0"/>
              <a:t>Poznámky</a:t>
            </a:r>
          </a:p>
          <a:p>
            <a:pPr lvl="0"/>
            <a:r>
              <a:rPr lang="cs-CZ" sz="1200" dirty="0"/>
              <a:t>Oddíl Poznámky použijte k zadání poznámek k doručení nebo dalších podrobností pro posluchače.</a:t>
            </a:r>
            <a:r>
              <a:rPr lang="cs-CZ" sz="1200" baseline="0" dirty="0"/>
              <a:t> Tyto poznámky lze zobrazit během prezentace. </a:t>
            </a:r>
          </a:p>
          <a:p>
            <a:pPr lvl="0">
              <a:buFontTx/>
              <a:buNone/>
            </a:pPr>
            <a:r>
              <a:rPr lang="cs-CZ" sz="1200" dirty="0"/>
              <a:t>Vezměte v úvahu velikost písma (důležité pro usnadnění, viditelnost, pořízení videozáznamu a online provoz).</a:t>
            </a:r>
          </a:p>
          <a:p>
            <a:pPr lvl="0"/>
            <a:endParaRPr lang="cs-CZ" sz="1200" dirty="0"/>
          </a:p>
          <a:p>
            <a:pPr lvl="0">
              <a:buFontTx/>
              <a:buNone/>
            </a:pPr>
            <a:r>
              <a:rPr lang="cs-CZ" sz="1200" b="1" dirty="0"/>
              <a:t>Sladěné barvy </a:t>
            </a:r>
          </a:p>
          <a:p>
            <a:pPr lvl="0">
              <a:buFontTx/>
              <a:buNone/>
            </a:pPr>
            <a:r>
              <a:rPr lang="cs-CZ" sz="1200" dirty="0"/>
              <a:t>Věnujte zvláštní pozornost obrázkům, grafům a textovým polím.</a:t>
            </a:r>
            <a:r>
              <a:rPr lang="cs-CZ" sz="1200" baseline="0" dirty="0"/>
              <a:t> </a:t>
            </a:r>
            <a:endParaRPr lang="cs-CZ" sz="1200" dirty="0"/>
          </a:p>
          <a:p>
            <a:pPr lvl="0"/>
            <a:r>
              <a:rPr lang="cs-CZ" sz="1200" dirty="0"/>
              <a:t>Zvažte, zda účastníci budou tisknout černobíle nebo ve </a:t>
            </a:r>
            <a:r>
              <a:rPr lang="cs-CZ" sz="1200" dirty="0" err="1"/>
              <a:t>stupních šedé</a:t>
            </a:r>
            <a:r>
              <a:rPr lang="cs-CZ" sz="1200" dirty="0"/>
              <a:t>. Provedením zkušebního tisku ověřte, zda barvy fungují správně při vytištění černobíle i ve </a:t>
            </a:r>
            <a:r>
              <a:rPr lang="cs-CZ" sz="1200" dirty="0" err="1"/>
              <a:t>stupních šedé</a:t>
            </a:r>
            <a:r>
              <a:rPr lang="cs-CZ" sz="1200" dirty="0"/>
              <a:t>.</a:t>
            </a:r>
          </a:p>
          <a:p>
            <a:pPr lvl="0">
              <a:buFontTx/>
              <a:buNone/>
            </a:pPr>
            <a:endParaRPr lang="cs-CZ" sz="1200" dirty="0"/>
          </a:p>
          <a:p>
            <a:pPr lvl="0">
              <a:buFontTx/>
              <a:buNone/>
            </a:pPr>
            <a:r>
              <a:rPr lang="cs-CZ" sz="1200" b="1" dirty="0"/>
              <a:t>Obrázky, tabulky a grafy</a:t>
            </a:r>
          </a:p>
          <a:p>
            <a:pPr lvl="0"/>
            <a:r>
              <a:rPr lang="cs-CZ" sz="1200" dirty="0"/>
              <a:t>Vsaďte na jednoduchost: pokud je to možné, použijte konzistentní a nerušivé styly a barvy.</a:t>
            </a:r>
          </a:p>
          <a:p>
            <a:pPr lvl="0"/>
            <a:r>
              <a:rPr lang="cs-CZ" sz="1200" dirty="0"/>
              <a:t>Označte popisky všechny grafy a tabulky.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31064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Shrňte obsah prezentace zopakováním důležitých bodů z lekcí.</a:t>
            </a:r>
          </a:p>
          <a:p>
            <a:r>
              <a:rPr lang="cs-CZ" dirty="0"/>
              <a:t>Co si mají posluchači zapamatovat po skončení vaší prezentace?</a:t>
            </a:r>
          </a:p>
          <a:p>
            <a:endParaRPr lang="cs-CZ" dirty="0"/>
          </a:p>
          <a:p>
            <a:r>
              <a:rPr lang="cs-CZ" dirty="0"/>
              <a:t>Uložte prezentaci jako video, což usnadní její distribuci. (Chcete-li vytvořit video, klikněte na kartu Soubor a na položku Sdílet. V poli Typy souborů klikněte na položku Vytvořit video.)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cs-CZ" smtClean="0"/>
              <a:pPr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71258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Shrňte obsah prezentace zopakováním důležitých bodů z lekcí.</a:t>
            </a:r>
          </a:p>
          <a:p>
            <a:r>
              <a:rPr lang="cs-CZ" dirty="0"/>
              <a:t>Co si mají posluchači zapamatovat po skončení vaší prezentace?</a:t>
            </a:r>
          </a:p>
          <a:p>
            <a:endParaRPr lang="cs-CZ" dirty="0"/>
          </a:p>
          <a:p>
            <a:r>
              <a:rPr lang="cs-CZ" dirty="0"/>
              <a:t>Uložte prezentaci jako video, což usnadní její distribuci. (Chcete-li vytvořit video, klikněte na kartu Soubor a na položku Sdílet. V poli Typy souborů klikněte na položku Vytvořit video.)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cs-CZ" smtClean="0"/>
              <a:pPr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85219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dirty="0"/>
              <a:t>Sdělte stručný přehled prezentace.</a:t>
            </a:r>
            <a:r>
              <a:rPr lang="cs-CZ" baseline="0" dirty="0"/>
              <a:t> P</a:t>
            </a:r>
            <a:r>
              <a:rPr lang="cs-CZ" dirty="0"/>
              <a:t>opište hlavní záměr prezentace a v čem spočívá její důležitost.</a:t>
            </a:r>
          </a:p>
          <a:p>
            <a:pPr>
              <a:lnSpc>
                <a:spcPct val="80000"/>
              </a:lnSpc>
            </a:pPr>
            <a:r>
              <a:rPr lang="cs-CZ" dirty="0"/>
              <a:t>Uveďte každé z hlavních témat.</a:t>
            </a:r>
          </a:p>
          <a:p>
            <a:r>
              <a:rPr lang="cs-CZ" dirty="0"/>
              <a:t>Aby se posluchači dokázali v prezentaci orientovat,</a:t>
            </a:r>
            <a:r>
              <a:rPr lang="cs-CZ" baseline="0" dirty="0"/>
              <a:t> můžete </a:t>
            </a:r>
            <a:r>
              <a:rPr lang="cs-CZ" dirty="0"/>
              <a:t>tento snímek s přehledem opakovat během celé prezentace vždy se zdůrazněním konkrétního tématu, které se chystáte probírat jako další.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75173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Shrňte obsah prezentace zopakováním důležitých bodů z lekcí.</a:t>
            </a:r>
          </a:p>
          <a:p>
            <a:r>
              <a:rPr lang="cs-CZ" dirty="0"/>
              <a:t>Co si mají posluchači zapamatovat po skončení vaší prezentace?</a:t>
            </a:r>
          </a:p>
          <a:p>
            <a:endParaRPr lang="cs-CZ" dirty="0"/>
          </a:p>
          <a:p>
            <a:r>
              <a:rPr lang="cs-CZ" dirty="0"/>
              <a:t>Uložte prezentaci jako video, což usnadní její distribuci. (Chcete-li vytvořit video, klikněte na kartu Soubor a na položku Sdílet. V poli Typy souborů klikněte na položku Vytvořit video.)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6675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Shrňte obsah prezentace zopakováním důležitých bodů z lekcí.</a:t>
            </a:r>
          </a:p>
          <a:p>
            <a:r>
              <a:rPr lang="cs-CZ" dirty="0"/>
              <a:t>Co si mají posluchači zapamatovat po skončení vaší prezentace?</a:t>
            </a:r>
          </a:p>
          <a:p>
            <a:endParaRPr lang="cs-CZ" dirty="0"/>
          </a:p>
          <a:p>
            <a:r>
              <a:rPr lang="cs-CZ" dirty="0"/>
              <a:t>Uložte prezentaci jako video, což usnadní její distribuci. (Chcete-li vytvořit video, klikněte na kartu Soubor a na položku Sdílet. V poli Typy souborů klikněte na položku Vytvořit video.)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55363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Shrňte obsah prezentace zopakováním důležitých bodů z lekcí.</a:t>
            </a:r>
          </a:p>
          <a:p>
            <a:r>
              <a:rPr lang="cs-CZ" dirty="0"/>
              <a:t>Co si mají posluchači zapamatovat po skončení vaší prezentace?</a:t>
            </a:r>
          </a:p>
          <a:p>
            <a:endParaRPr lang="cs-CZ" dirty="0"/>
          </a:p>
          <a:p>
            <a:r>
              <a:rPr lang="cs-CZ" dirty="0"/>
              <a:t>Uložte prezentaci jako video, což usnadní její distribuci. (Chcete-li vytvořit video, klikněte na kartu Soubor a na položku Sdílet. V poli Typy souborů klikněte na položku Vytvořit video.)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cs-CZ" smtClean="0"/>
              <a:pPr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31142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Shrňte obsah prezentace zopakováním důležitých bodů z lekcí.</a:t>
            </a:r>
          </a:p>
          <a:p>
            <a:r>
              <a:rPr lang="cs-CZ" dirty="0"/>
              <a:t>Co si mají posluchači zapamatovat po skončení vaší prezentace?</a:t>
            </a:r>
          </a:p>
          <a:p>
            <a:endParaRPr lang="cs-CZ" dirty="0"/>
          </a:p>
          <a:p>
            <a:r>
              <a:rPr lang="cs-CZ" dirty="0"/>
              <a:t>Uložte prezentaci jako video, což usnadní její distribuci. (Chcete-li vytvořit video, klikněte na kartu Soubor a na položku Sdílet. V poli Typy souborů klikněte na položku Vytvořit video.)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23600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Shrňte obsah prezentace zopakováním důležitých bodů z lekcí.</a:t>
            </a:r>
          </a:p>
          <a:p>
            <a:r>
              <a:rPr lang="cs-CZ" dirty="0"/>
              <a:t>Co si mají posluchači zapamatovat po skončení vaší prezentace?</a:t>
            </a:r>
          </a:p>
          <a:p>
            <a:endParaRPr lang="cs-CZ" dirty="0"/>
          </a:p>
          <a:p>
            <a:r>
              <a:rPr lang="cs-CZ" dirty="0"/>
              <a:t>Uložte prezentaci jako video, což usnadní její distribuci. (Chcete-li vytvořit video, klikněte na kartu Soubor a na položku Sdílet. V poli Typy souborů klikněte na položku Vytvořit video.)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03576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Shrňte obsah prezentace zopakováním důležitých bodů z lekcí.</a:t>
            </a:r>
          </a:p>
          <a:p>
            <a:r>
              <a:rPr lang="cs-CZ" dirty="0"/>
              <a:t>Co si mají posluchači zapamatovat po skončení vaší prezentace?</a:t>
            </a:r>
          </a:p>
          <a:p>
            <a:endParaRPr lang="cs-CZ" dirty="0"/>
          </a:p>
          <a:p>
            <a:r>
              <a:rPr lang="cs-CZ" dirty="0"/>
              <a:t>Uložte prezentaci jako video, což usnadní její distribuci. (Chcete-li vytvořit video, klikněte na kartu Soubor a na položku Sdílet. V poli Typy souborů klikněte na položku Vytvořit video.)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cs-CZ" smtClean="0"/>
              <a:pPr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2002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Shrňte obsah prezentace zopakováním důležitých bodů z lekcí.</a:t>
            </a:r>
          </a:p>
          <a:p>
            <a:r>
              <a:rPr lang="cs-CZ" dirty="0"/>
              <a:t>Co si mají posluchači zapamatovat po skončení vaší prezentace?</a:t>
            </a:r>
          </a:p>
          <a:p>
            <a:endParaRPr lang="cs-CZ" dirty="0"/>
          </a:p>
          <a:p>
            <a:r>
              <a:rPr lang="cs-CZ" dirty="0"/>
              <a:t>Uložte prezentaci jako video, což usnadní její distribuci. (Chcete-li vytvořit video, klikněte na kartu Soubor a na položku Sdílet. V poli Typy souborů klikněte na položku Vytvořit video.)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cs-CZ" smtClean="0"/>
              <a:pPr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80388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90800" y="2286000"/>
            <a:ext cx="6180224" cy="1470025"/>
          </a:xfrm>
        </p:spPr>
        <p:txBody>
          <a:bodyPr anchor="t"/>
          <a:lstStyle>
            <a:lvl1pPr algn="r" eaLnBrk="1" latinLnBrk="0" hangingPunct="1">
              <a:defRPr kumimoji="0" lang="cs-CZ" b="1" cap="small" baseline="0">
                <a:solidFill>
                  <a:srgbClr val="003300"/>
                </a:solidFill>
              </a:defRPr>
            </a:lvl1pPr>
          </a:lstStyle>
          <a:p>
            <a:r>
              <a:rPr kumimoji="0" lang="cs-CZ"/>
              <a:t>Po kliknutí lze upravit styl předlohy nadpisů.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4038600"/>
            <a:ext cx="4772528" cy="990600"/>
          </a:xfrm>
        </p:spPr>
        <p:txBody>
          <a:bodyPr>
            <a:normAutofit/>
          </a:bodyPr>
          <a:lstStyle>
            <a:lvl1pPr marL="0" indent="0" algn="r" eaLnBrk="1" latinLnBrk="0" hangingPunct="1">
              <a:buNone/>
              <a:defRPr kumimoji="0" lang="cs-CZ" sz="2000" b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eaLnBrk="1" latinLnBrk="0" hangingPunct="1"/>
            <a:r>
              <a:rPr lang="cs-CZ"/>
              <a:t>Kliknutím lze upravit styl předlohy.</a:t>
            </a:r>
            <a:endParaRPr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51"/>
            <a:ext cx="3721618" cy="6858000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858000" y="5105400"/>
            <a:ext cx="1828800" cy="990600"/>
          </a:xfrm>
        </p:spPr>
        <p:txBody>
          <a:bodyPr>
            <a:normAutofit/>
          </a:bodyPr>
          <a:lstStyle>
            <a:lvl1pPr marL="0" indent="0" algn="ctr" eaLnBrk="1" latinLnBrk="0" hangingPunct="1">
              <a:buNone/>
              <a:defRPr kumimoji="0" lang="cs-CZ" sz="2000" baseline="0"/>
            </a:lvl1pPr>
          </a:lstStyle>
          <a:p>
            <a:r>
              <a:rPr kumimoji="0" lang="cs-CZ"/>
              <a:t>Logo společnosti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cs-CZ"/>
              <a:t>Kliknutím lze upravit styl.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06.10.2022</a:t>
            </a:fld>
            <a:endParaRPr kumimoji="0"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06.10.2022</a:t>
            </a:fld>
            <a:endParaRPr kumimoji="0"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uze pozad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</p:spPr>
        <p:txBody>
          <a:bodyPr/>
          <a:lstStyle/>
          <a:p>
            <a:fld id="{757B281C-5159-4971-8228-52B9A72E9ED2}" type="datetimeFigureOut">
              <a:pPr/>
              <a:t>06.10.2022</a:t>
            </a:fld>
            <a:endParaRPr kumimoji="0"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56350"/>
            <a:ext cx="2895600" cy="365125"/>
          </a:xfrm>
        </p:spPr>
        <p:txBody>
          <a:bodyPr/>
          <a:lstStyle/>
          <a:p>
            <a:endParaRPr kumimoji="0"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161049" y="-3176815"/>
            <a:ext cx="2819400" cy="91730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3048000"/>
            <a:ext cx="4343400" cy="1362075"/>
          </a:xfrm>
        </p:spPr>
        <p:txBody>
          <a:bodyPr anchor="b" anchorCtr="0"/>
          <a:lstStyle>
            <a:lvl1pPr algn="l" eaLnBrk="1" latinLnBrk="0" hangingPunct="1">
              <a:defRPr kumimoji="0" lang="cs-CZ" sz="4000" b="1" cap="small" baseline="0">
                <a:solidFill>
                  <a:srgbClr val="003300"/>
                </a:solidFill>
              </a:defRPr>
            </a:lvl1pPr>
          </a:lstStyle>
          <a:p>
            <a:r>
              <a:rPr kumimoji="0" lang="cs-CZ" sz="3500"/>
              <a:t>Po kliknutí lze upravit styl předlohy nadpisů.</a:t>
            </a:r>
            <a:endParaRPr kumimoji="0"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06.10.2022</a:t>
            </a:fld>
            <a:endParaRPr kumimoji="0"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781800" y="5334000"/>
            <a:ext cx="2133600" cy="990600"/>
          </a:xfrm>
        </p:spPr>
        <p:txBody>
          <a:bodyPr>
            <a:normAutofit/>
          </a:bodyPr>
          <a:lstStyle>
            <a:lvl1pPr marL="0" indent="0" algn="ctr" eaLnBrk="1" latinLnBrk="0" hangingPunct="1">
              <a:buNone/>
              <a:defRPr kumimoji="0" lang="cs-CZ" sz="1800"/>
            </a:lvl1pPr>
          </a:lstStyle>
          <a:p>
            <a:r>
              <a:rPr kumimoji="0" lang="cs-CZ"/>
              <a:t>Logo společnosti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269632"/>
            <a:ext cx="8077200" cy="1143000"/>
          </a:xfrm>
        </p:spPr>
        <p:txBody>
          <a:bodyPr anchor="ctr" anchorCtr="0"/>
          <a:lstStyle>
            <a:lvl1pPr algn="l" eaLnBrk="1" latinLnBrk="0" hangingPunct="1">
              <a:defRPr kumimoji="0" lang="cs-CZ"/>
            </a:lvl1pPr>
          </a:lstStyle>
          <a:p>
            <a:r>
              <a:rPr kumimoji="0" lang="cs-CZ"/>
              <a:t>Po kliknutí lze upravit styl předlohy nadpisů.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4297363"/>
          </a:xfrm>
        </p:spPr>
        <p:txBody>
          <a:bodyPr>
            <a:normAutofit/>
          </a:bodyPr>
          <a:lstStyle>
            <a:lvl1pPr eaLnBrk="1" latinLnBrk="0" hangingPunct="1">
              <a:defRPr kumimoji="0" lang="cs-CZ" sz="3200">
                <a:latin typeface="+mn-lt"/>
              </a:defRPr>
            </a:lvl1pPr>
            <a:lvl2pPr eaLnBrk="1" latinLnBrk="0" hangingPunct="1">
              <a:defRPr kumimoji="0" lang="cs-CZ" sz="2800">
                <a:latin typeface="+mn-lt"/>
              </a:defRPr>
            </a:lvl2pPr>
            <a:lvl3pPr eaLnBrk="1" latinLnBrk="0" hangingPunct="1">
              <a:defRPr kumimoji="0" lang="cs-CZ" sz="2400">
                <a:latin typeface="+mn-lt"/>
              </a:defRPr>
            </a:lvl3pPr>
            <a:lvl4pPr eaLnBrk="1" latinLnBrk="0" hangingPunct="1">
              <a:defRPr kumimoji="0" lang="cs-CZ" sz="2400">
                <a:latin typeface="+mn-lt"/>
              </a:defRPr>
            </a:lvl4pPr>
            <a:lvl5pPr eaLnBrk="1" latinLnBrk="0" hangingPunct="1">
              <a:defRPr kumimoji="0" lang="cs-CZ" sz="2400">
                <a:latin typeface="+mn-lt"/>
              </a:defRPr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06.10.2022</a:t>
            </a:fld>
            <a:endParaRPr kumimoji="0"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cs-CZ"/>
              <a:t>Kliknutím lze upravit styl.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4038600" cy="4525963"/>
          </a:xfrm>
        </p:spPr>
        <p:txBody>
          <a:bodyPr/>
          <a:lstStyle>
            <a:lvl1pPr eaLnBrk="1" latinLnBrk="0" hangingPunct="1">
              <a:defRPr kumimoji="0" lang="cs-CZ" sz="2800"/>
            </a:lvl1pPr>
            <a:lvl2pPr eaLnBrk="1" latinLnBrk="0" hangingPunct="1">
              <a:defRPr kumimoji="0" lang="cs-CZ" sz="2400"/>
            </a:lvl2pPr>
            <a:lvl3pPr eaLnBrk="1" latinLnBrk="0" hangingPunct="1">
              <a:defRPr kumimoji="0" lang="cs-CZ" sz="2000"/>
            </a:lvl3pPr>
            <a:lvl4pPr eaLnBrk="1" latinLnBrk="0" hangingPunct="1">
              <a:defRPr kumimoji="0" lang="cs-CZ" sz="1800"/>
            </a:lvl4pPr>
            <a:lvl5pPr eaLnBrk="1" latinLnBrk="0" hangingPunct="1">
              <a:defRPr kumimoji="0" lang="cs-CZ" sz="1800"/>
            </a:lvl5pPr>
            <a:lvl6pPr eaLnBrk="1" latinLnBrk="0" hangingPunct="1">
              <a:defRPr kumimoji="0" lang="cs-CZ" sz="1800"/>
            </a:lvl6pPr>
            <a:lvl7pPr eaLnBrk="1" latinLnBrk="0" hangingPunct="1">
              <a:defRPr kumimoji="0" lang="cs-CZ" sz="1800"/>
            </a:lvl7pPr>
            <a:lvl8pPr eaLnBrk="1" latinLnBrk="0" hangingPunct="1">
              <a:defRPr kumimoji="0" lang="cs-CZ" sz="1800"/>
            </a:lvl8pPr>
            <a:lvl9pPr eaLnBrk="1" latinLnBrk="0" hangingPunct="1">
              <a:defRPr kumimoji="0" lang="cs-CZ" sz="1800"/>
            </a:lvl9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4038600" cy="4525963"/>
          </a:xfrm>
        </p:spPr>
        <p:txBody>
          <a:bodyPr/>
          <a:lstStyle>
            <a:lvl1pPr eaLnBrk="1" latinLnBrk="0" hangingPunct="1">
              <a:defRPr kumimoji="0" lang="cs-CZ" sz="2800"/>
            </a:lvl1pPr>
            <a:lvl2pPr eaLnBrk="1" latinLnBrk="0" hangingPunct="1">
              <a:defRPr kumimoji="0" lang="cs-CZ" sz="2400"/>
            </a:lvl2pPr>
            <a:lvl3pPr eaLnBrk="1" latinLnBrk="0" hangingPunct="1">
              <a:defRPr kumimoji="0" lang="cs-CZ" sz="2000"/>
            </a:lvl3pPr>
            <a:lvl4pPr eaLnBrk="1" latinLnBrk="0" hangingPunct="1">
              <a:defRPr kumimoji="0" lang="cs-CZ" sz="1800"/>
            </a:lvl4pPr>
            <a:lvl5pPr eaLnBrk="1" latinLnBrk="0" hangingPunct="1">
              <a:defRPr kumimoji="0" lang="cs-CZ" sz="1800"/>
            </a:lvl5pPr>
            <a:lvl6pPr eaLnBrk="1" latinLnBrk="0" hangingPunct="1">
              <a:defRPr kumimoji="0" lang="cs-CZ" sz="1800"/>
            </a:lvl6pPr>
            <a:lvl7pPr eaLnBrk="1" latinLnBrk="0" hangingPunct="1">
              <a:defRPr kumimoji="0" lang="cs-CZ" sz="1800"/>
            </a:lvl7pPr>
            <a:lvl8pPr eaLnBrk="1" latinLnBrk="0" hangingPunct="1">
              <a:defRPr kumimoji="0" lang="cs-CZ" sz="1800"/>
            </a:lvl8pPr>
            <a:lvl9pPr eaLnBrk="1" latinLnBrk="0" hangingPunct="1">
              <a:defRPr kumimoji="0" lang="cs-CZ" sz="1800"/>
            </a:lvl9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06.10.2022</a:t>
            </a:fld>
            <a:endParaRPr kumimoji="0"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eaLnBrk="1" latinLnBrk="0" hangingPunct="1">
              <a:defRPr kumimoji="0" lang="cs-CZ"/>
            </a:lvl1pPr>
          </a:lstStyle>
          <a:p>
            <a:pPr eaLnBrk="1" latinLnBrk="0" hangingPunct="1"/>
            <a:r>
              <a:rPr lang="cs-CZ"/>
              <a:t>Kliknutím lze upravit styl.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4040188" cy="639762"/>
          </a:xfrm>
        </p:spPr>
        <p:txBody>
          <a:bodyPr anchor="b"/>
          <a:lstStyle>
            <a:lvl1pPr marL="0" indent="0" eaLnBrk="1" latinLnBrk="0" hangingPunct="1">
              <a:buNone/>
              <a:defRPr kumimoji="0" lang="cs-CZ" sz="2400" b="1"/>
            </a:lvl1pPr>
            <a:lvl2pPr marL="457200" indent="0" eaLnBrk="1" latinLnBrk="0" hangingPunct="1">
              <a:buNone/>
              <a:defRPr kumimoji="0" lang="cs-CZ" sz="2000" b="1"/>
            </a:lvl2pPr>
            <a:lvl3pPr marL="914400" indent="0" eaLnBrk="1" latinLnBrk="0" hangingPunct="1">
              <a:buNone/>
              <a:defRPr kumimoji="0" lang="cs-CZ" sz="1800" b="1"/>
            </a:lvl3pPr>
            <a:lvl4pPr marL="1371600" indent="0" eaLnBrk="1" latinLnBrk="0" hangingPunct="1">
              <a:buNone/>
              <a:defRPr kumimoji="0" lang="cs-CZ" sz="1600" b="1"/>
            </a:lvl4pPr>
            <a:lvl5pPr marL="1828800" indent="0" eaLnBrk="1" latinLnBrk="0" hangingPunct="1">
              <a:buNone/>
              <a:defRPr kumimoji="0" lang="cs-CZ" sz="1600" b="1"/>
            </a:lvl5pPr>
            <a:lvl6pPr marL="2286000" indent="0" eaLnBrk="1" latinLnBrk="0" hangingPunct="1">
              <a:buNone/>
              <a:defRPr kumimoji="0" lang="cs-CZ" sz="1600" b="1"/>
            </a:lvl6pPr>
            <a:lvl7pPr marL="2743200" indent="0" eaLnBrk="1" latinLnBrk="0" hangingPunct="1">
              <a:buNone/>
              <a:defRPr kumimoji="0" lang="cs-CZ" sz="1600" b="1"/>
            </a:lvl7pPr>
            <a:lvl8pPr marL="3200400" indent="0" eaLnBrk="1" latinLnBrk="0" hangingPunct="1">
              <a:buNone/>
              <a:defRPr kumimoji="0" lang="cs-CZ" sz="1600" b="1"/>
            </a:lvl8pPr>
            <a:lvl9pPr marL="3657600" indent="0" eaLnBrk="1" latinLnBrk="0" hangingPunct="1">
              <a:buNone/>
              <a:defRPr kumimoji="0" lang="cs-CZ" sz="1600" b="1"/>
            </a:lvl9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174875"/>
            <a:ext cx="4040188" cy="3951288"/>
          </a:xfrm>
        </p:spPr>
        <p:txBody>
          <a:bodyPr/>
          <a:lstStyle>
            <a:lvl1pPr eaLnBrk="1" latinLnBrk="0" hangingPunct="1">
              <a:defRPr kumimoji="0" lang="cs-CZ" sz="2400"/>
            </a:lvl1pPr>
            <a:lvl2pPr eaLnBrk="1" latinLnBrk="0" hangingPunct="1">
              <a:defRPr kumimoji="0" lang="cs-CZ" sz="2000"/>
            </a:lvl2pPr>
            <a:lvl3pPr eaLnBrk="1" latinLnBrk="0" hangingPunct="1">
              <a:defRPr kumimoji="0" lang="cs-CZ" sz="1800"/>
            </a:lvl3pPr>
            <a:lvl4pPr eaLnBrk="1" latinLnBrk="0" hangingPunct="1">
              <a:defRPr kumimoji="0" lang="cs-CZ" sz="1600"/>
            </a:lvl4pPr>
            <a:lvl5pPr eaLnBrk="1" latinLnBrk="0" hangingPunct="1">
              <a:defRPr kumimoji="0" lang="cs-CZ" sz="1600"/>
            </a:lvl5pPr>
            <a:lvl6pPr eaLnBrk="1" latinLnBrk="0" hangingPunct="1">
              <a:defRPr kumimoji="0" lang="cs-CZ" sz="1600"/>
            </a:lvl6pPr>
            <a:lvl7pPr eaLnBrk="1" latinLnBrk="0" hangingPunct="1">
              <a:defRPr kumimoji="0" lang="cs-CZ" sz="1600"/>
            </a:lvl7pPr>
            <a:lvl8pPr eaLnBrk="1" latinLnBrk="0" hangingPunct="1">
              <a:defRPr kumimoji="0" lang="cs-CZ" sz="1600"/>
            </a:lvl8pPr>
            <a:lvl9pPr eaLnBrk="1" latinLnBrk="0" hangingPunct="1">
              <a:defRPr kumimoji="0" lang="cs-CZ" sz="1600"/>
            </a:lvl9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625" y="1535113"/>
            <a:ext cx="4041775" cy="639762"/>
          </a:xfrm>
        </p:spPr>
        <p:txBody>
          <a:bodyPr anchor="b"/>
          <a:lstStyle>
            <a:lvl1pPr marL="0" indent="0" eaLnBrk="1" latinLnBrk="0" hangingPunct="1">
              <a:buNone/>
              <a:defRPr kumimoji="0" lang="cs-CZ" sz="2400" b="1"/>
            </a:lvl1pPr>
            <a:lvl2pPr marL="457200" indent="0" eaLnBrk="1" latinLnBrk="0" hangingPunct="1">
              <a:buNone/>
              <a:defRPr kumimoji="0" lang="cs-CZ" sz="2000" b="1"/>
            </a:lvl2pPr>
            <a:lvl3pPr marL="914400" indent="0" eaLnBrk="1" latinLnBrk="0" hangingPunct="1">
              <a:buNone/>
              <a:defRPr kumimoji="0" lang="cs-CZ" sz="1800" b="1"/>
            </a:lvl3pPr>
            <a:lvl4pPr marL="1371600" indent="0" eaLnBrk="1" latinLnBrk="0" hangingPunct="1">
              <a:buNone/>
              <a:defRPr kumimoji="0" lang="cs-CZ" sz="1600" b="1"/>
            </a:lvl4pPr>
            <a:lvl5pPr marL="1828800" indent="0" eaLnBrk="1" latinLnBrk="0" hangingPunct="1">
              <a:buNone/>
              <a:defRPr kumimoji="0" lang="cs-CZ" sz="1600" b="1"/>
            </a:lvl5pPr>
            <a:lvl6pPr marL="2286000" indent="0" eaLnBrk="1" latinLnBrk="0" hangingPunct="1">
              <a:buNone/>
              <a:defRPr kumimoji="0" lang="cs-CZ" sz="1600" b="1"/>
            </a:lvl6pPr>
            <a:lvl7pPr marL="2743200" indent="0" eaLnBrk="1" latinLnBrk="0" hangingPunct="1">
              <a:buNone/>
              <a:defRPr kumimoji="0" lang="cs-CZ" sz="1600" b="1"/>
            </a:lvl7pPr>
            <a:lvl8pPr marL="3200400" indent="0" eaLnBrk="1" latinLnBrk="0" hangingPunct="1">
              <a:buNone/>
              <a:defRPr kumimoji="0" lang="cs-CZ" sz="1600" b="1"/>
            </a:lvl8pPr>
            <a:lvl9pPr marL="3657600" indent="0" eaLnBrk="1" latinLnBrk="0" hangingPunct="1">
              <a:buNone/>
              <a:defRPr kumimoji="0" lang="cs-CZ" sz="1600" b="1"/>
            </a:lvl9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625" y="2174875"/>
            <a:ext cx="4041775" cy="3951288"/>
          </a:xfrm>
        </p:spPr>
        <p:txBody>
          <a:bodyPr/>
          <a:lstStyle>
            <a:lvl1pPr eaLnBrk="1" latinLnBrk="0" hangingPunct="1">
              <a:defRPr kumimoji="0" lang="cs-CZ" sz="2400"/>
            </a:lvl1pPr>
            <a:lvl2pPr eaLnBrk="1" latinLnBrk="0" hangingPunct="1">
              <a:defRPr kumimoji="0" lang="cs-CZ" sz="2000"/>
            </a:lvl2pPr>
            <a:lvl3pPr eaLnBrk="1" latinLnBrk="0" hangingPunct="1">
              <a:defRPr kumimoji="0" lang="cs-CZ" sz="1800"/>
            </a:lvl3pPr>
            <a:lvl4pPr eaLnBrk="1" latinLnBrk="0" hangingPunct="1">
              <a:defRPr kumimoji="0" lang="cs-CZ" sz="1600"/>
            </a:lvl4pPr>
            <a:lvl5pPr eaLnBrk="1" latinLnBrk="0" hangingPunct="1">
              <a:defRPr kumimoji="0" lang="cs-CZ" sz="1600"/>
            </a:lvl5pPr>
            <a:lvl6pPr eaLnBrk="1" latinLnBrk="0" hangingPunct="1">
              <a:defRPr kumimoji="0" lang="cs-CZ" sz="1600"/>
            </a:lvl6pPr>
            <a:lvl7pPr eaLnBrk="1" latinLnBrk="0" hangingPunct="1">
              <a:defRPr kumimoji="0" lang="cs-CZ" sz="1600"/>
            </a:lvl7pPr>
            <a:lvl8pPr eaLnBrk="1" latinLnBrk="0" hangingPunct="1">
              <a:defRPr kumimoji="0" lang="cs-CZ" sz="1600"/>
            </a:lvl8pPr>
            <a:lvl9pPr eaLnBrk="1" latinLnBrk="0" hangingPunct="1">
              <a:defRPr kumimoji="0" lang="cs-CZ" sz="1600"/>
            </a:lvl9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06.10.2022</a:t>
            </a:fld>
            <a:endParaRPr kumimoji="0"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3008313" cy="1162050"/>
          </a:xfrm>
        </p:spPr>
        <p:txBody>
          <a:bodyPr anchor="b"/>
          <a:lstStyle>
            <a:lvl1pPr algn="l" eaLnBrk="1" latinLnBrk="0" hangingPunct="1">
              <a:defRPr kumimoji="0" lang="cs-CZ" sz="2000" b="1"/>
            </a:lvl1pPr>
          </a:lstStyle>
          <a:p>
            <a:pPr eaLnBrk="1" latinLnBrk="0" hangingPunct="1"/>
            <a:r>
              <a:rPr lang="cs-CZ"/>
              <a:t>Kliknutím lze upravit styl.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273050"/>
            <a:ext cx="5111750" cy="5853113"/>
          </a:xfrm>
        </p:spPr>
        <p:txBody>
          <a:bodyPr/>
          <a:lstStyle>
            <a:lvl1pPr eaLnBrk="1" latinLnBrk="0" hangingPunct="1">
              <a:defRPr kumimoji="0" lang="cs-CZ" sz="3200"/>
            </a:lvl1pPr>
            <a:lvl2pPr eaLnBrk="1" latinLnBrk="0" hangingPunct="1">
              <a:defRPr kumimoji="0" lang="cs-CZ" sz="2800"/>
            </a:lvl2pPr>
            <a:lvl3pPr eaLnBrk="1" latinLnBrk="0" hangingPunct="1">
              <a:defRPr kumimoji="0" lang="cs-CZ" sz="2400"/>
            </a:lvl3pPr>
            <a:lvl4pPr eaLnBrk="1" latinLnBrk="0" hangingPunct="1">
              <a:defRPr kumimoji="0" lang="cs-CZ" sz="2000"/>
            </a:lvl4pPr>
            <a:lvl5pPr eaLnBrk="1" latinLnBrk="0" hangingPunct="1">
              <a:defRPr kumimoji="0" lang="cs-CZ" sz="2000"/>
            </a:lvl5pPr>
            <a:lvl6pPr eaLnBrk="1" latinLnBrk="0" hangingPunct="1">
              <a:defRPr kumimoji="0" lang="cs-CZ" sz="2000"/>
            </a:lvl6pPr>
            <a:lvl7pPr eaLnBrk="1" latinLnBrk="0" hangingPunct="1">
              <a:defRPr kumimoji="0" lang="cs-CZ" sz="2000"/>
            </a:lvl7pPr>
            <a:lvl8pPr eaLnBrk="1" latinLnBrk="0" hangingPunct="1">
              <a:defRPr kumimoji="0" lang="cs-CZ" sz="2000"/>
            </a:lvl8pPr>
            <a:lvl9pPr eaLnBrk="1" latinLnBrk="0" hangingPunct="1">
              <a:defRPr kumimoji="0" lang="cs-CZ" sz="2000"/>
            </a:lvl9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1435100"/>
            <a:ext cx="3008313" cy="4691063"/>
          </a:xfrm>
        </p:spPr>
        <p:txBody>
          <a:bodyPr/>
          <a:lstStyle>
            <a:lvl1pPr marL="0" indent="0" eaLnBrk="1" latinLnBrk="0" hangingPunct="1">
              <a:buNone/>
              <a:defRPr kumimoji="0" lang="cs-CZ" sz="1400"/>
            </a:lvl1pPr>
            <a:lvl2pPr marL="457200" indent="0" eaLnBrk="1" latinLnBrk="0" hangingPunct="1">
              <a:buNone/>
              <a:defRPr kumimoji="0" lang="cs-CZ" sz="1200"/>
            </a:lvl2pPr>
            <a:lvl3pPr marL="914400" indent="0" eaLnBrk="1" latinLnBrk="0" hangingPunct="1">
              <a:buNone/>
              <a:defRPr kumimoji="0" lang="cs-CZ" sz="1000"/>
            </a:lvl3pPr>
            <a:lvl4pPr marL="1371600" indent="0" eaLnBrk="1" latinLnBrk="0" hangingPunct="1">
              <a:buNone/>
              <a:defRPr kumimoji="0" lang="cs-CZ" sz="900"/>
            </a:lvl4pPr>
            <a:lvl5pPr marL="1828800" indent="0" eaLnBrk="1" latinLnBrk="0" hangingPunct="1">
              <a:buNone/>
              <a:defRPr kumimoji="0" lang="cs-CZ" sz="900"/>
            </a:lvl5pPr>
            <a:lvl6pPr marL="2286000" indent="0" eaLnBrk="1" latinLnBrk="0" hangingPunct="1">
              <a:buNone/>
              <a:defRPr kumimoji="0" lang="cs-CZ" sz="900"/>
            </a:lvl6pPr>
            <a:lvl7pPr marL="2743200" indent="0" eaLnBrk="1" latinLnBrk="0" hangingPunct="1">
              <a:buNone/>
              <a:defRPr kumimoji="0" lang="cs-CZ" sz="900"/>
            </a:lvl7pPr>
            <a:lvl8pPr marL="3200400" indent="0" eaLnBrk="1" latinLnBrk="0" hangingPunct="1">
              <a:buNone/>
              <a:defRPr kumimoji="0" lang="cs-CZ" sz="900"/>
            </a:lvl8pPr>
            <a:lvl9pPr marL="3657600" indent="0" eaLnBrk="1" latinLnBrk="0" hangingPunct="1">
              <a:buNone/>
              <a:defRPr kumimoji="0" lang="cs-CZ" sz="900"/>
            </a:lvl9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06.10.2022</a:t>
            </a:fld>
            <a:endParaRPr kumimoji="0"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 eaLnBrk="1" latinLnBrk="0" hangingPunct="1">
              <a:defRPr kumimoji="0" lang="cs-CZ" sz="2000" b="1"/>
            </a:lvl1pPr>
          </a:lstStyle>
          <a:p>
            <a:pPr eaLnBrk="1" latinLnBrk="0" hangingPunct="1"/>
            <a:r>
              <a:rPr lang="cs-CZ"/>
              <a:t>Kliknutím lze upravit styl.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 eaLnBrk="1" latinLnBrk="0" hangingPunct="1">
              <a:buNone/>
              <a:defRPr kumimoji="0" lang="cs-CZ" sz="3200"/>
            </a:lvl1pPr>
            <a:lvl2pPr marL="457200" indent="0" eaLnBrk="1" latinLnBrk="0" hangingPunct="1">
              <a:buNone/>
              <a:defRPr kumimoji="0" lang="cs-CZ" sz="2800"/>
            </a:lvl2pPr>
            <a:lvl3pPr marL="914400" indent="0" eaLnBrk="1" latinLnBrk="0" hangingPunct="1">
              <a:buNone/>
              <a:defRPr kumimoji="0" lang="cs-CZ" sz="2400"/>
            </a:lvl3pPr>
            <a:lvl4pPr marL="1371600" indent="0" eaLnBrk="1" latinLnBrk="0" hangingPunct="1">
              <a:buNone/>
              <a:defRPr kumimoji="0" lang="cs-CZ" sz="2000"/>
            </a:lvl4pPr>
            <a:lvl5pPr marL="1828800" indent="0" eaLnBrk="1" latinLnBrk="0" hangingPunct="1">
              <a:buNone/>
              <a:defRPr kumimoji="0" lang="cs-CZ" sz="2000"/>
            </a:lvl5pPr>
            <a:lvl6pPr marL="2286000" indent="0" eaLnBrk="1" latinLnBrk="0" hangingPunct="1">
              <a:buNone/>
              <a:defRPr kumimoji="0" lang="cs-CZ" sz="2000"/>
            </a:lvl6pPr>
            <a:lvl7pPr marL="2743200" indent="0" eaLnBrk="1" latinLnBrk="0" hangingPunct="1">
              <a:buNone/>
              <a:defRPr kumimoji="0" lang="cs-CZ" sz="2000"/>
            </a:lvl7pPr>
            <a:lvl8pPr marL="3200400" indent="0" eaLnBrk="1" latinLnBrk="0" hangingPunct="1">
              <a:buNone/>
              <a:defRPr kumimoji="0" lang="cs-CZ" sz="2000"/>
            </a:lvl8pPr>
            <a:lvl9pPr marL="3657600" indent="0" eaLnBrk="1" latinLnBrk="0" hangingPunct="1">
              <a:buNone/>
              <a:defRPr kumimoji="0" lang="cs-CZ" sz="2000"/>
            </a:lvl9pPr>
          </a:lstStyle>
          <a:p>
            <a:pPr eaLnBrk="1" latinLnBrk="0" hangingPunct="1"/>
            <a:r>
              <a:rPr lang="cs-CZ"/>
              <a:t>Kliknutím na ikonu přidáte obrázek.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 eaLnBrk="1" latinLnBrk="0" hangingPunct="1">
              <a:buNone/>
              <a:defRPr kumimoji="0" lang="cs-CZ" sz="1400"/>
            </a:lvl1pPr>
            <a:lvl2pPr marL="457200" indent="0" eaLnBrk="1" latinLnBrk="0" hangingPunct="1">
              <a:buNone/>
              <a:defRPr kumimoji="0" lang="cs-CZ" sz="1200"/>
            </a:lvl2pPr>
            <a:lvl3pPr marL="914400" indent="0" eaLnBrk="1" latinLnBrk="0" hangingPunct="1">
              <a:buNone/>
              <a:defRPr kumimoji="0" lang="cs-CZ" sz="1000"/>
            </a:lvl3pPr>
            <a:lvl4pPr marL="1371600" indent="0" eaLnBrk="1" latinLnBrk="0" hangingPunct="1">
              <a:buNone/>
              <a:defRPr kumimoji="0" lang="cs-CZ" sz="900"/>
            </a:lvl4pPr>
            <a:lvl5pPr marL="1828800" indent="0" eaLnBrk="1" latinLnBrk="0" hangingPunct="1">
              <a:buNone/>
              <a:defRPr kumimoji="0" lang="cs-CZ" sz="900"/>
            </a:lvl5pPr>
            <a:lvl6pPr marL="2286000" indent="0" eaLnBrk="1" latinLnBrk="0" hangingPunct="1">
              <a:buNone/>
              <a:defRPr kumimoji="0" lang="cs-CZ" sz="900"/>
            </a:lvl6pPr>
            <a:lvl7pPr marL="2743200" indent="0" eaLnBrk="1" latinLnBrk="0" hangingPunct="1">
              <a:buNone/>
              <a:defRPr kumimoji="0" lang="cs-CZ" sz="900"/>
            </a:lvl7pPr>
            <a:lvl8pPr marL="3200400" indent="0" eaLnBrk="1" latinLnBrk="0" hangingPunct="1">
              <a:buNone/>
              <a:defRPr kumimoji="0" lang="cs-CZ" sz="900"/>
            </a:lvl8pPr>
            <a:lvl9pPr marL="3657600" indent="0" eaLnBrk="1" latinLnBrk="0" hangingPunct="1">
              <a:buNone/>
              <a:defRPr kumimoji="0" lang="cs-CZ" sz="900"/>
            </a:lvl9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06.10.2022</a:t>
            </a:fld>
            <a:endParaRPr kumimoji="0"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cs-CZ"/>
              <a:t>Kliknutím lze upravit styl.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06.10.2022</a:t>
            </a:fld>
            <a:endParaRPr kumimoji="0"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057400" cy="5851525"/>
          </a:xfrm>
        </p:spPr>
        <p:txBody>
          <a:bodyPr vert="eaVert"/>
          <a:lstStyle/>
          <a:p>
            <a:pPr eaLnBrk="1" latinLnBrk="0" hangingPunct="1"/>
            <a:r>
              <a:rPr lang="cs-CZ"/>
              <a:t>Kliknutím lze upravit styl.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274638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06.10.2022</a:t>
            </a:fld>
            <a:endParaRPr kumimoji="0"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077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eaLnBrk="1" latinLnBrk="0" hangingPunct="1"/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00200"/>
            <a:ext cx="8077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0" hangingPunct="1">
              <a:defRPr kumimoji="0" lang="cs-CZ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B281C-5159-4971-8228-52B9A72E9ED2}" type="datetimeFigureOut">
              <a:pPr/>
              <a:t>06.10.2022</a:t>
            </a:fld>
            <a:endParaRPr kumimoji="0"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52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0" hangingPunct="1">
              <a:defRPr kumimoji="0" lang="cs-CZ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0"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latinLnBrk="0" hangingPunct="1">
              <a:defRPr kumimoji="0" lang="cs-CZ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52400" y="-109183"/>
            <a:ext cx="818707" cy="708318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6" r:id="rId6"/>
    <p:sldLayoutId id="2147483657" r:id="rId7"/>
    <p:sldLayoutId id="2147483658" r:id="rId8"/>
    <p:sldLayoutId id="2147483659" r:id="rId9"/>
    <p:sldLayoutId id="2147483654" r:id="rId10"/>
    <p:sldLayoutId id="2147483655" r:id="rId11"/>
    <p:sldLayoutId id="2147483663" r:id="rId12"/>
  </p:sldLayoutIdLst>
  <p:transition spd="slow">
    <p:wipe dir="d"/>
  </p:transition>
  <p:txStyles>
    <p:titleStyle>
      <a:lvl1pPr algn="l" defTabSz="914400" rtl="0" eaLnBrk="1" latinLnBrk="0" hangingPunct="1">
        <a:spcBef>
          <a:spcPct val="0"/>
        </a:spcBef>
        <a:buNone/>
        <a:defRPr kumimoji="0" lang="cs-CZ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cs-CZ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kumimoji="0" lang="cs-CZ"/>
      </a:defPPr>
      <a:lvl1pPr marL="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5" Type="http://schemas.openxmlformats.org/officeDocument/2006/relationships/notesSlide" Target="../notesSlides/notesSlide8.xml"/><Relationship Id="rId4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27.xml"/><Relationship Id="rId2" Type="http://schemas.openxmlformats.org/officeDocument/2006/relationships/tags" Target="../tags/tag26.xml"/><Relationship Id="rId1" Type="http://schemas.openxmlformats.org/officeDocument/2006/relationships/tags" Target="../tags/tag25.xml"/><Relationship Id="rId5" Type="http://schemas.openxmlformats.org/officeDocument/2006/relationships/notesSlide" Target="../notesSlides/notesSlide9.xml"/><Relationship Id="rId4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jpeg"/><Relationship Id="rId3" Type="http://schemas.openxmlformats.org/officeDocument/2006/relationships/tags" Target="../tags/tag30.xml"/><Relationship Id="rId7" Type="http://schemas.openxmlformats.org/officeDocument/2006/relationships/image" Target="../media/image28.jpeg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6" Type="http://schemas.openxmlformats.org/officeDocument/2006/relationships/hyperlink" Target="http://www.youtube.com/watch?v=rLfLHcWQ1RY" TargetMode="External"/><Relationship Id="rId5" Type="http://schemas.openxmlformats.org/officeDocument/2006/relationships/notesSlide" Target="../notesSlides/notesSlide10.xml"/><Relationship Id="rId4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jpeg"/><Relationship Id="rId3" Type="http://schemas.openxmlformats.org/officeDocument/2006/relationships/tags" Target="../tags/tag33.xml"/><Relationship Id="rId7" Type="http://schemas.openxmlformats.org/officeDocument/2006/relationships/image" Target="../media/image31.jpeg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6" Type="http://schemas.openxmlformats.org/officeDocument/2006/relationships/image" Target="../media/image30.jpeg"/><Relationship Id="rId5" Type="http://schemas.openxmlformats.org/officeDocument/2006/relationships/notesSlide" Target="../notesSlides/notesSlide11.xml"/><Relationship Id="rId4" Type="http://schemas.openxmlformats.org/officeDocument/2006/relationships/slideLayout" Target="../slideLayouts/slideLayout3.xml"/><Relationship Id="rId9" Type="http://schemas.openxmlformats.org/officeDocument/2006/relationships/image" Target="../media/image33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image" Target="../media/image6.jpeg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6" Type="http://schemas.openxmlformats.org/officeDocument/2006/relationships/image" Target="../media/image7.png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10" Type="http://schemas.openxmlformats.org/officeDocument/2006/relationships/image" Target="../media/image16.jpeg"/><Relationship Id="rId4" Type="http://schemas.openxmlformats.org/officeDocument/2006/relationships/image" Target="../media/image10.jpeg"/><Relationship Id="rId9" Type="http://schemas.openxmlformats.org/officeDocument/2006/relationships/image" Target="../media/image15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eg"/><Relationship Id="rId3" Type="http://schemas.openxmlformats.org/officeDocument/2006/relationships/tags" Target="../tags/tag15.xml"/><Relationship Id="rId7" Type="http://schemas.openxmlformats.org/officeDocument/2006/relationships/image" Target="../media/image18.jpeg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image" Target="../media/image17.jpeg"/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7" Type="http://schemas.openxmlformats.org/officeDocument/2006/relationships/image" Target="../media/image21.jpeg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6" Type="http://schemas.openxmlformats.org/officeDocument/2006/relationships/image" Target="../media/image20.jpeg"/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7" Type="http://schemas.openxmlformats.org/officeDocument/2006/relationships/image" Target="../media/image23.jpeg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6" Type="http://schemas.openxmlformats.org/officeDocument/2006/relationships/image" Target="../media/image22.jpeg"/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7.jpeg"/><Relationship Id="rId4" Type="http://schemas.openxmlformats.org/officeDocument/2006/relationships/image" Target="../media/image2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/>
              <a:t>KOJENECKÉ OBDOBÍ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endParaRPr lang="cs-CZ" sz="2400" dirty="0">
              <a:latin typeface="+mn-lt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/>
              <a:t>MYŠLENÍ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i="1" u="sng" dirty="0"/>
              <a:t>Fáze primární kruhové reakce (od 1 do 4 měsíců)</a:t>
            </a:r>
            <a:endParaRPr lang="cs-CZ" dirty="0"/>
          </a:p>
          <a:p>
            <a:pPr lvl="1"/>
            <a:r>
              <a:rPr lang="cs-CZ" dirty="0"/>
              <a:t>z radosti, bez cíle</a:t>
            </a:r>
          </a:p>
          <a:p>
            <a:r>
              <a:rPr lang="cs-CZ" b="1" i="1" u="sng" dirty="0"/>
              <a:t>Fáze sekundární kruhové reakce (od 4 do 8 měsíců)</a:t>
            </a:r>
            <a:endParaRPr lang="cs-CZ" dirty="0"/>
          </a:p>
          <a:p>
            <a:pPr lvl="1"/>
            <a:r>
              <a:rPr lang="cs-CZ" dirty="0"/>
              <a:t>činnost prostředkem k cílům + trvalost podnětů</a:t>
            </a:r>
          </a:p>
          <a:p>
            <a:r>
              <a:rPr lang="cs-CZ" b="1" i="1" u="sng" dirty="0"/>
              <a:t>Fáze kombinované sekundární kruhové reakce (od 8 do 12 měsíců)</a:t>
            </a:r>
            <a:endParaRPr lang="cs-CZ" dirty="0"/>
          </a:p>
          <a:p>
            <a:pPr lvl="1"/>
            <a:r>
              <a:rPr lang="cs-CZ" dirty="0"/>
              <a:t>cíl stanovit </a:t>
            </a:r>
          </a:p>
          <a:p>
            <a:pPr lvl="1"/>
            <a:r>
              <a:rPr lang="cs-CZ" dirty="0"/>
              <a:t>trvalost předmětů v čase.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13463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/>
              <a:t>ŘEČ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 fontScale="92500"/>
          </a:bodyPr>
          <a:lstStyle/>
          <a:p>
            <a:r>
              <a:rPr lang="cs-CZ" dirty="0" err="1"/>
              <a:t>Allport</a:t>
            </a:r>
            <a:r>
              <a:rPr lang="cs-CZ" dirty="0"/>
              <a:t>: cirkulární reflex</a:t>
            </a:r>
          </a:p>
          <a:p>
            <a:r>
              <a:rPr lang="cs-CZ" dirty="0"/>
              <a:t>STADIUM PŘEDŘEČOVÝCH HLASOVÝCH PROJEVŮ</a:t>
            </a:r>
          </a:p>
          <a:p>
            <a:pPr lvl="1"/>
            <a:r>
              <a:rPr lang="cs-CZ" dirty="0"/>
              <a:t>Vokalizace, broukání (3), žvatlání (6-8)</a:t>
            </a:r>
          </a:p>
          <a:p>
            <a:r>
              <a:rPr lang="cs-CZ" dirty="0"/>
              <a:t>STADIUM POROZUMĚNÍ SLOV</a:t>
            </a:r>
          </a:p>
          <a:p>
            <a:pPr lvl="1"/>
            <a:r>
              <a:rPr lang="cs-CZ" dirty="0"/>
              <a:t>Otočení (4-5), zápor, jméno (7), slovní hříčky (9-10)</a:t>
            </a:r>
          </a:p>
          <a:p>
            <a:r>
              <a:rPr lang="cs-CZ" dirty="0"/>
              <a:t>STADIUM TVOŘENÍ SLOV</a:t>
            </a:r>
          </a:p>
          <a:p>
            <a:pPr lvl="1"/>
            <a:r>
              <a:rPr lang="cs-CZ" dirty="0" err="1"/>
              <a:t>Holofráze</a:t>
            </a:r>
            <a:endParaRPr lang="cs-CZ" dirty="0"/>
          </a:p>
          <a:p>
            <a:pPr lvl="1"/>
            <a:r>
              <a:rPr lang="cs-CZ" dirty="0"/>
              <a:t>Dětský žargon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13463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/>
              <a:t>SOCIALIZACE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755576" y="1268760"/>
            <a:ext cx="8077200" cy="4297363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intuitivní rodičovské chování</a:t>
            </a:r>
          </a:p>
          <a:p>
            <a:r>
              <a:rPr lang="cs-CZ" dirty="0"/>
              <a:t>2m úsměv, 3m sociální (hlasitý)</a:t>
            </a:r>
          </a:p>
          <a:p>
            <a:r>
              <a:rPr lang="cs-CZ" dirty="0"/>
              <a:t>3-6 jednoduché sociální hry</a:t>
            </a:r>
          </a:p>
          <a:p>
            <a:r>
              <a:rPr lang="cs-CZ" dirty="0"/>
              <a:t>od 6. známé a neznámé lidi, </a:t>
            </a:r>
          </a:p>
          <a:p>
            <a:r>
              <a:rPr lang="cs-CZ" dirty="0"/>
              <a:t>v 7. a 8. měsíci se objevuje strach z cizích lidí a neznámých situací</a:t>
            </a:r>
          </a:p>
          <a:p>
            <a:pPr lvl="1"/>
            <a:r>
              <a:rPr lang="cs-CZ" dirty="0"/>
              <a:t>Kojenec od 7. měsíce začíná reagovat na odloučení od matky odporem a v její nepřítomnosti ji hledá. </a:t>
            </a:r>
          </a:p>
          <a:p>
            <a:pPr lvl="1"/>
            <a:r>
              <a:rPr lang="cs-CZ" dirty="0"/>
              <a:t>12m tzv. připoutání – sklon dítěte k vyhledávání blízkosti určitých lidí spojený s pocitem větší jistoty v jejich blízkosti. </a:t>
            </a:r>
          </a:p>
          <a:p>
            <a:pPr lvl="1"/>
            <a:endParaRPr lang="cs-CZ" dirty="0">
              <a:hlinkClick r:id="rId6"/>
            </a:endParaRPr>
          </a:p>
          <a:p>
            <a:pPr lvl="1"/>
            <a:endParaRPr lang="cs-CZ" dirty="0">
              <a:hlinkClick r:id="rId6"/>
            </a:endParaRPr>
          </a:p>
          <a:p>
            <a:pPr marL="457200" lvl="1" indent="0">
              <a:buNone/>
            </a:pPr>
            <a:r>
              <a:rPr lang="cs-CZ" dirty="0">
                <a:hlinkClick r:id="rId6"/>
              </a:rPr>
              <a:t>http://www.youtube.com/watch?v=rLfLHcWQ1RY</a:t>
            </a:r>
            <a:endParaRPr lang="cs-CZ" dirty="0"/>
          </a:p>
        </p:txBody>
      </p:sp>
      <p:pic>
        <p:nvPicPr>
          <p:cNvPr id="4" name="Picture 2" descr="Kojenci si dokážou zapamatovat jen dobré věci, prokázala studie - Flowee">
            <a:extLst>
              <a:ext uri="{FF2B5EF4-FFF2-40B4-BE49-F238E27FC236}">
                <a16:creationId xmlns:a16="http://schemas.microsoft.com/office/drawing/2014/main" id="{B7CB21E4-638D-4B65-9A49-AAFFE7A424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8376" y="188640"/>
            <a:ext cx="26670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 descr="Co si děti pamatují z prvních měsíců života? Vědci to už vědí – a je to  skvělé! | Prima Zoom">
            <a:extLst>
              <a:ext uri="{FF2B5EF4-FFF2-40B4-BE49-F238E27FC236}">
                <a16:creationId xmlns:a16="http://schemas.microsoft.com/office/drawing/2014/main" id="{3A312A17-C785-4C32-89F0-E78B02A614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5069160"/>
            <a:ext cx="2847975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017545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/>
              <a:t>EMOCE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755576" y="1268760"/>
            <a:ext cx="8077200" cy="4297363"/>
          </a:xfrm>
        </p:spPr>
        <p:txBody>
          <a:bodyPr>
            <a:normAutofit/>
          </a:bodyPr>
          <a:lstStyle/>
          <a:p>
            <a:r>
              <a:rPr lang="cs-CZ" dirty="0"/>
              <a:t>Radost</a:t>
            </a:r>
          </a:p>
          <a:p>
            <a:r>
              <a:rPr lang="cs-CZ" dirty="0"/>
              <a:t>Spokojenost</a:t>
            </a:r>
          </a:p>
          <a:p>
            <a:r>
              <a:rPr lang="cs-CZ" dirty="0"/>
              <a:t>Dobrá nálada</a:t>
            </a:r>
          </a:p>
          <a:p>
            <a:r>
              <a:rPr lang="cs-CZ" dirty="0"/>
              <a:t>Lítost 6m</a:t>
            </a:r>
          </a:p>
          <a:p>
            <a:r>
              <a:rPr lang="cs-CZ" dirty="0"/>
              <a:t>Strach 6m</a:t>
            </a:r>
          </a:p>
          <a:p>
            <a:r>
              <a:rPr lang="cs-CZ" dirty="0"/>
              <a:t>Hněv</a:t>
            </a:r>
          </a:p>
          <a:p>
            <a:r>
              <a:rPr lang="cs-CZ" dirty="0"/>
              <a:t>Žárlivost 9-12</a:t>
            </a:r>
          </a:p>
        </p:txBody>
      </p:sp>
      <p:pic>
        <p:nvPicPr>
          <p:cNvPr id="8194" name="Picture 2" descr="Jak a kdy se dítě učí jíst samo? - Babybio">
            <a:extLst>
              <a:ext uri="{FF2B5EF4-FFF2-40B4-BE49-F238E27FC236}">
                <a16:creationId xmlns:a16="http://schemas.microsoft.com/office/drawing/2014/main" id="{91C4651B-8E07-4371-A1A2-FF1E9A4554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764704"/>
            <a:ext cx="3028950" cy="151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Jak učit kojence řeč? » Medixa.org">
            <a:extLst>
              <a:ext uri="{FF2B5EF4-FFF2-40B4-BE49-F238E27FC236}">
                <a16:creationId xmlns:a16="http://schemas.microsoft.com/office/drawing/2014/main" id="{A9B250C0-06B6-452B-9720-918D297F5F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783235"/>
            <a:ext cx="3124200" cy="1457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8" name="Picture 6" descr="Jak učit miminko mluvit | JakNaDite.cz">
            <a:extLst>
              <a:ext uri="{FF2B5EF4-FFF2-40B4-BE49-F238E27FC236}">
                <a16:creationId xmlns:a16="http://schemas.microsoft.com/office/drawing/2014/main" id="{B034CE33-1C8C-4D5E-8E53-3572EDB08A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3423" y="4718323"/>
            <a:ext cx="2800350" cy="162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0" name="Picture 8" descr="Dětský pláč... řeč, které ne-rozumíme?! - VašeDěti.cz">
            <a:extLst>
              <a:ext uri="{FF2B5EF4-FFF2-40B4-BE49-F238E27FC236}">
                <a16:creationId xmlns:a16="http://schemas.microsoft.com/office/drawing/2014/main" id="{577E7F0D-82E0-44A1-81E8-4FE7C2F24A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5532710"/>
            <a:ext cx="1944216" cy="1293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78733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68954"/>
            <a:ext cx="8550596" cy="5896349"/>
          </a:xfrm>
        </p:spPr>
      </p:pic>
    </p:spTree>
    <p:extLst>
      <p:ext uri="{BB962C8B-B14F-4D97-AF65-F5344CB8AC3E}">
        <p14:creationId xmlns:p14="http://schemas.microsoft.com/office/powerpoint/2010/main" val="1925960488"/>
      </p:ext>
    </p:extLst>
  </p:cSld>
  <p:clrMapOvr>
    <a:masterClrMapping/>
  </p:clrMapOvr>
  <p:transition spd="slow"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/>
              <a:t>TEORETICKÉ VYMEZENÍ OBDOBÍ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lang="cs-CZ" dirty="0"/>
              <a:t>FREUD: stádium orální</a:t>
            </a:r>
          </a:p>
          <a:p>
            <a:r>
              <a:rPr lang="cs-CZ" dirty="0"/>
              <a:t>ERIKSON: 1. věk důvěra x nedůvěra , naděje, tzv. receptivní fáze (otevřenost k podnětům)</a:t>
            </a:r>
          </a:p>
          <a:p>
            <a:r>
              <a:rPr lang="cs-CZ" dirty="0"/>
              <a:t>PIAGET: fáze senzomotorické inteligence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/>
              <a:t>SOMATICKÉ ZNAKY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762000" y="1596413"/>
            <a:ext cx="8077200" cy="4297363"/>
          </a:xfrm>
        </p:spPr>
        <p:txBody>
          <a:bodyPr>
            <a:normAutofit/>
          </a:bodyPr>
          <a:lstStyle/>
          <a:p>
            <a:r>
              <a:rPr lang="cs-CZ" dirty="0"/>
              <a:t>Výška, váha (10kg/76 cm)</a:t>
            </a:r>
          </a:p>
          <a:p>
            <a:r>
              <a:rPr lang="cs-CZ" dirty="0"/>
              <a:t>Hlava (1/4 </a:t>
            </a:r>
            <a:r>
              <a:rPr lang="cs-CZ" dirty="0" err="1"/>
              <a:t>dosp</a:t>
            </a:r>
            <a:r>
              <a:rPr lang="cs-CZ" dirty="0"/>
              <a:t>. 1/8)</a:t>
            </a:r>
          </a:p>
          <a:p>
            <a:r>
              <a:rPr lang="cs-CZ" dirty="0"/>
              <a:t>Mozek</a:t>
            </a:r>
          </a:p>
          <a:p>
            <a:r>
              <a:rPr lang="cs-CZ" dirty="0"/>
              <a:t>Nervová soustava</a:t>
            </a:r>
          </a:p>
          <a:p>
            <a:r>
              <a:rPr lang="cs-CZ" dirty="0"/>
              <a:t>Mléčný chrup</a:t>
            </a:r>
          </a:p>
          <a:p>
            <a:r>
              <a:rPr lang="cs-CZ" dirty="0"/>
              <a:t>Trávicí soustava</a:t>
            </a:r>
          </a:p>
          <a:p>
            <a:r>
              <a:rPr lang="cs-CZ" dirty="0"/>
              <a:t>Zakřivení páteře</a:t>
            </a:r>
          </a:p>
          <a:p>
            <a:endParaRPr lang="cs-CZ" dirty="0"/>
          </a:p>
        </p:txBody>
      </p:sp>
      <p:pic>
        <p:nvPicPr>
          <p:cNvPr id="1028" name="Picture 4" descr="http://www.vanickovani.cz/wp-content/uploads/2015/01/4b-v%C3%BDvoj-zak%C5%99iven%C3%AD-p%C3%A1te%C5%99e-1024x557.jpg">
            <a:extLst>
              <a:ext uri="{FF2B5EF4-FFF2-40B4-BE49-F238E27FC236}">
                <a16:creationId xmlns:a16="http://schemas.microsoft.com/office/drawing/2014/main" id="{A95D7026-58CB-4837-BA8E-3C836C0CD6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2897331"/>
            <a:ext cx="4346668" cy="2364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ARNOLD GESELL</a:t>
            </a:r>
            <a:br>
              <a:rPr lang="cs-CZ" dirty="0"/>
            </a:br>
            <a:r>
              <a:rPr lang="cs-CZ" sz="3100" dirty="0"/>
              <a:t>3 ZÁKLADNÍ zákonitosti psychomotorického vývoje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lang="cs-CZ" b="1" dirty="0" err="1"/>
              <a:t>Cefalokaudální</a:t>
            </a:r>
            <a:endParaRPr lang="cs-CZ" dirty="0"/>
          </a:p>
          <a:p>
            <a:r>
              <a:rPr lang="cs-CZ" b="1" dirty="0" err="1"/>
              <a:t>Proximodistální</a:t>
            </a:r>
            <a:r>
              <a:rPr lang="cs-CZ" b="1" dirty="0"/>
              <a:t> </a:t>
            </a:r>
          </a:p>
          <a:p>
            <a:r>
              <a:rPr lang="cs-CZ" b="1" dirty="0" err="1"/>
              <a:t>Ulnoradiální</a:t>
            </a:r>
            <a:endParaRPr lang="cs-CZ" dirty="0"/>
          </a:p>
          <a:p>
            <a:pPr lvl="0"/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4AB2963-E4B4-4BE8-BD17-7E45C8B3FFB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83968" y="1596413"/>
            <a:ext cx="3219450" cy="345757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013463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9DD64B-180B-4E0F-976B-9E5CDCF9F5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HRUBÁ MOTORIKA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B22556D-92AE-401B-AA43-A18DF2D491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Poloha na zádech</a:t>
            </a:r>
          </a:p>
          <a:p>
            <a:r>
              <a:rPr lang="cs-CZ" dirty="0"/>
              <a:t>Poloha na bříšku</a:t>
            </a:r>
          </a:p>
          <a:p>
            <a:r>
              <a:rPr lang="cs-CZ" dirty="0"/>
              <a:t>Lezení</a:t>
            </a:r>
          </a:p>
          <a:p>
            <a:r>
              <a:rPr lang="cs-CZ" dirty="0"/>
              <a:t>Sezení</a:t>
            </a:r>
          </a:p>
          <a:p>
            <a:r>
              <a:rPr lang="cs-CZ" dirty="0"/>
              <a:t>Stoj</a:t>
            </a:r>
          </a:p>
          <a:p>
            <a:r>
              <a:rPr lang="cs-CZ" dirty="0"/>
              <a:t>chůze</a:t>
            </a:r>
          </a:p>
          <a:p>
            <a:endParaRPr lang="cs-CZ" dirty="0"/>
          </a:p>
        </p:txBody>
      </p:sp>
      <p:pic>
        <p:nvPicPr>
          <p:cNvPr id="2050" name="Picture 2" descr="10 kroků jak naučit dítě lezení (8–12 měsíců) | Eva Kiedroňová">
            <a:extLst>
              <a:ext uri="{FF2B5EF4-FFF2-40B4-BE49-F238E27FC236}">
                <a16:creationId xmlns:a16="http://schemas.microsoft.com/office/drawing/2014/main" id="{54AB7F66-DFB6-4F3F-B599-3DC0EA4232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8386" y="3397619"/>
            <a:ext cx="2628900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Jak stimulovat dítě k lezení, když ne a ne začít? - MotherClub.cz">
            <a:extLst>
              <a:ext uri="{FF2B5EF4-FFF2-40B4-BE49-F238E27FC236}">
                <a16:creationId xmlns:a16="http://schemas.microsoft.com/office/drawing/2014/main" id="{2918618E-5883-46CA-BA5A-38B9B959E0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328119"/>
            <a:ext cx="1763688" cy="1176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Motorický vývoj dítěte - Modrý koník">
            <a:extLst>
              <a:ext uri="{FF2B5EF4-FFF2-40B4-BE49-F238E27FC236}">
                <a16:creationId xmlns:a16="http://schemas.microsoft.com/office/drawing/2014/main" id="{F47E0627-9D4F-4230-9BDB-57DE44340B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6844" y="1713376"/>
            <a:ext cx="1816199" cy="1330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Leze po čtyřech v 6 měsících, stoupá si s oporou na nohy - Modrý koník">
            <a:extLst>
              <a:ext uri="{FF2B5EF4-FFF2-40B4-BE49-F238E27FC236}">
                <a16:creationId xmlns:a16="http://schemas.microsoft.com/office/drawing/2014/main" id="{29A594E0-1ECB-48E3-94F7-F06892D00D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6527" y="768256"/>
            <a:ext cx="1415855" cy="189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geckogogo# - #polodupačky#protiskluz">
            <a:extLst>
              <a:ext uri="{FF2B5EF4-FFF2-40B4-BE49-F238E27FC236}">
                <a16:creationId xmlns:a16="http://schemas.microsoft.com/office/drawing/2014/main" id="{19758DAC-DC86-417B-98E2-EB6508FED9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2154" y="3284984"/>
            <a:ext cx="1456232" cy="1456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Lezení tváří v tvář: lezení pro začátečníky">
            <a:extLst>
              <a:ext uri="{FF2B5EF4-FFF2-40B4-BE49-F238E27FC236}">
                <a16:creationId xmlns:a16="http://schemas.microsoft.com/office/drawing/2014/main" id="{B36FEF53-B4B0-485A-8997-1CFC7B769D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4817" y="2952916"/>
            <a:ext cx="2116069" cy="1330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Motorický vývoj dítěte - Modrý koník">
            <a:extLst>
              <a:ext uri="{FF2B5EF4-FFF2-40B4-BE49-F238E27FC236}">
                <a16:creationId xmlns:a16="http://schemas.microsoft.com/office/drawing/2014/main" id="{8FEE254C-E4B7-42A6-BEFA-410E1C5065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011" y="5235818"/>
            <a:ext cx="3381375" cy="1352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4" name="Picture 16" descr="VIDEO: Jak malým dětem pomáhat se sedem, lezením a chůzí? | Supermámy">
            <a:extLst>
              <a:ext uri="{FF2B5EF4-FFF2-40B4-BE49-F238E27FC236}">
                <a16:creationId xmlns:a16="http://schemas.microsoft.com/office/drawing/2014/main" id="{90F9BF42-45B4-4A88-A05D-6B3301D0FA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0915" y="4721139"/>
            <a:ext cx="1677003" cy="1330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6" name="Picture 18" descr="Zahoďte tabulky a vyčkejte, až se dítě posadí samo. Vyplatí se to! –  Maminka.cz">
            <a:extLst>
              <a:ext uri="{FF2B5EF4-FFF2-40B4-BE49-F238E27FC236}">
                <a16:creationId xmlns:a16="http://schemas.microsoft.com/office/drawing/2014/main" id="{66C923AF-3A62-4078-978B-AB3C6D96F9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3284" y="5205088"/>
            <a:ext cx="2476500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7403986"/>
      </p:ext>
    </p:extLst>
  </p:cSld>
  <p:clrMapOvr>
    <a:masterClrMapping/>
  </p:clrMapOvr>
  <p:transition spd="slow"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/>
              <a:t>JEMNÁ MOTORIKA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762000" y="1596413"/>
            <a:ext cx="8077200" cy="4991955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2m uvolňuje palec</a:t>
            </a:r>
          </a:p>
          <a:p>
            <a:r>
              <a:rPr lang="cs-CZ" dirty="0"/>
              <a:t>3m povoluje reflex, uvolňuje prsty</a:t>
            </a:r>
          </a:p>
          <a:p>
            <a:r>
              <a:rPr lang="cs-CZ" dirty="0"/>
              <a:t>4m volní úchop, „třese se“</a:t>
            </a:r>
          </a:p>
          <a:p>
            <a:r>
              <a:rPr lang="cs-CZ" dirty="0"/>
              <a:t>5m sáhne oběma rukama uchopí tzv. hrabavý</a:t>
            </a:r>
          </a:p>
          <a:p>
            <a:r>
              <a:rPr lang="cs-CZ" dirty="0"/>
              <a:t>6m, </a:t>
            </a:r>
            <a:r>
              <a:rPr lang="cs-CZ" b="1" dirty="0"/>
              <a:t>dlaňový úchop </a:t>
            </a:r>
          </a:p>
          <a:p>
            <a:r>
              <a:rPr lang="cs-CZ" dirty="0"/>
              <a:t>po 6. m unilaterální</a:t>
            </a:r>
          </a:p>
          <a:p>
            <a:r>
              <a:rPr lang="cs-CZ" dirty="0"/>
              <a:t>6-9m předává z ruky do ruky</a:t>
            </a:r>
          </a:p>
          <a:p>
            <a:r>
              <a:rPr lang="cs-CZ" dirty="0"/>
              <a:t>8m nůžkový úchop</a:t>
            </a:r>
          </a:p>
          <a:p>
            <a:r>
              <a:rPr lang="cs-CZ" dirty="0"/>
              <a:t>9. m- </a:t>
            </a:r>
            <a:r>
              <a:rPr lang="cs-CZ" dirty="0" err="1"/>
              <a:t>klíšťkový</a:t>
            </a:r>
            <a:r>
              <a:rPr lang="cs-CZ" dirty="0"/>
              <a:t> úchop</a:t>
            </a:r>
          </a:p>
          <a:p>
            <a:r>
              <a:rPr lang="cs-CZ" dirty="0"/>
              <a:t>9 – 12m vyvíjí se uvolňování úchopu (10m hrubé pouštění, 12m uvolnit na konkrétní místo)</a:t>
            </a:r>
          </a:p>
          <a:p>
            <a:r>
              <a:rPr lang="cs-CZ" dirty="0"/>
              <a:t>15 m pouštění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3076" name="Picture 4" descr="Kreslení a malování – perfektní zábava pro malé i velké | Agátin svět">
            <a:extLst>
              <a:ext uri="{FF2B5EF4-FFF2-40B4-BE49-F238E27FC236}">
                <a16:creationId xmlns:a16="http://schemas.microsoft.com/office/drawing/2014/main" id="{29BC7BD6-A873-48DB-AEA6-7CB89678CC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4223" y="2257785"/>
            <a:ext cx="1735554" cy="1150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9 věcí, které doopravdy potěší nejmenší děti | Supermámy">
            <a:extLst>
              <a:ext uri="{FF2B5EF4-FFF2-40B4-BE49-F238E27FC236}">
                <a16:creationId xmlns:a16="http://schemas.microsoft.com/office/drawing/2014/main" id="{CA80F16A-6B68-40A9-AFAA-C115F61A47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829" y="269632"/>
            <a:ext cx="2619375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Růst a vývoj dítěte - 5. měsíc » Pro-miminka.cz">
            <a:extLst>
              <a:ext uri="{FF2B5EF4-FFF2-40B4-BE49-F238E27FC236}">
                <a16:creationId xmlns:a16="http://schemas.microsoft.com/office/drawing/2014/main" id="{548460AA-18BD-4D10-B66B-C948C6138E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9207" y="3265172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411119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/>
              <a:t>VNÍMÁNÍ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ZRAKOVÉ VNÍMÁNÍ</a:t>
            </a:r>
          </a:p>
          <a:p>
            <a:r>
              <a:rPr lang="cs-CZ" dirty="0"/>
              <a:t>2m centrální část sítnice</a:t>
            </a:r>
          </a:p>
          <a:p>
            <a:r>
              <a:rPr lang="cs-CZ" dirty="0"/>
              <a:t>3m periferní vidění (12 – 50 cm, až na 1 metr)</a:t>
            </a:r>
          </a:p>
          <a:p>
            <a:r>
              <a:rPr lang="cs-CZ" dirty="0"/>
              <a:t>BARVOCIT (zelená, červená, 2 – 3 m základní barvy)</a:t>
            </a:r>
          </a:p>
          <a:p>
            <a:r>
              <a:rPr lang="cs-CZ" dirty="0"/>
              <a:t>VNÍMÁNÍ POHYBU</a:t>
            </a:r>
          </a:p>
          <a:p>
            <a:pPr lvl="1"/>
            <a:r>
              <a:rPr lang="cs-CZ" dirty="0"/>
              <a:t>4m pohyb </a:t>
            </a:r>
            <a:r>
              <a:rPr lang="cs-CZ" dirty="0" err="1"/>
              <a:t>hlava+oči</a:t>
            </a:r>
            <a:endParaRPr lang="cs-CZ" dirty="0"/>
          </a:p>
          <a:p>
            <a:pPr lvl="1"/>
            <a:r>
              <a:rPr lang="cs-CZ" dirty="0"/>
              <a:t>5-6 m i trup </a:t>
            </a:r>
          </a:p>
          <a:p>
            <a:pPr lvl="1"/>
            <a:r>
              <a:rPr lang="cs-CZ" dirty="0"/>
              <a:t>Plošné vnímání přechází kolem 9. měsíce do třetího rozměru do hloubky</a:t>
            </a:r>
          </a:p>
          <a:p>
            <a:pPr lvl="1"/>
            <a:endParaRPr lang="cs-CZ" dirty="0"/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SLUCHOVÉ VNÍMÁNÍ</a:t>
            </a:r>
          </a:p>
          <a:p>
            <a:r>
              <a:rPr lang="cs-CZ" dirty="0"/>
              <a:t>sluchová ostrost</a:t>
            </a:r>
          </a:p>
          <a:p>
            <a:r>
              <a:rPr lang="cs-CZ" dirty="0"/>
              <a:t>směr zvuku (2m reflex, 3-4 m učením)</a:t>
            </a:r>
          </a:p>
          <a:p>
            <a:r>
              <a:rPr lang="cs-CZ" dirty="0"/>
              <a:t>7m vzdálenější zdroj</a:t>
            </a:r>
            <a:endParaRPr lang="cs-CZ" b="1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098" name="Picture 2" descr="Stimulační I-Q kostka pro rozvoj kojenců | Společnost pro ranou péči,  pobočka České Budějovice">
            <a:extLst>
              <a:ext uri="{FF2B5EF4-FFF2-40B4-BE49-F238E27FC236}">
                <a16:creationId xmlns:a16="http://schemas.microsoft.com/office/drawing/2014/main" id="{115FF8D9-2E55-4AA4-AD6B-5D876205B1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269632"/>
            <a:ext cx="2466975" cy="185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Jak mluvit na miminko. Správná komunikace podpoří vývoj řeči a schopnost  učit se nové věci - MotherClub.cz">
            <a:extLst>
              <a:ext uri="{FF2B5EF4-FFF2-40B4-BE49-F238E27FC236}">
                <a16:creationId xmlns:a16="http://schemas.microsoft.com/office/drawing/2014/main" id="{FB3AC42B-25A8-430D-B93E-3D179A8183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4988168"/>
            <a:ext cx="2847975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013463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/>
              <a:t>pozornost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827584" y="1124744"/>
            <a:ext cx="8077200" cy="4297363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Vývoj pozornosti dle Vágnerová:</a:t>
            </a:r>
          </a:p>
          <a:p>
            <a:pPr lvl="1"/>
            <a:r>
              <a:rPr lang="cs-CZ" b="1" dirty="0"/>
              <a:t>Primární pozornostní systém</a:t>
            </a:r>
            <a:r>
              <a:rPr lang="cs-CZ" dirty="0"/>
              <a:t> </a:t>
            </a:r>
          </a:p>
          <a:p>
            <a:pPr lvl="1"/>
            <a:r>
              <a:rPr lang="cs-CZ" b="1" dirty="0"/>
              <a:t>Sekundární pozornostní systém</a:t>
            </a:r>
            <a:r>
              <a:rPr lang="cs-CZ" dirty="0"/>
              <a:t> (4m)</a:t>
            </a:r>
          </a:p>
          <a:p>
            <a:pPr marL="0" indent="0">
              <a:buNone/>
            </a:pPr>
            <a:endParaRPr lang="cs-CZ" b="1" u="sng" dirty="0"/>
          </a:p>
          <a:p>
            <a:pPr marL="0" indent="0">
              <a:buNone/>
            </a:pPr>
            <a:r>
              <a:rPr lang="cs-CZ" sz="6700" b="1" dirty="0"/>
              <a:t>Paměť </a:t>
            </a:r>
            <a:endParaRPr lang="cs-CZ" sz="6700" dirty="0"/>
          </a:p>
          <a:p>
            <a:r>
              <a:rPr lang="cs-CZ" dirty="0"/>
              <a:t>Implicitní</a:t>
            </a:r>
          </a:p>
          <a:p>
            <a:r>
              <a:rPr lang="cs-CZ" dirty="0"/>
              <a:t>Explicitní deklarativní (6-8m)</a:t>
            </a:r>
          </a:p>
          <a:p>
            <a:r>
              <a:rPr lang="cs-CZ" dirty="0" err="1"/>
              <a:t>rekognice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7170" name="Picture 2" descr="10 tipů, které vám usnadní výchovu dětí - Magazín - Weleda">
            <a:extLst>
              <a:ext uri="{FF2B5EF4-FFF2-40B4-BE49-F238E27FC236}">
                <a16:creationId xmlns:a16="http://schemas.microsoft.com/office/drawing/2014/main" id="{879507DD-16D1-4283-8C34-F94189DE90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8916" y="2603552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Dítě a zvíře v domácnosti. Je to problém? | Dětský obchod Babyplace.cz">
            <a:extLst>
              <a:ext uri="{FF2B5EF4-FFF2-40B4-BE49-F238E27FC236}">
                <a16:creationId xmlns:a16="http://schemas.microsoft.com/office/drawing/2014/main" id="{D84F0BFA-8F6F-459B-928D-F2D70612C9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5004593"/>
            <a:ext cx="3133725" cy="1457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31762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52EFA7-7316-4909-A140-F90E82062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učení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B2FC6B8-C3BE-4457-8092-E0BD5C56D0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Podnět – reakce</a:t>
            </a:r>
          </a:p>
          <a:p>
            <a:r>
              <a:rPr lang="cs-CZ" dirty="0"/>
              <a:t>Habituace</a:t>
            </a:r>
          </a:p>
          <a:p>
            <a:r>
              <a:rPr lang="cs-CZ" dirty="0"/>
              <a:t>Operantní podmiňování (3m)</a:t>
            </a:r>
          </a:p>
          <a:p>
            <a:r>
              <a:rPr lang="cs-CZ" dirty="0"/>
              <a:t>nápodoba</a:t>
            </a:r>
          </a:p>
        </p:txBody>
      </p:sp>
      <p:pic>
        <p:nvPicPr>
          <p:cNvPr id="5" name="Picture 4" descr="Jak podpořit vývoj dítěte od 0-6 měsíců | KASA.cz">
            <a:extLst>
              <a:ext uri="{FF2B5EF4-FFF2-40B4-BE49-F238E27FC236}">
                <a16:creationId xmlns:a16="http://schemas.microsoft.com/office/drawing/2014/main" id="{6FFF4D82-F361-4BCC-9CE0-C7F23F66F1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5013176"/>
            <a:ext cx="3514725" cy="1304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Již nemluvňata můžeme učit samostatnosti - Novinky.cz">
            <a:extLst>
              <a:ext uri="{FF2B5EF4-FFF2-40B4-BE49-F238E27FC236}">
                <a16:creationId xmlns:a16="http://schemas.microsoft.com/office/drawing/2014/main" id="{E7DE757C-759A-44AD-BB5C-C42748B927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676" y="612532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Děti se učí mluvit od mámy, ale slovní zásobu získávají od táty - Flowee">
            <a:extLst>
              <a:ext uri="{FF2B5EF4-FFF2-40B4-BE49-F238E27FC236}">
                <a16:creationId xmlns:a16="http://schemas.microsoft.com/office/drawing/2014/main" id="{81954323-E9E5-4485-8F90-D81AB6EA0E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4355442"/>
            <a:ext cx="26670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 descr="Breptání, koktání... Jak se bránit vadám řěči? - Babyweb.cz">
            <a:extLst>
              <a:ext uri="{FF2B5EF4-FFF2-40B4-BE49-F238E27FC236}">
                <a16:creationId xmlns:a16="http://schemas.microsoft.com/office/drawing/2014/main" id="{C2A18A31-1B67-4B6D-B77A-A95A836F5F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1315" y="2746179"/>
            <a:ext cx="2628900" cy="173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2227492"/>
      </p:ext>
    </p:extLst>
  </p:cSld>
  <p:clrMapOvr>
    <a:masterClrMapping/>
  </p:clrMapOvr>
  <p:transition spd="slow">
    <p:wipe dir="d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I2DOt6RzRcU51QxdhNewL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Unk8vjtC9q0JAXtyxsX2O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cuf4iZwLgLEPe9Eifdx3u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zParF19LzvJyR9qw266In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Unk8vjtC9q0JAXtyxsX2O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cuf4iZwLgLEPe9Eifdx3u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zParF19LzvJyR9qw266In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Unk8vjtC9q0JAXtyxsX2O5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cuf4iZwLgLEPe9Eifdx3u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zParF19LzvJyR9qw266In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Unk8vjtC9q0JAXtyxsX2O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AGzTPKJNXuuOK4v20iPS7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cuf4iZwLgLEPe9Eifdx3u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zParF19LzvJyR9qw266In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Unk8vjtC9q0JAXtyxsX2O5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cuf4iZwLgLEPe9Eifdx3u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zParF19LzvJyR9qw266In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Unk8vjtC9q0JAXtyxsX2O5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cuf4iZwLgLEPe9Eifdx3u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zParF19LzvJyR9qw266In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Unk8vjtC9q0JAXtyxsX2O5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cuf4iZwLgLEPe9Eifdx3u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uhWvCQomImT50qU5y4Znw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zParF19LzvJyR9qw266In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Unk8vjtC9q0JAXtyxsX2O5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cuf4iZwLgLEPe9Eifdx3u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zParF19LzvJyR9qw266In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Unk8vjtC9q0JAXtyxsX2O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cuf4iZwLgLEPe9Eifdx3u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zParF19LzvJyR9qw266In"/>
</p:tagLst>
</file>

<file path=ppt/theme/theme1.xml><?xml version="1.0" encoding="utf-8"?>
<a:theme xmlns:a="http://schemas.openxmlformats.org/drawingml/2006/main" name="Školení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Training</Template>
  <TotalTime>0</TotalTime>
  <Words>1173</Words>
  <Application>Microsoft Office PowerPoint</Application>
  <PresentationFormat>Předvádění na obrazovce (4:3)</PresentationFormat>
  <Paragraphs>167</Paragraphs>
  <Slides>14</Slides>
  <Notes>11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Georgia</vt:lpstr>
      <vt:lpstr>Školení</vt:lpstr>
      <vt:lpstr>KOJENECKÉ OBDOBÍ</vt:lpstr>
      <vt:lpstr>TEORETICKÉ VYMEZENÍ OBDOBÍ</vt:lpstr>
      <vt:lpstr>SOMATICKÉ ZNAKY</vt:lpstr>
      <vt:lpstr>ARNOLD GESELL 3 ZÁKLADNÍ zákonitosti psychomotorického vývoje</vt:lpstr>
      <vt:lpstr>HRUBÁ MOTORIKA</vt:lpstr>
      <vt:lpstr>JEMNÁ MOTORIKA</vt:lpstr>
      <vt:lpstr>VNÍMÁNÍ</vt:lpstr>
      <vt:lpstr>pozornost</vt:lpstr>
      <vt:lpstr>učení</vt:lpstr>
      <vt:lpstr>MYŠLENÍ</vt:lpstr>
      <vt:lpstr>ŘEČ</vt:lpstr>
      <vt:lpstr>SOCIALIZACE</vt:lpstr>
      <vt:lpstr>EMOCE</vt:lpstr>
      <vt:lpstr>Prezentace aplikace PowerPoint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2013-10-29T19:00:44Z</dcterms:created>
  <dcterms:modified xsi:type="dcterms:W3CDTF">2022-10-06T07:22:14Z</dcterms:modified>
</cp:coreProperties>
</file>