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53" d="100"/>
          <a:sy n="53" d="100"/>
        </p:scale>
        <p:origin x="102" y="1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3/23/2021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FBAA19-9989-4BF6-9B52-EA4E9999D0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Batolecí období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297B928-E3D3-447F-8E6A-4375E33526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6102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0B6E73-D698-4285-B445-E7A59C2B0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myšlení, učení, představivost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7BCE13B-2C9E-4B3C-B34D-6810390B8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644" y="1856096"/>
            <a:ext cx="10323030" cy="474259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/>
              <a:t>MYŠLENÍ</a:t>
            </a:r>
            <a:endParaRPr lang="cs-CZ" dirty="0"/>
          </a:p>
          <a:p>
            <a:r>
              <a:rPr lang="cs-CZ" dirty="0"/>
              <a:t>jednoduché představy v mysli (nemusí být aha-zážitek jako v SM </a:t>
            </a:r>
            <a:r>
              <a:rPr lang="cs-CZ" dirty="0" err="1"/>
              <a:t>obd</a:t>
            </a:r>
            <a:r>
              <a:rPr lang="cs-CZ" dirty="0"/>
              <a:t>.)</a:t>
            </a:r>
          </a:p>
          <a:p>
            <a:r>
              <a:rPr lang="cs-CZ" dirty="0"/>
              <a:t>náznaky účelného použití věcí, chápe příčina - následek</a:t>
            </a:r>
          </a:p>
          <a:p>
            <a:r>
              <a:rPr lang="cs-CZ" dirty="0"/>
              <a:t>třídí</a:t>
            </a:r>
            <a:r>
              <a:rPr lang="cs-CZ" b="1" dirty="0"/>
              <a:t> předměty podle jednoho kritéria</a:t>
            </a:r>
          </a:p>
          <a:p>
            <a:r>
              <a:rPr lang="cs-CZ" dirty="0"/>
              <a:t>PIAGET</a:t>
            </a:r>
          </a:p>
          <a:p>
            <a:pPr lvl="1"/>
            <a:r>
              <a:rPr lang="cs-CZ" dirty="0"/>
              <a:t> v 1,5 – 2 letech začíná etapa symbolického a </a:t>
            </a:r>
            <a:r>
              <a:rPr lang="cs-CZ" dirty="0" err="1"/>
              <a:t>předpojmového</a:t>
            </a:r>
            <a:r>
              <a:rPr lang="cs-CZ" dirty="0"/>
              <a:t> myšlení</a:t>
            </a:r>
          </a:p>
          <a:p>
            <a:pPr lvl="1"/>
            <a:r>
              <a:rPr lang="cs-CZ" dirty="0"/>
              <a:t>pochopí, že všechno má nějaké označení</a:t>
            </a:r>
          </a:p>
          <a:p>
            <a:pPr lvl="1"/>
            <a:r>
              <a:rPr lang="cs-CZ" dirty="0"/>
              <a:t>slova jako </a:t>
            </a:r>
            <a:r>
              <a:rPr lang="cs-CZ" dirty="0" err="1"/>
              <a:t>předpojmy</a:t>
            </a:r>
            <a:endParaRPr lang="cs-CZ" dirty="0"/>
          </a:p>
          <a:p>
            <a:pPr lvl="1"/>
            <a:r>
              <a:rPr lang="cs-CZ" dirty="0"/>
              <a:t>tvoří úsudky, kterými </a:t>
            </a:r>
            <a:r>
              <a:rPr lang="cs-CZ" dirty="0" err="1"/>
              <a:t>předpojmy</a:t>
            </a:r>
            <a:r>
              <a:rPr lang="cs-CZ" dirty="0"/>
              <a:t> spojuje</a:t>
            </a:r>
          </a:p>
          <a:p>
            <a:pPr lvl="1"/>
            <a:r>
              <a:rPr lang="cs-CZ" dirty="0"/>
              <a:t>Usuzování je zatím primitivní, ještě </a:t>
            </a:r>
            <a:r>
              <a:rPr lang="cs-CZ" b="1" dirty="0"/>
              <a:t>prelogické, založené na analogiích</a:t>
            </a:r>
            <a:r>
              <a:rPr lang="cs-CZ" dirty="0"/>
              <a:t>. </a:t>
            </a:r>
          </a:p>
          <a:p>
            <a:pPr marL="0" indent="0">
              <a:buNone/>
            </a:pPr>
            <a:r>
              <a:rPr lang="cs-CZ" b="1" dirty="0"/>
              <a:t>UČENÍ </a:t>
            </a:r>
          </a:p>
          <a:p>
            <a:r>
              <a:rPr lang="cs-CZ" dirty="0"/>
              <a:t>formou nápodoby a identifikace</a:t>
            </a:r>
          </a:p>
          <a:p>
            <a:r>
              <a:rPr lang="cs-CZ" dirty="0"/>
              <a:t>hrou, pozorováním a napodobováním činností</a:t>
            </a:r>
          </a:p>
          <a:p>
            <a:r>
              <a:rPr lang="cs-CZ" dirty="0"/>
              <a:t>sociální dovednosti a zřejmě i počátky empatie prostřednictvím interakcí a zpětné vazby. </a:t>
            </a:r>
          </a:p>
          <a:p>
            <a:pPr marL="0" indent="0">
              <a:buNone/>
            </a:pPr>
            <a:r>
              <a:rPr lang="cs-CZ" b="1" dirty="0"/>
              <a:t>PŘEDSTAVIVOST</a:t>
            </a:r>
            <a:endParaRPr lang="cs-CZ" dirty="0"/>
          </a:p>
          <a:p>
            <a:r>
              <a:rPr lang="cs-CZ" dirty="0"/>
              <a:t>využívá představ při řešení jednoduchých problémů, překážek a situací</a:t>
            </a:r>
          </a:p>
          <a:p>
            <a:r>
              <a:rPr lang="cs-CZ" dirty="0"/>
              <a:t>představy: co zažilo, vzpomínkové paměťové představy</a:t>
            </a:r>
          </a:p>
          <a:p>
            <a:r>
              <a:rPr lang="cs-CZ" dirty="0"/>
              <a:t>po 2. roce i fantazijní představy </a:t>
            </a:r>
          </a:p>
          <a:p>
            <a:r>
              <a:rPr lang="cs-CZ" dirty="0"/>
              <a:t>později dítě prostřednictvím fantazie proměňuje cokoliv v to, co právě potřebuje (židle = letadlo). (Vágnerová, 2012) </a:t>
            </a:r>
          </a:p>
          <a:p>
            <a:endParaRPr lang="cs-CZ" dirty="0"/>
          </a:p>
        </p:txBody>
      </p:sp>
      <p:pic>
        <p:nvPicPr>
          <p:cNvPr id="10242" name="Picture 2" descr="🤰 POCHOPENÍ UČEBNÍCH PŘÍSTUPŮ: 1 - 2 ROKY - BATOLE(2021)">
            <a:extLst>
              <a:ext uri="{FF2B5EF4-FFF2-40B4-BE49-F238E27FC236}">
                <a16:creationId xmlns:a16="http://schemas.microsoft.com/office/drawing/2014/main" id="{AB036CE4-FC12-4F69-A420-BC8E3C4262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0376" y="2093976"/>
            <a:ext cx="2590800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8550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A07F23-1189-4AF8-9F2C-E59FB1E41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BFEC3F-EF73-4896-AC58-39E4DF220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7"/>
            <a:ext cx="10058400" cy="4477285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</a:pPr>
            <a:r>
              <a:rPr lang="cs-CZ" dirty="0"/>
              <a:t>„zrození psychologického „já“, osamostatnění, vlastní teritorium</a:t>
            </a:r>
          </a:p>
          <a:p>
            <a:pPr>
              <a:spcBef>
                <a:spcPts val="0"/>
              </a:spcBef>
            </a:pPr>
            <a:r>
              <a:rPr lang="cs-CZ" dirty="0"/>
              <a:t>má silnou potřebu jistoty a bezpečí, až rituály, fixováno na určité předměty</a:t>
            </a:r>
          </a:p>
          <a:p>
            <a:pPr>
              <a:spcBef>
                <a:spcPts val="0"/>
              </a:spcBef>
            </a:pPr>
            <a:r>
              <a:rPr lang="cs-CZ" dirty="0"/>
              <a:t>reálně zkouší separaci, </a:t>
            </a:r>
            <a:r>
              <a:rPr lang="cs-CZ" b="1" dirty="0" err="1"/>
              <a:t>znovusbližování</a:t>
            </a:r>
            <a:r>
              <a:rPr lang="cs-CZ" b="1" dirty="0"/>
              <a:t>, které lze nazvat moratoriem batolecího věku</a:t>
            </a:r>
          </a:p>
          <a:p>
            <a:pPr>
              <a:spcBef>
                <a:spcPts val="0"/>
              </a:spcBef>
            </a:pPr>
            <a:r>
              <a:rPr lang="cs-CZ" dirty="0"/>
              <a:t>Separační proces</a:t>
            </a:r>
          </a:p>
          <a:p>
            <a:pPr lvl="1">
              <a:spcBef>
                <a:spcPts val="0"/>
              </a:spcBef>
            </a:pPr>
            <a:r>
              <a:rPr lang="cs-CZ" dirty="0"/>
              <a:t>emancipace z vazby na matku </a:t>
            </a:r>
            <a:r>
              <a:rPr lang="cs-CZ" b="1" dirty="0"/>
              <a:t>vztah k přechodným objektům</a:t>
            </a:r>
          </a:p>
          <a:p>
            <a:pPr lvl="1">
              <a:spcBef>
                <a:spcPts val="0"/>
              </a:spcBef>
            </a:pPr>
            <a:r>
              <a:rPr lang="cs-CZ" dirty="0"/>
              <a:t>Separační úzkost (ROBERTSON a BOWLY z 50. let popsali separační reakce dětí starých 18 – 24 měsíců: fáze protestu, fáze zoufalství, fáze odpoutání. </a:t>
            </a:r>
          </a:p>
          <a:p>
            <a:pPr>
              <a:spcBef>
                <a:spcPts val="0"/>
              </a:spcBef>
            </a:pPr>
            <a:endParaRPr lang="cs-CZ" dirty="0"/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SEBEPOJETÍ BATOLETE</a:t>
            </a:r>
          </a:p>
          <a:p>
            <a:pPr>
              <a:spcBef>
                <a:spcPts val="0"/>
              </a:spcBef>
            </a:pPr>
            <a:r>
              <a:rPr lang="cs-CZ" dirty="0"/>
              <a:t>přelomové uvědomění si sebe sama (18. – 24. měsíc): zrcadlo, o sobě 1. osobě „já“, věci kolem: moje chce být samostatný „já sám“. </a:t>
            </a:r>
          </a:p>
          <a:p>
            <a:pPr>
              <a:spcBef>
                <a:spcPts val="0"/>
              </a:spcBef>
            </a:pPr>
            <a:r>
              <a:rPr lang="cs-CZ" dirty="0"/>
              <a:t>Sebeprosazování má dvě složky:</a:t>
            </a:r>
          </a:p>
          <a:p>
            <a:pPr lvl="1">
              <a:spcBef>
                <a:spcPts val="0"/>
              </a:spcBef>
            </a:pPr>
            <a:r>
              <a:rPr lang="cs-CZ" dirty="0"/>
              <a:t>„JÁ SÁM“</a:t>
            </a:r>
          </a:p>
          <a:p>
            <a:pPr lvl="1">
              <a:spcBef>
                <a:spcPts val="0"/>
              </a:spcBef>
            </a:pPr>
            <a:r>
              <a:rPr lang="cs-CZ" dirty="0"/>
              <a:t>„JÁ CHCI“: vědomí sebe sama jako aktivní bytosti, „</a:t>
            </a:r>
            <a:r>
              <a:rPr lang="cs-CZ" b="1" dirty="0"/>
              <a:t>egocentrická subjektivita</a:t>
            </a:r>
            <a:r>
              <a:rPr lang="cs-CZ" dirty="0"/>
              <a:t>“, zrození psychologického „já“</a:t>
            </a:r>
          </a:p>
          <a:p>
            <a:pPr marL="274320" lvl="1" indent="0">
              <a:spcBef>
                <a:spcPts val="0"/>
              </a:spcBef>
              <a:buNone/>
            </a:pPr>
            <a:endParaRPr lang="cs-CZ" dirty="0"/>
          </a:p>
          <a:p>
            <a:pPr>
              <a:spcBef>
                <a:spcPts val="0"/>
              </a:spcBef>
            </a:pPr>
            <a:r>
              <a:rPr lang="cs-CZ" dirty="0"/>
              <a:t>potřeba sebeprosazení se váže k typickému negativismu (projev nezralé vůle)</a:t>
            </a:r>
          </a:p>
          <a:p>
            <a:pPr>
              <a:spcBef>
                <a:spcPts val="0"/>
              </a:spcBef>
            </a:pPr>
            <a:r>
              <a:rPr lang="cs-CZ" b="1" dirty="0"/>
              <a:t>období vzdoru se někdy nazývá první pubertou.</a:t>
            </a:r>
            <a:endParaRPr lang="cs-CZ" dirty="0"/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857589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29897B-C89C-4D90-89E7-A7C8C9E98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emoce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52FBA6-6C89-483C-BA5A-4CE18197A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bezprostředně, nedokáže je kontrolovat</a:t>
            </a:r>
          </a:p>
          <a:p>
            <a:r>
              <a:rPr lang="cs-CZ" dirty="0"/>
              <a:t>city jsou krátkodobé, silné a vznětlivé, někdy afektivní.</a:t>
            </a:r>
          </a:p>
          <a:p>
            <a:r>
              <a:rPr lang="cs-CZ" dirty="0"/>
              <a:t>ve 2 letech: 9xtýdně, </a:t>
            </a:r>
          </a:p>
          <a:p>
            <a:r>
              <a:rPr lang="cs-CZ" dirty="0"/>
              <a:t>3 roky: 6x týdně.</a:t>
            </a:r>
          </a:p>
          <a:p>
            <a:r>
              <a:rPr lang="cs-CZ" dirty="0"/>
              <a:t>rádo zažívá radost z úspěchu, a to i beze svědků. </a:t>
            </a:r>
          </a:p>
          <a:p>
            <a:r>
              <a:rPr lang="cs-CZ" dirty="0"/>
              <a:t>Koncem 3. roku se objevují </a:t>
            </a:r>
            <a:r>
              <a:rPr lang="cs-CZ" b="1" dirty="0"/>
              <a:t>náznaky vyšších citů</a:t>
            </a:r>
            <a:r>
              <a:rPr lang="cs-CZ" dirty="0"/>
              <a:t>: </a:t>
            </a:r>
          </a:p>
          <a:p>
            <a:pPr lvl="1"/>
            <a:r>
              <a:rPr lang="cs-CZ" b="1" dirty="0"/>
              <a:t>intelektuálních</a:t>
            </a:r>
            <a:endParaRPr lang="cs-CZ" dirty="0"/>
          </a:p>
          <a:p>
            <a:pPr lvl="1"/>
            <a:r>
              <a:rPr lang="cs-CZ" b="1" dirty="0"/>
              <a:t>estetických</a:t>
            </a:r>
            <a:endParaRPr lang="cs-CZ" dirty="0"/>
          </a:p>
          <a:p>
            <a:pPr lvl="1"/>
            <a:r>
              <a:rPr lang="cs-CZ" b="1" dirty="0"/>
              <a:t>mravních</a:t>
            </a:r>
            <a:endParaRPr lang="cs-CZ" dirty="0"/>
          </a:p>
          <a:p>
            <a:pPr lvl="1"/>
            <a:r>
              <a:rPr lang="cs-CZ" b="1" dirty="0"/>
              <a:t>společenských</a:t>
            </a:r>
            <a:endParaRPr lang="cs-CZ" dirty="0"/>
          </a:p>
          <a:p>
            <a:r>
              <a:rPr lang="cs-CZ" dirty="0"/>
              <a:t>Citlivě reaguje na hodnocení vlastního chování, začíná chápat hodnotící výrazy jako hodný, ošklivý apod. (Vágnerová, 2012)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098" name="Picture 2" descr="Děti vědcům ukázaly, že dobro je vrozené. Už batole ví, co je morální -  Flowee">
            <a:extLst>
              <a:ext uri="{FF2B5EF4-FFF2-40B4-BE49-F238E27FC236}">
                <a16:creationId xmlns:a16="http://schemas.microsoft.com/office/drawing/2014/main" id="{B8DEF034-D6C5-428F-9C63-673EAC2526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2004" y="484632"/>
            <a:ext cx="3942588" cy="2534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ohled do duše vzteklého batolete (a jeho rodičů) – Blog Linky bezpečí">
            <a:extLst>
              <a:ext uri="{FF2B5EF4-FFF2-40B4-BE49-F238E27FC236}">
                <a16:creationId xmlns:a16="http://schemas.microsoft.com/office/drawing/2014/main" id="{497E7C43-F7A8-4DAD-84D9-31B805439E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309" y="378333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8382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0D1CA3-D361-49A1-8405-F3FA53107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vztahy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88C6F7-A902-417B-9812-710CA4D34C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Okruh sociálních vztahů batolete rozšiřován</a:t>
            </a:r>
          </a:p>
          <a:p>
            <a:r>
              <a:rPr lang="cs-CZ" dirty="0"/>
              <a:t>rozhodující pro osvojení prosociálního (altruistického chování)</a:t>
            </a:r>
          </a:p>
          <a:p>
            <a:r>
              <a:rPr lang="cs-CZ" dirty="0"/>
              <a:t>sociální vztahy s vrstevníky: testuje jejich reakce, napodobuje je</a:t>
            </a:r>
          </a:p>
          <a:p>
            <a:r>
              <a:rPr lang="cs-CZ" dirty="0"/>
              <a:t>projevuje soucit s jinými dětmi</a:t>
            </a:r>
          </a:p>
          <a:p>
            <a:r>
              <a:rPr lang="cs-CZ" dirty="0"/>
              <a:t>citlivě zachází s hračkami zvířátek, panenkami. </a:t>
            </a:r>
          </a:p>
          <a:p>
            <a:r>
              <a:rPr lang="cs-CZ" dirty="0"/>
              <a:t>2 roky: tzv. </a:t>
            </a:r>
            <a:r>
              <a:rPr lang="cs-CZ" b="1" dirty="0"/>
              <a:t>paralelní hra</a:t>
            </a:r>
          </a:p>
          <a:p>
            <a:r>
              <a:rPr lang="cs-CZ" dirty="0"/>
              <a:t>3 roky: </a:t>
            </a:r>
            <a:r>
              <a:rPr lang="cs-CZ" b="1" dirty="0"/>
              <a:t>asociativní hra</a:t>
            </a:r>
            <a:r>
              <a:rPr lang="cs-CZ" dirty="0"/>
              <a:t>, ale nedokáží spolu spolupracovat</a:t>
            </a:r>
          </a:p>
          <a:p>
            <a:r>
              <a:rPr lang="cs-CZ" dirty="0"/>
              <a:t>Kooperativní hra se rozvíjí až ve 4 – 5 letech.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11266" name="Picture 2" descr="Někdy sám, někdy spolu, jindy jen okukováním. Jak se děti učí hrou -  iDNES.cz">
            <a:extLst>
              <a:ext uri="{FF2B5EF4-FFF2-40B4-BE49-F238E27FC236}">
                <a16:creationId xmlns:a16="http://schemas.microsoft.com/office/drawing/2014/main" id="{18C0B6B4-B85D-4D84-B758-8EC3E9799F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0556" y="194977"/>
            <a:ext cx="3251051" cy="2188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4012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A88862-09AB-46B5-A46C-C06B37644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VÝZNAM HRY PRO DÍTĚ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2739FD6-17E9-477F-B8CB-6D8C07D79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54" y="2322576"/>
            <a:ext cx="10058400" cy="4050792"/>
          </a:xfrm>
        </p:spPr>
        <p:txBody>
          <a:bodyPr/>
          <a:lstStyle/>
          <a:p>
            <a:r>
              <a:rPr lang="cs-CZ" dirty="0"/>
              <a:t>Dítě si hraje většinu dne, využívá přitom svých elementárních zkušeností, které nadále hrou rozvíjí. </a:t>
            </a:r>
          </a:p>
          <a:p>
            <a:r>
              <a:rPr lang="cs-CZ" dirty="0"/>
              <a:t>Rozvíjí se:</a:t>
            </a:r>
          </a:p>
          <a:p>
            <a:pPr lvl="1"/>
            <a:r>
              <a:rPr lang="cs-CZ" dirty="0"/>
              <a:t>hry estetické: receptivní (dítě přijímá podněty zvenčí) </a:t>
            </a:r>
          </a:p>
          <a:p>
            <a:pPr lvl="1"/>
            <a:r>
              <a:rPr lang="cs-CZ" dirty="0"/>
              <a:t>napodobivé hry přecházejí ve hry úlohové (např. hra na maminku)</a:t>
            </a:r>
          </a:p>
          <a:p>
            <a:pPr lvl="1"/>
            <a:r>
              <a:rPr lang="cs-CZ" dirty="0"/>
              <a:t>rozvíjejí hry konstrukční</a:t>
            </a:r>
          </a:p>
          <a:p>
            <a:pPr lvl="1"/>
            <a:r>
              <a:rPr lang="cs-CZ" dirty="0"/>
              <a:t>pohybové hry s jednoduchými pravidly, hudebně pohybové hry, jednoduchá tělesná cvičení</a:t>
            </a:r>
          </a:p>
          <a:p>
            <a:pPr lvl="1"/>
            <a:r>
              <a:rPr lang="cs-CZ" dirty="0"/>
              <a:t>rozvoj her sociálních (používají se maňásky, vyprávění). (Vágnerová, 2012)</a:t>
            </a:r>
          </a:p>
          <a:p>
            <a:endParaRPr lang="cs-CZ" dirty="0"/>
          </a:p>
        </p:txBody>
      </p:sp>
      <p:pic>
        <p:nvPicPr>
          <p:cNvPr id="2050" name="Picture 2" descr="Jak vařit pro miminka: od kojence po batole | iMAMKA.cz">
            <a:extLst>
              <a:ext uri="{FF2B5EF4-FFF2-40B4-BE49-F238E27FC236}">
                <a16:creationId xmlns:a16="http://schemas.microsoft.com/office/drawing/2014/main" id="{FFD3D37B-D742-40FB-8507-BAA64B605C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5132" y="82296"/>
            <a:ext cx="3628644" cy="2261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Batole | Lucie Kopáčová">
            <a:extLst>
              <a:ext uri="{FF2B5EF4-FFF2-40B4-BE49-F238E27FC236}">
                <a16:creationId xmlns:a16="http://schemas.microsoft.com/office/drawing/2014/main" id="{60162F7F-7035-4D94-AFE7-2388A32887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8176" y="2909508"/>
            <a:ext cx="2895600" cy="1927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7821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D3EE8F-F3E4-4619-A6A1-FFF910A13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647A051-8809-4D65-8190-108D8FE0C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Erikson</a:t>
            </a:r>
            <a:r>
              <a:rPr lang="cs-CZ" dirty="0"/>
              <a:t>: autonomie x pocity studu </a:t>
            </a:r>
            <a:r>
              <a:rPr lang="cs-CZ"/>
              <a:t>(vůle, chtění)</a:t>
            </a:r>
            <a:endParaRPr lang="cs-CZ" dirty="0"/>
          </a:p>
          <a:p>
            <a:r>
              <a:rPr lang="cs-CZ" dirty="0"/>
              <a:t>Freud: anální stadium</a:t>
            </a:r>
          </a:p>
          <a:p>
            <a:r>
              <a:rPr lang="cs-CZ" dirty="0" err="1"/>
              <a:t>Piaget</a:t>
            </a:r>
            <a:r>
              <a:rPr lang="cs-CZ" dirty="0"/>
              <a:t>: senzomotorické 		</a:t>
            </a:r>
            <a:r>
              <a:rPr lang="cs-CZ" b="1" dirty="0"/>
              <a:t>předoperační</a:t>
            </a:r>
            <a:r>
              <a:rPr lang="cs-CZ" dirty="0"/>
              <a:t> stadium (2-7 let) </a:t>
            </a:r>
          </a:p>
          <a:p>
            <a:pPr lvl="1"/>
            <a:r>
              <a:rPr lang="cs-CZ" dirty="0"/>
              <a:t>SYMBOLICKÉ (PŘEDPOJMOVÉ) MYŠLENÍ (2 – 4 roky)</a:t>
            </a:r>
          </a:p>
          <a:p>
            <a:pPr lvl="1"/>
            <a:r>
              <a:rPr lang="cs-CZ" dirty="0"/>
              <a:t>NÁZOROVÉ (INTUITIVNÍ) MYŠLENÍ (4 – 6 let)</a:t>
            </a:r>
          </a:p>
          <a:p>
            <a:pPr marL="274320" lvl="1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11DD6688-02E0-48F6-8103-873D2F981896}"/>
              </a:ext>
            </a:extLst>
          </p:cNvPr>
          <p:cNvSpPr/>
          <p:nvPr/>
        </p:nvSpPr>
        <p:spPr>
          <a:xfrm>
            <a:off x="4237629" y="3053687"/>
            <a:ext cx="641445" cy="1978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 descr="Je mu rok a nechodí? Nepanikařte, je to normální! Co má kdy umět? |  Supermámy">
            <a:extLst>
              <a:ext uri="{FF2B5EF4-FFF2-40B4-BE49-F238E27FC236}">
                <a16:creationId xmlns:a16="http://schemas.microsoft.com/office/drawing/2014/main" id="{31F6E59F-DBBF-4173-870F-4D7A721A9A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0355" y="165734"/>
            <a:ext cx="3771709" cy="2588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17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543158-32F4-49F8-8004-E7477D390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Somatický vývoj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33E4A7-8C22-4ACB-9D0D-E325AE653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344" y="2807208"/>
            <a:ext cx="10058400" cy="4050792"/>
          </a:xfrm>
        </p:spPr>
        <p:txBody>
          <a:bodyPr>
            <a:normAutofit/>
          </a:bodyPr>
          <a:lstStyle/>
          <a:p>
            <a:r>
              <a:rPr lang="cs-CZ" dirty="0"/>
              <a:t>o 20 cm, o 5 kg</a:t>
            </a:r>
          </a:p>
          <a:p>
            <a:r>
              <a:rPr lang="cs-CZ" dirty="0"/>
              <a:t>Končetiny: prodlužují DK, rohy rychleji než ruce, plochá noha</a:t>
            </a:r>
          </a:p>
          <a:p>
            <a:r>
              <a:rPr lang="cs-CZ" dirty="0"/>
              <a:t>Postava: zaoblená, podkožní tuk, bříško, ke konci „vytahovat“ krk</a:t>
            </a:r>
          </a:p>
          <a:p>
            <a:r>
              <a:rPr lang="cs-CZ" dirty="0"/>
              <a:t>Lebka: tloustnou kosti, velká fontanela uzavřena</a:t>
            </a:r>
          </a:p>
          <a:p>
            <a:r>
              <a:rPr lang="cs-CZ" dirty="0"/>
              <a:t>30 měsíců: 18 mléčných zubů</a:t>
            </a:r>
          </a:p>
          <a:p>
            <a:r>
              <a:rPr lang="cs-CZ" dirty="0"/>
              <a:t>Lepší výkonnost NS, .  potřeba spánku </a:t>
            </a:r>
          </a:p>
          <a:p>
            <a:r>
              <a:rPr lang="cs-CZ" dirty="0"/>
              <a:t>schopnost ovládat vyměšování</a:t>
            </a:r>
          </a:p>
        </p:txBody>
      </p:sp>
      <p:sp>
        <p:nvSpPr>
          <p:cNvPr id="4" name="Šipka: dolů 3">
            <a:extLst>
              <a:ext uri="{FF2B5EF4-FFF2-40B4-BE49-F238E27FC236}">
                <a16:creationId xmlns:a16="http://schemas.microsoft.com/office/drawing/2014/main" id="{9E43B2B6-7C47-4A12-8A91-ADCA8F063EF6}"/>
              </a:ext>
            </a:extLst>
          </p:cNvPr>
          <p:cNvSpPr/>
          <p:nvPr/>
        </p:nvSpPr>
        <p:spPr>
          <a:xfrm>
            <a:off x="3234519" y="3773606"/>
            <a:ext cx="116006" cy="1910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074" name="Picture 2" descr="Deset ověřených rad, jak naučit batole chodit na nočník - iDNES.cz">
            <a:extLst>
              <a:ext uri="{FF2B5EF4-FFF2-40B4-BE49-F238E27FC236}">
                <a16:creationId xmlns:a16="http://schemas.microsoft.com/office/drawing/2014/main" id="{BEDA61CF-A1E6-4818-B902-2E6DA212FC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1497" y="0"/>
            <a:ext cx="4540567" cy="3021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www.1000dni.cz/wp-content/uploads/2015/01/batole-roste.png">
            <a:extLst>
              <a:ext uri="{FF2B5EF4-FFF2-40B4-BE49-F238E27FC236}">
                <a16:creationId xmlns:a16="http://schemas.microsoft.com/office/drawing/2014/main" id="{38861CD4-09DA-4DF1-B829-A5DA07D425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1132" y="4224909"/>
            <a:ext cx="4768596" cy="2300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2965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227882-6F72-4BB5-B995-D8F331734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hrubá motorika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C8E9AE-9178-47EB-A9FB-CDE9E6B8D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6840093" cy="4050792"/>
          </a:xfrm>
        </p:spPr>
        <p:txBody>
          <a:bodyPr/>
          <a:lstStyle/>
          <a:p>
            <a:r>
              <a:rPr lang="cs-CZ" dirty="0"/>
              <a:t>pár prvních krůčků 		chodí, běhá a skáče. </a:t>
            </a:r>
          </a:p>
          <a:p>
            <a:r>
              <a:rPr lang="cs-CZ" dirty="0"/>
              <a:t>nejistá, často padá, nerovný terén</a:t>
            </a:r>
          </a:p>
          <a:p>
            <a:endParaRPr lang="cs-CZ" dirty="0"/>
          </a:p>
          <a:p>
            <a:r>
              <a:rPr lang="cs-CZ" dirty="0"/>
              <a:t>potřebuje vedení dospělého</a:t>
            </a:r>
          </a:p>
          <a:p>
            <a:r>
              <a:rPr lang="cs-CZ" dirty="0"/>
              <a:t>3 roky: stát i na jedné noze, na špičkách, vylézat a slézat dvoumetrový žebřík, přitahuje se a posouvá po lavičce… (Vágnerová, 2012; </a:t>
            </a:r>
            <a:r>
              <a:rPr lang="cs-CZ" dirty="0" err="1"/>
              <a:t>Thorová</a:t>
            </a:r>
            <a:r>
              <a:rPr lang="cs-CZ" dirty="0"/>
              <a:t>, 2015)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796F7EDA-1E05-4BF0-94B7-1E23958E4E45}"/>
              </a:ext>
            </a:extLst>
          </p:cNvPr>
          <p:cNvSpPr/>
          <p:nvPr/>
        </p:nvSpPr>
        <p:spPr>
          <a:xfrm>
            <a:off x="3957851" y="2207525"/>
            <a:ext cx="689212" cy="2115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170" name="Picture 2" descr="Kdy by mělo batole umět skákat snožmo a kdy chodit pozadu? – Maminka.cz">
            <a:extLst>
              <a:ext uri="{FF2B5EF4-FFF2-40B4-BE49-F238E27FC236}">
                <a16:creationId xmlns:a16="http://schemas.microsoft.com/office/drawing/2014/main" id="{299C45BC-0685-493F-AEDB-ECDCDAF911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9941" y="457200"/>
            <a:ext cx="3923730" cy="1961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Lyžování s malými dětmi: Do batohu s ním! | ČeskéNoviny.cz">
            <a:extLst>
              <a:ext uri="{FF2B5EF4-FFF2-40B4-BE49-F238E27FC236}">
                <a16:creationId xmlns:a16="http://schemas.microsoft.com/office/drawing/2014/main" id="{BC7A26CD-43A2-4B01-8D72-4CC57819D0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5984" y="3333072"/>
            <a:ext cx="2670112" cy="3040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0458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E3DCA4-B190-409C-82F6-84C7F9CFF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jemná motorika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356E98-E61F-43AE-83FE-28F93514A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zlepšuje koordinace obou rukou i </a:t>
            </a:r>
            <a:r>
              <a:rPr lang="cs-CZ" dirty="0" err="1"/>
              <a:t>vizuomotorická</a:t>
            </a:r>
            <a:r>
              <a:rPr lang="cs-CZ" dirty="0"/>
              <a:t> koordinace</a:t>
            </a:r>
          </a:p>
          <a:p>
            <a:r>
              <a:rPr lang="cs-CZ" dirty="0" err="1"/>
              <a:t>pinzetové</a:t>
            </a:r>
            <a:r>
              <a:rPr lang="cs-CZ" dirty="0"/>
              <a:t> (</a:t>
            </a:r>
            <a:r>
              <a:rPr lang="cs-CZ" dirty="0" err="1"/>
              <a:t>klíšťkové</a:t>
            </a:r>
            <a:r>
              <a:rPr lang="cs-CZ" dirty="0"/>
              <a:t>) uchopování malých předmětů</a:t>
            </a:r>
          </a:p>
          <a:p>
            <a:r>
              <a:rPr lang="cs-CZ" dirty="0"/>
              <a:t>manipuluje s drobnými předměty, vkládá je do otvorů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KRESBA </a:t>
            </a:r>
          </a:p>
          <a:p>
            <a:r>
              <a:rPr lang="cs-CZ" dirty="0"/>
              <a:t>1 rok: tluče</a:t>
            </a:r>
          </a:p>
          <a:p>
            <a:r>
              <a:rPr lang="cs-CZ" dirty="0"/>
              <a:t>15. měsíc: dlaňový úchop, čárá kyvadlově nebo kruhově čárá, přetahuje</a:t>
            </a:r>
          </a:p>
          <a:p>
            <a:r>
              <a:rPr lang="cs-CZ" dirty="0"/>
              <a:t>postupně kresba symbolický význam, pojmenuje ji (tzv. fáze asociativního čárání)</a:t>
            </a:r>
          </a:p>
          <a:p>
            <a:r>
              <a:rPr lang="cs-CZ" dirty="0"/>
              <a:t>ke konci batolecího období napodobí předvedenou čáru bez ohledu na směr</a:t>
            </a:r>
          </a:p>
          <a:p>
            <a:pPr lvl="1"/>
            <a:r>
              <a:rPr lang="cs-CZ" dirty="0"/>
              <a:t>kresba vertikální čáry</a:t>
            </a:r>
          </a:p>
          <a:p>
            <a:pPr lvl="1"/>
            <a:r>
              <a:rPr lang="cs-CZ" dirty="0"/>
              <a:t>kruhová čáranice</a:t>
            </a:r>
          </a:p>
          <a:p>
            <a:pPr lvl="1"/>
            <a:r>
              <a:rPr lang="cs-CZ" dirty="0"/>
              <a:t>napodobení horizontální čáry</a:t>
            </a:r>
          </a:p>
          <a:p>
            <a:pPr lvl="1"/>
            <a:r>
              <a:rPr lang="cs-CZ" dirty="0"/>
              <a:t>kruh podle předlohy (</a:t>
            </a:r>
            <a:r>
              <a:rPr lang="cs-CZ" dirty="0" err="1"/>
              <a:t>Davido</a:t>
            </a:r>
            <a:r>
              <a:rPr lang="cs-CZ" dirty="0"/>
              <a:t>, 2008, </a:t>
            </a:r>
            <a:r>
              <a:rPr lang="cs-CZ" dirty="0" err="1"/>
              <a:t>Thorová</a:t>
            </a:r>
            <a:r>
              <a:rPr lang="cs-CZ" dirty="0"/>
              <a:t>, 2015)</a:t>
            </a:r>
          </a:p>
          <a:p>
            <a:endParaRPr lang="cs-CZ" dirty="0"/>
          </a:p>
        </p:txBody>
      </p:sp>
      <p:pic>
        <p:nvPicPr>
          <p:cNvPr id="6146" name="Picture 2" descr="Jak na kreslení s batolaty? Tři zábavné a snadné tipy | Mamadodeste.cz">
            <a:extLst>
              <a:ext uri="{FF2B5EF4-FFF2-40B4-BE49-F238E27FC236}">
                <a16:creationId xmlns:a16="http://schemas.microsoft.com/office/drawing/2014/main" id="{1B22B79F-D907-4131-9238-A34AF6E486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1593" y="685800"/>
            <a:ext cx="3711947" cy="2313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Motorický hlavolam podle tvarů">
            <a:extLst>
              <a:ext uri="{FF2B5EF4-FFF2-40B4-BE49-F238E27FC236}">
                <a16:creationId xmlns:a16="http://schemas.microsoft.com/office/drawing/2014/main" id="{CF215776-BA63-484A-8790-709EAAF381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7469" y="4919473"/>
            <a:ext cx="3042512" cy="1682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3246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59055D-E6D9-4CB3-8FEF-C36329941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sebeobsluha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F46503C-F138-4C63-8234-0A4D257E6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samo napít, najíst (zhruba od 18. měsíce zvládá jíst lžící, od dvou let vidličku), </a:t>
            </a:r>
          </a:p>
          <a:p>
            <a:r>
              <a:rPr lang="cs-CZ" dirty="0"/>
              <a:t>zvládá základní hygienu </a:t>
            </a:r>
          </a:p>
          <a:p>
            <a:r>
              <a:rPr lang="cs-CZ" dirty="0"/>
              <a:t>samo svlékat i oblékat jednodušší typ oblečení. </a:t>
            </a:r>
          </a:p>
          <a:p>
            <a:pPr marL="0" indent="0">
              <a:buNone/>
            </a:pPr>
            <a:r>
              <a:rPr lang="cs-CZ" i="1" dirty="0"/>
              <a:t>„Motorika ještě </a:t>
            </a:r>
            <a:r>
              <a:rPr lang="cs-CZ" b="1" i="1" dirty="0"/>
              <a:t>neumožňuje</a:t>
            </a:r>
            <a:r>
              <a:rPr lang="cs-CZ" i="1" dirty="0"/>
              <a:t> zapnutí knoflíků, zavázání tkaniček, správné natočení oblečení nebo bezpečné oblékání přes hlavu.“</a:t>
            </a:r>
            <a:r>
              <a:rPr lang="cs-CZ" dirty="0"/>
              <a:t> (</a:t>
            </a:r>
            <a:r>
              <a:rPr lang="cs-CZ" dirty="0" err="1"/>
              <a:t>Thorová</a:t>
            </a:r>
            <a:r>
              <a:rPr lang="cs-CZ" dirty="0"/>
              <a:t>, 2015, s. 374)</a:t>
            </a:r>
          </a:p>
          <a:p>
            <a:endParaRPr lang="cs-CZ" dirty="0"/>
          </a:p>
        </p:txBody>
      </p:sp>
      <p:pic>
        <p:nvPicPr>
          <p:cNvPr id="5122" name="Picture 2" descr="Jak stravovat moje batole?">
            <a:extLst>
              <a:ext uri="{FF2B5EF4-FFF2-40B4-BE49-F238E27FC236}">
                <a16:creationId xmlns:a16="http://schemas.microsoft.com/office/drawing/2014/main" id="{7ED5A119-8DED-4161-88BA-04C4C1244A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132" y="4277868"/>
            <a:ext cx="2181225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Ideální svačinka pro batole? | Blog Mimulo">
            <a:extLst>
              <a:ext uri="{FF2B5EF4-FFF2-40B4-BE49-F238E27FC236}">
                <a16:creationId xmlns:a16="http://schemas.microsoft.com/office/drawing/2014/main" id="{D6A7E50F-CFF3-4C6C-8A97-C818CAB2C3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950" y="4277868"/>
            <a:ext cx="2447925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Metoda Montessori funguje i doma. A učí děti samostatnosti - Babyweb.cz">
            <a:extLst>
              <a:ext uri="{FF2B5EF4-FFF2-40B4-BE49-F238E27FC236}">
                <a16:creationId xmlns:a16="http://schemas.microsoft.com/office/drawing/2014/main" id="{1DFF9979-87E8-4336-86A4-9DB9BADC1B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65" y="171641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9085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EADEBA-DC9F-4027-B978-4BB0C2218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kognitivní funkce: vnímání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7944C2-85B9-42E7-8C7A-8DFB87D23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809" y="1827980"/>
            <a:ext cx="10265391" cy="447728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ZRAKOVÉ VNÍMÁNÍ</a:t>
            </a:r>
          </a:p>
          <a:p>
            <a:r>
              <a:rPr lang="cs-CZ" dirty="0"/>
              <a:t>Oči a pohyby rukou jsou koordinovanější</a:t>
            </a:r>
          </a:p>
          <a:p>
            <a:r>
              <a:rPr lang="cs-CZ" dirty="0"/>
              <a:t>2 roky: vnímání tvaru, starší batole pozná základní geometrické tvary (koule, kostka, válec)</a:t>
            </a:r>
          </a:p>
          <a:p>
            <a:r>
              <a:rPr lang="cs-CZ" dirty="0"/>
              <a:t>rozlišuje základní barvy i některé výraznější odstíny,</a:t>
            </a:r>
          </a:p>
          <a:p>
            <a:r>
              <a:rPr lang="cs-CZ" dirty="0">
                <a:solidFill>
                  <a:srgbClr val="FF0000"/>
                </a:solidFill>
              </a:rPr>
              <a:t>ale tvary předmětů jsou pro něj důležitější než barva</a:t>
            </a:r>
          </a:p>
          <a:p>
            <a:r>
              <a:rPr lang="cs-CZ" dirty="0"/>
              <a:t>pozorování se v zrcadle</a:t>
            </a:r>
          </a:p>
          <a:p>
            <a:pPr marL="0" indent="0">
              <a:buNone/>
            </a:pPr>
            <a:r>
              <a:rPr lang="cs-CZ" dirty="0"/>
              <a:t>SLUCHOVÉ VNÍMÁNÍ</a:t>
            </a:r>
          </a:p>
          <a:p>
            <a:r>
              <a:rPr lang="cs-CZ" dirty="0"/>
              <a:t>rozlišování intenzity a výšky tónu,</a:t>
            </a:r>
          </a:p>
          <a:p>
            <a:r>
              <a:rPr lang="cs-CZ" dirty="0"/>
              <a:t>spojení sluchové aktivity s pohybem, smysl pro rytmus (říkanky, pohybové hry)</a:t>
            </a:r>
          </a:p>
          <a:p>
            <a:pPr marL="0" indent="0">
              <a:buNone/>
            </a:pPr>
            <a:r>
              <a:rPr lang="cs-CZ" dirty="0"/>
              <a:t>DALŠÍ OBLASTI</a:t>
            </a:r>
          </a:p>
          <a:p>
            <a:r>
              <a:rPr lang="cs-CZ" dirty="0"/>
              <a:t>dá najevo, že ho něco bolí a určit, kde bolest cítí. </a:t>
            </a:r>
          </a:p>
          <a:p>
            <a:r>
              <a:rPr lang="cs-CZ" dirty="0"/>
              <a:t>orientace v prostoru: diferenciace polohy nahoře a dole, lepší reálný odhad velikosti, stále nepřesný</a:t>
            </a:r>
          </a:p>
          <a:p>
            <a:r>
              <a:rPr lang="cs-CZ" dirty="0"/>
              <a:t>Orientace v čase: přítomnost, kolem 3. roku používá příslovce teď, ráno, večer, užívá nesprávně, nezná ani jeden den v týdnu.</a:t>
            </a:r>
          </a:p>
          <a:p>
            <a:r>
              <a:rPr lang="cs-CZ" dirty="0"/>
              <a:t>Orientace v množství: podle </a:t>
            </a:r>
            <a:r>
              <a:rPr lang="cs-CZ" dirty="0" err="1"/>
              <a:t>Piageta</a:t>
            </a:r>
            <a:r>
              <a:rPr lang="cs-CZ" dirty="0"/>
              <a:t> pojem počtu vzniká až před druhým rokem, k odhadnutí počtu užívají vizuální odhad. (Vágnerová, 2012, </a:t>
            </a:r>
            <a:r>
              <a:rPr lang="cs-CZ" dirty="0" err="1"/>
              <a:t>Thorová</a:t>
            </a:r>
            <a:r>
              <a:rPr lang="cs-CZ" dirty="0"/>
              <a:t>, 2015)</a:t>
            </a:r>
          </a:p>
          <a:p>
            <a:endParaRPr lang="cs-CZ" dirty="0"/>
          </a:p>
        </p:txBody>
      </p:sp>
      <p:pic>
        <p:nvPicPr>
          <p:cNvPr id="8194" name="Picture 2" descr="UČENÍ HROU V 17.-18. MĚSÍCI | Hraj si s námi">
            <a:extLst>
              <a:ext uri="{FF2B5EF4-FFF2-40B4-BE49-F238E27FC236}">
                <a16:creationId xmlns:a16="http://schemas.microsoft.com/office/drawing/2014/main" id="{F224D32D-895A-4543-919D-63BD4D48A3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7349" y="341757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3980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EADEBA-DC9F-4027-B978-4BB0C2218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kognitivní funkce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7944C2-85B9-42E7-8C7A-8DFB87D235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POZORNOST</a:t>
            </a:r>
            <a:endParaRPr lang="cs-CZ" dirty="0"/>
          </a:p>
          <a:p>
            <a:r>
              <a:rPr lang="cs-CZ" dirty="0"/>
              <a:t>mimovolní charakter, </a:t>
            </a:r>
          </a:p>
          <a:p>
            <a:r>
              <a:rPr lang="cs-CZ" dirty="0"/>
              <a:t>citlivé na rušivé podněty; </a:t>
            </a:r>
          </a:p>
          <a:p>
            <a:r>
              <a:rPr lang="cs-CZ" dirty="0"/>
              <a:t>starší batole vydrží u zajímavé činnosti až 19 minut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PAMĚŤ</a:t>
            </a:r>
            <a:endParaRPr lang="cs-CZ" dirty="0"/>
          </a:p>
          <a:p>
            <a:r>
              <a:rPr lang="cs-CZ" dirty="0"/>
              <a:t>mimovolnost/neúmyslnost, </a:t>
            </a:r>
          </a:p>
          <a:p>
            <a:r>
              <a:rPr lang="cs-CZ" dirty="0"/>
              <a:t>citovost </a:t>
            </a:r>
          </a:p>
          <a:p>
            <a:r>
              <a:rPr lang="cs-CZ" dirty="0"/>
              <a:t>konkrétnost </a:t>
            </a:r>
          </a:p>
          <a:p>
            <a:r>
              <a:rPr lang="cs-CZ" dirty="0"/>
              <a:t>mechanické zapamatování, </a:t>
            </a:r>
          </a:p>
          <a:p>
            <a:r>
              <a:rPr lang="cs-CZ" dirty="0"/>
              <a:t>vybavení formou reprodukování a znovupoznání</a:t>
            </a:r>
          </a:p>
          <a:p>
            <a:r>
              <a:rPr lang="cs-CZ" dirty="0"/>
              <a:t>dlouhodobě jsou uloženy první vzpomínky, většinou emotivně zabarvené. (Vágnerová, 2012)</a:t>
            </a:r>
          </a:p>
          <a:p>
            <a:endParaRPr lang="cs-CZ" dirty="0"/>
          </a:p>
        </p:txBody>
      </p:sp>
      <p:pic>
        <p:nvPicPr>
          <p:cNvPr id="9218" name="Picture 2" descr="Proč a jak učit dítě předškolního věku anglicky - Rodičům.cz">
            <a:extLst>
              <a:ext uri="{FF2B5EF4-FFF2-40B4-BE49-F238E27FC236}">
                <a16:creationId xmlns:a16="http://schemas.microsoft.com/office/drawing/2014/main" id="{5FBB1025-3AF0-4983-B9B6-AE3F4C3B5B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2152" y="484632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5707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EADEBA-DC9F-4027-B978-4BB0C2218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kognitivní funkce: řeč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7944C2-85B9-42E7-8C7A-8DFB87D235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ŘEČ</a:t>
            </a:r>
            <a:endParaRPr lang="cs-CZ" dirty="0"/>
          </a:p>
          <a:p>
            <a:r>
              <a:rPr lang="cs-CZ" dirty="0" err="1"/>
              <a:t>předřečové</a:t>
            </a:r>
            <a:r>
              <a:rPr lang="cs-CZ" dirty="0"/>
              <a:t> období (kojenecký věk)</a:t>
            </a:r>
          </a:p>
          <a:p>
            <a:r>
              <a:rPr lang="cs-CZ" dirty="0"/>
              <a:t>stádium vlastního vývoje řeči</a:t>
            </a:r>
          </a:p>
          <a:p>
            <a:pPr lvl="1"/>
            <a:r>
              <a:rPr lang="cs-CZ" dirty="0"/>
              <a:t>emocionálně-volní (1 – 1,5 roku), 50 slov; </a:t>
            </a:r>
          </a:p>
          <a:p>
            <a:pPr lvl="1"/>
            <a:r>
              <a:rPr lang="cs-CZ" dirty="0"/>
              <a:t>egocentrické stadium (1,5 - 2 roky), 400 slov; </a:t>
            </a:r>
          </a:p>
          <a:p>
            <a:pPr lvl="1"/>
            <a:r>
              <a:rPr lang="cs-CZ" dirty="0"/>
              <a:t>stadium rozvoje komunikační řeči (2. – 3. rok), stadium logických pojmů (okolo 3. roku), asi 1000 slov, </a:t>
            </a:r>
          </a:p>
          <a:p>
            <a:pPr lvl="0"/>
            <a:r>
              <a:rPr lang="cs-CZ" dirty="0"/>
              <a:t>intelektualizace řeči</a:t>
            </a:r>
          </a:p>
          <a:p>
            <a:r>
              <a:rPr lang="cs-CZ" b="1" dirty="0" err="1"/>
              <a:t>hypergeneralizace</a:t>
            </a:r>
            <a:r>
              <a:rPr lang="cs-CZ" b="1" dirty="0"/>
              <a:t> </a:t>
            </a:r>
            <a:r>
              <a:rPr lang="cs-CZ" dirty="0"/>
              <a:t>(objekty, které mají několik shodných znaků) </a:t>
            </a:r>
          </a:p>
          <a:p>
            <a:r>
              <a:rPr lang="cs-CZ" b="1" dirty="0" err="1"/>
              <a:t>hyperdiferenciace</a:t>
            </a:r>
            <a:r>
              <a:rPr lang="cs-CZ" dirty="0"/>
              <a:t> (jeden pojem nedokáže užít v podobných situacích)</a:t>
            </a:r>
          </a:p>
          <a:p>
            <a:r>
              <a:rPr lang="cs-CZ" dirty="0"/>
              <a:t>tzv. první </a:t>
            </a:r>
            <a:r>
              <a:rPr lang="cs-CZ" dirty="0" err="1"/>
              <a:t>ptací</a:t>
            </a:r>
            <a:r>
              <a:rPr lang="cs-CZ" dirty="0"/>
              <a:t> období (1. věk otázek)od 1,5 roku otázky</a:t>
            </a:r>
          </a:p>
          <a:p>
            <a:r>
              <a:rPr lang="cs-CZ" dirty="0"/>
              <a:t>3,5 roku: druhé </a:t>
            </a:r>
            <a:r>
              <a:rPr lang="cs-CZ" dirty="0" err="1"/>
              <a:t>ptací</a:t>
            </a:r>
            <a:r>
              <a:rPr lang="cs-CZ" dirty="0"/>
              <a:t> období (2. věk otázek)</a:t>
            </a:r>
          </a:p>
        </p:txBody>
      </p:sp>
    </p:spTree>
    <p:extLst>
      <p:ext uri="{BB962C8B-B14F-4D97-AF65-F5344CB8AC3E}">
        <p14:creationId xmlns:p14="http://schemas.microsoft.com/office/powerpoint/2010/main" val="21024217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TM03090434[[fn=Dřevo]]</Template>
  <TotalTime>97</TotalTime>
  <Words>1183</Words>
  <Application>Microsoft Office PowerPoint</Application>
  <PresentationFormat>Širokoúhlá obrazovka</PresentationFormat>
  <Paragraphs>147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Rockwell</vt:lpstr>
      <vt:lpstr>Rockwell Condensed</vt:lpstr>
      <vt:lpstr>Wingdings</vt:lpstr>
      <vt:lpstr>Dřevo</vt:lpstr>
      <vt:lpstr>Batolecí období</vt:lpstr>
      <vt:lpstr>teorie</vt:lpstr>
      <vt:lpstr>Somatický vývoj</vt:lpstr>
      <vt:lpstr>hrubá motorika</vt:lpstr>
      <vt:lpstr>jemná motorika</vt:lpstr>
      <vt:lpstr>sebeobsluha</vt:lpstr>
      <vt:lpstr>kognitivní funkce: vnímání</vt:lpstr>
      <vt:lpstr>kognitivní funkce</vt:lpstr>
      <vt:lpstr>kognitivní funkce: řeč</vt:lpstr>
      <vt:lpstr>myšlení, učení, představivost</vt:lpstr>
      <vt:lpstr>osobnost</vt:lpstr>
      <vt:lpstr>emoce</vt:lpstr>
      <vt:lpstr>sociální vztahy</vt:lpstr>
      <vt:lpstr>VÝZNAM HRY PRO DÍTĚ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Marta Kolaříková</dc:creator>
  <cp:lastModifiedBy>Marta Kolaříková</cp:lastModifiedBy>
  <cp:revision>17</cp:revision>
  <dcterms:created xsi:type="dcterms:W3CDTF">2020-10-20T18:37:16Z</dcterms:created>
  <dcterms:modified xsi:type="dcterms:W3CDTF">2021-03-23T20:29:11Z</dcterms:modified>
</cp:coreProperties>
</file>