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9" r:id="rId4"/>
    <p:sldId id="262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38" d="100"/>
          <a:sy n="38" d="100"/>
        </p:scale>
        <p:origin x="60" y="2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373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7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4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3792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40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89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68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799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452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141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HS1X0OrRM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00646-A501-40D7-91C4-A5DBFEBA9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představivost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BABC31-D114-4D69-9AAF-F2DCDF11F3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15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1F42F-FD7B-4700-AB71-F128F521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DBE1B8-FCAC-48C2-A04F-7E3F52E04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01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PŘEDSTAVIVOST</a:t>
            </a:r>
          </a:p>
          <a:p>
            <a:r>
              <a:rPr lang="cs-CZ" dirty="0"/>
              <a:t>psychický proces, který umožňuje člověku vytvářet obrazy předmětů nebo jevů, myšlenky, situace nebo koncepty, které nejsou v daném okamžiku vnímatelné smysly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PŘEDSTAVA</a:t>
            </a:r>
          </a:p>
          <a:p>
            <a:r>
              <a:rPr lang="cs-CZ" dirty="0"/>
              <a:t>názorný obraz předmětu nebo děje, který se objevuje ve vědomí, přestože ho v daném okamžiku nevnímáme nebo které jsme v této podobě ani nevnímali</a:t>
            </a:r>
          </a:p>
          <a:p>
            <a:r>
              <a:rPr lang="cs-CZ" dirty="0"/>
              <a:t>reprezentace dřívějších senzoricko-vjemových, případně citových zážitků</a:t>
            </a:r>
          </a:p>
        </p:txBody>
      </p:sp>
      <p:pic>
        <p:nvPicPr>
          <p:cNvPr id="1026" name="Picture 2" descr="Svět bez hranic - Máte bohatou fantazii? - Psychologie pro každého">
            <a:extLst>
              <a:ext uri="{FF2B5EF4-FFF2-40B4-BE49-F238E27FC236}">
                <a16:creationId xmlns:a16="http://schemas.microsoft.com/office/drawing/2014/main" id="{52377298-AB74-4DE7-A755-46E9F50FE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264" y="781050"/>
            <a:ext cx="31527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ownload HD 19 Thinking Picture Library Download Black And White - Kid Day  Dreaming Transparent PNG Image - NicePNG.com">
            <a:extLst>
              <a:ext uri="{FF2B5EF4-FFF2-40B4-BE49-F238E27FC236}">
                <a16:creationId xmlns:a16="http://schemas.microsoft.com/office/drawing/2014/main" id="{B6A6A82A-DE10-46A4-B9AE-DCBB691A1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5315" y="261486"/>
            <a:ext cx="3119224" cy="230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3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60990-9FA4-40A2-AF15-9E9367E0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PŘEDSTAV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945E6BC-F0D3-4B8E-849A-AF11A97A6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8816" y="1442717"/>
            <a:ext cx="4443984" cy="823912"/>
          </a:xfrm>
        </p:spPr>
        <p:txBody>
          <a:bodyPr/>
          <a:lstStyle/>
          <a:p>
            <a:r>
              <a:rPr lang="cs-CZ" b="1" dirty="0"/>
              <a:t>TYP PŘEDSTAVIVOSTI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3EE0E-08B5-4C35-AC93-5122BE6B8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4054" y="1592413"/>
            <a:ext cx="5051946" cy="40463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F0FA526-E85F-4CE8-93D4-0E76D375B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8816" y="1534393"/>
            <a:ext cx="4443984" cy="2081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Zraková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Sluchová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pohybová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8E5D5D-E76C-43F9-9A83-BD9BA629C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89462" y="2361557"/>
            <a:ext cx="5309738" cy="2562193"/>
          </a:xfrm>
        </p:spPr>
        <p:txBody>
          <a:bodyPr>
            <a:normAutofit fontScale="92500" lnSpcReduction="20000"/>
          </a:bodyPr>
          <a:lstStyle/>
          <a:p>
            <a:r>
              <a:rPr lang="cs-CZ" sz="3500" dirty="0"/>
              <a:t>Paměťové (VZPOMÍNKOVÉ)</a:t>
            </a:r>
          </a:p>
          <a:p>
            <a:pPr lvl="1"/>
            <a:r>
              <a:rPr lang="cs-CZ" sz="3500" dirty="0"/>
              <a:t>Jedinečné</a:t>
            </a:r>
          </a:p>
          <a:p>
            <a:pPr lvl="1"/>
            <a:r>
              <a:rPr lang="cs-CZ" sz="3500" dirty="0"/>
              <a:t>obecné</a:t>
            </a:r>
          </a:p>
          <a:p>
            <a:r>
              <a:rPr lang="cs-CZ" sz="3500" dirty="0"/>
              <a:t>anticipační</a:t>
            </a:r>
          </a:p>
          <a:p>
            <a:r>
              <a:rPr lang="cs-CZ" sz="3500" dirty="0"/>
              <a:t>fantazijní</a:t>
            </a:r>
            <a:endParaRPr lang="cs-CZ" dirty="0"/>
          </a:p>
        </p:txBody>
      </p:sp>
      <p:grpSp>
        <p:nvGrpSpPr>
          <p:cNvPr id="16" name="Group 3">
            <a:extLst>
              <a:ext uri="{FF2B5EF4-FFF2-40B4-BE49-F238E27FC236}">
                <a16:creationId xmlns:a16="http://schemas.microsoft.com/office/drawing/2014/main" id="{23785DF6-7EC4-4BA2-B789-B3B43A1F692E}"/>
              </a:ext>
            </a:extLst>
          </p:cNvPr>
          <p:cNvGrpSpPr>
            <a:grpSpLocks/>
          </p:cNvGrpSpPr>
          <p:nvPr/>
        </p:nvGrpSpPr>
        <p:grpSpPr bwMode="auto">
          <a:xfrm>
            <a:off x="9982739" y="989619"/>
            <a:ext cx="1675321" cy="2059701"/>
            <a:chOff x="1973" y="958"/>
            <a:chExt cx="2378" cy="2767"/>
          </a:xfrm>
        </p:grpSpPr>
        <p:pic>
          <p:nvPicPr>
            <p:cNvPr id="17" name="Picture 4">
              <a:extLst>
                <a:ext uri="{FF2B5EF4-FFF2-40B4-BE49-F238E27FC236}">
                  <a16:creationId xmlns:a16="http://schemas.microsoft.com/office/drawing/2014/main" id="{E8F47298-C0D4-41CA-9DBC-DF8E3EEE80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958"/>
              <a:ext cx="2378" cy="2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8" name="Text Box 5">
              <a:extLst>
                <a:ext uri="{FF2B5EF4-FFF2-40B4-BE49-F238E27FC236}">
                  <a16:creationId xmlns:a16="http://schemas.microsoft.com/office/drawing/2014/main" id="{9C009D4D-08F6-4AC0-8BA1-522DEE753F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958"/>
              <a:ext cx="2378" cy="2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135403F5-CEA3-48E1-B785-CF16088BB92A}"/>
              </a:ext>
            </a:extLst>
          </p:cNvPr>
          <p:cNvSpPr txBox="1"/>
          <p:nvPr/>
        </p:nvSpPr>
        <p:spPr>
          <a:xfrm>
            <a:off x="6299200" y="3930288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https://www.youtube.com/watch?v=KHS1X0OrRM4</a:t>
            </a:r>
            <a:endParaRPr lang="cs-CZ" dirty="0"/>
          </a:p>
          <a:p>
            <a:endParaRPr lang="cs-CZ" dirty="0"/>
          </a:p>
          <a:p>
            <a:r>
              <a:rPr lang="cs-CZ" dirty="0"/>
              <a:t>Od 1:26</a:t>
            </a:r>
          </a:p>
        </p:txBody>
      </p:sp>
    </p:spTree>
    <p:extLst>
      <p:ext uri="{BB962C8B-B14F-4D97-AF65-F5344CB8AC3E}">
        <p14:creationId xmlns:p14="http://schemas.microsoft.com/office/powerpoint/2010/main" val="38793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7DEED-FFFA-49BB-935D-9DD535AD4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PAMĚŤOVÉ PŘEDSTAVY</a:t>
            </a:r>
            <a:br>
              <a:rPr lang="cs-CZ" b="1" dirty="0"/>
            </a:br>
            <a:r>
              <a:rPr lang="cs-CZ" b="1" dirty="0"/>
              <a:t>asociace: volné spojení. sdružování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E79312-4EAC-4918-A73F-072C47EF4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4997" y="2060810"/>
            <a:ext cx="5079242" cy="492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PRIMÁRNÍ ASOCIAČNÍ ZÁKONY</a:t>
            </a:r>
          </a:p>
          <a:p>
            <a:r>
              <a:rPr lang="cs-CZ" dirty="0"/>
              <a:t>ZÁKON DOTYKU V PROSTORU A ČASE</a:t>
            </a:r>
          </a:p>
          <a:p>
            <a:r>
              <a:rPr lang="cs-CZ" dirty="0"/>
              <a:t>ZÁKON PODOBNOSTI </a:t>
            </a:r>
          </a:p>
          <a:p>
            <a:r>
              <a:rPr lang="cs-CZ" dirty="0"/>
              <a:t>ZÁKON KONTRASTU </a:t>
            </a:r>
          </a:p>
          <a:p>
            <a:r>
              <a:rPr lang="cs-CZ" dirty="0"/>
              <a:t>ZÁKON KAUZALITY 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380382-191E-465F-9B14-2B78F4240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0841" y="2088105"/>
            <a:ext cx="5484126" cy="358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SEKUNDÁRNÍ ASOCIAČNÍ ZÁKONY </a:t>
            </a:r>
          </a:p>
          <a:p>
            <a:r>
              <a:rPr lang="cs-CZ" dirty="0"/>
              <a:t>ZÁKON NOVOSTI </a:t>
            </a:r>
          </a:p>
          <a:p>
            <a:r>
              <a:rPr lang="cs-CZ" dirty="0"/>
              <a:t>ZÁKON ČASTOSTI </a:t>
            </a:r>
          </a:p>
          <a:p>
            <a:r>
              <a:rPr lang="cs-CZ" dirty="0"/>
              <a:t>ZÁKON ŽIVOSTI </a:t>
            </a:r>
          </a:p>
          <a:p>
            <a:r>
              <a:rPr lang="cs-CZ" dirty="0"/>
              <a:t>ZÁKON PŘIPRAVENOSTI</a:t>
            </a:r>
          </a:p>
          <a:p>
            <a:endParaRPr lang="cs-CZ" dirty="0"/>
          </a:p>
        </p:txBody>
      </p:sp>
      <p:pic>
        <p:nvPicPr>
          <p:cNvPr id="3078" name="Picture 6" descr="Šikovný, domeček z karet. (with, sedění, text, fantazírovat, čas, bubbles),  deska, děvče.">
            <a:extLst>
              <a:ext uri="{FF2B5EF4-FFF2-40B4-BE49-F238E27FC236}">
                <a16:creationId xmlns:a16="http://schemas.microsoft.com/office/drawing/2014/main" id="{C2D6EE13-37D0-4F22-87B2-C51995B04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89" y="4343259"/>
            <a:ext cx="2156189" cy="230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05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881B9-2CB7-4571-87FF-3792F20F0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FANTAZIJNÍ PŘEDSTAVY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763FAD-F273-48B5-90B3-96FF5611B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FANTAZIE</a:t>
            </a:r>
          </a:p>
          <a:p>
            <a:r>
              <a:rPr lang="cs-CZ" dirty="0"/>
              <a:t>proces, jehož výsledkem jsou představy, které nejsou pouhou reprodukcí dříve vnímaného nebo prožívaného, ale je v nich něco pozměněného nebo nového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FANTAZIJNÍ PŘEDSTAVA</a:t>
            </a:r>
          </a:p>
          <a:p>
            <a:r>
              <a:rPr lang="cs-CZ" dirty="0"/>
              <a:t>názorný obraz předmětů a jevů, které v daném okamžiku nevnímáme a které jsme ani nikdy nevnímali</a:t>
            </a:r>
          </a:p>
          <a:p>
            <a:r>
              <a:rPr lang="cs-CZ" dirty="0"/>
              <a:t>Podstatou fantazie není reprodukce původních zážitků, počitků nebo vjemů, ale tvorba nových, názorných obrazů.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4" descr="Dreaming Daydream Stock Illustrations, Cliparts And Royalty Free Dreaming  Daydream Vectors">
            <a:extLst>
              <a:ext uri="{FF2B5EF4-FFF2-40B4-BE49-F238E27FC236}">
                <a16:creationId xmlns:a16="http://schemas.microsoft.com/office/drawing/2014/main" id="{0BF9E1D2-DB0C-47C0-A859-31FE36208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209" y="1619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07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AC5A9-63FB-4204-A887-0036A4CE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TVORBA FANTAZIJNÍCH PŘEDSTAV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A0792B-D5ED-41B0-8BF5-BAF6A220D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AGLUTINACE</a:t>
            </a:r>
          </a:p>
          <a:p>
            <a:r>
              <a:rPr lang="cs-CZ" dirty="0"/>
              <a:t>HYPERBOLIZACE </a:t>
            </a:r>
          </a:p>
          <a:p>
            <a:r>
              <a:rPr lang="cs-CZ" dirty="0"/>
              <a:t>STYLIZACE </a:t>
            </a:r>
          </a:p>
          <a:p>
            <a:r>
              <a:rPr lang="cs-CZ" dirty="0"/>
              <a:t>TYPIZACE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Sněhurka a zvířátka 02">
            <a:extLst>
              <a:ext uri="{FF2B5EF4-FFF2-40B4-BE49-F238E27FC236}">
                <a16:creationId xmlns:a16="http://schemas.microsoft.com/office/drawing/2014/main" id="{43100842-338D-401A-9EBD-6AD686587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523" y="1219984"/>
            <a:ext cx="2055685" cy="230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aň, nikoli Masaryk!">
            <a:extLst>
              <a:ext uri="{FF2B5EF4-FFF2-40B4-BE49-F238E27FC236}">
                <a16:creationId xmlns:a16="http://schemas.microsoft.com/office/drawing/2014/main" id="{9A160C9E-DD7E-4AD2-B7D8-FBF8C66CD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73" y="4103996"/>
            <a:ext cx="3082523" cy="188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tažení Lakomec Kniha Zdarma - Molière | Online match, Ebooks library,  Books to read">
            <a:extLst>
              <a:ext uri="{FF2B5EF4-FFF2-40B4-BE49-F238E27FC236}">
                <a16:creationId xmlns:a16="http://schemas.microsoft.com/office/drawing/2014/main" id="{5FE70F01-B6F8-4E22-9101-E642998D8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639" y="2811439"/>
            <a:ext cx="20193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Ornament kytka - Levné Samolepky">
            <a:extLst>
              <a:ext uri="{FF2B5EF4-FFF2-40B4-BE49-F238E27FC236}">
                <a16:creationId xmlns:a16="http://schemas.microsoft.com/office/drawing/2014/main" id="{B12152CB-08C3-42F7-9191-0C4E36EE5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607" y="3896435"/>
            <a:ext cx="2605585" cy="260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razík pohádka online | Pohádkář.cz">
            <a:extLst>
              <a:ext uri="{FF2B5EF4-FFF2-40B4-BE49-F238E27FC236}">
                <a16:creationId xmlns:a16="http://schemas.microsoft.com/office/drawing/2014/main" id="{8FC93212-CC34-4254-BB5F-E3BCA7FC0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649" y="786690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90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E6E93-A626-4530-BAAC-6787C3D5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FANTAZIJNÍCH PŘEDSTAV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7BB9F0-D4E5-42A9-AC5F-6B69D0DC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REPRODUKUJÍCÍ FANTAZIE</a:t>
            </a:r>
          </a:p>
          <a:p>
            <a:r>
              <a:rPr lang="cs-CZ" dirty="0"/>
              <a:t>PRODUKUJÍCÍ (KONSTRUUJÍCÍ), TVOŘIVÁ FANTAZIE</a:t>
            </a:r>
          </a:p>
          <a:p>
            <a:r>
              <a:rPr lang="cs-CZ" dirty="0"/>
              <a:t>DENNÍ (BDĚLÉ) SNĚNÍ</a:t>
            </a:r>
          </a:p>
          <a:p>
            <a:r>
              <a:rPr lang="cs-CZ" dirty="0"/>
              <a:t>SPÁNKOVÉ SNY</a:t>
            </a:r>
          </a:p>
          <a:p>
            <a:r>
              <a:rPr lang="cs-CZ" dirty="0"/>
              <a:t>HALUCINACE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Manželka, mládě, fantazírovat. Manželka, fantazírovat, up, mládě, portrét,  uzavřít.">
            <a:extLst>
              <a:ext uri="{FF2B5EF4-FFF2-40B4-BE49-F238E27FC236}">
                <a16:creationId xmlns:a16="http://schemas.microsoft.com/office/drawing/2014/main" id="{FEE265DC-FED2-4F5C-8ECD-D2466BEB3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419" y="3243476"/>
            <a:ext cx="4491288" cy="328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54991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147</TotalTime>
  <Words>218</Words>
  <Application>Microsoft Office PowerPoint</Application>
  <PresentationFormat>Širokoúhlá obrazovka</PresentationFormat>
  <Paragraphs>51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Franklin Gothic Book</vt:lpstr>
      <vt:lpstr>Oříznutí</vt:lpstr>
      <vt:lpstr>představivost</vt:lpstr>
      <vt:lpstr>DEFINICE</vt:lpstr>
      <vt:lpstr>TYPY PŘEDSTAV </vt:lpstr>
      <vt:lpstr>PAMĚŤOVÉ PŘEDSTAVY asociace: volné spojení. sdružování</vt:lpstr>
      <vt:lpstr>FANTAZIJNÍ PŘEDSTAVY</vt:lpstr>
      <vt:lpstr>TVORBA FANTAZIJNÍCH PŘEDSTAV</vt:lpstr>
      <vt:lpstr>DRUHY FANTAZIJNÍCH PŘEDSTAV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24</cp:revision>
  <dcterms:created xsi:type="dcterms:W3CDTF">2020-10-27T18:24:58Z</dcterms:created>
  <dcterms:modified xsi:type="dcterms:W3CDTF">2024-11-19T20:23:50Z</dcterms:modified>
</cp:coreProperties>
</file>