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92" r:id="rId3"/>
    <p:sldId id="289" r:id="rId4"/>
    <p:sldId id="290" r:id="rId5"/>
    <p:sldId id="293" r:id="rId6"/>
    <p:sldId id="294" r:id="rId7"/>
    <p:sldId id="295" r:id="rId8"/>
    <p:sldId id="296" r:id="rId9"/>
    <p:sldId id="297" r:id="rId10"/>
    <p:sldId id="298" r:id="rId11"/>
    <p:sldId id="257" r:id="rId12"/>
    <p:sldId id="258" r:id="rId13"/>
    <p:sldId id="259" r:id="rId14"/>
    <p:sldId id="261" r:id="rId15"/>
    <p:sldId id="263" r:id="rId16"/>
    <p:sldId id="264" r:id="rId17"/>
    <p:sldId id="265" r:id="rId18"/>
    <p:sldId id="267" r:id="rId19"/>
    <p:sldId id="269" r:id="rId20"/>
    <p:sldId id="270" r:id="rId21"/>
    <p:sldId id="271" r:id="rId22"/>
    <p:sldId id="273" r:id="rId23"/>
    <p:sldId id="274" r:id="rId24"/>
    <p:sldId id="275" r:id="rId25"/>
    <p:sldId id="276" r:id="rId26"/>
    <p:sldId id="277" r:id="rId27"/>
    <p:sldId id="288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6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16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7AFFB9B-9FB8-469E-96F9-4D32314110B6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687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63105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38661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43494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40945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40481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61674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35BB1C6-BF8F-4481-8AB2-603A1C8A906A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1310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35BB1C6-BF8F-4481-8AB2-603A1C8A906A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471838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661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45017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21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45045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1842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770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866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50242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951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066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test-mbti.hys.cz/mbti.php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383234-9B57-4BAA-BF30-D9DA04B4DA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Typologie osobnosti – přehled hlavních typologií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E14F1A-F75A-4263-88FF-B7BB2EBBA2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65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149227-55C0-400D-BC97-1033094F4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Svědomitost 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16788E2E-5D95-480B-B45A-885CD70370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551741"/>
              </p:ext>
            </p:extLst>
          </p:nvPr>
        </p:nvGraphicFramePr>
        <p:xfrm>
          <a:off x="1510749" y="2964606"/>
          <a:ext cx="7949773" cy="256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6897">
                  <a:extLst>
                    <a:ext uri="{9D8B030D-6E8A-4147-A177-3AD203B41FA5}">
                      <a16:colId xmlns:a16="http://schemas.microsoft.com/office/drawing/2014/main" val="2844649593"/>
                    </a:ext>
                  </a:extLst>
                </a:gridCol>
                <a:gridCol w="6312876">
                  <a:extLst>
                    <a:ext uri="{9D8B030D-6E8A-4147-A177-3AD203B41FA5}">
                      <a16:colId xmlns:a16="http://schemas.microsoft.com/office/drawing/2014/main" val="3359244904"/>
                    </a:ext>
                  </a:extLst>
                </a:gridCol>
              </a:tblGrid>
              <a:tr h="3687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S1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Způsobilost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8274978"/>
                  </a:ext>
                </a:extLst>
              </a:tr>
              <a:tr h="3687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S2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Pořádkumilovnost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3993567"/>
                  </a:ext>
                </a:extLst>
              </a:tr>
              <a:tr h="3687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S3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Zodpovědnost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4192242"/>
                  </a:ext>
                </a:extLst>
              </a:tr>
              <a:tr h="3687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S4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Cílevědomost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7795198"/>
                  </a:ext>
                </a:extLst>
              </a:tr>
              <a:tr h="3687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S5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Disciplinovanost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5837126"/>
                  </a:ext>
                </a:extLst>
              </a:tr>
              <a:tr h="3687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S6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Rozvážnost 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6382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5037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35C480-E94D-455B-A542-6671D1829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východiska (C. G. Jung)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D08416-C46D-4168-97EE-725356BB2D3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54C02F86-DCF0-46EE-9416-C3789250FC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596789"/>
              </p:ext>
            </p:extLst>
          </p:nvPr>
        </p:nvGraphicFramePr>
        <p:xfrm>
          <a:off x="977705" y="2638361"/>
          <a:ext cx="10279113" cy="3542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6925">
                  <a:extLst>
                    <a:ext uri="{9D8B030D-6E8A-4147-A177-3AD203B41FA5}">
                      <a16:colId xmlns:a16="http://schemas.microsoft.com/office/drawing/2014/main" val="329342345"/>
                    </a:ext>
                  </a:extLst>
                </a:gridCol>
                <a:gridCol w="2645088">
                  <a:extLst>
                    <a:ext uri="{9D8B030D-6E8A-4147-A177-3AD203B41FA5}">
                      <a16:colId xmlns:a16="http://schemas.microsoft.com/office/drawing/2014/main" val="1107071728"/>
                    </a:ext>
                  </a:extLst>
                </a:gridCol>
                <a:gridCol w="2577100">
                  <a:extLst>
                    <a:ext uri="{9D8B030D-6E8A-4147-A177-3AD203B41FA5}">
                      <a16:colId xmlns:a16="http://schemas.microsoft.com/office/drawing/2014/main" val="16663647"/>
                    </a:ext>
                  </a:extLst>
                </a:gridCol>
              </a:tblGrid>
              <a:tr h="62637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882145"/>
                  </a:ext>
                </a:extLst>
              </a:tr>
              <a:tr h="635079">
                <a:tc>
                  <a:txBody>
                    <a:bodyPr/>
                    <a:lstStyle/>
                    <a:p>
                      <a:r>
                        <a:rPr lang="cs-CZ" sz="2400" b="1" dirty="0"/>
                        <a:t>JAK PŘIJÍMÁME INFORMACE?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/>
                        <a:t>S (</a:t>
                      </a:r>
                      <a:r>
                        <a:rPr lang="cs-CZ" sz="2400" b="1" dirty="0" err="1"/>
                        <a:t>Sensing</a:t>
                      </a:r>
                      <a:r>
                        <a:rPr lang="cs-CZ" sz="2400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/>
                        <a:t>N (</a:t>
                      </a:r>
                      <a:r>
                        <a:rPr lang="cs-CZ" sz="2400" b="1" dirty="0" err="1"/>
                        <a:t>iNtuition</a:t>
                      </a:r>
                      <a:r>
                        <a:rPr lang="cs-CZ" sz="2400" b="1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3035059"/>
                  </a:ext>
                </a:extLst>
              </a:tr>
              <a:tr h="635079">
                <a:tc>
                  <a:txBody>
                    <a:bodyPr/>
                    <a:lstStyle/>
                    <a:p>
                      <a:r>
                        <a:rPr lang="cs-CZ" sz="2400" b="1" dirty="0"/>
                        <a:t>JAK SE ROZHODUJEME?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/>
                        <a:t>T (</a:t>
                      </a:r>
                      <a:r>
                        <a:rPr lang="cs-CZ" sz="2400" b="1" dirty="0" err="1"/>
                        <a:t>Thinking</a:t>
                      </a:r>
                      <a:r>
                        <a:rPr lang="cs-CZ" sz="2400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/>
                        <a:t>F (Feeling)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753905"/>
                  </a:ext>
                </a:extLst>
              </a:tr>
              <a:tr h="635079">
                <a:tc>
                  <a:txBody>
                    <a:bodyPr/>
                    <a:lstStyle/>
                    <a:p>
                      <a:r>
                        <a:rPr lang="cs-CZ" sz="2400" b="1" dirty="0"/>
                        <a:t>KAM JE ORIENTOVÁNA NAŠE ENERGIE?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/>
                        <a:t>E (</a:t>
                      </a:r>
                      <a:r>
                        <a:rPr lang="cs-CZ" sz="2400" b="1" dirty="0" err="1"/>
                        <a:t>Extraversion</a:t>
                      </a:r>
                      <a:r>
                        <a:rPr lang="cs-CZ" sz="2400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/>
                        <a:t>I (</a:t>
                      </a:r>
                      <a:r>
                        <a:rPr lang="cs-CZ" sz="2400" b="1" dirty="0" err="1"/>
                        <a:t>Introversion</a:t>
                      </a:r>
                      <a:r>
                        <a:rPr lang="cs-CZ" sz="2400" b="1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8629"/>
                  </a:ext>
                </a:extLst>
              </a:tr>
              <a:tr h="635079">
                <a:tc>
                  <a:txBody>
                    <a:bodyPr/>
                    <a:lstStyle/>
                    <a:p>
                      <a:r>
                        <a:rPr lang="cs-CZ" sz="2400" b="1" dirty="0"/>
                        <a:t>JAKÁ JE NAŠE ORIENTACE K VNĚJŠÍMU SVĚTU?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/>
                        <a:t>J (</a:t>
                      </a:r>
                      <a:r>
                        <a:rPr lang="cs-CZ" sz="2400" b="1" dirty="0" err="1"/>
                        <a:t>Judging</a:t>
                      </a:r>
                      <a:r>
                        <a:rPr lang="cs-CZ" sz="2400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/>
                        <a:t>P (</a:t>
                      </a:r>
                      <a:r>
                        <a:rPr lang="cs-CZ" sz="2400" b="1" dirty="0" err="1"/>
                        <a:t>Percieving</a:t>
                      </a:r>
                      <a:r>
                        <a:rPr lang="cs-CZ" sz="2400" b="1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5320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73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D20B76-09AC-4371-A3D1-E02756E44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9590" y="973668"/>
            <a:ext cx="8761413" cy="706964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cs-CZ" b="1" dirty="0"/>
              <a:t>KAM JE ORIENTOVÁNA NAŠE ENERGIE? </a:t>
            </a:r>
            <a:br>
              <a:rPr lang="cs-CZ" b="1" dirty="0"/>
            </a:br>
            <a:r>
              <a:rPr lang="cs-CZ" b="1" dirty="0">
                <a:solidFill>
                  <a:srgbClr val="FF0000"/>
                </a:solidFill>
              </a:rPr>
              <a:t>EXTRAVERZE A INTROVERZE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38B34F-B870-4DD2-ADB9-E209BF636A4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3765" y="2735341"/>
            <a:ext cx="10394707" cy="3311189"/>
          </a:xfrm>
        </p:spPr>
        <p:txBody>
          <a:bodyPr>
            <a:normAutofit/>
          </a:bodyPr>
          <a:lstStyle/>
          <a:p>
            <a:r>
              <a:rPr lang="cs-CZ" sz="2800" b="1" dirty="0"/>
              <a:t>Laicky:  E: otevřené, přátelské x I: uzavřenost, odtažitost???</a:t>
            </a:r>
          </a:p>
          <a:p>
            <a:r>
              <a:rPr lang="cs-CZ" sz="2800" b="1" dirty="0"/>
              <a:t>Oba způsoby</a:t>
            </a:r>
          </a:p>
          <a:p>
            <a:r>
              <a:rPr lang="cs-CZ" sz="2800" b="1" dirty="0"/>
              <a:t>Dobíjecí baterie x solární panely</a:t>
            </a:r>
          </a:p>
        </p:txBody>
      </p:sp>
      <p:pic>
        <p:nvPicPr>
          <p:cNvPr id="1026" name="Picture 2" descr="Jak rychle poznat introverta od extroverta? | KurzyKomunikace.cz">
            <a:extLst>
              <a:ext uri="{FF2B5EF4-FFF2-40B4-BE49-F238E27FC236}">
                <a16:creationId xmlns:a16="http://schemas.microsoft.com/office/drawing/2014/main" id="{5D522D28-B8F6-48DD-BB42-AC762286DA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2740" y="3695698"/>
            <a:ext cx="3779077" cy="2116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48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4025E9-55CD-4867-89B1-C3BA5D5E2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extraverze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32397D-F2EE-4496-9516-A788CA56714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5746" y="2438401"/>
            <a:ext cx="10591800" cy="4314091"/>
          </a:xfrm>
        </p:spPr>
        <p:txBody>
          <a:bodyPr>
            <a:normAutofit/>
          </a:bodyPr>
          <a:lstStyle/>
          <a:p>
            <a:r>
              <a:rPr lang="cs-CZ" sz="2000" b="1" dirty="0"/>
              <a:t>VNĚJŠÍ SVĚT z hlediska příjmu i výdeje energie</a:t>
            </a:r>
          </a:p>
          <a:p>
            <a:r>
              <a:rPr lang="cs-CZ" sz="2000" dirty="0"/>
              <a:t>Komunikovat, bezprostředně sdělovat, pokud nemohou, velký přetlak</a:t>
            </a:r>
          </a:p>
          <a:p>
            <a:r>
              <a:rPr lang="cs-CZ" dirty="0"/>
              <a:t>Přemýšlejí nahlas (východisko x závěr) – pouze fáze zpracování, problém s tím </a:t>
            </a:r>
            <a:r>
              <a:rPr lang="cs-CZ" dirty="0" err="1"/>
              <a:t>int</a:t>
            </a:r>
            <a:r>
              <a:rPr lang="cs-CZ" dirty="0"/>
              <a:t>. </a:t>
            </a:r>
          </a:p>
          <a:p>
            <a:r>
              <a:rPr lang="cs-CZ" dirty="0"/>
              <a:t>Skáčou do řeči, </a:t>
            </a:r>
          </a:p>
          <a:p>
            <a:r>
              <a:rPr lang="cs-CZ" dirty="0"/>
              <a:t>Vypadá, jako by nechtěli naslouchat x rádi pracují ve skupině, potřebují zpětnou vazbu, chtějí společně vyřešit, snadněji hledají v diskuzi řešení</a:t>
            </a:r>
          </a:p>
          <a:p>
            <a:r>
              <a:rPr lang="cs-CZ" dirty="0"/>
              <a:t>Potřebují být v kontaktu, měnit činnosti, nezůstávat o samotě, na jednom místě</a:t>
            </a:r>
            <a:endParaRPr lang="cs-CZ" sz="2000" b="1" dirty="0"/>
          </a:p>
          <a:p>
            <a:r>
              <a:rPr lang="cs-CZ" sz="2000" dirty="0"/>
              <a:t>iniciují interakce, HODNĚ LIDÍ (PŘÁTELI??), PATŘIT DO SKUPIN</a:t>
            </a:r>
          </a:p>
          <a:p>
            <a:r>
              <a:rPr lang="cs-CZ" sz="2000" b="1" dirty="0"/>
              <a:t>Být informováni, ruch, změna činností, pohyb, přizpůsobivost </a:t>
            </a:r>
          </a:p>
          <a:p>
            <a:r>
              <a:rPr lang="cs-CZ" sz="2000" b="1" dirty="0"/>
              <a:t>x </a:t>
            </a:r>
            <a:r>
              <a:rPr lang="cs-CZ" sz="2000" b="1" dirty="0">
                <a:solidFill>
                  <a:srgbClr val="FF0000"/>
                </a:solidFill>
              </a:rPr>
              <a:t>neumí odfiltrovat, nechají se vtáhnout bez větší úvahy (impulsivní, přelétaví, nestálí)</a:t>
            </a:r>
            <a:endParaRPr 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2469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535C31-C4A8-4161-9539-B2AF988B8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INTROVERZE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561F92-9D2E-4E47-8B37-5D010317FC5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7334" y="2195946"/>
            <a:ext cx="10394707" cy="4662054"/>
          </a:xfrm>
        </p:spPr>
        <p:txBody>
          <a:bodyPr>
            <a:normAutofit/>
          </a:bodyPr>
          <a:lstStyle/>
          <a:p>
            <a:pPr lvl="0"/>
            <a:r>
              <a:rPr lang="cs-CZ" b="1" dirty="0"/>
              <a:t>Energie dovnitř</a:t>
            </a:r>
            <a:endParaRPr lang="cs-CZ" dirty="0"/>
          </a:p>
          <a:p>
            <a:pPr lvl="0"/>
            <a:r>
              <a:rPr lang="cs-CZ" b="1" dirty="0"/>
              <a:t>vnitřní svět (než se pustí do akce, promyslet)</a:t>
            </a:r>
            <a:endParaRPr lang="cs-CZ" dirty="0"/>
          </a:p>
          <a:p>
            <a:pPr lvl="0"/>
            <a:r>
              <a:rPr lang="cs-CZ" b="1" dirty="0"/>
              <a:t>Vnější svět (zahlcuje) x dobije uvnitř</a:t>
            </a:r>
            <a:endParaRPr lang="cs-CZ" dirty="0"/>
          </a:p>
          <a:p>
            <a:pPr lvl="0"/>
            <a:r>
              <a:rPr lang="cs-CZ" b="1" dirty="0"/>
              <a:t>Čas na strávení, pak se podělí</a:t>
            </a:r>
            <a:endParaRPr lang="cs-CZ" dirty="0"/>
          </a:p>
          <a:p>
            <a:pPr lvl="0"/>
            <a:r>
              <a:rPr lang="cs-CZ" b="1" dirty="0"/>
              <a:t>Ponoření = nerušit , déle se soustředí ex</a:t>
            </a:r>
            <a:endParaRPr lang="cs-CZ" dirty="0"/>
          </a:p>
          <a:p>
            <a:pPr lvl="0"/>
            <a:r>
              <a:rPr lang="cs-CZ" b="1" dirty="0"/>
              <a:t>Práce ve skupině (připravit, raději sami řeší i jiné lidi)</a:t>
            </a:r>
            <a:endParaRPr lang="cs-CZ" dirty="0"/>
          </a:p>
          <a:p>
            <a:r>
              <a:rPr lang="cs-CZ" b="1" dirty="0"/>
              <a:t>Zpracování podnětů skryté (promyslet, pokud není čas, nejsou ochotni sdílet)</a:t>
            </a:r>
          </a:p>
          <a:p>
            <a:r>
              <a:rPr lang="cs-CZ" b="1" dirty="0"/>
              <a:t>Zpracovávají = nedotírat, dočkáme se odpovědi x </a:t>
            </a:r>
            <a:r>
              <a:rPr lang="cs-CZ" b="1" dirty="0" err="1"/>
              <a:t>ext</a:t>
            </a:r>
            <a:r>
              <a:rPr lang="cs-CZ" b="1" dirty="0"/>
              <a:t>. Stručná, kompaktní</a:t>
            </a:r>
          </a:p>
          <a:p>
            <a:r>
              <a:rPr lang="cs-CZ" b="1" dirty="0"/>
              <a:t>Vztahy: preferují hloubku a intimitu</a:t>
            </a:r>
          </a:p>
          <a:p>
            <a:r>
              <a:rPr lang="cs-CZ" b="1" dirty="0"/>
              <a:t>Společnost: přenechávají iniciativu jiným, sami vstupují, pokud jim to připadá důležité</a:t>
            </a:r>
          </a:p>
          <a:p>
            <a:pPr marL="0" indent="0">
              <a:buNone/>
            </a:pPr>
            <a:r>
              <a:rPr lang="cs-CZ" b="1" dirty="0"/>
              <a:t>(získají více prostoru pro vyhodnocování, reakce s odstupem, ale ne vždy </a:t>
            </a:r>
            <a:r>
              <a:rPr lang="cs-CZ" b="1" dirty="0">
                <a:sym typeface="Wingdings" panose="05000000000000000000" pitchFamily="2" charset="2"/>
              </a:rPr>
              <a:t></a:t>
            </a:r>
            <a:br>
              <a:rPr lang="cs-CZ" dirty="0"/>
            </a:br>
            <a:r>
              <a:rPr lang="cs-CZ" dirty="0"/>
              <a:t> 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561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104307-5BA4-4C5B-A044-F483A83A1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3815"/>
          </a:xfrm>
        </p:spPr>
        <p:txBody>
          <a:bodyPr>
            <a:normAutofit/>
          </a:bodyPr>
          <a:lstStyle/>
          <a:p>
            <a:r>
              <a:rPr lang="cs-CZ" b="1" dirty="0"/>
              <a:t>Zdroje nedorozumění </a:t>
            </a:r>
            <a:r>
              <a:rPr lang="cs-CZ" b="1" dirty="0" err="1"/>
              <a:t>int</a:t>
            </a:r>
            <a:r>
              <a:rPr lang="cs-CZ" b="1" dirty="0"/>
              <a:t> x </a:t>
            </a:r>
            <a:r>
              <a:rPr lang="cs-CZ" b="1" dirty="0" err="1"/>
              <a:t>ext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7AE23C-A3B8-4AC0-B8FB-54C9DCA7AB2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73425" y="2382050"/>
            <a:ext cx="10461720" cy="4046459"/>
          </a:xfrm>
        </p:spPr>
        <p:txBody>
          <a:bodyPr>
            <a:normAutofit/>
          </a:bodyPr>
          <a:lstStyle/>
          <a:p>
            <a:r>
              <a:rPr lang="cs-CZ" sz="2400" b="1" dirty="0"/>
              <a:t>Přibývající hovor</a:t>
            </a:r>
          </a:p>
          <a:p>
            <a:pPr lvl="1"/>
            <a:r>
              <a:rPr lang="cs-CZ" sz="2200" b="1" dirty="0" err="1"/>
              <a:t>Ext</a:t>
            </a:r>
            <a:r>
              <a:rPr lang="cs-CZ" sz="2200" b="1" dirty="0"/>
              <a:t>. Gestikulace, skákání do řeči, hlasití</a:t>
            </a:r>
          </a:p>
          <a:p>
            <a:pPr lvl="1"/>
            <a:r>
              <a:rPr lang="cs-CZ" sz="2200" b="1" dirty="0" err="1"/>
              <a:t>Int</a:t>
            </a:r>
            <a:r>
              <a:rPr lang="cs-CZ" sz="2200" b="1" dirty="0"/>
              <a:t>. Monotónnější, váží slova, zámlky</a:t>
            </a:r>
          </a:p>
          <a:p>
            <a:r>
              <a:rPr lang="cs-CZ" sz="2400" b="1" dirty="0"/>
              <a:t>PRACOVIŠTĚ</a:t>
            </a:r>
          </a:p>
          <a:p>
            <a:pPr lvl="1"/>
            <a:r>
              <a:rPr lang="cs-CZ" sz="2200" b="1" dirty="0"/>
              <a:t>EXT. Hlučný, pozornost, pocit, že se nudí a musí je bavit x  naučit se říkat o prostor, upozorňovat, že jen přemýšlí nahlas</a:t>
            </a:r>
          </a:p>
          <a:p>
            <a:pPr lvl="1"/>
            <a:r>
              <a:rPr lang="cs-CZ" sz="2200" b="1" dirty="0"/>
              <a:t>INT neříká informace, dává prosto ostatním, působí jako neochota x promluvím si, až dodělám úkol.. Dejte mi čas…  </a:t>
            </a:r>
          </a:p>
        </p:txBody>
      </p:sp>
      <p:pic>
        <p:nvPicPr>
          <p:cNvPr id="2052" name="Picture 4" descr="Náklady na firemní večírek si z daní neodečtete. Ušetřit ale přesto můžete  - Podnikatel.cz">
            <a:extLst>
              <a:ext uri="{FF2B5EF4-FFF2-40B4-BE49-F238E27FC236}">
                <a16:creationId xmlns:a16="http://schemas.microsoft.com/office/drawing/2014/main" id="{BDDE3CAC-CDFB-465F-8F35-085C363851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1075" y="26289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24586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1BA1FB-B6E4-4E98-AA4C-1B5495729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2. JAK PŘIJÍMÁME INFORMACE?</a:t>
            </a:r>
            <a:br>
              <a:rPr lang="cs-CZ" b="1" dirty="0"/>
            </a:br>
            <a:r>
              <a:rPr lang="cs-CZ" b="1" dirty="0">
                <a:solidFill>
                  <a:srgbClr val="FF0000"/>
                </a:solidFill>
              </a:rPr>
              <a:t>SMYSLY A INTUICE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378691-6FFA-4149-8997-B5442B09B9C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454" y="2707632"/>
            <a:ext cx="10394707" cy="3311189"/>
          </a:xfrm>
        </p:spPr>
        <p:txBody>
          <a:bodyPr/>
          <a:lstStyle/>
          <a:p>
            <a:r>
              <a:rPr lang="cs-CZ" b="1" dirty="0"/>
              <a:t>SMYSLY (S = </a:t>
            </a:r>
            <a:r>
              <a:rPr lang="cs-CZ" b="1" dirty="0" err="1"/>
              <a:t>Sensing</a:t>
            </a:r>
            <a:r>
              <a:rPr lang="cs-CZ" b="1" dirty="0"/>
              <a:t>) pozorovatelná, konkrétní fakta</a:t>
            </a:r>
          </a:p>
          <a:p>
            <a:r>
              <a:rPr lang="cs-CZ" b="1" dirty="0"/>
              <a:t>INTUICE (N = </a:t>
            </a:r>
            <a:r>
              <a:rPr lang="cs-CZ" b="1" dirty="0" err="1"/>
              <a:t>iNtuition</a:t>
            </a:r>
            <a:r>
              <a:rPr lang="cs-CZ" b="1" dirty="0"/>
              <a:t>) vhled, představivost, význam, možnosti</a:t>
            </a:r>
          </a:p>
          <a:p>
            <a:r>
              <a:rPr lang="cs-CZ" b="1" dirty="0"/>
              <a:t>Nemusí být tak viditelné jako </a:t>
            </a:r>
            <a:r>
              <a:rPr lang="cs-CZ" b="1" dirty="0" err="1"/>
              <a:t>int</a:t>
            </a:r>
            <a:r>
              <a:rPr lang="cs-CZ" b="1" dirty="0"/>
              <a:t> a </a:t>
            </a:r>
            <a:r>
              <a:rPr lang="cs-CZ" b="1" dirty="0" err="1"/>
              <a:t>ext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693945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7A1921-50C6-4947-815A-B6E0A8494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Smysly (S)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42FD0A-B557-4E34-B089-AFCD32289B9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88818" y="2361269"/>
            <a:ext cx="11073299" cy="4159106"/>
          </a:xfrm>
        </p:spPr>
        <p:txBody>
          <a:bodyPr>
            <a:normAutofit fontScale="92500" lnSpcReduction="20000"/>
          </a:bodyPr>
          <a:lstStyle/>
          <a:p>
            <a:r>
              <a:rPr lang="cs-CZ" sz="2000" b="1" dirty="0"/>
              <a:t>Smysly pro poznání, co se děje, Fyzická realita, tady a teď (budoucnost???)</a:t>
            </a:r>
          </a:p>
          <a:p>
            <a:r>
              <a:rPr lang="cs-CZ" sz="2000" b="1" dirty="0"/>
              <a:t>Přesní, doslovní, detaily (! Celek), 1. místo = zkušenost</a:t>
            </a:r>
          </a:p>
          <a:p>
            <a:r>
              <a:rPr lang="cs-CZ" sz="2000" b="1" dirty="0"/>
              <a:t>k čemu je to dobré, praktické (od konkrétního k abstraktnímu), strukturované úkoly = Úkoly z reality, viditelné výsledky, osvědčené způsoby, Při řešení: zaměřeni na konkrétní krok, nikoli návaznosti souvislosti</a:t>
            </a:r>
          </a:p>
          <a:p>
            <a:r>
              <a:rPr lang="cs-CZ" sz="2000" b="1" dirty="0"/>
              <a:t>PARTNERSKÉ VZTAHY (Účelné, užitečné věci, racionalismus)</a:t>
            </a:r>
          </a:p>
          <a:p>
            <a:r>
              <a:rPr lang="cs-CZ" sz="2000" b="1" dirty="0"/>
              <a:t>PROFESE (Aplikace postupů, hmatatelnost, reálnost)</a:t>
            </a:r>
          </a:p>
          <a:p>
            <a:pPr marL="0" indent="0">
              <a:buNone/>
            </a:pPr>
            <a:endParaRPr lang="cs-CZ" sz="2000" b="1" dirty="0"/>
          </a:p>
          <a:p>
            <a:r>
              <a:rPr lang="cs-CZ" sz="2000" b="1" dirty="0"/>
              <a:t>„bystří při pozorování“, „vidí svět takový, jaký je“, „důvěřují svým zkušenostem“, „stojí nohama pevně na zemi“, </a:t>
            </a:r>
          </a:p>
          <a:p>
            <a:pPr marL="0" indent="0">
              <a:buNone/>
            </a:pPr>
            <a:r>
              <a:rPr lang="cs-CZ" sz="2000" b="1" dirty="0"/>
              <a:t>XXXX </a:t>
            </a:r>
          </a:p>
          <a:p>
            <a:r>
              <a:rPr lang="cs-CZ" sz="2000" b="1" dirty="0"/>
              <a:t>negativní podtext: „lpí na zbytečných detailech“, „drží se moc při zdi“, „pro samé stromy nevidí les“.</a:t>
            </a:r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3666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BEB7A1-3646-4298-8652-447330EBD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iNtuition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DD1BC1-51A8-42F3-B208-D9F9A67BFEA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1946" y="2354342"/>
            <a:ext cx="11277599" cy="3935622"/>
          </a:xfrm>
        </p:spPr>
        <p:txBody>
          <a:bodyPr>
            <a:normAutofit fontScale="70000" lnSpcReduction="20000"/>
          </a:bodyPr>
          <a:lstStyle/>
          <a:p>
            <a:r>
              <a:rPr lang="cs-CZ" sz="2400" b="1" dirty="0"/>
              <a:t>Intuice ukazuje možnosti a významy, které přicházejí v informacích</a:t>
            </a:r>
          </a:p>
          <a:p>
            <a:pPr lvl="1"/>
            <a:r>
              <a:rPr lang="cs-CZ" sz="2200" b="1" dirty="0"/>
              <a:t>Fakta význam x význam, který přisoudili, jen „otisk informace“</a:t>
            </a:r>
          </a:p>
          <a:p>
            <a:pPr lvl="1"/>
            <a:r>
              <a:rPr lang="cs-CZ" sz="2200" b="1" dirty="0"/>
              <a:t>! </a:t>
            </a:r>
            <a:r>
              <a:rPr lang="cs-CZ" sz="2000" b="1" dirty="0"/>
              <a:t>mylné závěry</a:t>
            </a:r>
          </a:p>
          <a:p>
            <a:r>
              <a:rPr lang="cs-CZ" sz="2400" b="1" dirty="0"/>
              <a:t>Porozumění: proniknutí do podstaty (x </a:t>
            </a:r>
            <a:r>
              <a:rPr lang="cs-CZ" sz="2400" b="1" dirty="0" err="1"/>
              <a:t>prakt</a:t>
            </a:r>
            <a:r>
              <a:rPr lang="cs-CZ" sz="2400" b="1" dirty="0"/>
              <a:t>. Zkušenost)</a:t>
            </a:r>
          </a:p>
          <a:p>
            <a:r>
              <a:rPr lang="cs-CZ" sz="2400" b="1" dirty="0"/>
              <a:t>Hledají vedlejší a skryté, Obrazná vyjádření, metafory</a:t>
            </a:r>
          </a:p>
          <a:p>
            <a:r>
              <a:rPr lang="cs-CZ" sz="2400" b="1" dirty="0"/>
              <a:t>Žijí budoucností</a:t>
            </a:r>
          </a:p>
          <a:p>
            <a:r>
              <a:rPr lang="cs-CZ" sz="2400" b="1" dirty="0"/>
              <a:t>Nové informace: mohly by se hodit; Široce zadané úkoly, neobvyklé úkoly, hypotézy, koncepce, teorie</a:t>
            </a:r>
          </a:p>
          <a:p>
            <a:r>
              <a:rPr lang="cs-CZ" sz="2400" b="1" dirty="0"/>
              <a:t>prostor pro své nápady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/>
              <a:t>Vztahy (méně praktické, zabývá se dalším vývojem, možnostmi (zklamaní, pokud realita jiná)</a:t>
            </a:r>
          </a:p>
          <a:p>
            <a:pPr marL="0" indent="0">
              <a:buNone/>
            </a:pPr>
            <a:r>
              <a:rPr lang="cs-CZ" sz="2400" b="1" dirty="0"/>
              <a:t>PRACOVIŠTĚ (Poradenství, žurnalistika, umělci, věda, teologie)</a:t>
            </a:r>
          </a:p>
          <a:p>
            <a:endParaRPr lang="cs-CZ" sz="2400" b="1" dirty="0"/>
          </a:p>
          <a:p>
            <a:endParaRPr lang="cs-CZ" sz="2400" b="1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72F45163-5967-4F1C-A09A-8F1C2A8562E0}"/>
              </a:ext>
            </a:extLst>
          </p:cNvPr>
          <p:cNvSpPr/>
          <p:nvPr/>
        </p:nvSpPr>
        <p:spPr>
          <a:xfrm>
            <a:off x="946777" y="2961250"/>
            <a:ext cx="416353" cy="2883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1573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91FC0F-C9FC-44CC-BA19-5A94AE82A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Smysly x intuice nedorozumění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9FA4B0-DCAA-4856-BBE1-D7C17F5F775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400" b="1" dirty="0" err="1"/>
              <a:t>Komuniakce</a:t>
            </a:r>
            <a:endParaRPr lang="cs-CZ" sz="2400" b="1" dirty="0"/>
          </a:p>
          <a:p>
            <a:pPr lvl="1"/>
            <a:r>
              <a:rPr lang="cs-CZ" sz="2200" b="1" dirty="0"/>
              <a:t>Smysly: jasná otázka, očekávána jasná odpověď </a:t>
            </a:r>
          </a:p>
          <a:p>
            <a:pPr lvl="1"/>
            <a:r>
              <a:rPr lang="cs-CZ" sz="2200" b="1" dirty="0"/>
              <a:t>Intuice: mlžení, zatajování, na otázku více odpovědí</a:t>
            </a:r>
          </a:p>
          <a:p>
            <a:pPr lvl="1"/>
            <a:endParaRPr lang="cs-CZ" sz="2200" b="1" dirty="0"/>
          </a:p>
          <a:p>
            <a:pPr lvl="1"/>
            <a:r>
              <a:rPr lang="cs-CZ" sz="2200" b="1" dirty="0"/>
              <a:t>Ukázka (s. 14)</a:t>
            </a:r>
          </a:p>
        </p:txBody>
      </p:sp>
    </p:spTree>
    <p:extLst>
      <p:ext uri="{BB962C8B-B14F-4D97-AF65-F5344CB8AC3E}">
        <p14:creationId xmlns:p14="http://schemas.microsoft.com/office/powerpoint/2010/main" val="3930149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7B7749-D9F1-42F1-A30E-45DC632D2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E0CE27-2DEC-485E-8CAE-AF48BBC66B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5551" y="3074768"/>
            <a:ext cx="4825158" cy="3416301"/>
          </a:xfrm>
        </p:spPr>
        <p:txBody>
          <a:bodyPr/>
          <a:lstStyle/>
          <a:p>
            <a:r>
              <a:rPr lang="cs-CZ" b="1" dirty="0"/>
              <a:t>VLASTNOST</a:t>
            </a:r>
          </a:p>
          <a:p>
            <a:pPr lvl="1"/>
            <a:r>
              <a:rPr lang="cs-CZ" dirty="0"/>
              <a:t>DRUŽNOST</a:t>
            </a:r>
          </a:p>
          <a:p>
            <a:pPr lvl="1"/>
            <a:r>
              <a:rPr lang="cs-CZ" dirty="0"/>
              <a:t>OPTIMISMUS</a:t>
            </a:r>
          </a:p>
          <a:p>
            <a:pPr lvl="1"/>
            <a:r>
              <a:rPr lang="cs-CZ" dirty="0"/>
              <a:t>AKTIVNOST</a:t>
            </a:r>
          </a:p>
          <a:p>
            <a:pPr lvl="1"/>
            <a:r>
              <a:rPr lang="cs-CZ" dirty="0"/>
              <a:t>PŘÁTELSKOST 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A574245-2DC5-4551-A30A-215E6FDD7D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03536" y="3608363"/>
            <a:ext cx="4825159" cy="3416300"/>
          </a:xfrm>
        </p:spPr>
        <p:txBody>
          <a:bodyPr/>
          <a:lstStyle/>
          <a:p>
            <a:r>
              <a:rPr lang="cs-CZ" b="1" dirty="0"/>
              <a:t>TYP</a:t>
            </a:r>
          </a:p>
          <a:p>
            <a:pPr marL="0" indent="0">
              <a:buNone/>
            </a:pPr>
            <a:r>
              <a:rPr lang="cs-CZ" dirty="0"/>
              <a:t>extravert</a:t>
            </a:r>
          </a:p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235BBFD-7DBA-495F-B829-20A5CC0272F2}"/>
              </a:ext>
            </a:extLst>
          </p:cNvPr>
          <p:cNvSpPr txBox="1"/>
          <p:nvPr/>
        </p:nvSpPr>
        <p:spPr>
          <a:xfrm>
            <a:off x="872197" y="2300068"/>
            <a:ext cx="8820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SOUHRN URČITÝCH VLASTNOSTÍ TVOŘÍ TYP ČLOVĚKA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3F4E7FD5-9D2B-4F18-A0EC-1DA1758877EC}"/>
              </a:ext>
            </a:extLst>
          </p:cNvPr>
          <p:cNvSpPr txBox="1">
            <a:spLocks/>
          </p:cNvSpPr>
          <p:nvPr/>
        </p:nvSpPr>
        <p:spPr bwMode="gray">
          <a:xfrm>
            <a:off x="1307354" y="11260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/>
              <a:t>ROZDÍL MEZI VLASTNOSTÍ A TYPEM? </a:t>
            </a:r>
            <a:endParaRPr lang="cs-CZ" dirty="0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965E731D-646F-4C48-8801-A21522369D58}"/>
              </a:ext>
            </a:extLst>
          </p:cNvPr>
          <p:cNvCxnSpPr>
            <a:cxnSpLocks/>
          </p:cNvCxnSpPr>
          <p:nvPr/>
        </p:nvCxnSpPr>
        <p:spPr>
          <a:xfrm>
            <a:off x="2672862" y="3608363"/>
            <a:ext cx="4330674" cy="5627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0311F811-86DD-4F60-A739-29514CC2E02E}"/>
              </a:ext>
            </a:extLst>
          </p:cNvPr>
          <p:cNvCxnSpPr/>
          <p:nvPr/>
        </p:nvCxnSpPr>
        <p:spPr>
          <a:xfrm>
            <a:off x="2926080" y="4037428"/>
            <a:ext cx="4077456" cy="133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9A3558E9-D329-4A89-9887-F13A205E130E}"/>
              </a:ext>
            </a:extLst>
          </p:cNvPr>
          <p:cNvCxnSpPr>
            <a:cxnSpLocks/>
          </p:cNvCxnSpPr>
          <p:nvPr/>
        </p:nvCxnSpPr>
        <p:spPr>
          <a:xfrm flipV="1">
            <a:off x="3334043" y="4171071"/>
            <a:ext cx="3669493" cy="2321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3041B88A-3BE6-4A7A-95E8-9E2559594316}"/>
              </a:ext>
            </a:extLst>
          </p:cNvPr>
          <p:cNvCxnSpPr/>
          <p:nvPr/>
        </p:nvCxnSpPr>
        <p:spPr>
          <a:xfrm flipV="1">
            <a:off x="2926080" y="4171071"/>
            <a:ext cx="4077456" cy="6118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19678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19F234-1F96-4505-9493-5B169B781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3. JAK SE ROZHODUJEME? </a:t>
            </a:r>
            <a:br>
              <a:rPr lang="cs-CZ" b="1" dirty="0"/>
            </a:br>
            <a:r>
              <a:rPr lang="cs-CZ" b="1" dirty="0">
                <a:solidFill>
                  <a:srgbClr val="FF0000"/>
                </a:solidFill>
              </a:rPr>
              <a:t>Myšlení (T) a cítění (F)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38040C-0A5C-4230-A029-95676CEBD5B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19545" y="2257360"/>
            <a:ext cx="10903528" cy="4219640"/>
          </a:xfrm>
        </p:spPr>
        <p:txBody>
          <a:bodyPr>
            <a:normAutofit/>
          </a:bodyPr>
          <a:lstStyle/>
          <a:p>
            <a:r>
              <a:rPr lang="cs-CZ" sz="3000" b="1" dirty="0"/>
              <a:t>Racionálně řízené rozhodování</a:t>
            </a:r>
          </a:p>
          <a:p>
            <a:pPr lvl="1"/>
            <a:r>
              <a:rPr lang="cs-CZ" sz="2600" b="1" dirty="0">
                <a:solidFill>
                  <a:srgbClr val="FF0000"/>
                </a:solidFill>
              </a:rPr>
              <a:t>Preference myšlení </a:t>
            </a:r>
            <a:r>
              <a:rPr lang="cs-CZ" sz="2600" b="1" dirty="0"/>
              <a:t>(objektivní pravda, osobní stranou, logická konzistentnost, analýza příčin a následků)</a:t>
            </a:r>
          </a:p>
          <a:p>
            <a:pPr lvl="1"/>
            <a:r>
              <a:rPr lang="cs-CZ" sz="2600" b="1" dirty="0">
                <a:solidFill>
                  <a:srgbClr val="FF0000"/>
                </a:solidFill>
              </a:rPr>
              <a:t>Preference cítění  </a:t>
            </a:r>
            <a:r>
              <a:rPr lang="cs-CZ" sz="2600" b="1" dirty="0">
                <a:solidFill>
                  <a:schemeClr val="tx1"/>
                </a:solidFill>
              </a:rPr>
              <a:t>(! Není řízeno emocemi, ale racionálně…)</a:t>
            </a:r>
          </a:p>
          <a:p>
            <a:pPr lvl="2"/>
            <a:r>
              <a:rPr lang="cs-CZ" sz="2200" b="1" dirty="0">
                <a:solidFill>
                  <a:schemeClr val="tx1"/>
                </a:solidFill>
              </a:rPr>
              <a:t>Podstatné jsou obecné lidské zájmy a osobní záležitosti</a:t>
            </a:r>
          </a:p>
          <a:p>
            <a:pPr lvl="2"/>
            <a:r>
              <a:rPr lang="cs-CZ" sz="2200" b="1" dirty="0">
                <a:solidFill>
                  <a:schemeClr val="tx1"/>
                </a:solidFill>
              </a:rPr>
              <a:t>Rozhodnutí by mělo vyhovovat potřebám, zájmům, snaží se o harmonii ve vztazích</a:t>
            </a:r>
          </a:p>
        </p:txBody>
      </p:sp>
    </p:spTree>
    <p:extLst>
      <p:ext uri="{BB962C8B-B14F-4D97-AF65-F5344CB8AC3E}">
        <p14:creationId xmlns:p14="http://schemas.microsoft.com/office/powerpoint/2010/main" val="19988675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7D3FBB-ED64-4369-B134-5029D43A7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Myšlení T (</a:t>
            </a:r>
            <a:r>
              <a:rPr lang="cs-CZ" b="1" dirty="0" err="1"/>
              <a:t>Thinking</a:t>
            </a:r>
            <a:r>
              <a:rPr lang="cs-CZ" b="1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9ACF34-DFFA-41D1-94D2-C21497DC2C4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94854" y="2326632"/>
            <a:ext cx="11402291" cy="3996796"/>
          </a:xfrm>
        </p:spPr>
        <p:txBody>
          <a:bodyPr>
            <a:normAutofit fontScale="77500" lnSpcReduction="20000"/>
          </a:bodyPr>
          <a:lstStyle/>
          <a:p>
            <a:r>
              <a:rPr lang="cs-CZ" sz="2400" b="1" dirty="0"/>
              <a:t>Přijatá informace myšlením či cítěním, bude při rozhodování: </a:t>
            </a:r>
          </a:p>
          <a:p>
            <a:pPr lvl="1"/>
            <a:r>
              <a:rPr lang="cs-CZ" sz="2200" b="1" dirty="0"/>
              <a:t>Objektivita, nejdůležitější nestrannost, dívají se zvenčí, bez osobní angažovanosti</a:t>
            </a:r>
          </a:p>
          <a:p>
            <a:pPr lvl="1"/>
            <a:r>
              <a:rPr lang="cs-CZ" sz="2200" b="1" dirty="0"/>
              <a:t>Logičnost z hlediska příčiny a následku, nejlepší řešení odpovídá pravidlům a zásadám</a:t>
            </a:r>
          </a:p>
          <a:p>
            <a:r>
              <a:rPr lang="cs-CZ" sz="2400" b="1" dirty="0"/>
              <a:t>ZPĚTNÁ VAZBA</a:t>
            </a:r>
          </a:p>
          <a:p>
            <a:pPr lvl="1"/>
            <a:r>
              <a:rPr lang="cs-CZ" sz="2200" b="1" dirty="0"/>
              <a:t>Dává: Nejdříve chyby a nedostatky, řeknou, myslí že ve prospěch, nerozumí, proč se zlobí, chápou jako projev slabosti</a:t>
            </a:r>
          </a:p>
          <a:p>
            <a:pPr lvl="1"/>
            <a:r>
              <a:rPr lang="cs-CZ" sz="2200" b="1" dirty="0"/>
              <a:t>Přijímá: chtějí na rovinu, ale neumí přijmout.., pokořeni tím, že jejich nedostatky viděl někdo jiný</a:t>
            </a:r>
          </a:p>
          <a:p>
            <a:r>
              <a:rPr lang="cs-CZ" sz="2400" b="1" dirty="0"/>
              <a:t>Neumí přijmout pochvalu: laciné, podbízivé, preferují výsledky a pravdu nad popularitou a oblibou</a:t>
            </a:r>
          </a:p>
          <a:p>
            <a:r>
              <a:rPr lang="cs-CZ" sz="2400" b="1" dirty="0"/>
              <a:t>SPOR: snaha být objektivní, věcnost x dotkne s osobně, jsou urážliví, malicherní, neumí s tím pracovat</a:t>
            </a:r>
          </a:p>
          <a:p>
            <a:r>
              <a:rPr lang="cs-CZ" sz="2400" b="1" dirty="0"/>
              <a:t>VZTAHY: oceňují intelekt, smysluplné rozhovory, respekt, sebevědomí</a:t>
            </a:r>
          </a:p>
          <a:p>
            <a:pPr marL="457200" lvl="1" indent="0">
              <a:buNone/>
            </a:pP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8839344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3E6FF1-C2A9-48A7-BC08-95BDAD786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CÍTĚNÍ (F FEELING)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0D4CCE-1AFF-42F8-A339-0403FF0A5FB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2291996"/>
            <a:ext cx="10394707" cy="3838640"/>
          </a:xfrm>
        </p:spPr>
        <p:txBody>
          <a:bodyPr>
            <a:normAutofit/>
          </a:bodyPr>
          <a:lstStyle/>
          <a:p>
            <a:r>
              <a:rPr lang="cs-CZ" sz="2400" b="1" dirty="0"/>
              <a:t>zda informace v souladu s jeho přesvědčením a postoji, neohrožující vztahy nebo druhé</a:t>
            </a:r>
          </a:p>
          <a:p>
            <a:r>
              <a:rPr lang="cs-CZ" sz="2400" b="1" dirty="0"/>
              <a:t>Rozhodování: nejlepší řešení vyhovuje co největšímu okruhu, hledají výjimky pro zmírnění tvrdosti</a:t>
            </a:r>
          </a:p>
          <a:p>
            <a:r>
              <a:rPr lang="cs-CZ" sz="2400" b="1" dirty="0"/>
              <a:t>Vnímaví k neverbálním signálům, empatičtí, vhodná neubližující slova, Emočně citliví</a:t>
            </a:r>
          </a:p>
          <a:p>
            <a:r>
              <a:rPr lang="cs-CZ" sz="2400" b="1" dirty="0"/>
              <a:t>Vyhýbají se situací s negativním očekáváním</a:t>
            </a:r>
          </a:p>
          <a:p>
            <a:r>
              <a:rPr lang="cs-CZ" sz="2400" b="1" dirty="0"/>
              <a:t>Pokud registrují, že se dotkli, vezmou i zpět</a:t>
            </a:r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20535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B62450-3144-44EA-8939-695131B8D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CÍTĚNÍ (F FEELING)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D69030-4145-49B9-86DF-98E4F7DB3F6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4372040"/>
          </a:xfrm>
        </p:spPr>
        <p:txBody>
          <a:bodyPr>
            <a:normAutofit fontScale="92500" lnSpcReduction="10000"/>
          </a:bodyPr>
          <a:lstStyle/>
          <a:p>
            <a:r>
              <a:rPr lang="cs-CZ" sz="2400" b="1" dirty="0"/>
              <a:t>ZPĚTNÁ VAZBA</a:t>
            </a:r>
          </a:p>
          <a:p>
            <a:r>
              <a:rPr lang="cs-CZ" sz="2400" b="1" dirty="0"/>
              <a:t>Nejdříve chválí, pak náměty na zlepšení</a:t>
            </a:r>
          </a:p>
          <a:p>
            <a:r>
              <a:rPr lang="cs-CZ" sz="2400" b="1" dirty="0"/>
              <a:t>Kritiku od T (myšlení) velmi osobně</a:t>
            </a:r>
          </a:p>
          <a:p>
            <a:r>
              <a:rPr lang="cs-CZ" sz="2400" b="1" dirty="0"/>
              <a:t>Podmínkou pro učení: ocenění</a:t>
            </a:r>
          </a:p>
          <a:p>
            <a:r>
              <a:rPr lang="cs-CZ" sz="2400" b="1" dirty="0"/>
              <a:t>Potřebují opakovaně ujišťovat o pozitivních citech </a:t>
            </a:r>
          </a:p>
          <a:p>
            <a:r>
              <a:rPr lang="cs-CZ" sz="2400" b="1" dirty="0"/>
              <a:t>Nesnášejí nezájem, neosobní zacházení, agresivitu</a:t>
            </a:r>
          </a:p>
          <a:p>
            <a:r>
              <a:rPr lang="cs-CZ" sz="2400" b="1" dirty="0"/>
              <a:t>konflikty: předejít… zamést pod koberec, předejít pochopením názoru druhé strany</a:t>
            </a:r>
          </a:p>
          <a:p>
            <a:r>
              <a:rPr lang="cs-CZ" sz="2400" b="1" dirty="0"/>
              <a:t>Neverbálním signálům větší význam než obsahu</a:t>
            </a:r>
          </a:p>
          <a:p>
            <a:r>
              <a:rPr lang="cs-CZ" sz="2400" b="1" dirty="0"/>
              <a:t>Rychle podléhají emocím (T typ: vydírání? )</a:t>
            </a:r>
          </a:p>
          <a:p>
            <a:endParaRPr lang="cs-CZ" sz="2400" b="1" dirty="0"/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3680924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068C89-338C-49C0-9273-9F7192287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48" y="973668"/>
            <a:ext cx="10807359" cy="706964"/>
          </a:xfrm>
        </p:spPr>
        <p:txBody>
          <a:bodyPr/>
          <a:lstStyle/>
          <a:p>
            <a:pPr algn="ctr"/>
            <a:r>
              <a:rPr lang="cs-CZ" b="1" dirty="0"/>
              <a:t>4. JAKÁ JE NAŠE ORIENTACE K VNĚJŠÍMU SVĚTU? </a:t>
            </a:r>
            <a:br>
              <a:rPr lang="cs-CZ" b="1" dirty="0"/>
            </a:br>
            <a:r>
              <a:rPr lang="cs-CZ" b="1" dirty="0">
                <a:solidFill>
                  <a:srgbClr val="FF0000"/>
                </a:solidFill>
              </a:rPr>
              <a:t>USUZOVÁNÍ A VNÍMÁNÍ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988BD4-5FE6-4AB8-90B9-A150582A6C2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2728415"/>
            <a:ext cx="10394707" cy="3311189"/>
          </a:xfrm>
        </p:spPr>
        <p:txBody>
          <a:bodyPr/>
          <a:lstStyle/>
          <a:p>
            <a:r>
              <a:rPr lang="cs-CZ" b="1" dirty="0"/>
              <a:t>? AKTIVUJEME PŘI SVÉM PŮSOBENÍ VE VNĚJŠÍM SVĚTĚ </a:t>
            </a:r>
          </a:p>
          <a:p>
            <a:pPr lvl="1"/>
            <a:r>
              <a:rPr lang="cs-CZ" b="1" dirty="0"/>
              <a:t>Tlak na ukončení a stanovení závěru? Organizovat, strukturovat, plánovat, dotáhnout? </a:t>
            </a:r>
          </a:p>
          <a:p>
            <a:pPr marL="457200" lvl="1" indent="0">
              <a:buNone/>
            </a:pPr>
            <a:r>
              <a:rPr lang="cs-CZ" b="1" dirty="0"/>
              <a:t>JUDGING (J = USUZOVÁNÍ)</a:t>
            </a:r>
          </a:p>
          <a:p>
            <a:pPr lvl="1"/>
            <a:r>
              <a:rPr lang="cs-CZ" b="1" dirty="0"/>
              <a:t>Průzkum neznáma? Vyčkávání? Přizpůsobování se okolnostem? </a:t>
            </a:r>
          </a:p>
          <a:p>
            <a:pPr marL="457200" lvl="1" indent="0">
              <a:buNone/>
            </a:pPr>
            <a:r>
              <a:rPr lang="cs-CZ" b="1" dirty="0"/>
              <a:t>PERCIEVING (P = VNÍMÁNÍ)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74023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309FEF-848C-4D90-9F6B-88C61FFAB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USUZOVÁNÍ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E9F485-2827-4A37-A2E4-16B20F46C0A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7309" y="2305850"/>
            <a:ext cx="10394707" cy="4032605"/>
          </a:xfrm>
        </p:spPr>
        <p:txBody>
          <a:bodyPr>
            <a:normAutofit fontScale="77500" lnSpcReduction="20000"/>
          </a:bodyPr>
          <a:lstStyle/>
          <a:p>
            <a:r>
              <a:rPr lang="cs-CZ" sz="2400" b="1" dirty="0"/>
              <a:t>Potřeba ukončenosti (rozhodnout, neprotahovat, kontrola)</a:t>
            </a:r>
          </a:p>
          <a:p>
            <a:r>
              <a:rPr lang="cs-CZ" sz="2400" b="1" dirty="0"/>
              <a:t>Vědět, co očekávat</a:t>
            </a:r>
          </a:p>
          <a:p>
            <a:r>
              <a:rPr lang="cs-CZ" sz="2400" b="1" dirty="0"/>
              <a:t>Netrpělivost, neklid, konec (i když závěr časem přehodnotit)</a:t>
            </a:r>
          </a:p>
          <a:p>
            <a:r>
              <a:rPr lang="cs-CZ" sz="2400" b="1" dirty="0"/>
              <a:t>Postup – plán – postupnost – stálý přehled co je a co není</a:t>
            </a:r>
          </a:p>
          <a:p>
            <a:r>
              <a:rPr lang="cs-CZ" sz="2400" b="1" dirty="0"/>
              <a:t>Seznamy (dopisování do seznamu, co udělali navíc, odfajfkovat), plány, plnění, aktualizace, dodržování termínů</a:t>
            </a:r>
          </a:p>
          <a:p>
            <a:r>
              <a:rPr lang="cs-CZ" sz="2400" b="1" dirty="0"/>
              <a:t>Nezvládají, pokud je někdo brzdí, raději sami</a:t>
            </a:r>
          </a:p>
          <a:p>
            <a:r>
              <a:rPr lang="cs-CZ" sz="2400" b="1" dirty="0"/>
              <a:t>Pokud se vymkne kontrole (zpoždění letadla), vykolejení, špatná restrukturace, pak uklidnění</a:t>
            </a:r>
          </a:p>
          <a:p>
            <a:r>
              <a:rPr lang="cs-CZ" sz="2400" b="1" dirty="0"/>
              <a:t>Všechny věci mají své místo</a:t>
            </a:r>
          </a:p>
          <a:p>
            <a:r>
              <a:rPr lang="cs-CZ" sz="2400" b="1" dirty="0"/>
              <a:t>Vztahy: jasno v tom, co očekávat, kam se vyvíjet</a:t>
            </a:r>
          </a:p>
          <a:p>
            <a:r>
              <a:rPr lang="cs-CZ" sz="2400" b="1" dirty="0"/>
              <a:t>práce: kontrola, zodpovědnost</a:t>
            </a:r>
          </a:p>
          <a:p>
            <a:endParaRPr lang="cs-CZ" sz="2400" b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12308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243953-0564-4A5C-881D-27144CBE4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VNÍMÁNÍ (P)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BD50AA-6678-4EEA-B4F2-5C25C614AAD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0272" y="2208868"/>
            <a:ext cx="11513128" cy="4275059"/>
          </a:xfrm>
        </p:spPr>
        <p:txBody>
          <a:bodyPr>
            <a:normAutofit fontScale="62500" lnSpcReduction="20000"/>
          </a:bodyPr>
          <a:lstStyle/>
          <a:p>
            <a:r>
              <a:rPr lang="cs-CZ" sz="2400" b="1" dirty="0"/>
              <a:t>Nezaměřují se na výsledek, ale na proces</a:t>
            </a:r>
          </a:p>
          <a:p>
            <a:r>
              <a:rPr lang="cs-CZ" sz="2400" b="1" dirty="0"/>
              <a:t>neradi tlačeni ke konečným rozhodnutím, Nechávají rádi otevřené, pořád sbírají nové, po rozhodnutí neklid, rozhodnutí změní</a:t>
            </a:r>
          </a:p>
          <a:p>
            <a:r>
              <a:rPr lang="cs-CZ" sz="2400" b="1" dirty="0"/>
              <a:t>Oceňují spontaneitu, Bez příprav, rovnýma nohama</a:t>
            </a:r>
          </a:p>
          <a:p>
            <a:r>
              <a:rPr lang="cs-CZ" sz="2400" b="1" dirty="0"/>
              <a:t>Vnímaví k přicházejícím podnětům, rychle a pružně novým podnětům</a:t>
            </a:r>
          </a:p>
          <a:p>
            <a:r>
              <a:rPr lang="cs-CZ" sz="2400" b="1" dirty="0"/>
              <a:t>Zajímavé jim vtrhne do termínů…, Čas nekontrolují, přizpůsobují se mu, je jen orientační</a:t>
            </a:r>
          </a:p>
          <a:p>
            <a:r>
              <a:rPr lang="cs-CZ" sz="2400" b="1" dirty="0"/>
              <a:t>Jsou lidmi posledního dne, poslední hodiny, v závěrečném spurtu mnoho energie</a:t>
            </a:r>
          </a:p>
          <a:p>
            <a:r>
              <a:rPr lang="cs-CZ" sz="2400" b="1" dirty="0"/>
              <a:t>Projekty rozpracované, ostatní: chaos, ale oni se vyznají</a:t>
            </a:r>
          </a:p>
          <a:p>
            <a:r>
              <a:rPr lang="cs-CZ" sz="2400" b="1" dirty="0"/>
              <a:t>Nepomůžeme tím, že uklidíme, jen zmatek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/>
              <a:t>VZTAHY:</a:t>
            </a:r>
          </a:p>
          <a:p>
            <a:pPr marL="0" indent="0">
              <a:buNone/>
            </a:pPr>
            <a:r>
              <a:rPr lang="cs-CZ" sz="2400" b="1" dirty="0"/>
              <a:t>Touha po zábavě, napětí, vzrušení, nevadí nejistota</a:t>
            </a:r>
          </a:p>
          <a:p>
            <a:pPr marL="0" indent="0">
              <a:buNone/>
            </a:pPr>
            <a:r>
              <a:rPr lang="cs-CZ" sz="2400" b="1" dirty="0"/>
              <a:t>PROFESE</a:t>
            </a:r>
          </a:p>
          <a:p>
            <a:pPr marL="0" indent="0">
              <a:buNone/>
            </a:pPr>
            <a:r>
              <a:rPr lang="cs-CZ" sz="2400" b="1" dirty="0"/>
              <a:t>Flexibilita, nezávislost, inovace, ne pod vedením</a:t>
            </a:r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0521968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07276C-FE19-4D8F-8E9E-C88BA68E8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88D571-BA61-4C14-8167-FC198FACD3F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98646" y="3429000"/>
            <a:ext cx="10394707" cy="3311189"/>
          </a:xfrm>
        </p:spPr>
        <p:txBody>
          <a:bodyPr/>
          <a:lstStyle/>
          <a:p>
            <a:r>
              <a:rPr lang="cs-CZ" sz="3200" b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http://test-mbti.hys.cz/mbti.php</a:t>
            </a:r>
            <a:endParaRPr lang="cs-CZ" sz="3200" b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9187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6224EF-B881-4631-8AF2-A79C879CE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074" y="315296"/>
            <a:ext cx="4872234" cy="1632712"/>
          </a:xfrm>
        </p:spPr>
        <p:txBody>
          <a:bodyPr/>
          <a:lstStyle/>
          <a:p>
            <a:r>
              <a:rPr lang="cs-CZ" dirty="0"/>
              <a:t>Z historie …</a:t>
            </a:r>
            <a:br>
              <a:rPr lang="cs-CZ" dirty="0"/>
            </a:br>
            <a:r>
              <a:rPr lang="cs-CZ" dirty="0"/>
              <a:t>konstituční typologie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E784A4-8FB5-4653-9A14-C96F2D178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074" y="2407227"/>
            <a:ext cx="11032871" cy="3337000"/>
          </a:xfrm>
        </p:spPr>
        <p:txBody>
          <a:bodyPr/>
          <a:lstStyle/>
          <a:p>
            <a:r>
              <a:rPr lang="cs-CZ" b="1"/>
              <a:t>Kretschmerova a Sheldonova typologie osobnosti</a:t>
            </a:r>
          </a:p>
          <a:p>
            <a:endParaRPr lang="cs-CZ" dirty="0"/>
          </a:p>
        </p:txBody>
      </p:sp>
      <p:pic>
        <p:nvPicPr>
          <p:cNvPr id="4" name="Picture 2" descr="https://player.slideplayer.cz/85/13736299/slides/slide_28.jpg">
            <a:extLst>
              <a:ext uri="{FF2B5EF4-FFF2-40B4-BE49-F238E27FC236}">
                <a16:creationId xmlns:a16="http://schemas.microsoft.com/office/drawing/2014/main" id="{6CE17DDD-ACEC-4DA4-BF85-9A7285A8EC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032" y="-128626"/>
            <a:ext cx="3922864" cy="2942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386B98B6-62DE-4617-901E-81B7357670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777315"/>
              </p:ext>
            </p:extLst>
          </p:nvPr>
        </p:nvGraphicFramePr>
        <p:xfrm>
          <a:off x="491074" y="2928310"/>
          <a:ext cx="10920046" cy="3764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26">
                  <a:extLst>
                    <a:ext uri="{9D8B030D-6E8A-4147-A177-3AD203B41FA5}">
                      <a16:colId xmlns:a16="http://schemas.microsoft.com/office/drawing/2014/main" val="1064739302"/>
                    </a:ext>
                  </a:extLst>
                </a:gridCol>
                <a:gridCol w="3024554">
                  <a:extLst>
                    <a:ext uri="{9D8B030D-6E8A-4147-A177-3AD203B41FA5}">
                      <a16:colId xmlns:a16="http://schemas.microsoft.com/office/drawing/2014/main" val="3180826856"/>
                    </a:ext>
                  </a:extLst>
                </a:gridCol>
                <a:gridCol w="2563683">
                  <a:extLst>
                    <a:ext uri="{9D8B030D-6E8A-4147-A177-3AD203B41FA5}">
                      <a16:colId xmlns:a16="http://schemas.microsoft.com/office/drawing/2014/main" val="450618089"/>
                    </a:ext>
                  </a:extLst>
                </a:gridCol>
                <a:gridCol w="2622483">
                  <a:extLst>
                    <a:ext uri="{9D8B030D-6E8A-4147-A177-3AD203B41FA5}">
                      <a16:colId xmlns:a16="http://schemas.microsoft.com/office/drawing/2014/main" val="3227390580"/>
                    </a:ext>
                  </a:extLst>
                </a:gridCol>
              </a:tblGrid>
              <a:tr h="588429">
                <a:tc>
                  <a:txBody>
                    <a:bodyPr/>
                    <a:lstStyle/>
                    <a:p>
                      <a:pPr algn="r"/>
                      <a:r>
                        <a:rPr lang="cs-CZ" sz="3600" dirty="0"/>
                        <a:t>KRETCHMER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cs-CZ" sz="32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 err="1"/>
                        <a:t>Sheldon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6677643"/>
                  </a:ext>
                </a:extLst>
              </a:tr>
              <a:tr h="5884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Konstituce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Psychická struktura: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400" b="1" dirty="0"/>
                        <a:t>TĚLESNÁ KONSTITUCE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/>
                        <a:t>OSOBNOSTNÍ TYP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657916"/>
                  </a:ext>
                </a:extLst>
              </a:tr>
              <a:tr h="5884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Astenik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Schizotymní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ektomorfní typ </a:t>
                      </a:r>
                      <a:endParaRPr lang="cs-CZ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cerebrotonický</a:t>
                      </a:r>
                      <a:r>
                        <a:rPr lang="cs-CZ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typ </a:t>
                      </a:r>
                      <a:endParaRPr lang="cs-CZ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6531070"/>
                  </a:ext>
                </a:extLst>
              </a:tr>
              <a:tr h="5884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Atlet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Ixotymní</a:t>
                      </a:r>
                      <a:r>
                        <a:rPr lang="cs-CZ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(viskózní)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mezomorfní typ </a:t>
                      </a:r>
                      <a:endParaRPr lang="cs-CZ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somatotonický</a:t>
                      </a:r>
                      <a:r>
                        <a:rPr lang="cs-CZ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typ </a:t>
                      </a:r>
                      <a:endParaRPr lang="cs-CZ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215599"/>
                  </a:ext>
                </a:extLst>
              </a:tr>
              <a:tr h="5884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Pyknik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Cyklotymní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4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endomorfní</a:t>
                      </a:r>
                      <a:r>
                        <a:rPr lang="cs-CZ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typ</a:t>
                      </a:r>
                      <a:endParaRPr lang="cs-CZ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viscerotonní</a:t>
                      </a:r>
                      <a:r>
                        <a:rPr lang="cs-CZ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typ </a:t>
                      </a:r>
                      <a:endParaRPr lang="cs-CZ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98567"/>
                  </a:ext>
                </a:extLst>
              </a:tr>
            </a:tbl>
          </a:graphicData>
        </a:graphic>
      </p:graphicFrame>
      <p:pic>
        <p:nvPicPr>
          <p:cNvPr id="2050" name="Picture 2" descr="https://kulturistika.ronnie.cz/img/data/clanky/normal/7753_5.jpg">
            <a:extLst>
              <a:ext uri="{FF2B5EF4-FFF2-40B4-BE49-F238E27FC236}">
                <a16:creationId xmlns:a16="http://schemas.microsoft.com/office/drawing/2014/main" id="{4F12FA12-A0E1-4A56-92CA-74B654E0F7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4896" y="247073"/>
            <a:ext cx="285750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843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3F8B0C-9168-439D-8CEF-0F5041468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SPRANGEROVA TYPOLOGIE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0A8C94-6811-44CF-A3C1-D23EEE987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Teoretický člověk: </a:t>
            </a:r>
            <a:r>
              <a:rPr lang="cs-CZ" i="1" dirty="0"/>
              <a:t>poznání / hledání pravdy</a:t>
            </a:r>
          </a:p>
          <a:p>
            <a:r>
              <a:rPr lang="cs-CZ" b="1" dirty="0"/>
              <a:t>Člověk ekonomický: </a:t>
            </a:r>
            <a:r>
              <a:rPr lang="cs-CZ" i="1" dirty="0"/>
              <a:t>užitečnost / </a:t>
            </a:r>
            <a:r>
              <a:rPr lang="cs-CZ" i="1" dirty="0" err="1"/>
              <a:t>sebeuchování</a:t>
            </a:r>
            <a:endParaRPr lang="cs-CZ" b="1" dirty="0"/>
          </a:p>
          <a:p>
            <a:r>
              <a:rPr lang="cs-CZ" b="1" dirty="0"/>
              <a:t>Člověk estetický</a:t>
            </a:r>
            <a:r>
              <a:rPr lang="cs-CZ" dirty="0"/>
              <a:t> </a:t>
            </a:r>
            <a:r>
              <a:rPr lang="cs-CZ" i="1" dirty="0"/>
              <a:t>krása / hledání harmonie</a:t>
            </a:r>
            <a:r>
              <a:rPr lang="cs-CZ" b="1" dirty="0"/>
              <a:t> </a:t>
            </a:r>
          </a:p>
          <a:p>
            <a:r>
              <a:rPr lang="cs-CZ" b="1" dirty="0"/>
              <a:t>Člověk sociální: </a:t>
            </a:r>
            <a:r>
              <a:rPr lang="cs-CZ" i="1" dirty="0"/>
              <a:t>láska / konání dobra</a:t>
            </a:r>
            <a:r>
              <a:rPr lang="cs-CZ" dirty="0"/>
              <a:t> </a:t>
            </a:r>
          </a:p>
          <a:p>
            <a:r>
              <a:rPr lang="cs-CZ" b="1" dirty="0"/>
              <a:t>Člověk politický:</a:t>
            </a:r>
            <a:r>
              <a:rPr lang="cs-CZ" dirty="0"/>
              <a:t> </a:t>
            </a:r>
            <a:r>
              <a:rPr lang="cs-CZ" i="1" dirty="0"/>
              <a:t>moc / ovládání druhých</a:t>
            </a:r>
            <a:endParaRPr lang="cs-CZ" dirty="0"/>
          </a:p>
          <a:p>
            <a:r>
              <a:rPr lang="cs-CZ" b="1"/>
              <a:t>Člověk ideový (náboženský): </a:t>
            </a:r>
            <a:r>
              <a:rPr lang="cs-CZ" i="1" dirty="0"/>
              <a:t>jednota / překračování sebe sama</a:t>
            </a:r>
            <a:endParaRPr lang="cs-CZ" dirty="0"/>
          </a:p>
        </p:txBody>
      </p:sp>
      <p:pic>
        <p:nvPicPr>
          <p:cNvPr id="3078" name="Picture 6" descr="Portraitserie Eduard Spranger | Europeana">
            <a:extLst>
              <a:ext uri="{FF2B5EF4-FFF2-40B4-BE49-F238E27FC236}">
                <a16:creationId xmlns:a16="http://schemas.microsoft.com/office/drawing/2014/main" id="{E3837EE4-08A3-48D6-8506-70E47812B3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4746" y="2263726"/>
            <a:ext cx="2628386" cy="261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1575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F1007E-5EE9-4FAE-9FF1-7007F6F72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Big </a:t>
            </a:r>
            <a:r>
              <a:rPr lang="cs-CZ" b="1" dirty="0" err="1"/>
              <a:t>five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A4B318-38E8-4D4C-AA0C-706783ED6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solidFill>
                  <a:schemeClr val="tx1"/>
                </a:solidFill>
              </a:rPr>
              <a:t>N 	</a:t>
            </a:r>
            <a:r>
              <a:rPr lang="cs-CZ" sz="2400" b="1" dirty="0" err="1">
                <a:solidFill>
                  <a:schemeClr val="tx1"/>
                </a:solidFill>
              </a:rPr>
              <a:t>Neuroticismus</a:t>
            </a:r>
            <a:endParaRPr lang="cs-CZ" sz="2400" b="1" dirty="0">
              <a:solidFill>
                <a:schemeClr val="tx1"/>
              </a:solidFill>
            </a:endParaRPr>
          </a:p>
          <a:p>
            <a:r>
              <a:rPr lang="cs-CZ" sz="2400" b="1" dirty="0">
                <a:solidFill>
                  <a:schemeClr val="tx1"/>
                </a:solidFill>
              </a:rPr>
              <a:t>E 	Extraverze</a:t>
            </a:r>
          </a:p>
          <a:p>
            <a:r>
              <a:rPr lang="cs-CZ" sz="2400" b="1" dirty="0">
                <a:solidFill>
                  <a:schemeClr val="tx1"/>
                </a:solidFill>
              </a:rPr>
              <a:t>O 	Otevřenost vůči zkušenostem</a:t>
            </a:r>
          </a:p>
          <a:p>
            <a:r>
              <a:rPr lang="cs-CZ" sz="2400" b="1" dirty="0">
                <a:solidFill>
                  <a:schemeClr val="tx1"/>
                </a:solidFill>
              </a:rPr>
              <a:t>P 	Přívětivost</a:t>
            </a:r>
          </a:p>
          <a:p>
            <a:r>
              <a:rPr lang="cs-CZ" sz="2400" b="1" dirty="0">
                <a:solidFill>
                  <a:schemeClr val="tx1"/>
                </a:solidFill>
              </a:rPr>
              <a:t>S 	Svědomitost </a:t>
            </a:r>
          </a:p>
        </p:txBody>
      </p:sp>
      <p:pic>
        <p:nvPicPr>
          <p:cNvPr id="1026" name="Picture 2" descr="Proč se jako osobnosti lišíme? Může za to evoluce i geny - ExtraStory">
            <a:extLst>
              <a:ext uri="{FF2B5EF4-FFF2-40B4-BE49-F238E27FC236}">
                <a16:creationId xmlns:a16="http://schemas.microsoft.com/office/drawing/2014/main" id="{574A7DE5-12FC-4063-ABCA-27C7FE6B9A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0416" y="2855964"/>
            <a:ext cx="5104939" cy="3397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0168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061554-92CD-46D8-9D8E-E428AF94E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NEUROTICISMUS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22A1F9C2-5AA1-4C54-B68D-ED6B168D6C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5379482"/>
              </p:ext>
            </p:extLst>
          </p:nvPr>
        </p:nvGraphicFramePr>
        <p:xfrm>
          <a:off x="1154954" y="2809924"/>
          <a:ext cx="7356000" cy="2926080"/>
        </p:xfrm>
        <a:graphic>
          <a:graphicData uri="http://schemas.openxmlformats.org/drawingml/2006/table">
            <a:tbl>
              <a:tblPr/>
              <a:tblGrid>
                <a:gridCol w="1465154">
                  <a:extLst>
                    <a:ext uri="{9D8B030D-6E8A-4147-A177-3AD203B41FA5}">
                      <a16:colId xmlns:a16="http://schemas.microsoft.com/office/drawing/2014/main" val="2750143860"/>
                    </a:ext>
                  </a:extLst>
                </a:gridCol>
                <a:gridCol w="5890846">
                  <a:extLst>
                    <a:ext uri="{9D8B030D-6E8A-4147-A177-3AD203B41FA5}">
                      <a16:colId xmlns:a16="http://schemas.microsoft.com/office/drawing/2014/main" val="2783268710"/>
                    </a:ext>
                  </a:extLst>
                </a:gridCol>
              </a:tblGrid>
              <a:tr h="478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N1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Úzkost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5989291"/>
                  </a:ext>
                </a:extLst>
              </a:tr>
              <a:tr h="478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N2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Hněvivost-hostilita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2741376"/>
                  </a:ext>
                </a:extLst>
              </a:tr>
              <a:tr h="478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N3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Depresivnost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1524379"/>
                  </a:ext>
                </a:extLst>
              </a:tr>
              <a:tr h="478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N4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Rozpačitost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8857702"/>
                  </a:ext>
                </a:extLst>
              </a:tr>
              <a:tr h="478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N5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Impulsivnost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0056515"/>
                  </a:ext>
                </a:extLst>
              </a:tr>
              <a:tr h="478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N6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Zranitelnost 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5796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8029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D7B118-3CC3-4BDE-A07B-4CCB1B8A9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Extraverze </a:t>
            </a:r>
            <a:endParaRPr lang="cs-CZ" dirty="0"/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6345EFE7-D148-499B-BF38-A5CA073A4A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6361329"/>
              </p:ext>
            </p:extLst>
          </p:nvPr>
        </p:nvGraphicFramePr>
        <p:xfrm>
          <a:off x="965625" y="2739585"/>
          <a:ext cx="8160789" cy="27292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9180">
                  <a:extLst>
                    <a:ext uri="{9D8B030D-6E8A-4147-A177-3AD203B41FA5}">
                      <a16:colId xmlns:a16="http://schemas.microsoft.com/office/drawing/2014/main" val="1238105419"/>
                    </a:ext>
                  </a:extLst>
                </a:gridCol>
                <a:gridCol w="6131609">
                  <a:extLst>
                    <a:ext uri="{9D8B030D-6E8A-4147-A177-3AD203B41FA5}">
                      <a16:colId xmlns:a16="http://schemas.microsoft.com/office/drawing/2014/main" val="2900848719"/>
                    </a:ext>
                  </a:extLst>
                </a:gridCol>
              </a:tblGrid>
              <a:tr h="4548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E1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Vřelost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8575065"/>
                  </a:ext>
                </a:extLst>
              </a:tr>
              <a:tr h="4548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E2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Družnost 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470262"/>
                  </a:ext>
                </a:extLst>
              </a:tr>
              <a:tr h="4548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E3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Asertivita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9811149"/>
                  </a:ext>
                </a:extLst>
              </a:tr>
              <a:tr h="4548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E4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Aktivnost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5704638"/>
                  </a:ext>
                </a:extLst>
              </a:tr>
              <a:tr h="4548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E5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Vyhledávání vzrušení 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1651431"/>
                  </a:ext>
                </a:extLst>
              </a:tr>
              <a:tr h="4548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E6 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Pozitivní emoce 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5323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9854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FDC5D2-B1AE-4CE9-8A34-3B8CC7D3F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Otevřenost vůči zkušenosti </a:t>
            </a:r>
            <a:endParaRPr lang="cs-CZ" dirty="0"/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D1C2784A-D884-474B-8CFC-D01A037C5C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7679856"/>
              </p:ext>
            </p:extLst>
          </p:nvPr>
        </p:nvGraphicFramePr>
        <p:xfrm>
          <a:off x="1154954" y="2510986"/>
          <a:ext cx="8761413" cy="2926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7908">
                  <a:extLst>
                    <a:ext uri="{9D8B030D-6E8A-4147-A177-3AD203B41FA5}">
                      <a16:colId xmlns:a16="http://schemas.microsoft.com/office/drawing/2014/main" val="3672348611"/>
                    </a:ext>
                  </a:extLst>
                </a:gridCol>
                <a:gridCol w="7243505">
                  <a:extLst>
                    <a:ext uri="{9D8B030D-6E8A-4147-A177-3AD203B41FA5}">
                      <a16:colId xmlns:a16="http://schemas.microsoft.com/office/drawing/2014/main" val="3324201758"/>
                    </a:ext>
                  </a:extLst>
                </a:gridCol>
              </a:tblGrid>
              <a:tr h="3687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O1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Fantazie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2115528"/>
                  </a:ext>
                </a:extLst>
              </a:tr>
              <a:tr h="3687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O2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Estetické prožívání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500747"/>
                  </a:ext>
                </a:extLst>
              </a:tr>
              <a:tr h="3687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O3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Prožívání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3600269"/>
                  </a:ext>
                </a:extLst>
              </a:tr>
              <a:tr h="3687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O4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Novátorské činnosti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548509"/>
                  </a:ext>
                </a:extLst>
              </a:tr>
              <a:tr h="3687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O5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Ideje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958716"/>
                  </a:ext>
                </a:extLst>
              </a:tr>
              <a:tr h="3687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O6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Hodnoty 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9055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3704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213AAB-CEA2-4AAC-87CD-15B9C0625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Přívětivost 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CB84F41-E33C-43FE-BDD8-D57708F95D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2394482"/>
              </p:ext>
            </p:extLst>
          </p:nvPr>
        </p:nvGraphicFramePr>
        <p:xfrm>
          <a:off x="1154954" y="2704415"/>
          <a:ext cx="9624415" cy="2926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3415">
                  <a:extLst>
                    <a:ext uri="{9D8B030D-6E8A-4147-A177-3AD203B41FA5}">
                      <a16:colId xmlns:a16="http://schemas.microsoft.com/office/drawing/2014/main" val="3412793794"/>
                    </a:ext>
                  </a:extLst>
                </a:gridCol>
                <a:gridCol w="8001000">
                  <a:extLst>
                    <a:ext uri="{9D8B030D-6E8A-4147-A177-3AD203B41FA5}">
                      <a16:colId xmlns:a16="http://schemas.microsoft.com/office/drawing/2014/main" val="2581259208"/>
                    </a:ext>
                  </a:extLst>
                </a:gridCol>
              </a:tblGrid>
              <a:tr h="4402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P1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Důvěra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6474429"/>
                  </a:ext>
                </a:extLst>
              </a:tr>
              <a:tr h="4402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P2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Upřímnost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6360531"/>
                  </a:ext>
                </a:extLst>
              </a:tr>
              <a:tr h="4402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P3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Altruismus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1005530"/>
                  </a:ext>
                </a:extLst>
              </a:tr>
              <a:tr h="4402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P4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Poddajnost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342352"/>
                  </a:ext>
                </a:extLst>
              </a:tr>
              <a:tr h="4402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P5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Skromnost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6053068"/>
                  </a:ext>
                </a:extLst>
              </a:tr>
              <a:tr h="4402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P6 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Jemnocit 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2110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13141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459</TotalTime>
  <Words>1543</Words>
  <Application>Microsoft Office PowerPoint</Application>
  <PresentationFormat>Širokoúhlá obrazovka</PresentationFormat>
  <Paragraphs>258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Century Gothic</vt:lpstr>
      <vt:lpstr>Times New Roman</vt:lpstr>
      <vt:lpstr>Wingdings 3</vt:lpstr>
      <vt:lpstr>Ion Boardroom</vt:lpstr>
      <vt:lpstr>Typologie osobnosti – přehled hlavních typologií</vt:lpstr>
      <vt:lpstr>Prezentace aplikace PowerPoint</vt:lpstr>
      <vt:lpstr>Z historie … konstituční typologie </vt:lpstr>
      <vt:lpstr>SPRANGEROVA TYPOLOGIE</vt:lpstr>
      <vt:lpstr>Big five</vt:lpstr>
      <vt:lpstr>NEUROTICISMUS</vt:lpstr>
      <vt:lpstr>Extraverze </vt:lpstr>
      <vt:lpstr>Otevřenost vůči zkušenosti </vt:lpstr>
      <vt:lpstr>Přívětivost </vt:lpstr>
      <vt:lpstr>Svědomitost </vt:lpstr>
      <vt:lpstr>Základní východiska (C. G. Jung)</vt:lpstr>
      <vt:lpstr>KAM JE ORIENTOVÁNA NAŠE ENERGIE?  EXTRAVERZE A INTROVERZE</vt:lpstr>
      <vt:lpstr>extraverze</vt:lpstr>
      <vt:lpstr>INTROVERZE</vt:lpstr>
      <vt:lpstr>Zdroje nedorozumění int x ext</vt:lpstr>
      <vt:lpstr>2. JAK PŘIJÍMÁME INFORMACE? SMYSLY A INTUICE</vt:lpstr>
      <vt:lpstr>Smysly (S)</vt:lpstr>
      <vt:lpstr>iNtuition</vt:lpstr>
      <vt:lpstr>Smysly x intuice nedorozumění</vt:lpstr>
      <vt:lpstr>3. JAK SE ROZHODUJEME?  Myšlení (T) a cítění (F)</vt:lpstr>
      <vt:lpstr>Myšlení T (Thinking)</vt:lpstr>
      <vt:lpstr>CÍTĚNÍ (F FEELING)</vt:lpstr>
      <vt:lpstr>CÍTĚNÍ (F FEELING)</vt:lpstr>
      <vt:lpstr>4. JAKÁ JE NAŠE ORIENTACE K VNĚJŠÍMU SVĚTU?  USUZOVÁNÍ A VNÍMÁNÍ</vt:lpstr>
      <vt:lpstr>USUZOVÁNÍ</vt:lpstr>
      <vt:lpstr>VNÍMÁNÍ (P)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Marta Kolaříková</dc:creator>
  <cp:lastModifiedBy>Marta Kolaříková</cp:lastModifiedBy>
  <cp:revision>61</cp:revision>
  <dcterms:created xsi:type="dcterms:W3CDTF">2021-11-03T19:20:51Z</dcterms:created>
  <dcterms:modified xsi:type="dcterms:W3CDTF">2024-02-13T18:10:09Z</dcterms:modified>
</cp:coreProperties>
</file>