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57" r:id="rId4"/>
    <p:sldId id="264" r:id="rId5"/>
    <p:sldId id="265" r:id="rId6"/>
    <p:sldId id="258" r:id="rId7"/>
    <p:sldId id="266" r:id="rId8"/>
    <p:sldId id="288" r:id="rId9"/>
    <p:sldId id="289" r:id="rId10"/>
    <p:sldId id="290" r:id="rId11"/>
    <p:sldId id="291" r:id="rId12"/>
    <p:sldId id="292" r:id="rId13"/>
    <p:sldId id="293" r:id="rId14"/>
    <p:sldId id="277" r:id="rId15"/>
    <p:sldId id="280" r:id="rId16"/>
    <p:sldId id="281" r:id="rId17"/>
    <p:sldId id="282" r:id="rId18"/>
    <p:sldId id="283" r:id="rId19"/>
    <p:sldId id="278" r:id="rId20"/>
    <p:sldId id="279" r:id="rId21"/>
    <p:sldId id="284" r:id="rId22"/>
    <p:sldId id="285" r:id="rId23"/>
    <p:sldId id="286" r:id="rId24"/>
    <p:sldId id="287" r:id="rId25"/>
    <p:sldId id="267" r:id="rId26"/>
    <p:sldId id="268" r:id="rId27"/>
    <p:sldId id="269" r:id="rId28"/>
    <p:sldId id="272" r:id="rId29"/>
    <p:sldId id="259" r:id="rId30"/>
    <p:sldId id="270" r:id="rId31"/>
    <p:sldId id="276" r:id="rId32"/>
    <p:sldId id="294" r:id="rId33"/>
    <p:sldId id="295" r:id="rId34"/>
    <p:sldId id="296" r:id="rId35"/>
    <p:sldId id="271" r:id="rId36"/>
    <p:sldId id="260" r:id="rId37"/>
    <p:sldId id="273" r:id="rId38"/>
    <p:sldId id="275" r:id="rId39"/>
    <p:sldId id="263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25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31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Duševní život člověka je ovládán:</a:t>
            </a:r>
          </a:p>
          <a:p>
            <a:pPr marL="0" indent="0">
              <a:buNone/>
            </a:pPr>
            <a:r>
              <a:rPr lang="cs-CZ" sz="2400" dirty="0"/>
              <a:t>Pudem sexuálním a pudem destrukčním</a:t>
            </a:r>
          </a:p>
          <a:p>
            <a:pPr marL="0" indent="0">
              <a:buNone/>
            </a:pPr>
            <a:r>
              <a:rPr lang="cs-CZ" sz="2400" dirty="0"/>
              <a:t>Principem slasti a principem smrti ------&gt;</a:t>
            </a:r>
          </a:p>
          <a:p>
            <a:pPr marL="0" indent="0">
              <a:buNone/>
            </a:pPr>
            <a:r>
              <a:rPr lang="cs-CZ" sz="2400" dirty="0"/>
              <a:t>„Pokud se člověk chová PŘIROZENĚ, pak je DEVIANTNÍ ke společnosti, pokud se chová KONFORMNĚ, pak je DEVIANTNÍ vůči své vlastní přirozenosti!“</a:t>
            </a:r>
          </a:p>
        </p:txBody>
      </p:sp>
    </p:spTree>
    <p:extLst>
      <p:ext uri="{BB962C8B-B14F-4D97-AF65-F5344CB8AC3E}">
        <p14:creationId xmlns:p14="http://schemas.microsoft.com/office/powerpoint/2010/main" val="2443107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SUPEREGO: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Zvnitřněné a ne plně uvědomované představy rodičů v dítěti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dokonalosti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Míra správného a špatného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Morální kodex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Vědomé i nevědomé</a:t>
            </a:r>
          </a:p>
        </p:txBody>
      </p:sp>
    </p:spTree>
    <p:extLst>
      <p:ext uri="{BB962C8B-B14F-4D97-AF65-F5344CB8AC3E}">
        <p14:creationId xmlns:p14="http://schemas.microsoft.com/office/powerpoint/2010/main" val="667287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EGO: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Vědomé a „předvědomé“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reality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Sekundární proces</a:t>
            </a:r>
          </a:p>
          <a:p>
            <a:pPr marL="0" indent="0">
              <a:buNone/>
            </a:pPr>
            <a:r>
              <a:rPr lang="cs-CZ" sz="2400" dirty="0"/>
              <a:t>ID: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Nevědomé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slasti - pudy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Primární proces</a:t>
            </a:r>
          </a:p>
        </p:txBody>
      </p:sp>
    </p:spTree>
    <p:extLst>
      <p:ext uri="{BB962C8B-B14F-4D97-AF65-F5344CB8AC3E}">
        <p14:creationId xmlns:p14="http://schemas.microsoft.com/office/powerpoint/2010/main" val="276021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836712"/>
            <a:ext cx="712511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Pokud převládá superego…(„morálka nade vše“, nezohledňuje nic, co vedlo k </a:t>
            </a:r>
          </a:p>
          <a:p>
            <a:pPr marL="0" indent="0">
              <a:buNone/>
            </a:pPr>
            <a:r>
              <a:rPr lang="cs-CZ" sz="2400" dirty="0"/>
              <a:t>Pokud převládá ego…</a:t>
            </a:r>
          </a:p>
          <a:p>
            <a:pPr marL="0" indent="0">
              <a:buNone/>
            </a:pPr>
            <a:r>
              <a:rPr lang="cs-CZ" sz="2400" dirty="0"/>
              <a:t>Pokud převládá id…</a:t>
            </a:r>
          </a:p>
        </p:txBody>
      </p:sp>
    </p:spTree>
    <p:extLst>
      <p:ext uri="{BB962C8B-B14F-4D97-AF65-F5344CB8AC3E}">
        <p14:creationId xmlns:p14="http://schemas.microsoft.com/office/powerpoint/2010/main" val="292654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Jean </a:t>
            </a:r>
            <a:r>
              <a:rPr lang="cs-CZ" dirty="0" err="1"/>
              <a:t>Piaget</a:t>
            </a:r>
            <a:br>
              <a:rPr lang="cs-CZ" dirty="0"/>
            </a:br>
            <a:r>
              <a:rPr lang="cs-CZ" dirty="0"/>
              <a:t>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Psychologie morálky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Dílo: Morální úsudek dítěte (1932)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Princip: ex. odlišnosti dětí a dospělých v kognitivním i osobnostním vývoji a také v úrovni morálního usuzování…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Veškerá morálka spočívá v respektu k pravidlům!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2210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052736"/>
            <a:ext cx="7125112" cy="42139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Užívání pravidel:</a:t>
            </a:r>
          </a:p>
          <a:p>
            <a:pPr marL="0" indent="0">
              <a:buNone/>
            </a:pPr>
            <a:r>
              <a:rPr lang="cs-CZ" sz="2400" dirty="0"/>
              <a:t>1. </a:t>
            </a:r>
            <a:r>
              <a:rPr lang="cs-CZ" sz="2400" b="1" dirty="0"/>
              <a:t>Čistě motorické stádium – 0-2 roky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jednostranný respekt k dospělému, opakuje…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b="1" dirty="0"/>
              <a:t>Egocentrické stádium – 2-6 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každé dítě hraje svoji vlastní hru;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nápodoba starších, vědomí o existenci </a:t>
            </a:r>
            <a:r>
              <a:rPr lang="cs-CZ" sz="2400" dirty="0" err="1"/>
              <a:t>něj.pravidel</a:t>
            </a:r>
            <a:r>
              <a:rPr lang="cs-CZ" sz="2400" dirty="0"/>
              <a:t>, považuje je za posvátná, nedotknutelná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79596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052736"/>
            <a:ext cx="7125112" cy="4213927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3. Stádium začínající spolupráce – 7-10let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Začíná sociální zájem dětí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Silná potřeba hrát podle pravidel!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Silná touha kooperace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4. Stádium kodifikování prav. – 11-12 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Rozvoj abstraktního myšlení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Znalost pravidel = dodržování pravidel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Vědomí o vytváření pravidel a o jeho změnách!</a:t>
            </a:r>
          </a:p>
        </p:txBody>
      </p:sp>
    </p:spTree>
    <p:extLst>
      <p:ext uri="{BB962C8B-B14F-4D97-AF65-F5344CB8AC3E}">
        <p14:creationId xmlns:p14="http://schemas.microsoft.com/office/powerpoint/2010/main" val="796743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476672"/>
            <a:ext cx="7125112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1. Motorická schémata (Anomie)</a:t>
            </a:r>
          </a:p>
          <a:p>
            <a:pPr marL="0" indent="0">
              <a:buNone/>
            </a:pPr>
            <a:r>
              <a:rPr lang="cs-CZ" sz="2400" b="1" dirty="0"/>
              <a:t>2. Heteronomie = Morální realismus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Povinnost – příkazy, zákazy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Žádné polehčující okolnosti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Kognitivní egocentrismus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„vidí a slyší nekriticky“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PODŘÍZENOST normám a autoritě</a:t>
            </a:r>
          </a:p>
          <a:p>
            <a:pPr marL="0" indent="0">
              <a:buNone/>
            </a:pPr>
            <a:r>
              <a:rPr lang="cs-CZ" sz="2400" b="1" dirty="0"/>
              <a:t>3. Autonomie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postaveno na vztahu kooperace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Pravidla = produkty vzájemné dohody (otevřeno diskuzi)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Nesprávné jednání x původní záměr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Trest – zohledňování záměrem, prostředek k naplnění ideálů</a:t>
            </a:r>
          </a:p>
        </p:txBody>
      </p:sp>
    </p:spTree>
    <p:extLst>
      <p:ext uri="{BB962C8B-B14F-4D97-AF65-F5344CB8AC3E}">
        <p14:creationId xmlns:p14="http://schemas.microsoft.com/office/powerpoint/2010/main" val="3308562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476672"/>
            <a:ext cx="7125112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Podmínky přechodů skrze stupně:</a:t>
            </a:r>
          </a:p>
          <a:p>
            <a:pPr marL="457200" indent="-457200">
              <a:buAutoNum type="arabicPeriod"/>
            </a:pPr>
            <a:r>
              <a:rPr lang="cs-CZ" sz="2400" dirty="0"/>
              <a:t>Intelektuální rozvoj</a:t>
            </a:r>
          </a:p>
          <a:p>
            <a:pPr marL="457200" indent="-457200">
              <a:buAutoNum type="arabicPeriod"/>
            </a:pPr>
            <a:r>
              <a:rPr lang="cs-CZ" sz="2400" dirty="0"/>
              <a:t>Zkušenost s vrstevníky, sociálně rovnocenné vztahy</a:t>
            </a:r>
          </a:p>
          <a:p>
            <a:pPr marL="457200" indent="-457200">
              <a:buAutoNum type="arabicPeriod"/>
            </a:pPr>
            <a:r>
              <a:rPr lang="cs-CZ" sz="2400" dirty="0"/>
              <a:t>Nezávislost na dospělých autoritách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DOBRO JE PRODUKTEM KOOPERACE!</a:t>
            </a:r>
          </a:p>
        </p:txBody>
      </p:sp>
    </p:spTree>
    <p:extLst>
      <p:ext uri="{BB962C8B-B14F-4D97-AF65-F5344CB8AC3E}">
        <p14:creationId xmlns:p14="http://schemas.microsoft.com/office/powerpoint/2010/main" val="2770107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</a:t>
            </a:r>
            <a:r>
              <a:rPr lang="cs-CZ" dirty="0" err="1"/>
              <a:t>Lawrence</a:t>
            </a:r>
            <a:r>
              <a:rPr lang="cs-CZ" dirty="0"/>
              <a:t> </a:t>
            </a:r>
            <a:r>
              <a:rPr lang="cs-CZ" dirty="0" err="1"/>
              <a:t>Kohlberg</a:t>
            </a:r>
            <a:br>
              <a:rPr lang="cs-CZ" dirty="0"/>
            </a:br>
            <a:r>
              <a:rPr lang="cs-CZ" dirty="0"/>
              <a:t>(1927-1987)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Propracoval teorii </a:t>
            </a:r>
            <a:r>
              <a:rPr lang="cs-CZ" sz="2400" dirty="0" err="1"/>
              <a:t>Piageta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3 úrovně a 6 stádií morálního vývoje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Předpoklad: lidské myšlení prochází jednotlivými fázemi a jedinec zraje psychicky i morálně</a:t>
            </a:r>
          </a:p>
        </p:txBody>
      </p:sp>
    </p:spTree>
    <p:extLst>
      <p:ext uri="{BB962C8B-B14F-4D97-AF65-F5344CB8AC3E}">
        <p14:creationId xmlns:p14="http://schemas.microsoft.com/office/powerpoint/2010/main" val="108221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9828B-5AA1-4EE5-BA92-F18E0D24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Etopedie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1BB776-5919-4283-B7E7-0A172C18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Disciplína speciální pedagogiky – nejmladší od r. 1969 – odtrhla se od </a:t>
            </a:r>
            <a:r>
              <a:rPr lang="cs-CZ" dirty="0" err="1"/>
              <a:t>psychopedie</a:t>
            </a:r>
            <a:r>
              <a:rPr lang="cs-CZ" dirty="0"/>
              <a:t>…proč? </a:t>
            </a:r>
          </a:p>
          <a:p>
            <a:r>
              <a:rPr lang="cs-CZ" dirty="0"/>
              <a:t>…zabývá se edukací a rozvojem jedinců s poruchou chování (ale také s problémovým chováním a rizikovým chováním).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533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1. PREKONVENČNÍ úroveň (1. a 2. st.)</a:t>
            </a:r>
          </a:p>
          <a:p>
            <a:pPr marL="0" indent="0">
              <a:buNone/>
            </a:pPr>
            <a:r>
              <a:rPr lang="cs-CZ" sz="2400" dirty="0"/>
              <a:t>2. KONVENČNÍ  úroveň (3. a 4. st.)</a:t>
            </a:r>
          </a:p>
          <a:p>
            <a:pPr marL="0" indent="0">
              <a:buNone/>
            </a:pPr>
            <a:r>
              <a:rPr lang="cs-CZ" sz="2400" dirty="0"/>
              <a:t>3. POSTKONVENČNÍ úroveň (5. a 6. st.)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1. do 9 let + </a:t>
            </a:r>
            <a:r>
              <a:rPr lang="cs-CZ" sz="2400" dirty="0" err="1"/>
              <a:t>někt.adol</a:t>
            </a:r>
            <a:r>
              <a:rPr lang="cs-CZ" sz="2400" dirty="0"/>
              <a:t>., dospělí </a:t>
            </a:r>
            <a:r>
              <a:rPr lang="cs-CZ" sz="2400" dirty="0" err="1"/>
              <a:t>krimin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dirty="0" err="1"/>
              <a:t>větš</a:t>
            </a:r>
            <a:r>
              <a:rPr lang="cs-CZ" sz="2400" dirty="0"/>
              <a:t>. </a:t>
            </a:r>
            <a:r>
              <a:rPr lang="cs-CZ" sz="2400" dirty="0" err="1"/>
              <a:t>Adolesc</a:t>
            </a:r>
            <a:r>
              <a:rPr lang="cs-CZ" sz="2400" dirty="0"/>
              <a:t>. + dospělých</a:t>
            </a:r>
          </a:p>
          <a:p>
            <a:pPr marL="0" indent="0">
              <a:buNone/>
            </a:pPr>
            <a:r>
              <a:rPr lang="cs-CZ" sz="2400" dirty="0"/>
              <a:t>3. menšina </a:t>
            </a:r>
            <a:r>
              <a:rPr lang="cs-CZ" sz="2400" dirty="0" err="1"/>
              <a:t>dosp</a:t>
            </a:r>
            <a:r>
              <a:rPr lang="cs-CZ" sz="2400" dirty="0"/>
              <a:t>. až po 20.roce života a výš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2210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476672"/>
            <a:ext cx="7125112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/>
              <a:t>Prekonvenčnost</a:t>
            </a:r>
            <a:r>
              <a:rPr lang="cs-CZ" sz="2400" dirty="0"/>
              <a:t>: dostatečně necháme a nepodporuje pravidla a očekávání společnosti</a:t>
            </a:r>
          </a:p>
          <a:p>
            <a:pPr marL="0" indent="0">
              <a:buNone/>
            </a:pPr>
            <a:r>
              <a:rPr lang="cs-CZ" sz="2400" b="1" dirty="0"/>
              <a:t>Konvenčnost:</a:t>
            </a:r>
            <a:r>
              <a:rPr lang="cs-CZ" sz="2400" dirty="0"/>
              <a:t> = konformita, podpora norem</a:t>
            </a:r>
          </a:p>
          <a:p>
            <a:pPr marL="0" indent="0">
              <a:buNone/>
            </a:pPr>
            <a:r>
              <a:rPr lang="cs-CZ" sz="2400" b="1" dirty="0" err="1"/>
              <a:t>Postkonvenčnost</a:t>
            </a:r>
            <a:r>
              <a:rPr lang="cs-CZ" sz="2400" b="1" dirty="0"/>
              <a:t>: </a:t>
            </a:r>
            <a:r>
              <a:rPr lang="cs-CZ" sz="2400" dirty="0"/>
              <a:t>chápe a akceptuje normy na základě obecných morálních principů, dává jim přednost před konvencí!</a:t>
            </a:r>
          </a:p>
        </p:txBody>
      </p:sp>
    </p:spTree>
    <p:extLst>
      <p:ext uri="{BB962C8B-B14F-4D97-AF65-F5344CB8AC3E}">
        <p14:creationId xmlns:p14="http://schemas.microsoft.com/office/powerpoint/2010/main" val="3834964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Prekonvenční</a:t>
            </a:r>
            <a:r>
              <a:rPr lang="cs-CZ" dirty="0"/>
              <a:t> úroveň: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1</a:t>
            </a:r>
            <a:r>
              <a:rPr lang="cs-CZ" sz="2400" b="1" dirty="0"/>
              <a:t>. heteronomní morálka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Orientace na poslušnost a vyhýbání se trestu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Egocentrita</a:t>
            </a:r>
            <a:r>
              <a:rPr lang="cs-CZ" sz="2400" dirty="0"/>
              <a:t> x decentrace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Dítě neumí zaujmout pohled z perspektivy 2. osoby</a:t>
            </a:r>
          </a:p>
          <a:p>
            <a:pPr marL="0" indent="0">
              <a:buNone/>
            </a:pPr>
            <a:r>
              <a:rPr lang="cs-CZ" sz="2400" dirty="0"/>
              <a:t>2. </a:t>
            </a:r>
            <a:r>
              <a:rPr lang="cs-CZ" sz="2400" b="1" dirty="0"/>
              <a:t>individualismus, účelovost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Pravidla jsou dodržována, když to vyhovuje zájmu jedince, uspokojení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Objevují se prvky „férovosti“, ale „ty uděláš něco pro mě, já pro tebe“</a:t>
            </a:r>
          </a:p>
        </p:txBody>
      </p:sp>
    </p:spTree>
    <p:extLst>
      <p:ext uri="{BB962C8B-B14F-4D97-AF65-F5344CB8AC3E}">
        <p14:creationId xmlns:p14="http://schemas.microsoft.com/office/powerpoint/2010/main" val="1042032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Konvenční úroveň: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49685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3. Orientace na vzájemné vztahy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Sociální shoda: dobrý hoch a hodná dívka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Život odpovídá očekávání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Potřeba být dobrým v očích jiných</a:t>
            </a:r>
          </a:p>
          <a:p>
            <a:pPr marL="0" indent="0">
              <a:buNone/>
            </a:pPr>
            <a:r>
              <a:rPr lang="cs-CZ" sz="2400" b="1" dirty="0"/>
              <a:t>4. společenský systém a svědomí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Zachovat stávající společenství respekt. Zákonů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Zákon je respektován pro zákon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Pravidla a normy jsou statické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 upřednostňována norma před svědomím!</a:t>
            </a:r>
          </a:p>
        </p:txBody>
      </p:sp>
    </p:spTree>
    <p:extLst>
      <p:ext uri="{BB962C8B-B14F-4D97-AF65-F5344CB8AC3E}">
        <p14:creationId xmlns:p14="http://schemas.microsoft.com/office/powerpoint/2010/main" val="3787697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924475"/>
          </a:xfrm>
        </p:spPr>
        <p:txBody>
          <a:bodyPr/>
          <a:lstStyle/>
          <a:p>
            <a:r>
              <a:rPr lang="cs-CZ" dirty="0" err="1"/>
              <a:t>Postkonvenční</a:t>
            </a:r>
            <a:r>
              <a:rPr lang="cs-CZ" dirty="0"/>
              <a:t> úroveň: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49685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5. Společenská smlouva a individuální práva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Různé hodnoty a postoje jsou podmíněny sociální dohodou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Existují hodnoty, které musí být </a:t>
            </a:r>
            <a:r>
              <a:rPr lang="cs-CZ" sz="2400" dirty="0" err="1"/>
              <a:t>respketovány</a:t>
            </a:r>
            <a:r>
              <a:rPr lang="cs-CZ" sz="2400" dirty="0"/>
              <a:t> bez ohledu na názor většiny (právo na život, svobodu, atd.)</a:t>
            </a:r>
          </a:p>
          <a:p>
            <a:pPr marL="0" indent="0">
              <a:buNone/>
            </a:pPr>
            <a:r>
              <a:rPr lang="cs-CZ" sz="2400" b="1" dirty="0"/>
              <a:t>6. Univerzální etické principy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Řídit se podle vlastních morálních principů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Princip rovnosti lidí, respekt. Lidské důstojnosti, </a:t>
            </a:r>
            <a:r>
              <a:rPr lang="cs-CZ" sz="2400" dirty="0" err="1"/>
              <a:t>invid</a:t>
            </a:r>
            <a:r>
              <a:rPr lang="cs-CZ" sz="2400" dirty="0"/>
              <a:t>. Svobody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Vlastní svědomí!</a:t>
            </a:r>
          </a:p>
        </p:txBody>
      </p:sp>
    </p:spTree>
    <p:extLst>
      <p:ext uri="{BB962C8B-B14F-4D97-AF65-F5344CB8AC3E}">
        <p14:creationId xmlns:p14="http://schemas.microsoft.com/office/powerpoint/2010/main" val="4262009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70341"/>
            <a:ext cx="7125112" cy="405143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Vyvíjí se od útlého dětství – souvislost s morálním vývojem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 trvalá, dlouhodobá, stabilně se opakující (není občasná!)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Souvisí s nesprávnou socializací, vyskytují se nepřiměřené, nesprávné vztahy s okolím (rodiče, vrstevníci, atd.)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Prolíná se „špatným, dysfunkčním“ primárním rodinným prostředím (vztahy, funkce rodinných příslušníků, zázemí, apod.)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Vyskytují se přidružené poruchy (emocionální, hyperaktivita – ADHD, postižení, znevýhodnění…)</a:t>
            </a:r>
          </a:p>
        </p:txBody>
      </p:sp>
    </p:spTree>
    <p:extLst>
      <p:ext uri="{BB962C8B-B14F-4D97-AF65-F5344CB8AC3E}">
        <p14:creationId xmlns:p14="http://schemas.microsoft.com/office/powerpoint/2010/main" val="2682681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7125112" cy="451803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Je sociálně nepřiměřené chování, které očekáváme v určitém věku dítěte (vývojově nepřiměřené)</a:t>
            </a:r>
          </a:p>
          <a:p>
            <a:r>
              <a:rPr lang="cs-CZ" sz="2400" dirty="0"/>
              <a:t>Je závažnější než nezbednost, vzdor v určitých </a:t>
            </a:r>
            <a:r>
              <a:rPr lang="cs-CZ" sz="2400" dirty="0" err="1"/>
              <a:t>věk.obdobích</a:t>
            </a:r>
            <a:r>
              <a:rPr lang="cs-CZ" sz="2400" dirty="0"/>
              <a:t> (2-3 roky, puberta, apod.)</a:t>
            </a:r>
          </a:p>
          <a:p>
            <a:r>
              <a:rPr lang="cs-CZ" sz="2400" dirty="0"/>
              <a:t>Není ojedinělá!</a:t>
            </a:r>
          </a:p>
          <a:p>
            <a:r>
              <a:rPr lang="cs-CZ" sz="2400" dirty="0"/>
              <a:t>Vyskytuje se minimálně ve dvou prostředích – jedním z nich je vždy škola</a:t>
            </a:r>
          </a:p>
          <a:p>
            <a:r>
              <a:rPr lang="cs-CZ" sz="2400" dirty="0"/>
              <a:t>Nepodléhá žádné běžné intervenci (neplatí na ně běžný zákaz či zásah)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7113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548680"/>
            <a:ext cx="7416824" cy="46805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FREKVENCE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INTENZITA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DÉLKA TRVÁNÍ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PŘIMĚŘENOST</a:t>
            </a:r>
          </a:p>
        </p:txBody>
      </p:sp>
    </p:spTree>
    <p:extLst>
      <p:ext uri="{BB962C8B-B14F-4D97-AF65-F5344CB8AC3E}">
        <p14:creationId xmlns:p14="http://schemas.microsoft.com/office/powerpoint/2010/main" val="1607959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je pro dítěte s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37098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Nepříznivě ovlivňuje vzdělávací proces ve škole,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 zvýšeně egoistické,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 neempatické,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 citově chladné,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Zaostává v sociálních vztazích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Nerespektuje žádné normy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Chová se nepřiměřeně (uvědomuje si své chování)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Může z vlastní vůle své chování změnit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Vždy se chová nepřátelsky k autoritám.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1522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125113" cy="924475"/>
          </a:xfrm>
        </p:spPr>
        <p:txBody>
          <a:bodyPr/>
          <a:lstStyle/>
          <a:p>
            <a:r>
              <a:rPr lang="cs-CZ" dirty="0"/>
              <a:t>Poruchové chování versus</a:t>
            </a:r>
            <a:br>
              <a:rPr lang="cs-CZ" dirty="0"/>
            </a:br>
            <a:r>
              <a:rPr lang="cs-CZ" dirty="0"/>
              <a:t>problémové chování: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Rozdíl v motivaci (proč se chová jinak!)</a:t>
            </a:r>
          </a:p>
          <a:p>
            <a:r>
              <a:rPr lang="cs-CZ" sz="2400" dirty="0"/>
              <a:t>Rozdíl v délce a častosti chování </a:t>
            </a:r>
          </a:p>
          <a:p>
            <a:r>
              <a:rPr lang="cs-CZ" sz="2400" dirty="0"/>
              <a:t>Rozdíl v možnostech intervence (pozor na </a:t>
            </a:r>
            <a:r>
              <a:rPr lang="cs-CZ" sz="2400" dirty="0" err="1"/>
              <a:t>etiketizaci</a:t>
            </a:r>
            <a:r>
              <a:rPr lang="cs-CZ" sz="2400" dirty="0"/>
              <a:t> a vyloučení žáka z běžné společnosti a kolektivu!)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003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Definice: Porucha 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125112" cy="44644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Nežádoucí odchylka od tzv. normálního chování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Negativní odchylka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Lišící se netolerované chování (dle doby, společnosti, věku, typu, apod.)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45141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Dělení dle věku</a:t>
            </a:r>
          </a:p>
          <a:p>
            <a:r>
              <a:rPr lang="cs-CZ" dirty="0"/>
              <a:t>Dělení dle WHO </a:t>
            </a:r>
          </a:p>
          <a:p>
            <a:r>
              <a:rPr lang="cs-CZ" dirty="0"/>
              <a:t>Dělení dle symptomů agresivity</a:t>
            </a:r>
          </a:p>
          <a:p>
            <a:r>
              <a:rPr lang="cs-CZ" dirty="0"/>
              <a:t>Dělení dle symptomů narušené socializace</a:t>
            </a:r>
          </a:p>
          <a:p>
            <a:r>
              <a:rPr lang="cs-CZ" dirty="0"/>
              <a:t>Dělení dle výskytu konkrétních faktorů a podstaty poruch</a:t>
            </a:r>
          </a:p>
        </p:txBody>
      </p:sp>
    </p:spTree>
    <p:extLst>
      <p:ext uri="{BB962C8B-B14F-4D97-AF65-F5344CB8AC3E}">
        <p14:creationId xmlns:p14="http://schemas.microsoft.com/office/powerpoint/2010/main" val="6032324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dle WHO: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484785"/>
            <a:ext cx="7125112" cy="4896544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900" dirty="0">
                <a:latin typeface="Calibri" panose="020F0502020204030204" pitchFamily="34" charset="0"/>
              </a:rPr>
              <a:t>F 91. Poruchy chování</a:t>
            </a:r>
          </a:p>
          <a:p>
            <a:r>
              <a:rPr lang="cs-CZ" sz="2900" dirty="0">
                <a:latin typeface="Calibri" panose="020F0502020204030204" pitchFamily="34" charset="0"/>
              </a:rPr>
              <a:t>Nesocializovaná agresivní porucha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Nesocializovaná porucha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Porucha chování samotářského typu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Porucha chování skupinového typu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Porucha chování vázaná na vztahy k rodině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Socializovaná porucha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Skupinová delikvence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Krádež s partou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Opoziční vzdorovité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Poruchy chování nespecifikované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Poruchy chování jiné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Poklesky v souvislosti se členstvím v gangu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765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268761"/>
            <a:ext cx="7125112" cy="4590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F. 92 Smíšené poruchy chování a emocí: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Depresivní porucha chování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Poruchy chování spojená s emoční poruchou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Porucha chování spojená s neurotickou poruchou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Smíšené poruchy chování a emocí </a:t>
            </a: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16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196753"/>
            <a:ext cx="7125112" cy="4662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F. 93 Emoční poruchy: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Separační úzkostná porucha v dětství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Fobická </a:t>
            </a:r>
            <a:r>
              <a:rPr lang="cs-CZ" sz="2400" dirty="0" err="1">
                <a:latin typeface="Calibri" panose="020F0502020204030204" pitchFamily="34" charset="0"/>
              </a:rPr>
              <a:t>anxiozní</a:t>
            </a:r>
            <a:r>
              <a:rPr lang="cs-CZ" sz="2400" dirty="0">
                <a:latin typeface="Calibri" panose="020F0502020204030204" pitchFamily="34" charset="0"/>
              </a:rPr>
              <a:t> porucha v dětství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Sociální </a:t>
            </a:r>
            <a:r>
              <a:rPr lang="cs-CZ" sz="2400" dirty="0" err="1">
                <a:latin typeface="Calibri" panose="020F0502020204030204" pitchFamily="34" charset="0"/>
              </a:rPr>
              <a:t>anxiozní</a:t>
            </a:r>
            <a:r>
              <a:rPr lang="cs-CZ" sz="2400" dirty="0">
                <a:latin typeface="Calibri" panose="020F0502020204030204" pitchFamily="34" charset="0"/>
              </a:rPr>
              <a:t> porucha v dětství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Porucha sourozenecké rivality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Poruchy identity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Dětská emoční porucha nespecifikovaná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Nadměrně úzkostná porucha </a:t>
            </a:r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49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alibri" panose="020F0502020204030204" pitchFamily="34" charset="0"/>
              </a:rPr>
              <a:t>F. 94 Poruchy sociálních funkcí: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Elektivní mutismus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Selektivní mutismus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Reaktivní porucha příchylnosti dětí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Porucha </a:t>
            </a:r>
            <a:r>
              <a:rPr lang="cs-CZ" sz="2400" dirty="0" err="1">
                <a:latin typeface="Calibri" panose="020F0502020204030204" pitchFamily="34" charset="0"/>
              </a:rPr>
              <a:t>desinhibovaných</a:t>
            </a:r>
            <a:r>
              <a:rPr lang="cs-CZ" sz="2400" dirty="0">
                <a:latin typeface="Calibri" panose="020F0502020204030204" pitchFamily="34" charset="0"/>
              </a:rPr>
              <a:t> vztahů u dětí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Syndrom ústavního dítěte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Citově chladná psychopatie, atd.</a:t>
            </a:r>
          </a:p>
        </p:txBody>
      </p:sp>
    </p:spTree>
    <p:extLst>
      <p:ext uri="{BB962C8B-B14F-4D97-AF65-F5344CB8AC3E}">
        <p14:creationId xmlns:p14="http://schemas.microsoft.com/office/powerpoint/2010/main" val="2262905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poruchy: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12776"/>
            <a:ext cx="7125112" cy="4051437"/>
          </a:xfrm>
        </p:spPr>
        <p:txBody>
          <a:bodyPr>
            <a:normAutofit/>
          </a:bodyPr>
          <a:lstStyle/>
          <a:p>
            <a:r>
              <a:rPr lang="cs-CZ" sz="2400" dirty="0"/>
              <a:t>Nazýváme je „kontrolované poruchy“</a:t>
            </a:r>
          </a:p>
          <a:p>
            <a:r>
              <a:rPr lang="cs-CZ" sz="2400" dirty="0"/>
              <a:t>Př.: agresivita, vyjadřování navenek, vyjadřování temperamentu, apod.</a:t>
            </a:r>
          </a:p>
          <a:p>
            <a:r>
              <a:rPr lang="cs-CZ" sz="2400" dirty="0"/>
              <a:t>Vždy narušují chod třídy a vzdělávací proces</a:t>
            </a:r>
          </a:p>
        </p:txBody>
      </p:sp>
    </p:spTree>
    <p:extLst>
      <p:ext uri="{BB962C8B-B14F-4D97-AF65-F5344CB8AC3E}">
        <p14:creationId xmlns:p14="http://schemas.microsoft.com/office/powerpoint/2010/main" val="31282496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poruchy: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70341"/>
            <a:ext cx="7125112" cy="4051437"/>
          </a:xfrm>
        </p:spPr>
        <p:txBody>
          <a:bodyPr>
            <a:normAutofit/>
          </a:bodyPr>
          <a:lstStyle/>
          <a:p>
            <a:r>
              <a:rPr lang="cs-CZ" sz="2400" dirty="0"/>
              <a:t>Nazýváme je „nekontrolovatelné poruchy“</a:t>
            </a:r>
          </a:p>
          <a:p>
            <a:r>
              <a:rPr lang="cs-CZ" sz="2400" dirty="0"/>
              <a:t>Charakteristické sociální maladaptací, úzkostmi, depresí (</a:t>
            </a:r>
            <a:r>
              <a:rPr lang="cs-CZ" sz="2400" dirty="0" err="1"/>
              <a:t>přidruž.emoc.poruchy</a:t>
            </a:r>
            <a:r>
              <a:rPr lang="cs-CZ" sz="2400" dirty="0"/>
              <a:t>)</a:t>
            </a:r>
          </a:p>
          <a:p>
            <a:r>
              <a:rPr lang="cs-CZ" sz="2400" dirty="0"/>
              <a:t>Nemusí souviset přímo se </a:t>
            </a:r>
            <a:r>
              <a:rPr lang="cs-CZ" sz="2400" dirty="0" err="1"/>
              <a:t>vzděl.procesem</a:t>
            </a:r>
            <a:endParaRPr lang="cs-CZ" sz="2400" dirty="0"/>
          </a:p>
          <a:p>
            <a:r>
              <a:rPr lang="cs-CZ" sz="2400" dirty="0"/>
              <a:t>(spíše dívky)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7295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12776"/>
            <a:ext cx="7125112" cy="4051437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Osobnostní charakteristiky a genetické dispozice</a:t>
            </a:r>
          </a:p>
          <a:p>
            <a:r>
              <a:rPr lang="cs-CZ" sz="2400" dirty="0">
                <a:latin typeface="Calibri" panose="020F0502020204030204" pitchFamily="34" charset="0"/>
              </a:rPr>
              <a:t>Oslabení nebo poruchy CNS, mentální postižení</a:t>
            </a:r>
          </a:p>
          <a:p>
            <a:r>
              <a:rPr lang="cs-CZ" sz="2400" dirty="0">
                <a:latin typeface="Calibri" panose="020F0502020204030204" pitchFamily="34" charset="0"/>
              </a:rPr>
              <a:t>Vlivy sociálního rodinného prostředí</a:t>
            </a:r>
          </a:p>
          <a:p>
            <a:r>
              <a:rPr lang="cs-CZ" sz="2400" dirty="0" err="1">
                <a:latin typeface="Calibri" panose="020F0502020204030204" pitchFamily="34" charset="0"/>
              </a:rPr>
              <a:t>Subdeprivační</a:t>
            </a:r>
            <a:r>
              <a:rPr lang="cs-CZ" sz="2400" dirty="0">
                <a:latin typeface="Calibri" panose="020F0502020204030204" pitchFamily="34" charset="0"/>
              </a:rPr>
              <a:t> a deprivační zkušenost dítěte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Subkultury a vrstevnické sociální prostředí</a:t>
            </a:r>
          </a:p>
          <a:p>
            <a:r>
              <a:rPr lang="cs-CZ" sz="2400" dirty="0">
                <a:latin typeface="Calibri" panose="020F0502020204030204" pitchFamily="34" charset="0"/>
              </a:rPr>
              <a:t>Životní prostředí a jeho vlivy</a:t>
            </a:r>
          </a:p>
        </p:txBody>
      </p:sp>
    </p:spTree>
    <p:extLst>
      <p:ext uri="{BB962C8B-B14F-4D97-AF65-F5344CB8AC3E}">
        <p14:creationId xmlns:p14="http://schemas.microsoft.com/office/powerpoint/2010/main" val="9989985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>
            <a:normAutofit/>
          </a:bodyPr>
          <a:lstStyle/>
          <a:p>
            <a:r>
              <a:rPr lang="cs-CZ" dirty="0"/>
              <a:t>Edukace: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96752"/>
            <a:ext cx="7125112" cy="45739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inkluze (1.st.PO,)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poradenské podpory (PPP, SPC, SVP, ad.)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institucionální péče (DÚ, DDŠ, VÚ, DD)</a:t>
            </a:r>
          </a:p>
        </p:txBody>
      </p:sp>
    </p:spTree>
    <p:extLst>
      <p:ext uri="{BB962C8B-B14F-4D97-AF65-F5344CB8AC3E}">
        <p14:creationId xmlns:p14="http://schemas.microsoft.com/office/powerpoint/2010/main" val="36002354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33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 dětí s </a:t>
            </a:r>
            <a:r>
              <a:rPr lang="cs-CZ" dirty="0" err="1"/>
              <a:t>pch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125112" cy="40514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 velmi různorodá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Vykazuje různé symptomy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Projevuje se různě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Může mít různé přidružené emocionální poruchy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Projevuje se různým stupněm a typem agresivního chování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901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Tzv. abnormální chování: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Je odchylkou normy – normálního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29221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Normy – normální chování: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Souvisí s mravní normou</a:t>
            </a:r>
          </a:p>
          <a:p>
            <a:r>
              <a:rPr lang="cs-CZ" sz="2400" dirty="0"/>
              <a:t>Souvisí s morální normou</a:t>
            </a:r>
          </a:p>
          <a:p>
            <a:r>
              <a:rPr lang="cs-CZ" sz="2400" dirty="0"/>
              <a:t>Souvisí s právní normou</a:t>
            </a:r>
          </a:p>
        </p:txBody>
      </p:sp>
    </p:spTree>
    <p:extLst>
      <p:ext uri="{BB962C8B-B14F-4D97-AF65-F5344CB8AC3E}">
        <p14:creationId xmlns:p14="http://schemas.microsoft.com/office/powerpoint/2010/main" val="106653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S. Freud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J. </a:t>
            </a:r>
            <a:r>
              <a:rPr lang="cs-CZ" sz="2400" dirty="0" err="1"/>
              <a:t>Piaget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L. </a:t>
            </a:r>
            <a:r>
              <a:rPr lang="cs-CZ" sz="2400" dirty="0" err="1"/>
              <a:t>Kolberg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4096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Sigmund Freud</a:t>
            </a:r>
            <a:br>
              <a:rPr lang="cs-CZ" dirty="0"/>
            </a:br>
            <a:r>
              <a:rPr lang="cs-CZ" dirty="0"/>
              <a:t>(1856-1939)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Vychází z rodinných vztahů lidské prehistorie – soupeření mezi otci a syny a v přístupu k ženám rodiny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Vzpomínky zakódovány v tzv. paměti lidského rodu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 nejhlubším podvědomí (pudově): nenávist a respekt k otcům a incestní touha ke svým matkám</a:t>
            </a:r>
          </a:p>
        </p:txBody>
      </p:sp>
    </p:spTree>
    <p:extLst>
      <p:ext uri="{BB962C8B-B14F-4D97-AF65-F5344CB8AC3E}">
        <p14:creationId xmlns:p14="http://schemas.microsoft.com/office/powerpoint/2010/main" val="989426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Morální vývoj: Sigmund Freud</a:t>
            </a:r>
            <a:br>
              <a:rPr lang="cs-CZ" dirty="0"/>
            </a:br>
            <a:r>
              <a:rPr lang="cs-CZ" dirty="0"/>
              <a:t>(1856-1939)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Oidipovský a Elektřin komplex: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 – absence otce – odmítavost k autoritám, může nastat až odmítavost ke společnosti jako k takové, zvýšené ego, snížené superego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 – absence matky - může dojít k masivním pocitům viny, je vytvořeno silné superego – dochází až k psychickým onemocněním (deprese, úzkosti, neuro., apod.)</a:t>
            </a:r>
          </a:p>
        </p:txBody>
      </p:sp>
    </p:spTree>
    <p:extLst>
      <p:ext uri="{BB962C8B-B14F-4D97-AF65-F5344CB8AC3E}">
        <p14:creationId xmlns:p14="http://schemas.microsoft.com/office/powerpoint/2010/main" val="534116743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208</TotalTime>
  <Words>1460</Words>
  <Application>Microsoft Office PowerPoint</Application>
  <PresentationFormat>Předvádění na obrazovce (4:3)</PresentationFormat>
  <Paragraphs>226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Autumn</vt:lpstr>
      <vt:lpstr>Etopedie </vt:lpstr>
      <vt:lpstr>Etopedie</vt:lpstr>
      <vt:lpstr>Definice: Porucha chování </vt:lpstr>
      <vt:lpstr>Skupina dětí s pch:</vt:lpstr>
      <vt:lpstr>Tzv. abnormální chování:</vt:lpstr>
      <vt:lpstr>Normy – normální chování:</vt:lpstr>
      <vt:lpstr>Morální vývoj:</vt:lpstr>
      <vt:lpstr>Morální vývoj: Sigmund Freud (1856-1939)</vt:lpstr>
      <vt:lpstr>Morální vývoj: Sigmund Freud (1856-1939)</vt:lpstr>
      <vt:lpstr>Prezentace aplikace PowerPoint</vt:lpstr>
      <vt:lpstr>Prezentace aplikace PowerPoint</vt:lpstr>
      <vt:lpstr>Prezentace aplikace PowerPoint</vt:lpstr>
      <vt:lpstr>Prezentace aplikace PowerPoint</vt:lpstr>
      <vt:lpstr>Morální vývoj: Jean Piaget (1896-1980)</vt:lpstr>
      <vt:lpstr>Prezentace aplikace PowerPoint</vt:lpstr>
      <vt:lpstr>Prezentace aplikace PowerPoint</vt:lpstr>
      <vt:lpstr>Prezentace aplikace PowerPoint</vt:lpstr>
      <vt:lpstr>Prezentace aplikace PowerPoint</vt:lpstr>
      <vt:lpstr>Morální vývoj: Lawrence Kohlberg (1927-1987)</vt:lpstr>
      <vt:lpstr>Úrovně:</vt:lpstr>
      <vt:lpstr>Prezentace aplikace PowerPoint</vt:lpstr>
      <vt:lpstr>Prekonvenční úroveň:</vt:lpstr>
      <vt:lpstr>Konvenční úroveň:</vt:lpstr>
      <vt:lpstr>Postkonvenční úroveň:</vt:lpstr>
      <vt:lpstr>Charakteristika PCH:</vt:lpstr>
      <vt:lpstr>Prezentace aplikace PowerPoint</vt:lpstr>
      <vt:lpstr>Prezentace aplikace PowerPoint</vt:lpstr>
      <vt:lpstr>Typické je pro dítěte s PCH:</vt:lpstr>
      <vt:lpstr>Poruchové chování versus problémové chování:</vt:lpstr>
      <vt:lpstr>Klasifikace PCH:</vt:lpstr>
      <vt:lpstr>Klasifikace dle WHO:</vt:lpstr>
      <vt:lpstr>Prezentace aplikace PowerPoint</vt:lpstr>
      <vt:lpstr>Prezentace aplikace PowerPoint</vt:lpstr>
      <vt:lpstr>Prezentace aplikace PowerPoint</vt:lpstr>
      <vt:lpstr>Vnější poruchy:</vt:lpstr>
      <vt:lpstr>Vnitřní poruchy:</vt:lpstr>
      <vt:lpstr>Etiologie PCH:</vt:lpstr>
      <vt:lpstr>Edukace:</vt:lpstr>
      <vt:lpstr>Závěr: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s mentálním postižením a možnosti jeho integrace</dc:title>
  <dc:creator>Janků</dc:creator>
  <cp:lastModifiedBy>Kateřina Janků</cp:lastModifiedBy>
  <cp:revision>28</cp:revision>
  <dcterms:created xsi:type="dcterms:W3CDTF">2013-09-29T11:35:56Z</dcterms:created>
  <dcterms:modified xsi:type="dcterms:W3CDTF">2021-10-08T14:27:32Z</dcterms:modified>
</cp:coreProperties>
</file>