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6" r:id="rId3"/>
    <p:sldId id="257" r:id="rId4"/>
    <p:sldId id="264" r:id="rId5"/>
    <p:sldId id="265" r:id="rId6"/>
    <p:sldId id="258" r:id="rId7"/>
    <p:sldId id="266" r:id="rId8"/>
    <p:sldId id="267" r:id="rId9"/>
    <p:sldId id="268" r:id="rId10"/>
    <p:sldId id="269" r:id="rId11"/>
    <p:sldId id="272" r:id="rId12"/>
    <p:sldId id="259" r:id="rId13"/>
    <p:sldId id="270" r:id="rId14"/>
    <p:sldId id="271" r:id="rId15"/>
    <p:sldId id="260" r:id="rId16"/>
    <p:sldId id="273" r:id="rId17"/>
    <p:sldId id="274" r:id="rId18"/>
    <p:sldId id="261" r:id="rId19"/>
    <p:sldId id="275" r:id="rId20"/>
    <p:sldId id="262" r:id="rId21"/>
    <p:sldId id="263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21323-7B69-46BD-B785-0F4107896E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cs-CZ"/>
              <a:t>Kliknutím na ikonu přidáte obrázek.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E5B21323-7B69-46BD-B785-0F4107896EEB}" type="datetimeFigureOut">
              <a:rPr lang="cs-CZ" smtClean="0"/>
              <a:t>08.10.2021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38649C47-9148-498A-9D61-6424F7CF08B0}" type="slidenum">
              <a:rPr lang="cs-CZ" smtClean="0"/>
              <a:t>‹#›</a:t>
            </a:fld>
            <a:endParaRPr lang="cs-CZ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Psychopedie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13109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124744"/>
            <a:ext cx="7416824" cy="46805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400" b="1" dirty="0"/>
              <a:t>2. pseudooligofrenie </a:t>
            </a:r>
            <a:r>
              <a:rPr lang="cs-CZ" sz="2400" dirty="0"/>
              <a:t>(zdánlivá slabomyslnost, z </a:t>
            </a:r>
            <a:r>
              <a:rPr lang="cs-CZ" sz="2400" dirty="0" err="1"/>
              <a:t>řec</a:t>
            </a:r>
            <a:r>
              <a:rPr lang="cs-CZ" sz="2400" dirty="0"/>
              <a:t>. </a:t>
            </a:r>
            <a:r>
              <a:rPr lang="cs-CZ" sz="2400" dirty="0" err="1"/>
              <a:t>pseudés</a:t>
            </a:r>
            <a:r>
              <a:rPr lang="cs-CZ" sz="2400" dirty="0"/>
              <a:t> = lživý, nepravý)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snížení inteligenční úrovně vlivem nepodnětného, kulturně a sociálně znevýhodněného prostředí a nesprávné výchovy a vzdělávání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není způsobena poruchou vývoje CNS, ani poškozením struktury mozku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příčina je pouze exogenního charakteru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Nedostatečná stimulace prostředí dítěte může mít charakter zanedbávání, týrání a dlouhodobé deprivace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snížení IQ až o 20 bodů</a:t>
            </a:r>
          </a:p>
        </p:txBody>
      </p:sp>
    </p:spTree>
    <p:extLst>
      <p:ext uri="{BB962C8B-B14F-4D97-AF65-F5344CB8AC3E}">
        <p14:creationId xmlns:p14="http://schemas.microsoft.com/office/powerpoint/2010/main" val="16079596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 MP podle stupně a IQ: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370987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dirty="0"/>
              <a:t>F 70: Lehká mentální retardace (IQ 50 - 69)</a:t>
            </a:r>
          </a:p>
          <a:p>
            <a:pPr marL="0" indent="0">
              <a:buNone/>
            </a:pPr>
            <a:r>
              <a:rPr lang="cs-CZ" sz="2000" dirty="0"/>
              <a:t>F 71: Středně těžká mentální retardace (IQ 35 - 49)</a:t>
            </a:r>
          </a:p>
          <a:p>
            <a:pPr marL="0" indent="0">
              <a:buNone/>
            </a:pPr>
            <a:r>
              <a:rPr lang="cs-CZ" sz="2000" dirty="0"/>
              <a:t>F 72: Těžká mentální retardace (IQ 20 - 34)</a:t>
            </a:r>
          </a:p>
          <a:p>
            <a:pPr marL="0" indent="0">
              <a:buNone/>
            </a:pPr>
            <a:r>
              <a:rPr lang="cs-CZ" sz="2000" dirty="0"/>
              <a:t>F 73: Hluboká mentální retardace (IQ 0 - 19)</a:t>
            </a:r>
          </a:p>
          <a:p>
            <a:pPr marL="0" indent="0">
              <a:buNone/>
            </a:pPr>
            <a:r>
              <a:rPr lang="cs-CZ" sz="2000" dirty="0"/>
              <a:t>F 78: Jiná mentální retardace</a:t>
            </a:r>
          </a:p>
          <a:p>
            <a:pPr marL="0" indent="0">
              <a:buNone/>
            </a:pPr>
            <a:r>
              <a:rPr lang="cs-CZ" sz="2000" dirty="0"/>
              <a:t>F 79: Nespecifikovaná mentální retardace 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815220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Etiologie: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Endogenní faktory</a:t>
            </a:r>
          </a:p>
          <a:p>
            <a:r>
              <a:rPr lang="cs-CZ" sz="2400" dirty="0"/>
              <a:t>Exogenní faktory </a:t>
            </a:r>
          </a:p>
        </p:txBody>
      </p:sp>
    </p:spTree>
    <p:extLst>
      <p:ext uri="{BB962C8B-B14F-4D97-AF65-F5344CB8AC3E}">
        <p14:creationId xmlns:p14="http://schemas.microsoft.com/office/powerpoint/2010/main" val="31400338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Endogenní faktory: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Dědičnost a genetické faktory</a:t>
            </a:r>
          </a:p>
          <a:p>
            <a:r>
              <a:rPr lang="cs-CZ" dirty="0"/>
              <a:t>Důležitost prenatální diagnostiky </a:t>
            </a:r>
          </a:p>
          <a:p>
            <a:r>
              <a:rPr lang="cs-CZ" dirty="0"/>
              <a:t>Lehká mentální retardace vzniká většinou v důsledku zděděné inteligence a vlivů rodinného prostředí</a:t>
            </a:r>
          </a:p>
          <a:p>
            <a:r>
              <a:rPr lang="cs-CZ" dirty="0"/>
              <a:t>MP – spolupůsobící a kombinující se </a:t>
            </a:r>
            <a:r>
              <a:rPr lang="cs-CZ" dirty="0" err="1"/>
              <a:t>genet.faktory</a:t>
            </a:r>
            <a:r>
              <a:rPr lang="cs-CZ" dirty="0"/>
              <a:t>  a příčiny:</a:t>
            </a:r>
          </a:p>
          <a:p>
            <a:r>
              <a:rPr lang="cs-CZ" dirty="0"/>
              <a:t>příčiny dominantně podmíněné: vznik velmi vzácných poruch – např. </a:t>
            </a:r>
            <a:r>
              <a:rPr lang="cs-CZ" dirty="0" err="1"/>
              <a:t>fakomatósa</a:t>
            </a:r>
            <a:r>
              <a:rPr lang="cs-CZ" dirty="0"/>
              <a:t>, </a:t>
            </a:r>
            <a:r>
              <a:rPr lang="cs-CZ" dirty="0" err="1"/>
              <a:t>neurofibromatóza</a:t>
            </a:r>
            <a:endParaRPr lang="cs-CZ" dirty="0"/>
          </a:p>
          <a:p>
            <a:r>
              <a:rPr lang="cs-CZ" dirty="0"/>
              <a:t>recesivně podmíněné: fenylketonurie, </a:t>
            </a:r>
            <a:r>
              <a:rPr lang="cs-CZ" dirty="0" err="1"/>
              <a:t>galaktosemie</a:t>
            </a:r>
            <a:r>
              <a:rPr lang="cs-CZ" dirty="0"/>
              <a:t>, </a:t>
            </a:r>
            <a:r>
              <a:rPr lang="cs-CZ" dirty="0" err="1"/>
              <a:t>Hurlerův</a:t>
            </a:r>
            <a:r>
              <a:rPr lang="cs-CZ" dirty="0"/>
              <a:t> syndrom</a:t>
            </a:r>
          </a:p>
          <a:p>
            <a:r>
              <a:rPr lang="cs-CZ" dirty="0"/>
              <a:t>podmíněných poruchou sex chromozomů (25% častěji u mužů a častěji nadbytečný X chromozom) - </a:t>
            </a:r>
            <a:r>
              <a:rPr lang="cs-CZ" dirty="0" err="1"/>
              <a:t>Klinelfelterův</a:t>
            </a:r>
            <a:r>
              <a:rPr lang="cs-CZ" dirty="0"/>
              <a:t> syndrom (XXY), </a:t>
            </a:r>
            <a:r>
              <a:rPr lang="cs-CZ" dirty="0" err="1"/>
              <a:t>Turnerův</a:t>
            </a:r>
            <a:r>
              <a:rPr lang="cs-CZ" dirty="0"/>
              <a:t> syndrom (XO), </a:t>
            </a:r>
            <a:r>
              <a:rPr lang="cs-CZ" dirty="0" err="1"/>
              <a:t>Lesch</a:t>
            </a:r>
            <a:r>
              <a:rPr lang="cs-CZ" dirty="0"/>
              <a:t> – </a:t>
            </a:r>
            <a:r>
              <a:rPr lang="cs-CZ" dirty="0" err="1"/>
              <a:t>Nyhanův</a:t>
            </a:r>
            <a:r>
              <a:rPr lang="cs-CZ" dirty="0"/>
              <a:t> syndrom, Downův syndrom (</a:t>
            </a:r>
            <a:r>
              <a:rPr lang="cs-CZ" dirty="0" err="1"/>
              <a:t>trizomie</a:t>
            </a:r>
            <a:r>
              <a:rPr lang="cs-CZ" dirty="0"/>
              <a:t> 21. chromozomu).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32324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Exogenní faktory: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altLang="cs-CZ" sz="2400" u="sng" dirty="0"/>
              <a:t>anorganické</a:t>
            </a:r>
            <a:r>
              <a:rPr lang="cs-CZ" altLang="cs-CZ" sz="2400" dirty="0"/>
              <a:t>: fyzikální a chemické   (vlivy záření, </a:t>
            </a:r>
            <a:r>
              <a:rPr lang="cs-CZ" altLang="cs-CZ" sz="2400" dirty="0" err="1"/>
              <a:t>mech.působení</a:t>
            </a:r>
            <a:r>
              <a:rPr lang="cs-CZ" altLang="cs-CZ" sz="2400" dirty="0"/>
              <a:t>, vliv léčiv, jedů, ad.); </a:t>
            </a:r>
          </a:p>
          <a:p>
            <a:r>
              <a:rPr lang="cs-CZ" altLang="cs-CZ" sz="2400" u="sng" dirty="0"/>
              <a:t>biologické</a:t>
            </a:r>
            <a:r>
              <a:rPr lang="cs-CZ" altLang="cs-CZ" sz="2400" dirty="0"/>
              <a:t>: působení bakterií, virů, plísní, </a:t>
            </a:r>
            <a:r>
              <a:rPr lang="cs-CZ" altLang="cs-CZ" sz="2400" dirty="0" err="1"/>
              <a:t>neg.symbióza</a:t>
            </a:r>
            <a:r>
              <a:rPr lang="cs-CZ" altLang="cs-CZ" sz="2400" dirty="0"/>
              <a:t> matky a dítěte, ad.;</a:t>
            </a:r>
          </a:p>
          <a:p>
            <a:r>
              <a:rPr lang="cs-CZ" altLang="cs-CZ" sz="2400" u="sng" dirty="0"/>
              <a:t>psychosociální</a:t>
            </a:r>
            <a:r>
              <a:rPr lang="cs-CZ" altLang="cs-CZ" sz="2400" dirty="0"/>
              <a:t>: </a:t>
            </a:r>
            <a:r>
              <a:rPr lang="cs-CZ" altLang="cs-CZ" sz="2400" dirty="0" err="1"/>
              <a:t>neg.vlivy</a:t>
            </a:r>
            <a:r>
              <a:rPr lang="cs-CZ" altLang="cs-CZ" sz="2400" dirty="0"/>
              <a:t> v rodině, ve škole, výchova, CAN, ad.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282496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jedince: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sz="2400" dirty="0"/>
              <a:t>zvýšená závislost na rodičích</a:t>
            </a:r>
          </a:p>
          <a:p>
            <a:pPr lvl="0"/>
            <a:r>
              <a:rPr lang="cs-CZ" sz="2400" dirty="0"/>
              <a:t>infantilnost osobnosti</a:t>
            </a:r>
          </a:p>
          <a:p>
            <a:pPr lvl="0"/>
            <a:r>
              <a:rPr lang="cs-CZ" sz="2400" dirty="0"/>
              <a:t>pohotovost k úzkosti a neurastenickým reakcím</a:t>
            </a:r>
          </a:p>
          <a:p>
            <a:pPr lvl="0"/>
            <a:r>
              <a:rPr lang="cs-CZ" sz="2400" dirty="0"/>
              <a:t>sugestibilita a rigidita chování</a:t>
            </a:r>
          </a:p>
          <a:p>
            <a:pPr lvl="0"/>
            <a:r>
              <a:rPr lang="cs-CZ" sz="2400" dirty="0"/>
              <a:t>zpomalená chápavost, jednoduchost, konkrétnost úsudků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472959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jedince: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cs-CZ" sz="2400" dirty="0"/>
              <a:t>snížená schopnost až neschopnost komparace a vyvozování logických vztahů</a:t>
            </a:r>
          </a:p>
          <a:p>
            <a:pPr lvl="0"/>
            <a:r>
              <a:rPr lang="cs-CZ" sz="2400" dirty="0"/>
              <a:t>nedostatky v osobní identifikaci a ve vývoji „já“</a:t>
            </a:r>
          </a:p>
          <a:p>
            <a:pPr lvl="0"/>
            <a:r>
              <a:rPr lang="cs-CZ" sz="2400" dirty="0"/>
              <a:t>opoždění a nerovnoměrnosti v psychosexuálním vývoji</a:t>
            </a:r>
          </a:p>
          <a:p>
            <a:pPr lvl="0"/>
            <a:r>
              <a:rPr lang="cs-CZ" sz="2400" dirty="0"/>
              <a:t>nerovnováha aspirace a výkonu</a:t>
            </a:r>
          </a:p>
          <a:p>
            <a:pPr lvl="0"/>
            <a:r>
              <a:rPr lang="cs-CZ" sz="2400" dirty="0"/>
              <a:t>snížená mechanická a zejména logická paměť</a:t>
            </a:r>
          </a:p>
          <a:p>
            <a:pPr lvl="0"/>
            <a:r>
              <a:rPr lang="cs-CZ" sz="2400" dirty="0"/>
              <a:t>těkavá pozornost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89985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Charakteristika jedince: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sz="2400" dirty="0"/>
              <a:t>zvýšená potřeba uspokojení a bezpečí</a:t>
            </a:r>
          </a:p>
          <a:p>
            <a:pPr lvl="0"/>
            <a:r>
              <a:rPr lang="cs-CZ" sz="2400" dirty="0"/>
              <a:t>poruchy v interpersonálních a skupinových vztazích a v komunikaci</a:t>
            </a:r>
          </a:p>
          <a:p>
            <a:pPr lvl="0"/>
            <a:r>
              <a:rPr lang="cs-CZ" sz="2400" dirty="0"/>
              <a:t>emocionální labilita</a:t>
            </a:r>
          </a:p>
          <a:p>
            <a:pPr lvl="0"/>
            <a:r>
              <a:rPr lang="cs-CZ" sz="2400" dirty="0"/>
              <a:t>impulzivita, hyperaktivita nebo celková </a:t>
            </a:r>
            <a:r>
              <a:rPr lang="cs-CZ" sz="2400" dirty="0" err="1"/>
              <a:t>hypoaktivita</a:t>
            </a:r>
            <a:r>
              <a:rPr lang="cs-CZ" sz="2400" dirty="0"/>
              <a:t> v  chování a jednání</a:t>
            </a:r>
          </a:p>
          <a:p>
            <a:pPr lvl="0"/>
            <a:r>
              <a:rPr lang="cs-CZ" sz="2400" dirty="0"/>
              <a:t>poruchy </a:t>
            </a:r>
            <a:r>
              <a:rPr lang="cs-CZ" sz="2400" dirty="0" err="1"/>
              <a:t>vizuomotoriky</a:t>
            </a:r>
            <a:r>
              <a:rPr lang="cs-CZ" sz="2400" dirty="0"/>
              <a:t> a pohybové koordinace</a:t>
            </a:r>
          </a:p>
          <a:p>
            <a:pPr lvl="0"/>
            <a:r>
              <a:rPr lang="cs-CZ" sz="2400" dirty="0"/>
              <a:t>snížená přizpůsobivost k sociálním požadavkům </a:t>
            </a:r>
          </a:p>
          <a:p>
            <a:pPr lvl="0"/>
            <a:r>
              <a:rPr lang="cs-CZ" sz="2400" dirty="0"/>
              <a:t>ulpívání na detailech.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89985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125113" cy="924475"/>
          </a:xfrm>
        </p:spPr>
        <p:txBody>
          <a:bodyPr>
            <a:normAutofit/>
          </a:bodyPr>
          <a:lstStyle/>
          <a:p>
            <a:r>
              <a:rPr lang="cs-CZ" dirty="0"/>
              <a:t>Edukace: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57396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i="1" u="sng" dirty="0">
                <a:latin typeface="Calibri" panose="020F0502020204030204" pitchFamily="34" charset="0"/>
              </a:rPr>
              <a:t>Předškolní věk:</a:t>
            </a:r>
            <a:r>
              <a:rPr lang="cs-CZ" sz="2000" u="sng" dirty="0">
                <a:latin typeface="Calibri" panose="020F0502020204030204" pitchFamily="34" charset="0"/>
              </a:rPr>
              <a:t> </a:t>
            </a:r>
            <a:endParaRPr lang="cs-CZ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Calibri" panose="020F0502020204030204" pitchFamily="34" charset="0"/>
              </a:rPr>
              <a:t>mateřská škola (RVP PV)</a:t>
            </a:r>
          </a:p>
          <a:p>
            <a:pPr marL="0" indent="0">
              <a:buNone/>
            </a:pPr>
            <a:r>
              <a:rPr lang="cs-CZ" sz="2000" dirty="0">
                <a:latin typeface="Calibri" panose="020F0502020204030204" pitchFamily="34" charset="0"/>
              </a:rPr>
              <a:t>mateřská škola speciální  (RVP PV)</a:t>
            </a:r>
          </a:p>
          <a:p>
            <a:pPr marL="0" indent="0">
              <a:buNone/>
            </a:pPr>
            <a:r>
              <a:rPr lang="cs-CZ" sz="2000" b="1" i="1" u="sng" dirty="0">
                <a:latin typeface="Calibri" panose="020F0502020204030204" pitchFamily="34" charset="0"/>
              </a:rPr>
              <a:t>Školní věk: </a:t>
            </a:r>
            <a:endParaRPr lang="cs-CZ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Calibri" panose="020F0502020204030204" pitchFamily="34" charset="0"/>
              </a:rPr>
              <a:t>základní škola (RVP ZV)</a:t>
            </a:r>
          </a:p>
          <a:p>
            <a:pPr marL="0" indent="0">
              <a:buNone/>
            </a:pPr>
            <a:r>
              <a:rPr lang="cs-CZ" sz="2000" dirty="0">
                <a:latin typeface="Calibri" panose="020F0502020204030204" pitchFamily="34" charset="0"/>
              </a:rPr>
              <a:t>základní škola speciální (RVP ZŠS)</a:t>
            </a:r>
          </a:p>
          <a:p>
            <a:pPr marL="0" indent="0">
              <a:buNone/>
            </a:pPr>
            <a:r>
              <a:rPr lang="cs-CZ" sz="2000" b="1" i="1" u="sng" dirty="0">
                <a:latin typeface="Calibri" panose="020F0502020204030204" pitchFamily="34" charset="0"/>
              </a:rPr>
              <a:t>Adolescenti:</a:t>
            </a:r>
            <a:r>
              <a:rPr lang="cs-CZ" sz="2000" u="sng" dirty="0">
                <a:latin typeface="Calibri" panose="020F0502020204030204" pitchFamily="34" charset="0"/>
              </a:rPr>
              <a:t> </a:t>
            </a:r>
            <a:endParaRPr lang="cs-CZ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000" dirty="0">
                <a:latin typeface="Calibri" panose="020F0502020204030204" pitchFamily="34" charset="0"/>
              </a:rPr>
              <a:t>střední odborné učiliště</a:t>
            </a:r>
          </a:p>
          <a:p>
            <a:pPr marL="0" indent="0">
              <a:buNone/>
            </a:pPr>
            <a:r>
              <a:rPr lang="cs-CZ" sz="2000" dirty="0">
                <a:latin typeface="Calibri" panose="020F0502020204030204" pitchFamily="34" charset="0"/>
              </a:rPr>
              <a:t>odborné učiliště dvouleté a tříleté</a:t>
            </a:r>
          </a:p>
          <a:p>
            <a:pPr marL="0" indent="0">
              <a:buNone/>
            </a:pPr>
            <a:r>
              <a:rPr lang="cs-CZ" sz="2000" dirty="0">
                <a:latin typeface="Calibri" panose="020F0502020204030204" pitchFamily="34" charset="0"/>
              </a:rPr>
              <a:t>praktická škola jednoletá a dvouletá</a:t>
            </a: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531754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332656"/>
            <a:ext cx="7125113" cy="924475"/>
          </a:xfrm>
        </p:spPr>
        <p:txBody>
          <a:bodyPr>
            <a:normAutofit/>
          </a:bodyPr>
          <a:lstStyle/>
          <a:p>
            <a:r>
              <a:rPr lang="cs-CZ" dirty="0"/>
              <a:t>Edukace: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57396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latin typeface="Calibri" panose="020F0502020204030204" pitchFamily="34" charset="0"/>
              </a:rPr>
              <a:t>Problematika rané intervence a péče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latin typeface="Calibri" panose="020F0502020204030204" pitchFamily="34" charset="0"/>
              </a:rPr>
              <a:t>Problematika poradenské podpory (PPP, SPC, SVP, SRI, ad.)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cs-CZ" sz="2800" dirty="0">
                <a:latin typeface="Calibri" panose="020F0502020204030204" pitchFamily="34" charset="0"/>
              </a:rPr>
              <a:t>Problematika institucionální péče</a:t>
            </a:r>
          </a:p>
        </p:txBody>
      </p:sp>
    </p:spTree>
    <p:extLst>
      <p:ext uri="{BB962C8B-B14F-4D97-AF65-F5344CB8AC3E}">
        <p14:creationId xmlns:p14="http://schemas.microsoft.com/office/powerpoint/2010/main" val="3600235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712FCF-2585-436B-9EBA-5D477C857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Psychopedie</a:t>
            </a:r>
            <a:endParaRPr lang="en-GB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4D1F213-EBB4-4136-88D2-A3E535BD9E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Disciplína speciální pedagogiky – 1. historicky i fakticky </a:t>
            </a:r>
          </a:p>
          <a:p>
            <a:r>
              <a:rPr lang="cs-CZ" dirty="0"/>
              <a:t>…zabývá se edukací a rozvojem jedinců s mentálním postižením a PAS</a:t>
            </a:r>
          </a:p>
          <a:p>
            <a:r>
              <a:rPr lang="cs-CZ" dirty="0"/>
              <a:t>Jedince s mentálním postižením je…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66636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Calibri" panose="020F0502020204030204" pitchFamily="34" charset="0"/>
              </a:rPr>
              <a:t>Problematika institucionální péče</a:t>
            </a:r>
            <a:r>
              <a:rPr lang="cs-CZ" dirty="0"/>
              <a:t>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501959"/>
          </a:xfrm>
        </p:spPr>
        <p:txBody>
          <a:bodyPr>
            <a:normAutofit/>
          </a:bodyPr>
          <a:lstStyle/>
          <a:p>
            <a:pPr lvl="0"/>
            <a:r>
              <a:rPr lang="cs-CZ" sz="2400" dirty="0">
                <a:latin typeface="Calibri" panose="020F0502020204030204" pitchFamily="34" charset="0"/>
              </a:rPr>
              <a:t>nedostatečné zapojení jedinců, jejich umisťování na okraji společnosti, nepřínosné a stereotypní celoroční pobyty bez většího kontaktu s okolním světem</a:t>
            </a:r>
          </a:p>
          <a:p>
            <a:pPr lvl="0"/>
            <a:r>
              <a:rPr lang="cs-CZ" sz="2400" dirty="0">
                <a:latin typeface="Calibri" panose="020F0502020204030204" pitchFamily="34" charset="0"/>
              </a:rPr>
              <a:t>nedostatečné možnosti „normálního“ vývoje, který souvisí se zachováním duševního zdraví, optimálního zdravotního stavu a nekonečného procesu seberealizace; </a:t>
            </a:r>
          </a:p>
          <a:p>
            <a:pPr lvl="0"/>
            <a:r>
              <a:rPr lang="cs-CZ" sz="2400" dirty="0">
                <a:latin typeface="Calibri" panose="020F0502020204030204" pitchFamily="34" charset="0"/>
              </a:rPr>
              <a:t>nedostatečné rozvíjení možností a schopností každého jedince; rovné šance a příležitosti vyplývající z naprosté rovnosti veškerých lidských bytostí </a:t>
            </a:r>
          </a:p>
          <a:p>
            <a:endParaRPr lang="cs-CZ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5485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Závěr: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334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628800"/>
            <a:ext cx="7125112" cy="446449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Mentální retardace je jev nesmírně složitý,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MR může být determinována řadou faktorů, např. posouzením inteligenčního kvocientu (IQ), biologickými faktory, psychickými funkcemi a sociálními hledisky.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Termín „mentální retardace“ byl zaveden Americkou společností pro mentální deficienci (AAMD – </a:t>
            </a:r>
            <a:r>
              <a:rPr lang="cs-CZ" sz="2400" dirty="0" err="1"/>
              <a:t>American</a:t>
            </a:r>
            <a:r>
              <a:rPr lang="cs-CZ" sz="2400" dirty="0"/>
              <a:t> </a:t>
            </a:r>
            <a:r>
              <a:rPr lang="cs-CZ" sz="2400" dirty="0" err="1"/>
              <a:t>Association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Mental</a:t>
            </a:r>
            <a:r>
              <a:rPr lang="cs-CZ" sz="2400" dirty="0"/>
              <a:t> </a:t>
            </a:r>
            <a:r>
              <a:rPr lang="cs-CZ" sz="2400" dirty="0" err="1"/>
              <a:t>Deficiency</a:t>
            </a:r>
            <a:r>
              <a:rPr lang="cs-CZ" sz="2400" dirty="0"/>
              <a:t>) přibližně ve 30. letech minulého století. </a:t>
            </a:r>
          </a:p>
        </p:txBody>
      </p:sp>
    </p:spTree>
    <p:extLst>
      <p:ext uri="{BB962C8B-B14F-4D97-AF65-F5344CB8AC3E}">
        <p14:creationId xmlns:p14="http://schemas.microsoft.com/office/powerpoint/2010/main" val="4034514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1169100"/>
          </a:xfrm>
        </p:spPr>
        <p:txBody>
          <a:bodyPr/>
          <a:lstStyle/>
          <a:p>
            <a:r>
              <a:rPr lang="cs-CZ" dirty="0"/>
              <a:t>Stanovení diagnózy MR (koho můžeme označit za člověka s MR)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84784"/>
            <a:ext cx="7125112" cy="405143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selhávání v testech inteligence (IQ),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selhávání věku přiměřených očekávání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selhávání všeobecně přijatelného chování a jednání podle platných společenských norem.</a:t>
            </a:r>
          </a:p>
          <a:p>
            <a:pPr>
              <a:buFont typeface="Arial" panose="020B0604020202020204" pitchFamily="34" charset="0"/>
              <a:buChar char="•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69012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Pozor na: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Mentální retardace versus mentální postižení (použití správného výrazu ?)</a:t>
            </a:r>
          </a:p>
          <a:p>
            <a:r>
              <a:rPr lang="cs-CZ" sz="2400" dirty="0"/>
              <a:t>Humánní přístup k jedincům s mentálním postižením (pejorativní názvosloví, rozšíření skupiny osob s postižení, zahrnutí </a:t>
            </a:r>
            <a:r>
              <a:rPr lang="cs-CZ" sz="2400" dirty="0" err="1"/>
              <a:t>pervazivních</a:t>
            </a:r>
            <a:r>
              <a:rPr lang="cs-CZ" sz="2400" dirty="0"/>
              <a:t> vývojových poruch, atd.)</a:t>
            </a:r>
          </a:p>
        </p:txBody>
      </p:sp>
    </p:spTree>
    <p:extLst>
      <p:ext uri="{BB962C8B-B14F-4D97-AF65-F5344CB8AC3E}">
        <p14:creationId xmlns:p14="http://schemas.microsoft.com/office/powerpoint/2010/main" val="1292219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Klasifikace: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Vrozené mentální postižení</a:t>
            </a:r>
          </a:p>
          <a:p>
            <a:r>
              <a:rPr lang="cs-CZ" sz="2400" dirty="0"/>
              <a:t>Získané mentální postižení</a:t>
            </a:r>
          </a:p>
          <a:p>
            <a:endParaRPr lang="cs-CZ" sz="2400" dirty="0"/>
          </a:p>
          <a:p>
            <a:r>
              <a:rPr lang="cs-CZ" sz="2400" dirty="0"/>
              <a:t>Primární mentální postižení</a:t>
            </a:r>
          </a:p>
          <a:p>
            <a:r>
              <a:rPr lang="cs-CZ" sz="2400" dirty="0"/>
              <a:t>Sekundární mentální postižení</a:t>
            </a:r>
          </a:p>
        </p:txBody>
      </p:sp>
    </p:spTree>
    <p:extLst>
      <p:ext uri="{BB962C8B-B14F-4D97-AF65-F5344CB8AC3E}">
        <p14:creationId xmlns:p14="http://schemas.microsoft.com/office/powerpoint/2010/main" val="1066535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Primární mentální postižení: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807361"/>
            <a:ext cx="7125112" cy="421392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(zastarale):Oligofrenie (slabomyslnost)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Příčina: Prenatální, perinatální a raně postnatální vývoj jedince…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určité poškození CNS, které je způsobeno abnormálním vývojem nervové soustavy, odlišnou strukturou nebo dalšími etiologický faktory, které narušují systém CNS </a:t>
            </a:r>
          </a:p>
        </p:txBody>
      </p:sp>
    </p:spTree>
    <p:extLst>
      <p:ext uri="{BB962C8B-B14F-4D97-AF65-F5344CB8AC3E}">
        <p14:creationId xmlns:p14="http://schemas.microsoft.com/office/powerpoint/2010/main" val="2340966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Sekundární mentální postižení: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/>
              <a:t>1. Demence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má v porovnání s oligofrenií většinou </a:t>
            </a:r>
            <a:r>
              <a:rPr lang="cs-CZ" sz="2400" dirty="0" err="1"/>
              <a:t>progredující</a:t>
            </a:r>
            <a:r>
              <a:rPr lang="cs-CZ" sz="2400" dirty="0"/>
              <a:t> charakter s tendencí postupného zhoršování a prohlubování symptomů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„ …později vzniklý úpadek duševních schopností rozumových i povahových, na rozdíl od oligofrenie, tj. trvalého snížení rozumových schopností od počátku života.“ (viz Defektologický slovník)</a:t>
            </a:r>
          </a:p>
        </p:txBody>
      </p:sp>
    </p:spTree>
    <p:extLst>
      <p:ext uri="{BB962C8B-B14F-4D97-AF65-F5344CB8AC3E}">
        <p14:creationId xmlns:p14="http://schemas.microsoft.com/office/powerpoint/2010/main" val="2682681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3" y="1340769"/>
            <a:ext cx="7125112" cy="4518030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Výskyt demence: až čtyřikrát méně než mentální postižení primární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 dětském období: demence infekční, traumatologické (vlivy úrazů), nádorové a epileptické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V dospělém věku pak nejčastější a nejnebezpečnější sekundární demenci </a:t>
            </a:r>
            <a:r>
              <a:rPr lang="cs-CZ" sz="2400" dirty="0" err="1"/>
              <a:t>zapřičiňuje</a:t>
            </a:r>
            <a:r>
              <a:rPr lang="cs-CZ" sz="2400" dirty="0"/>
              <a:t> Alzheimerova choroba.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Termín „intelektová deteriorace“ – ostrůvkovitý úbytek schopností a vědomostí jedince, příznak demence.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97113549"/>
      </p:ext>
    </p:extLst>
  </p:cSld>
  <p:clrMapOvr>
    <a:masterClrMapping/>
  </p:clrMapOvr>
</p:sld>
</file>

<file path=ppt/theme/theme1.xml><?xml version="1.0" encoding="utf-8"?>
<a:theme xmlns:a="http://schemas.openxmlformats.org/drawingml/2006/main" name="Autumn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Podzim</Template>
  <TotalTime>72</TotalTime>
  <Words>890</Words>
  <Application>Microsoft Office PowerPoint</Application>
  <PresentationFormat>Předvádění na obrazovce (4:3)</PresentationFormat>
  <Paragraphs>103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9" baseType="lpstr">
      <vt:lpstr>Arial</vt:lpstr>
      <vt:lpstr>Calibri</vt:lpstr>
      <vt:lpstr>Courier New</vt:lpstr>
      <vt:lpstr>Trebuchet MS</vt:lpstr>
      <vt:lpstr>Verdana</vt:lpstr>
      <vt:lpstr>Wingdings</vt:lpstr>
      <vt:lpstr>Wingdings 2</vt:lpstr>
      <vt:lpstr>Autumn</vt:lpstr>
      <vt:lpstr>Psychopedie</vt:lpstr>
      <vt:lpstr>Psychopedie</vt:lpstr>
      <vt:lpstr>Definice:</vt:lpstr>
      <vt:lpstr>Stanovení diagnózy MR (koho můžeme označit za člověka s MR)</vt:lpstr>
      <vt:lpstr>Pozor na:</vt:lpstr>
      <vt:lpstr>Klasifikace:</vt:lpstr>
      <vt:lpstr>Primární mentální postižení:</vt:lpstr>
      <vt:lpstr>Sekundární mentální postižení:</vt:lpstr>
      <vt:lpstr>Prezentace aplikace PowerPoint</vt:lpstr>
      <vt:lpstr>Prezentace aplikace PowerPoint</vt:lpstr>
      <vt:lpstr>Klasifikace MP podle stupně a IQ:</vt:lpstr>
      <vt:lpstr>Etiologie:</vt:lpstr>
      <vt:lpstr>Endogenní faktory:</vt:lpstr>
      <vt:lpstr>Exogenní faktory:</vt:lpstr>
      <vt:lpstr>Charakteristika jedince:</vt:lpstr>
      <vt:lpstr>Charakteristika jedince:</vt:lpstr>
      <vt:lpstr>Charakteristika jedince:</vt:lpstr>
      <vt:lpstr>Edukace:</vt:lpstr>
      <vt:lpstr>Edukace:</vt:lpstr>
      <vt:lpstr>Problematika institucionální péče:</vt:lpstr>
      <vt:lpstr>Závěr: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Dítě s mentálním postižením a možnosti jeho integrace</dc:title>
  <dc:creator>Janků</dc:creator>
  <cp:lastModifiedBy>Kateřina Janků</cp:lastModifiedBy>
  <cp:revision>10</cp:revision>
  <dcterms:created xsi:type="dcterms:W3CDTF">2013-09-29T11:35:56Z</dcterms:created>
  <dcterms:modified xsi:type="dcterms:W3CDTF">2021-10-08T14:20:52Z</dcterms:modified>
</cp:coreProperties>
</file>