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259" r:id="rId4"/>
    <p:sldId id="257" r:id="rId5"/>
    <p:sldId id="258" r:id="rId6"/>
    <p:sldId id="298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5" autoAdjust="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25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Somatopedie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31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9828B-5AA1-4EE5-BA92-F18E0D247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Somatopedie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1BB776-5919-4283-B7E7-0A172C188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Disciplína speciální pedagogiky – hned za </a:t>
            </a:r>
            <a:r>
              <a:rPr lang="cs-CZ" dirty="0" err="1"/>
              <a:t>psychopedií</a:t>
            </a:r>
            <a:r>
              <a:rPr lang="cs-CZ" dirty="0"/>
              <a:t>.. velmi zjevná…tělesné vady jsou „viditelná postižení“</a:t>
            </a:r>
          </a:p>
          <a:p>
            <a:r>
              <a:rPr lang="cs-CZ" dirty="0"/>
              <a:t>…zabývá se edukací a rozvojem jedinců s tělesným postižením, poruchami hybnosti a mobility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53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7F0267F4-CA3C-4D7F-B4E3-82052746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Vymezení tělesného postižení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591409-C0E6-45ED-A429-8D6A77489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828800"/>
            <a:ext cx="7772400" cy="44084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TP způsobuje přetrvávající nebo trvalé nápadnosti v pohybových schopnostech se stálým nebo značným vlivem na kognitivní, emocionální a sociální výkony.</a:t>
            </a:r>
          </a:p>
          <a:p>
            <a:pPr>
              <a:defRPr/>
            </a:pPr>
            <a:r>
              <a:rPr lang="cs-CZ" dirty="0"/>
              <a:t>Vady pohybového a nosného ústrojí, tj. kostí, kloubů, šlach i svalů a cévního zásobení, jakož i poškození nebo poruchy nervového ústrojí, jestliže se projevují porušenou hybností.</a:t>
            </a:r>
          </a:p>
          <a:p>
            <a:pPr>
              <a:defRPr/>
            </a:pPr>
            <a:r>
              <a:rPr lang="cs-CZ" dirty="0"/>
              <a:t>Vždy ruku v ruce:  omezená mobilita nebo imobilita!</a:t>
            </a:r>
          </a:p>
          <a:p>
            <a:pPr>
              <a:defRPr/>
            </a:pPr>
            <a:r>
              <a:rPr lang="cs-CZ" dirty="0"/>
              <a:t>Vždy poruchy hybnosti (mobility).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1FD86EFB-8D96-43A4-B9EF-7AB35BFEF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Etiologie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C23447-C165-4258-B317-0484F44BF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828800"/>
            <a:ext cx="7772400" cy="45529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/>
              <a:t>Poškození podpůrného (nosného) nebo pohybového aparátu, jiné organické poškození</a:t>
            </a:r>
          </a:p>
          <a:p>
            <a:pPr>
              <a:defRPr/>
            </a:pPr>
            <a:r>
              <a:rPr lang="cs-CZ" dirty="0"/>
              <a:t>Různý obraz poškození na ortopedickém, neurologickém a interním základě</a:t>
            </a:r>
          </a:p>
          <a:p>
            <a:pPr>
              <a:defRPr/>
            </a:pPr>
            <a:r>
              <a:rPr lang="cs-CZ" dirty="0"/>
              <a:t>Infekční onemocnění matky v době těhotenství (např. zarděnky)</a:t>
            </a:r>
          </a:p>
          <a:p>
            <a:pPr>
              <a:defRPr/>
            </a:pPr>
            <a:r>
              <a:rPr lang="cs-CZ" dirty="0"/>
              <a:t>Nedostatek vitamínů, minerálů a stopových prvků v potravě</a:t>
            </a:r>
          </a:p>
          <a:p>
            <a:pPr>
              <a:defRPr/>
            </a:pPr>
            <a:r>
              <a:rPr lang="cs-CZ" dirty="0"/>
              <a:t>Vliv léků</a:t>
            </a:r>
          </a:p>
          <a:p>
            <a:pPr>
              <a:defRPr/>
            </a:pPr>
            <a:r>
              <a:rPr lang="cs-CZ" dirty="0"/>
              <a:t>Rentgenové záření</a:t>
            </a:r>
          </a:p>
          <a:p>
            <a:pPr>
              <a:defRPr/>
            </a:pPr>
            <a:r>
              <a:rPr lang="cs-CZ" dirty="0"/>
              <a:t>Poruchy vnitřní sekrece</a:t>
            </a:r>
          </a:p>
          <a:p>
            <a:pPr>
              <a:defRPr/>
            </a:pPr>
            <a:r>
              <a:rPr lang="cs-CZ" dirty="0"/>
              <a:t>Nepříznivé vlivy prostředí</a:t>
            </a:r>
          </a:p>
          <a:p>
            <a:pPr>
              <a:defRPr/>
            </a:pPr>
            <a:r>
              <a:rPr lang="cs-CZ" dirty="0"/>
              <a:t>Dědičnost</a:t>
            </a:r>
          </a:p>
          <a:p>
            <a:pPr>
              <a:defRPr/>
            </a:pPr>
            <a:r>
              <a:rPr lang="cs-CZ" dirty="0"/>
              <a:t>Úrazy kostí a kloubů</a:t>
            </a:r>
          </a:p>
          <a:p>
            <a:pPr>
              <a:defRPr/>
            </a:pPr>
            <a:r>
              <a:rPr lang="cs-CZ" dirty="0"/>
              <a:t>Onemocnění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D1D6BEC1-A4FB-4784-AEF2-1114D817C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Klasifikace poruch hybnosti: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41422E-BF11-4B83-B4F3-F4C04DC3F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828800"/>
            <a:ext cx="7772400" cy="440848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800" b="1" dirty="0"/>
              <a:t>Trvalá </a:t>
            </a:r>
            <a:r>
              <a:rPr lang="cs-CZ" sz="2800" dirty="0"/>
              <a:t>nebo</a:t>
            </a:r>
            <a:r>
              <a:rPr lang="cs-CZ" sz="2800" b="1" dirty="0"/>
              <a:t> přechodná </a:t>
            </a:r>
            <a:r>
              <a:rPr lang="cs-CZ" sz="2800" dirty="0"/>
              <a:t>porucha h.</a:t>
            </a:r>
          </a:p>
          <a:p>
            <a:pPr>
              <a:defRPr/>
            </a:pPr>
            <a:r>
              <a:rPr lang="cs-CZ" sz="2800" dirty="0"/>
              <a:t>Klasifikace poruch hybnosti: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sz="2400" b="1" dirty="0"/>
              <a:t>Primární porucha hybnosti </a:t>
            </a:r>
            <a:r>
              <a:rPr lang="cs-CZ" sz="2400" dirty="0"/>
              <a:t>– přímé poškození pohybového ústrojí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sz="2400" b="1" dirty="0"/>
              <a:t>Sekundární porucha hybnosti</a:t>
            </a:r>
            <a:r>
              <a:rPr lang="cs-CZ" sz="2400" dirty="0"/>
              <a:t> – pohyb omezen v důsledku jiné poruchy</a:t>
            </a:r>
          </a:p>
          <a:p>
            <a:pPr marL="457200" lvl="1" indent="0">
              <a:buFontTx/>
              <a:buNone/>
              <a:defRPr/>
            </a:pPr>
            <a:r>
              <a:rPr lang="cs-CZ" sz="2400" dirty="0"/>
              <a:t>Podle stupně: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sz="2400" b="1" dirty="0"/>
              <a:t>Lehká </a:t>
            </a:r>
            <a:r>
              <a:rPr lang="cs-CZ" sz="2400" dirty="0"/>
              <a:t>porucha hybnosti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sz="2400" b="1" dirty="0"/>
              <a:t>Střední</a:t>
            </a:r>
            <a:r>
              <a:rPr lang="cs-CZ" sz="2400" dirty="0"/>
              <a:t> porucha hybnosti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sz="2400" b="1" dirty="0"/>
              <a:t>Těžká </a:t>
            </a:r>
            <a:r>
              <a:rPr lang="cs-CZ" sz="2400" dirty="0"/>
              <a:t>porucha hybnosti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618F8ACF-126A-4CC2-9D90-A03489AB5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913" y="609600"/>
            <a:ext cx="6953250" cy="803275"/>
          </a:xfrm>
        </p:spPr>
        <p:txBody>
          <a:bodyPr/>
          <a:lstStyle/>
          <a:p>
            <a:r>
              <a:rPr lang="cs-CZ" altLang="cs-CZ" sz="3600" b="1"/>
              <a:t>Jedinec s poruchou hybnosti</a:t>
            </a:r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7A58534C-D541-411B-8D2A-C5449AED6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663" y="1773238"/>
            <a:ext cx="7429500" cy="4017962"/>
          </a:xfrm>
        </p:spPr>
        <p:txBody>
          <a:bodyPr/>
          <a:lstStyle/>
          <a:p>
            <a:r>
              <a:rPr lang="cs-CZ" altLang="cs-CZ" sz="2800"/>
              <a:t>Mobilní jedinec – je schopen samostatného pohybu</a:t>
            </a:r>
          </a:p>
          <a:p>
            <a:r>
              <a:rPr lang="cs-CZ" altLang="cs-CZ" sz="2800"/>
              <a:t>Částečně mobilní jedinec  - pohyb s dopomocí</a:t>
            </a:r>
          </a:p>
          <a:p>
            <a:r>
              <a:rPr lang="cs-CZ" altLang="cs-CZ" sz="2800"/>
              <a:t>Imobilní jedinec – neschopnost pohybu ani s dopomocí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CA812596-1B37-4D15-88F2-2BE61220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450" y="609600"/>
            <a:ext cx="7097713" cy="871538"/>
          </a:xfrm>
        </p:spPr>
        <p:txBody>
          <a:bodyPr/>
          <a:lstStyle/>
          <a:p>
            <a:r>
              <a:rPr lang="cs-CZ" altLang="cs-CZ" sz="3600" b="1"/>
              <a:t>Jedinec s poruchou hybnosti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157B544E-46A5-40EF-AB41-A0F37F82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888" y="1844675"/>
            <a:ext cx="7026275" cy="4581525"/>
          </a:xfrm>
        </p:spPr>
        <p:txBody>
          <a:bodyPr/>
          <a:lstStyle/>
          <a:p>
            <a:r>
              <a:rPr lang="cs-CZ" altLang="cs-CZ" sz="2400"/>
              <a:t>Ovlivněna celá osobnost</a:t>
            </a:r>
          </a:p>
          <a:p>
            <a:r>
              <a:rPr lang="cs-CZ" altLang="cs-CZ" sz="2400"/>
              <a:t>Porucha má vliv na tělesný, smyslový i rozumový vývoj (atrofie svalů, omezení rozsahu poznání, malá aktivita psychické činnosti)</a:t>
            </a:r>
          </a:p>
          <a:p>
            <a:r>
              <a:rPr lang="cs-CZ" altLang="cs-CZ" sz="2400"/>
              <a:t>Změny či postižení vyšší nervové činnosti</a:t>
            </a:r>
          </a:p>
          <a:p>
            <a:r>
              <a:rPr lang="cs-CZ" altLang="cs-CZ" sz="2400"/>
              <a:t>Obtíže v oblasti emotivity</a:t>
            </a:r>
          </a:p>
          <a:p>
            <a:r>
              <a:rPr lang="cs-CZ" altLang="cs-CZ" sz="2400"/>
              <a:t>Obtíže v oblasti vnímání, pozornosti</a:t>
            </a:r>
          </a:p>
          <a:p>
            <a:r>
              <a:rPr lang="cs-CZ" altLang="cs-CZ" sz="2400"/>
              <a:t>Poruchy řečových, sluchových, zrakových či intelektových schopností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8462D81F-A8A2-4084-A22E-68FD9637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013" y="609600"/>
            <a:ext cx="7169150" cy="803275"/>
          </a:xfrm>
        </p:spPr>
        <p:txBody>
          <a:bodyPr/>
          <a:lstStyle/>
          <a:p>
            <a:r>
              <a:rPr lang="cs-CZ" altLang="cs-CZ" sz="3600" b="1"/>
              <a:t>Klasifikace tělesných postižení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600F6332-1405-45EF-85B1-441E0F84A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663" y="1700213"/>
            <a:ext cx="7429500" cy="4765675"/>
          </a:xfrm>
        </p:spPr>
        <p:txBody>
          <a:bodyPr/>
          <a:lstStyle/>
          <a:p>
            <a:r>
              <a:rPr lang="cs-CZ" altLang="cs-CZ" sz="2800" b="1"/>
              <a:t>Vrozená </a:t>
            </a:r>
            <a:r>
              <a:rPr lang="cs-CZ" altLang="cs-CZ" sz="2800"/>
              <a:t>tělesná postižení</a:t>
            </a:r>
          </a:p>
          <a:p>
            <a:pPr lvl="1"/>
            <a:r>
              <a:rPr lang="cs-CZ" altLang="cs-CZ" sz="2400"/>
              <a:t>Vady lebky a páteře</a:t>
            </a:r>
          </a:p>
          <a:p>
            <a:pPr lvl="1"/>
            <a:r>
              <a:rPr lang="cs-CZ" altLang="cs-CZ" sz="2400"/>
              <a:t>Vady končetin a růstové odchylky</a:t>
            </a:r>
          </a:p>
          <a:p>
            <a:pPr lvl="1"/>
            <a:r>
              <a:rPr lang="cs-CZ" altLang="cs-CZ" sz="2400"/>
              <a:t>Centrální a periferní obrny</a:t>
            </a:r>
          </a:p>
          <a:p>
            <a:r>
              <a:rPr lang="cs-CZ" altLang="cs-CZ" sz="2800" b="1"/>
              <a:t>Získaná </a:t>
            </a:r>
            <a:r>
              <a:rPr lang="cs-CZ" altLang="cs-CZ" sz="2800"/>
              <a:t>tělesná postižení</a:t>
            </a:r>
          </a:p>
          <a:p>
            <a:pPr lvl="1"/>
            <a:r>
              <a:rPr lang="cs-CZ" altLang="cs-CZ" sz="2400"/>
              <a:t>Deformace</a:t>
            </a:r>
          </a:p>
          <a:p>
            <a:pPr lvl="1"/>
            <a:r>
              <a:rPr lang="cs-CZ" altLang="cs-CZ" sz="2400"/>
              <a:t>Tělesná postižení po úraze</a:t>
            </a:r>
          </a:p>
          <a:p>
            <a:pPr lvl="1"/>
            <a:r>
              <a:rPr lang="cs-CZ" altLang="cs-CZ" sz="2400"/>
              <a:t>Tělesná postižení po nemoci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334697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Podzim</Template>
  <TotalTime>217</TotalTime>
  <Words>326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Courier New</vt:lpstr>
      <vt:lpstr>Trebuchet MS</vt:lpstr>
      <vt:lpstr>Verdana</vt:lpstr>
      <vt:lpstr>Wingdings</vt:lpstr>
      <vt:lpstr>Wingdings 2</vt:lpstr>
      <vt:lpstr>Autumn</vt:lpstr>
      <vt:lpstr>Somatopedie </vt:lpstr>
      <vt:lpstr>Somatopedie</vt:lpstr>
      <vt:lpstr>Vymezení tělesného postižení</vt:lpstr>
      <vt:lpstr>Etiologie</vt:lpstr>
      <vt:lpstr>Klasifikace poruch hybnosti:</vt:lpstr>
      <vt:lpstr>Jedinec s poruchou hybnosti</vt:lpstr>
      <vt:lpstr>Jedinec s poruchou hybnosti</vt:lpstr>
      <vt:lpstr>Klasifikace tělesných postižení</vt:lpstr>
      <vt:lpstr>Závěr: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s mentálním postižením a možnosti jeho integrace</dc:title>
  <dc:creator>Janků</dc:creator>
  <cp:lastModifiedBy>Kateřina Janků</cp:lastModifiedBy>
  <cp:revision>30</cp:revision>
  <dcterms:created xsi:type="dcterms:W3CDTF">2013-09-29T11:35:56Z</dcterms:created>
  <dcterms:modified xsi:type="dcterms:W3CDTF">2021-10-08T14:39:54Z</dcterms:modified>
</cp:coreProperties>
</file>